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426" r:id="rId2"/>
    <p:sldId id="427" r:id="rId3"/>
    <p:sldId id="428" r:id="rId4"/>
    <p:sldId id="429" r:id="rId5"/>
    <p:sldId id="430" r:id="rId6"/>
    <p:sldId id="431" r:id="rId7"/>
    <p:sldId id="432" r:id="rId8"/>
    <p:sldId id="433" r:id="rId9"/>
  </p:sldIdLst>
  <p:sldSz cx="9144000" cy="6858000" type="screen4x3"/>
  <p:notesSz cx="6985000" cy="92837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144">
          <p15:clr>
            <a:srgbClr val="A4A3A4"/>
          </p15:clr>
        </p15:guide>
        <p15:guide id="3" pos="56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6BE1"/>
    <a:srgbClr val="EAEAEA"/>
    <a:srgbClr val="0066CC"/>
    <a:srgbClr val="008000"/>
    <a:srgbClr val="CCCC00"/>
    <a:srgbClr val="5D9A0C"/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11" autoAdjust="0"/>
    <p:restoredTop sz="88801" autoAdjust="0"/>
  </p:normalViewPr>
  <p:slideViewPr>
    <p:cSldViewPr snapToGrid="0">
      <p:cViewPr varScale="1">
        <p:scale>
          <a:sx n="80" d="100"/>
          <a:sy n="80" d="100"/>
        </p:scale>
        <p:origin x="1986" y="78"/>
      </p:cViewPr>
      <p:guideLst>
        <p:guide orient="horz" pos="1008"/>
        <p:guide pos="144"/>
        <p:guide pos="5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14"/>
    </p:cViewPr>
  </p:sorterViewPr>
  <p:notesViewPr>
    <p:cSldViewPr snapToGrid="0">
      <p:cViewPr varScale="1">
        <p:scale>
          <a:sx n="78" d="100"/>
          <a:sy n="78" d="100"/>
        </p:scale>
        <p:origin x="-2040" y="-108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35D8287-5E50-4094-8604-954CAA63EE2D}" type="datetimeFigureOut">
              <a:rPr lang="en-US"/>
              <a:pPr>
                <a:defRPr/>
              </a:pPr>
              <a:t>06/11/2019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D5F864F-F79B-4387-8233-23192686B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52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60" tIns="46480" rIns="92960" bIns="46480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60" tIns="46480" rIns="92960" bIns="4648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08488"/>
            <a:ext cx="5588000" cy="417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60" tIns="46480" rIns="92960" bIns="464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60" tIns="46480" rIns="92960" bIns="46480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050" y="8818563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60" tIns="46480" rIns="92960" bIns="464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F37EE045-9483-40B5-A9F3-ACFF3322D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7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7EE045-9483-40B5-A9F3-ACFF3322D45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19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7EE045-9483-40B5-A9F3-ACFF3322D45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19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7EE045-9483-40B5-A9F3-ACFF3322D45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19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7EE045-9483-40B5-A9F3-ACFF3322D45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19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891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29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4261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94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18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36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Line 11"/>
          <p:cNvSpPr>
            <a:spLocks noChangeShapeType="1"/>
          </p:cNvSpPr>
          <p:nvPr/>
        </p:nvSpPr>
        <p:spPr bwMode="auto">
          <a:xfrm flipV="1">
            <a:off x="363538" y="6545263"/>
            <a:ext cx="0" cy="331787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034" name="Rectangle 12"/>
          <p:cNvSpPr>
            <a:spLocks noChangeArrowheads="1"/>
          </p:cNvSpPr>
          <p:nvPr/>
        </p:nvSpPr>
        <p:spPr bwMode="auto">
          <a:xfrm>
            <a:off x="69850" y="6267450"/>
            <a:ext cx="32226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95" tIns="45252" rIns="90495" bIns="45252" anchor="b"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Aft>
                <a:spcPct val="30000"/>
              </a:spcAft>
              <a:defRPr/>
            </a:pPr>
            <a:fld id="{5DEE4117-B81C-42DB-A3F3-A9EC016A3669}" type="slidenum">
              <a:rPr lang="en-US" altLang="en-US" sz="800" smtClean="0">
                <a:solidFill>
                  <a:schemeClr val="bg2"/>
                </a:solidFill>
              </a:rPr>
              <a:pPr algn="l" eaLnBrk="1" hangingPunct="1">
                <a:spcAft>
                  <a:spcPct val="30000"/>
                </a:spcAft>
                <a:defRPr/>
              </a:pPr>
              <a:t>‹#›</a:t>
            </a:fld>
            <a:endParaRPr lang="en-US" altLang="en-US" sz="800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4001" r:id="rId3"/>
    <p:sldLayoutId id="2147483961" r:id="rId4"/>
    <p:sldLayoutId id="2147483962" r:id="rId5"/>
    <p:sldLayoutId id="2147483963" r:id="rId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rgbClr val="00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rgbClr val="0066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rgbClr val="0066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rgbClr val="0066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rgbClr val="0066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300" b="1">
          <a:solidFill>
            <a:srgbClr val="0066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300" b="1">
          <a:solidFill>
            <a:srgbClr val="0066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300" b="1">
          <a:solidFill>
            <a:srgbClr val="0066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300" b="1">
          <a:solidFill>
            <a:srgbClr val="0066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 3" pitchFamily="18" charset="2"/>
        <a:buChar char=""/>
        <a:defRPr sz="2000">
          <a:solidFill>
            <a:srgbClr val="000000"/>
          </a:solidFill>
          <a:latin typeface="+mn-lt"/>
        </a:defRPr>
      </a:lvl2pPr>
      <a:lvl3pPr marL="682625" indent="-220663" algn="l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§"/>
        <a:defRPr>
          <a:solidFill>
            <a:srgbClr val="000000"/>
          </a:solidFill>
          <a:latin typeface="+mn-lt"/>
        </a:defRPr>
      </a:lvl3pPr>
      <a:lvl4pPr marL="1030288" indent="-230188" algn="l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 2" pitchFamily="18" charset="2"/>
        <a:buChar char=""/>
        <a:defRPr sz="1600">
          <a:solidFill>
            <a:srgbClr val="000000"/>
          </a:solidFill>
          <a:latin typeface="+mn-lt"/>
        </a:defRPr>
      </a:lvl4pPr>
      <a:lvl5pPr marL="1379538" indent="-234950" algn="l" rtl="0" eaLnBrk="0" fontAlgn="base" hangingPunct="0">
        <a:spcBef>
          <a:spcPct val="0"/>
        </a:spcBef>
        <a:spcAft>
          <a:spcPct val="30000"/>
        </a:spcAft>
        <a:buClr>
          <a:schemeClr val="accent1"/>
        </a:buClr>
        <a:buFont typeface="Wingdings 2" pitchFamily="18" charset="2"/>
        <a:buChar char=""/>
        <a:defRPr sz="1400">
          <a:solidFill>
            <a:srgbClr val="000000"/>
          </a:solidFill>
          <a:latin typeface="+mn-lt"/>
        </a:defRPr>
      </a:lvl5pPr>
      <a:lvl6pPr marL="1836738" indent="-234950" algn="l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 2" pitchFamily="18" charset="2"/>
        <a:buChar char=""/>
        <a:defRPr sz="1400">
          <a:solidFill>
            <a:srgbClr val="000000"/>
          </a:solidFill>
          <a:latin typeface="+mn-lt"/>
        </a:defRPr>
      </a:lvl6pPr>
      <a:lvl7pPr marL="2293938" indent="-234950" algn="l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 2" pitchFamily="18" charset="2"/>
        <a:buChar char=""/>
        <a:defRPr sz="1400">
          <a:solidFill>
            <a:srgbClr val="000000"/>
          </a:solidFill>
          <a:latin typeface="+mn-lt"/>
        </a:defRPr>
      </a:lvl7pPr>
      <a:lvl8pPr marL="2751138" indent="-234950" algn="l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 2" pitchFamily="18" charset="2"/>
        <a:buChar char=""/>
        <a:defRPr sz="1400">
          <a:solidFill>
            <a:srgbClr val="000000"/>
          </a:solidFill>
          <a:latin typeface="+mn-lt"/>
        </a:defRPr>
      </a:lvl8pPr>
      <a:lvl9pPr marL="3208338" indent="-234950" algn="l" rtl="0" fontAlgn="base">
        <a:spcBef>
          <a:spcPct val="0"/>
        </a:spcBef>
        <a:spcAft>
          <a:spcPct val="30000"/>
        </a:spcAft>
        <a:buClr>
          <a:schemeClr val="accent1"/>
        </a:buClr>
        <a:buFont typeface="Wingdings 2" pitchFamily="18" charset="2"/>
        <a:buChar char="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0343" y="3069797"/>
            <a:ext cx="7206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Word2Vec</a:t>
            </a:r>
          </a:p>
        </p:txBody>
      </p:sp>
    </p:spTree>
    <p:extLst>
      <p:ext uri="{BB962C8B-B14F-4D97-AF65-F5344CB8AC3E}">
        <p14:creationId xmlns:p14="http://schemas.microsoft.com/office/powerpoint/2010/main" val="425840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0"/>
            <a:ext cx="8534400" cy="990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Word2Vec 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74172" y="1208311"/>
            <a:ext cx="8882742" cy="131018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400" dirty="0">
                <a:latin typeface="Brush Script MT" panose="03060802040406070304" pitchFamily="66" charset="0"/>
              </a:rPr>
              <a:t>You shall know a word by the company it keeps </a:t>
            </a:r>
          </a:p>
          <a:p>
            <a:pPr algn="r"/>
            <a:r>
              <a:rPr lang="en-US" dirty="0"/>
              <a:t>(Firth, J. R. 1957:11)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943" y="2841170"/>
            <a:ext cx="87847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Challenges in Bag-of-words/TF-IDF: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100" dirty="0"/>
              <a:t>Huge dimensionality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100" dirty="0"/>
              <a:t>Sparsity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100" dirty="0"/>
              <a:t>Unable to relate similar terms </a:t>
            </a:r>
            <a:r>
              <a:rPr lang="en-US" sz="2100" dirty="0" err="1"/>
              <a:t>Eg</a:t>
            </a:r>
            <a:r>
              <a:rPr lang="en-US" sz="2100" dirty="0"/>
              <a:t>: Teachers &amp; Lecturers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100" dirty="0"/>
              <a:t>Unable to relate the context where the word is being used </a:t>
            </a:r>
            <a:r>
              <a:rPr lang="en-US" sz="2100" dirty="0" err="1"/>
              <a:t>Eg</a:t>
            </a:r>
            <a:r>
              <a:rPr lang="en-US" sz="2100" dirty="0"/>
              <a:t>: </a:t>
            </a:r>
            <a:r>
              <a:rPr lang="en-US" sz="2100" b="1" dirty="0"/>
              <a:t>‘Duck’</a:t>
            </a:r>
            <a:r>
              <a:rPr lang="en-US" sz="2100" dirty="0"/>
              <a:t> means different in each of these below sentences: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sz="2100" dirty="0"/>
              <a:t>The kids love seeing the </a:t>
            </a:r>
            <a:r>
              <a:rPr lang="en-US" sz="2100" i="1" dirty="0"/>
              <a:t>ducks</a:t>
            </a:r>
            <a:r>
              <a:rPr lang="en-US" sz="2100" dirty="0"/>
              <a:t> at the lake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sz="2100" dirty="0"/>
              <a:t>The opening batsman was out for a </a:t>
            </a:r>
            <a:r>
              <a:rPr lang="en-US" sz="2100" i="1" dirty="0"/>
              <a:t>duck</a:t>
            </a:r>
            <a:r>
              <a:rPr lang="en-US" sz="2100" dirty="0"/>
              <a:t>!!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sz="2100" dirty="0"/>
              <a:t>The soldier had to </a:t>
            </a:r>
            <a:r>
              <a:rPr lang="en-US" sz="2100" i="1" dirty="0"/>
              <a:t>duck</a:t>
            </a:r>
            <a:r>
              <a:rPr lang="en-US" sz="2100" dirty="0"/>
              <a:t> for cover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100" dirty="0"/>
              <a:t>Cannot account for the new unseen words while scoring the model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6414828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0"/>
            <a:ext cx="8534400" cy="990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Word2Vec Context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0627" y="1273625"/>
            <a:ext cx="8948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The main idea is to represent the word as a vector, which is actually a function of its </a:t>
            </a:r>
            <a:r>
              <a:rPr lang="en-US" sz="2400" i="1" dirty="0"/>
              <a:t>neighboring words</a:t>
            </a:r>
            <a:r>
              <a:rPr lang="en-US" sz="2400" dirty="0"/>
              <a:t>, i.e.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the Context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"/>
          <a:stretch/>
        </p:blipFill>
        <p:spPr>
          <a:xfrm>
            <a:off x="696681" y="2757720"/>
            <a:ext cx="7892147" cy="38289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84512" y="2278044"/>
            <a:ext cx="6515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Context window</a:t>
            </a:r>
          </a:p>
        </p:txBody>
      </p:sp>
    </p:spTree>
    <p:extLst>
      <p:ext uri="{BB962C8B-B14F-4D97-AF65-F5344CB8AC3E}">
        <p14:creationId xmlns:p14="http://schemas.microsoft.com/office/powerpoint/2010/main" val="405838577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 bwMode="auto">
          <a:xfrm>
            <a:off x="4669974" y="1700673"/>
            <a:ext cx="4256315" cy="5048471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08855" y="1700674"/>
            <a:ext cx="4256315" cy="5048471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0"/>
            <a:ext cx="8534400" cy="990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Word2Vec Algorithms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0627" y="1197423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There are two variants of algorithms used: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66" y="2875300"/>
            <a:ext cx="3519605" cy="33811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430" y="1776872"/>
            <a:ext cx="35596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Continuous Bag of Words (CBOW) :</a:t>
            </a:r>
            <a:r>
              <a:rPr lang="en-US" sz="2000" dirty="0"/>
              <a:t> Predict the center word, given the context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14254" y="1755099"/>
            <a:ext cx="33419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err="1"/>
              <a:t>SkipGram</a:t>
            </a:r>
            <a:r>
              <a:rPr lang="en-US" sz="2000" b="1" dirty="0"/>
              <a:t>: </a:t>
            </a:r>
            <a:r>
              <a:rPr lang="en-US" sz="2000" dirty="0"/>
              <a:t>Predict the neighbors, given the center word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36078"/>
            <a:ext cx="3722915" cy="370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0639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0"/>
            <a:ext cx="8534400" cy="990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CBOW Detailed steps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0626" y="1197423"/>
            <a:ext cx="47788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/>
              <a:t>The input will be a one-hot encoded vectors from the input context window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/>
              <a:t>The input feeds into a N-dimensional hidden layer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/>
              <a:t>The hidden layer in turns maps to the output layer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/>
              <a:t>The hidden-output weights learned will be the word-vectors learned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3" t="3616" r="9716"/>
          <a:stretch/>
        </p:blipFill>
        <p:spPr>
          <a:xfrm>
            <a:off x="4909457" y="1273627"/>
            <a:ext cx="4125686" cy="5192485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86" y="4997863"/>
            <a:ext cx="4010518" cy="13254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7829" y="4463143"/>
            <a:ext cx="3840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416977118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534400" cy="990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Training the Word2vec – hyper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398" y="1295401"/>
            <a:ext cx="8915400" cy="5225101"/>
          </a:xfrm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Negative Sampling: Since computing the neighborhood of all the negative words will be expensive for each iteration, for each words, we employ the negative sampling which will reduce the computation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Some of the </a:t>
            </a:r>
            <a:r>
              <a:rPr lang="en-US" sz="2800" dirty="0" err="1"/>
              <a:t>hyperparamters</a:t>
            </a:r>
            <a:r>
              <a:rPr lang="en-US" sz="2800" dirty="0"/>
              <a:t> that can be tuned are: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Vector length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Algorithm (CBOW/</a:t>
            </a:r>
            <a:r>
              <a:rPr lang="en-US" sz="2400" dirty="0" err="1"/>
              <a:t>Skipgram</a:t>
            </a:r>
            <a:r>
              <a:rPr lang="en-US" sz="2400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Context window size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Learning rate of the neural network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Negative sampling rate</a:t>
            </a:r>
          </a:p>
        </p:txBody>
      </p:sp>
    </p:spTree>
    <p:extLst>
      <p:ext uri="{BB962C8B-B14F-4D97-AF65-F5344CB8AC3E}">
        <p14:creationId xmlns:p14="http://schemas.microsoft.com/office/powerpoint/2010/main" val="213453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534400" cy="990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Vector Space and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72143" y="1197425"/>
            <a:ext cx="8708571" cy="1107050"/>
          </a:xfrm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vectors generated by the word2vec represents some vectors in the N-dimensional space. The cosine of the angle between the two vectors determine the similarity between the two words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8" y="3344852"/>
            <a:ext cx="9043184" cy="25402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3655" y="6070134"/>
            <a:ext cx="82840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i="1" dirty="0"/>
              <a:t>The Cosine Similarity values for different words, 1 (same direction), 0 (90 deg.), -1 (opposite directions).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7" y="2272393"/>
            <a:ext cx="5627914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0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534400" cy="990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Extending the Word2Vec to sentences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9485" y="1267501"/>
            <a:ext cx="8784771" cy="3747773"/>
          </a:xfrm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Vector - elementwise averaging of words in the sentence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Vector - elementwise sum of words in the sentence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TF-IDF weighted averages of words in the sentence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Studying the sequence of the word vectors in a sentence and encoding them (Seq2Seq auto encoders)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r>
              <a:rPr lang="en-US" dirty="0"/>
              <a:t>Once the sentence vectors are derived, one can use the resultant vectors as features in the clustering/classification framework.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8332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D9A0C"/>
      </a:accent1>
      <a:accent2>
        <a:srgbClr val="B8D30B"/>
      </a:accent2>
      <a:accent3>
        <a:srgbClr val="FFFFFF"/>
      </a:accent3>
      <a:accent4>
        <a:srgbClr val="000000"/>
      </a:accent4>
      <a:accent5>
        <a:srgbClr val="B6CAAA"/>
      </a:accent5>
      <a:accent6>
        <a:srgbClr val="A6BF09"/>
      </a:accent6>
      <a:hlink>
        <a:srgbClr val="0099CC"/>
      </a:hlink>
      <a:folHlink>
        <a:srgbClr val="005A8B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</a:bodyPr>
      <a:lstStyle>
        <a:defPPr marL="0" marR="0" indent="0" algn="ctr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</a:bodyPr>
      <a:lstStyle>
        <a:defPPr marL="0" marR="0" indent="0" algn="ctr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C8A2E"/>
        </a:accent1>
        <a:accent2>
          <a:srgbClr val="C7D28A"/>
        </a:accent2>
        <a:accent3>
          <a:srgbClr val="FFFFFF"/>
        </a:accent3>
        <a:accent4>
          <a:srgbClr val="000000"/>
        </a:accent4>
        <a:accent5>
          <a:srgbClr val="AFC4AD"/>
        </a:accent5>
        <a:accent6>
          <a:srgbClr val="B4BE7D"/>
        </a:accent6>
        <a:hlink>
          <a:srgbClr val="739600"/>
        </a:hlink>
        <a:folHlink>
          <a:srgbClr val="B7D2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B8D30B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A6BF09"/>
        </a:accent6>
        <a:hlink>
          <a:srgbClr val="0099CC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WIStrategyCommunication6-8</Template>
  <TotalTime>22666</TotalTime>
  <Words>418</Words>
  <Application>Microsoft Office PowerPoint</Application>
  <PresentationFormat>On-screen Show (4:3)</PresentationFormat>
  <Paragraphs>48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Brush Script MT</vt:lpstr>
      <vt:lpstr>Wingdings</vt:lpstr>
      <vt:lpstr>Wingdings 2</vt:lpstr>
      <vt:lpstr>Wingdings 3</vt:lpstr>
      <vt:lpstr>Blank</vt:lpstr>
      <vt:lpstr>PowerPoint Presentation</vt:lpstr>
      <vt:lpstr>Word2Vec Introduction</vt:lpstr>
      <vt:lpstr>Word2Vec Context</vt:lpstr>
      <vt:lpstr>Word2Vec Algorithms</vt:lpstr>
      <vt:lpstr>CBOW Detailed steps</vt:lpstr>
      <vt:lpstr>Training the Word2vec – hyper parameters</vt:lpstr>
      <vt:lpstr>Vector Space and Similarity</vt:lpstr>
      <vt:lpstr>Extending the Word2Vec to sentences</vt:lpstr>
    </vt:vector>
  </TitlesOfParts>
  <Company>Fidelity Investments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 Leadership Team</dc:title>
  <dc:creator>A244772</dc:creator>
  <cp:lastModifiedBy>Moitra, Anindya</cp:lastModifiedBy>
  <cp:revision>1043</cp:revision>
  <dcterms:created xsi:type="dcterms:W3CDTF">2009-06-10T14:21:18Z</dcterms:created>
  <dcterms:modified xsi:type="dcterms:W3CDTF">2019-06-11T07:29:13Z</dcterms:modified>
</cp:coreProperties>
</file>