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notesMasterIdLst>
    <p:notesMasterId r:id="rId18"/>
  </p:notesMasterIdLst>
  <p:handoutMasterIdLst>
    <p:handoutMasterId r:id="rId19"/>
  </p:handoutMasterIdLst>
  <p:sldIdLst>
    <p:sldId id="469" r:id="rId2"/>
    <p:sldId id="479" r:id="rId3"/>
    <p:sldId id="557" r:id="rId4"/>
    <p:sldId id="587" r:id="rId5"/>
    <p:sldId id="584" r:id="rId6"/>
    <p:sldId id="585" r:id="rId7"/>
    <p:sldId id="586" r:id="rId8"/>
    <p:sldId id="473" r:id="rId9"/>
    <p:sldId id="578" r:id="rId10"/>
    <p:sldId id="583" r:id="rId11"/>
    <p:sldId id="577" r:id="rId12"/>
    <p:sldId id="579" r:id="rId13"/>
    <p:sldId id="580" r:id="rId14"/>
    <p:sldId id="589" r:id="rId15"/>
    <p:sldId id="581" r:id="rId16"/>
    <p:sldId id="588" r:id="rId17"/>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215">
          <p15:clr>
            <a:srgbClr val="A4A3A4"/>
          </p15:clr>
        </p15:guide>
        <p15:guide id="6" orient="horz" pos="3751">
          <p15:clr>
            <a:srgbClr val="A4A3A4"/>
          </p15:clr>
        </p15:guide>
      </p15:sldGuideLst>
    </p:ext>
    <p:ext uri="{2D200454-40CA-4A62-9FC3-DE9A4176ACB9}">
      <p15:notesGuideLst xmlns:p15="http://schemas.microsoft.com/office/powerpoint/2012/main" xmlns="">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21662B"/>
    <a:srgbClr val="379533"/>
    <a:srgbClr val="404040"/>
    <a:srgbClr val="0086B5"/>
    <a:srgbClr val="38A5A5"/>
    <a:srgbClr val="57B6BC"/>
    <a:srgbClr val="65B034"/>
    <a:srgbClr val="D4D6D5"/>
    <a:srgbClr val="468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93"/>
    <p:restoredTop sz="50000" autoAdjust="0"/>
  </p:normalViewPr>
  <p:slideViewPr>
    <p:cSldViewPr snapToGrid="0" snapToObjects="1">
      <p:cViewPr varScale="1">
        <p:scale>
          <a:sx n="98" d="100"/>
          <a:sy n="98" d="100"/>
        </p:scale>
        <p:origin x="-804" y="-90"/>
      </p:cViewPr>
      <p:guideLst>
        <p:guide orient="horz" pos="161"/>
        <p:guide orient="horz" pos="2813"/>
        <p:guide orient="horz" pos="215"/>
        <p:guide orient="horz" pos="3751"/>
        <p:guide pos="188"/>
        <p:guide pos="5557"/>
      </p:guideLst>
    </p:cSldViewPr>
  </p:slideViewPr>
  <p:notesTextViewPr>
    <p:cViewPr>
      <p:scale>
        <a:sx n="1" d="1"/>
        <a:sy n="1" d="1"/>
      </p:scale>
      <p:origin x="0" y="0"/>
    </p:cViewPr>
  </p:notesTextViewPr>
  <p:sorterViewPr>
    <p:cViewPr>
      <p:scale>
        <a:sx n="120" d="100"/>
        <a:sy n="120" d="100"/>
      </p:scale>
      <p:origin x="0" y="0"/>
    </p:cViewPr>
  </p:sorterViewPr>
  <p:notesViewPr>
    <p:cSldViewPr snapToGrid="0" snapToObjects="1" showGuides="1">
      <p:cViewPr varScale="1">
        <p:scale>
          <a:sx n="94" d="100"/>
          <a:sy n="94" d="100"/>
        </p:scale>
        <p:origin x="-3612" y="-96"/>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05/23/2017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05/23/2017</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6" name="Rectangle 5"/>
          <p:cNvSpPr/>
          <p:nvPr userDrawn="1"/>
        </p:nvSpPr>
        <p:spPr>
          <a:xfrm>
            <a:off x="0" y="0"/>
            <a:ext cx="9144000" cy="4923692"/>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4" name="Text Placeholder 23"/>
          <p:cNvSpPr>
            <a:spLocks noGrp="1"/>
          </p:cNvSpPr>
          <p:nvPr>
            <p:ph type="body" sz="quarter" idx="11" hasCustomPrompt="1"/>
          </p:nvPr>
        </p:nvSpPr>
        <p:spPr>
          <a:xfrm>
            <a:off x="416853" y="3541377"/>
            <a:ext cx="2147888" cy="285667"/>
          </a:xfrm>
        </p:spPr>
        <p:txBody>
          <a:bodyPr anchor="t"/>
          <a:lstStyle>
            <a:lvl1pPr marL="0" indent="0">
              <a:buNone/>
              <a:defRPr sz="1600" b="1" baseline="0">
                <a:solidFill>
                  <a:schemeClr val="accent5"/>
                </a:solidFill>
              </a:defRPr>
            </a:lvl1pPr>
            <a:lvl2pPr marL="236537" indent="0">
              <a:buNone/>
              <a:defRPr/>
            </a:lvl2pPr>
            <a:lvl3pPr marL="457200" indent="0">
              <a:buNone/>
              <a:defRPr/>
            </a:lvl3pPr>
            <a:lvl4pPr marL="630237" indent="0">
              <a:buNone/>
              <a:defRPr/>
            </a:lvl4pPr>
            <a:lvl5pPr marL="803275" indent="0">
              <a:buNone/>
              <a:defRPr/>
            </a:lvl5pPr>
          </a:lstStyle>
          <a:p>
            <a:pPr lvl="0"/>
            <a:r>
              <a:rPr lang="en-US" smtClean="0"/>
              <a:t>Presenter Name</a:t>
            </a:r>
            <a:endParaRPr lang="en-US" dirty="0"/>
          </a:p>
        </p:txBody>
      </p:sp>
      <p:sp>
        <p:nvSpPr>
          <p:cNvPr id="5" name="Title 4"/>
          <p:cNvSpPr>
            <a:spLocks noGrp="1"/>
          </p:cNvSpPr>
          <p:nvPr>
            <p:ph type="title" hasCustomPrompt="1"/>
          </p:nvPr>
        </p:nvSpPr>
        <p:spPr>
          <a:xfrm>
            <a:off x="416853" y="2501102"/>
            <a:ext cx="5143975" cy="1315309"/>
          </a:xfrm>
        </p:spPr>
        <p:txBody>
          <a:bodyPr/>
          <a:lstStyle>
            <a:lvl1pPr>
              <a:defRPr sz="3200" b="1">
                <a:solidFill>
                  <a:srgbClr val="404040"/>
                </a:solidFill>
              </a:defRPr>
            </a:lvl1pPr>
          </a:lstStyle>
          <a:p>
            <a:r>
              <a:rPr lang="en-US" dirty="0" smtClean="0"/>
              <a:t>CLICK TO EDIT MASTER TITLE STYLE</a:t>
            </a:r>
            <a:endParaRPr lang="en-US" dirty="0"/>
          </a:p>
        </p:txBody>
      </p:sp>
      <p:sp>
        <p:nvSpPr>
          <p:cNvPr id="4" name="Content Placeholder 3"/>
          <p:cNvSpPr>
            <a:spLocks noGrp="1"/>
          </p:cNvSpPr>
          <p:nvPr>
            <p:ph sz="quarter" idx="10" hasCustomPrompt="1"/>
          </p:nvPr>
        </p:nvSpPr>
        <p:spPr>
          <a:xfrm>
            <a:off x="416853" y="2060441"/>
            <a:ext cx="3898900" cy="414979"/>
          </a:xfrm>
        </p:spPr>
        <p:txBody>
          <a:bodyPr/>
          <a:lstStyle>
            <a:lvl1pPr marL="0" indent="0">
              <a:buNone/>
              <a:defRPr>
                <a:solidFill>
                  <a:schemeClr val="accent5"/>
                </a:solidFill>
              </a:defRPr>
            </a:lvl1pPr>
            <a:lvl2pPr marL="236537" indent="0" algn="l">
              <a:buNone/>
              <a:defRPr baseline="0"/>
            </a:lvl2pPr>
          </a:lstStyle>
          <a:p>
            <a:pPr lvl="0"/>
            <a:r>
              <a:rPr lang="en-US" dirty="0" smtClean="0"/>
              <a:t>GROUP NAME HERE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07742"/>
            <a:ext cx="6350000" cy="1231900"/>
          </a:xfrm>
          <a:prstGeom prst="rect">
            <a:avLst/>
          </a:prstGeom>
        </p:spPr>
      </p:pic>
      <p:sp>
        <p:nvSpPr>
          <p:cNvPr id="25" name="Text Placeholder 23"/>
          <p:cNvSpPr>
            <a:spLocks noGrp="1"/>
          </p:cNvSpPr>
          <p:nvPr>
            <p:ph type="body" sz="quarter" idx="12" hasCustomPrompt="1"/>
          </p:nvPr>
        </p:nvSpPr>
        <p:spPr>
          <a:xfrm>
            <a:off x="416853" y="3822271"/>
            <a:ext cx="2147888" cy="285667"/>
          </a:xfrm>
        </p:spPr>
        <p:txBody>
          <a:bodyPr anchor="t"/>
          <a:lstStyle>
            <a:lvl1pPr marL="0" indent="0">
              <a:buNone/>
              <a:defRPr sz="1600" b="0" baseline="0">
                <a:solidFill>
                  <a:srgbClr val="404040"/>
                </a:solidFill>
              </a:defRPr>
            </a:lvl1pPr>
            <a:lvl2pPr marL="236537" indent="0">
              <a:buNone/>
              <a:defRPr/>
            </a:lvl2pPr>
            <a:lvl3pPr marL="457200" indent="0">
              <a:buNone/>
              <a:defRPr/>
            </a:lvl3pPr>
            <a:lvl4pPr marL="630237" indent="0">
              <a:buNone/>
              <a:defRPr/>
            </a:lvl4pPr>
            <a:lvl5pPr marL="803275" indent="0">
              <a:buNone/>
              <a:defRPr/>
            </a:lvl5pPr>
          </a:lstStyle>
          <a:p>
            <a:pPr lvl="0"/>
            <a:r>
              <a:rPr lang="en-US" smtClean="0"/>
              <a:t>Presenter Title</a:t>
            </a:r>
            <a:endParaRPr lang="en-US" dirty="0"/>
          </a:p>
        </p:txBody>
      </p:sp>
    </p:spTree>
    <p:extLst>
      <p:ext uri="{BB962C8B-B14F-4D97-AF65-F5344CB8AC3E}">
        <p14:creationId xmlns:p14="http://schemas.microsoft.com/office/powerpoint/2010/main" val="50669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Divider Slide">
    <p:spTree>
      <p:nvGrpSpPr>
        <p:cNvPr id="1" name=""/>
        <p:cNvGrpSpPr/>
        <p:nvPr/>
      </p:nvGrpSpPr>
      <p:grpSpPr>
        <a:xfrm>
          <a:off x="0" y="0"/>
          <a:ext cx="0" cy="0"/>
          <a:chOff x="0" y="0"/>
          <a:chExt cx="0" cy="0"/>
        </a:xfrm>
      </p:grpSpPr>
      <p:sp>
        <p:nvSpPr>
          <p:cNvPr id="11" name="Slide Number Placeholder 5"/>
          <p:cNvSpPr txBox="1">
            <a:spLocks/>
          </p:cNvSpPr>
          <p:nvPr userDrawn="1"/>
        </p:nvSpPr>
        <p:spPr>
          <a:xfrm>
            <a:off x="-4762" y="6448489"/>
            <a:ext cx="585788" cy="378809"/>
          </a:xfrm>
          <a:prstGeom prst="rect">
            <a:avLst/>
          </a:prstGeom>
        </p:spPr>
        <p:txBody>
          <a:bodyPr>
            <a:noAutofit/>
          </a:bodyPr>
          <a:lstStyle>
            <a:defPPr>
              <a:defRPr lang="en-US"/>
            </a:defPPr>
            <a:lvl1pPr marL="0" algn="ctr" defTabSz="914400" rtl="0" eaLnBrk="1" latinLnBrk="0" hangingPunct="1">
              <a:defRPr sz="9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3985B2-3851-5B49-8B99-AED0CC6BDA78}" type="slidenum">
              <a:rPr lang="en-US" sz="800" b="0" smtClean="0">
                <a:solidFill>
                  <a:schemeClr val="tx1">
                    <a:lumMod val="50000"/>
                    <a:lumOff val="50000"/>
                  </a:schemeClr>
                </a:solidFill>
              </a:rPr>
              <a:t>‹#›</a:t>
            </a:fld>
            <a:endParaRPr lang="en-US" sz="800" b="0" dirty="0">
              <a:solidFill>
                <a:schemeClr val="tx1">
                  <a:lumMod val="50000"/>
                  <a:lumOff val="50000"/>
                </a:schemeClr>
              </a:solidFill>
            </a:endParaRPr>
          </a:p>
        </p:txBody>
      </p:sp>
      <p:sp>
        <p:nvSpPr>
          <p:cNvPr id="3" name="Title 2"/>
          <p:cNvSpPr>
            <a:spLocks noGrp="1"/>
          </p:cNvSpPr>
          <p:nvPr>
            <p:ph type="title"/>
          </p:nvPr>
        </p:nvSpPr>
        <p:spPr>
          <a:xfrm>
            <a:off x="457144" y="3540608"/>
            <a:ext cx="8364594" cy="1047107"/>
          </a:xfrm>
        </p:spPr>
        <p:txBody>
          <a:bodyPr/>
          <a:lstStyle>
            <a:lvl1pPr>
              <a:lnSpc>
                <a:spcPct val="100000"/>
              </a:lnSpc>
              <a:defRPr sz="4000" b="1" spc="0">
                <a:solidFill>
                  <a:schemeClr val="accent5"/>
                </a:solidFill>
              </a:defRPr>
            </a:lvl1pPr>
          </a:lstStyle>
          <a:p>
            <a:r>
              <a:rPr lang="en-US" smtClean="0"/>
              <a:t>Click to edit Master title style</a:t>
            </a:r>
            <a:endParaRPr lang="en-US" dirty="0"/>
          </a:p>
        </p:txBody>
      </p:sp>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1695640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GL right side logo no box">
    <p:spTree>
      <p:nvGrpSpPr>
        <p:cNvPr id="1" name=""/>
        <p:cNvGrpSpPr/>
        <p:nvPr/>
      </p:nvGrpSpPr>
      <p:grpSpPr>
        <a:xfrm>
          <a:off x="0" y="0"/>
          <a:ext cx="0" cy="0"/>
          <a:chOff x="0" y="0"/>
          <a:chExt cx="0" cy="0"/>
        </a:xfrm>
      </p:grpSpPr>
      <p:sp>
        <p:nvSpPr>
          <p:cNvPr id="2" name="Title 1"/>
          <p:cNvSpPr>
            <a:spLocks noGrp="1"/>
          </p:cNvSpPr>
          <p:nvPr>
            <p:ph type="title"/>
          </p:nvPr>
        </p:nvSpPr>
        <p:spPr>
          <a:xfrm>
            <a:off x="295570" y="336211"/>
            <a:ext cx="8523174" cy="1005728"/>
          </a:xfrm>
        </p:spPr>
        <p:txBody>
          <a:bodyPr lIns="0" anchor="t"/>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95570" y="1426775"/>
            <a:ext cx="8523174" cy="4525963"/>
          </a:xfrm>
        </p:spPr>
        <p:txBody>
          <a:bodyPr lIns="0"/>
          <a:lstStyle>
            <a:lvl1pPr>
              <a:defRPr sz="18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Tree>
    <p:extLst>
      <p:ext uri="{BB962C8B-B14F-4D97-AF65-F5344CB8AC3E}">
        <p14:creationId xmlns:p14="http://schemas.microsoft.com/office/powerpoint/2010/main" val="8497841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o GL right side logo no box">
    <p:spTree>
      <p:nvGrpSpPr>
        <p:cNvPr id="1" name=""/>
        <p:cNvGrpSpPr/>
        <p:nvPr/>
      </p:nvGrpSpPr>
      <p:grpSpPr>
        <a:xfrm>
          <a:off x="0" y="0"/>
          <a:ext cx="0" cy="0"/>
          <a:chOff x="0" y="0"/>
          <a:chExt cx="0" cy="0"/>
        </a:xfrm>
      </p:grpSpPr>
      <p:grpSp>
        <p:nvGrpSpPr>
          <p:cNvPr id="4" name="Group 3"/>
          <p:cNvGrpSpPr/>
          <p:nvPr userDrawn="1"/>
        </p:nvGrpSpPr>
        <p:grpSpPr>
          <a:xfrm>
            <a:off x="230160" y="-1695"/>
            <a:ext cx="88320" cy="1175660"/>
            <a:chOff x="0" y="0"/>
            <a:chExt cx="9144000" cy="5155044"/>
          </a:xfrm>
        </p:grpSpPr>
        <p:sp>
          <p:nvSpPr>
            <p:cNvPr id="7" name="Rectangle 6"/>
            <p:cNvSpPr/>
            <p:nvPr userDrawn="1"/>
          </p:nvSpPr>
          <p:spPr>
            <a:xfrm>
              <a:off x="0" y="0"/>
              <a:ext cx="9144000" cy="4364184"/>
            </a:xfrm>
            <a:prstGeom prst="rect">
              <a:avLst/>
            </a:prstGeom>
            <a:solidFill>
              <a:srgbClr val="33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Rectangle 7"/>
            <p:cNvSpPr/>
            <p:nvPr userDrawn="1"/>
          </p:nvSpPr>
          <p:spPr>
            <a:xfrm>
              <a:off x="0" y="4214091"/>
              <a:ext cx="9144000" cy="940953"/>
            </a:xfrm>
            <a:prstGeom prst="rect">
              <a:avLst/>
            </a:prstGeom>
            <a:solidFill>
              <a:srgbClr val="499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grpSp>
      <p:sp>
        <p:nvSpPr>
          <p:cNvPr id="2" name="Title 1"/>
          <p:cNvSpPr>
            <a:spLocks noGrp="1"/>
          </p:cNvSpPr>
          <p:nvPr>
            <p:ph type="title" hasCustomPrompt="1"/>
          </p:nvPr>
        </p:nvSpPr>
        <p:spPr>
          <a:xfrm>
            <a:off x="579120" y="336211"/>
            <a:ext cx="7946050" cy="1143000"/>
          </a:xfrm>
        </p:spPr>
        <p:txBody>
          <a:bodyPr/>
          <a:lstStyle>
            <a:lvl1pPr>
              <a:defRPr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34720" y="1426775"/>
            <a:ext cx="7752080" cy="4525963"/>
          </a:xfrm>
        </p:spPr>
        <p:txBody>
          <a:bodyPr/>
          <a:lstStyle>
            <a:lvl1pPr>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11233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o GL right side logo no box">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336211"/>
            <a:ext cx="7946050" cy="1143000"/>
          </a:xfrm>
        </p:spPr>
        <p:txBody>
          <a:bodyPr/>
          <a:lstStyle>
            <a:lvl1pPr>
              <a:defRPr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34720" y="1426775"/>
            <a:ext cx="7752080" cy="4525963"/>
          </a:xfrm>
        </p:spPr>
        <p:txBody>
          <a:bodyPr/>
          <a:lstStyle>
            <a:lvl1pPr>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8355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No GL right side logo no box">
    <p:spTree>
      <p:nvGrpSpPr>
        <p:cNvPr id="1" name=""/>
        <p:cNvGrpSpPr/>
        <p:nvPr/>
      </p:nvGrpSpPr>
      <p:grpSpPr>
        <a:xfrm>
          <a:off x="0" y="0"/>
          <a:ext cx="0" cy="0"/>
          <a:chOff x="0" y="0"/>
          <a:chExt cx="0" cy="0"/>
        </a:xfrm>
      </p:grpSpPr>
      <p:sp>
        <p:nvSpPr>
          <p:cNvPr id="2" name="Title 1"/>
          <p:cNvSpPr>
            <a:spLocks noGrp="1"/>
          </p:cNvSpPr>
          <p:nvPr>
            <p:ph type="title"/>
          </p:nvPr>
        </p:nvSpPr>
        <p:spPr>
          <a:xfrm>
            <a:off x="295570" y="336211"/>
            <a:ext cx="8523174" cy="1005728"/>
          </a:xfrm>
        </p:spPr>
        <p:txBody>
          <a:bodyPr lIns="0" anchor="t"/>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95570" y="1426775"/>
            <a:ext cx="8523174" cy="4525963"/>
          </a:xfrm>
        </p:spPr>
        <p:txBody>
          <a:bodyPr lIns="0"/>
          <a:lstStyle>
            <a:lvl1pPr>
              <a:defRPr sz="18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30545678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with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41333" y="1612909"/>
            <a:ext cx="8445500" cy="4684661"/>
          </a:xfrm>
        </p:spPr>
        <p:txBody>
          <a:bodyPr>
            <a:normAutofit/>
          </a:bodyPr>
          <a:lstStyle>
            <a:lvl1pPr>
              <a:defRPr sz="1800"/>
            </a:lvl1pPr>
            <a:lvl2pPr>
              <a:defRPr sz="16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0"/>
          </p:nvPr>
        </p:nvSpPr>
        <p:spPr>
          <a:xfrm>
            <a:off x="341333" y="1143000"/>
            <a:ext cx="8445500" cy="457200"/>
          </a:xfrm>
        </p:spPr>
        <p:txBody>
          <a:bodyPr anchor="ctr">
            <a:normAutofit/>
          </a:bodyPr>
          <a:lstStyle>
            <a:lvl1pPr marL="0" indent="0">
              <a:buNone/>
              <a:defRPr sz="2000" b="1">
                <a:solidFill>
                  <a:schemeClr val="tx1"/>
                </a:solidFill>
              </a:defRPr>
            </a:lvl1pPr>
            <a:lvl2pPr marL="284742" indent="0">
              <a:buNone/>
              <a:defRPr/>
            </a:lvl2pPr>
            <a:lvl3pPr marL="911178" indent="0">
              <a:buNone/>
              <a:defRPr/>
            </a:lvl3pPr>
            <a:lvl4pPr marL="1366762" indent="0">
              <a:buNone/>
              <a:defRPr/>
            </a:lvl4pPr>
            <a:lvl5pPr marL="1822357" indent="0">
              <a:buNone/>
              <a:defRPr/>
            </a:lvl5pPr>
          </a:lstStyle>
          <a:p>
            <a:pPr lvl="0"/>
            <a:r>
              <a:rPr lang="en-US" dirty="0" smtClean="0"/>
              <a:t>Click to edit Master text styles</a:t>
            </a:r>
          </a:p>
        </p:txBody>
      </p:sp>
      <p:sp>
        <p:nvSpPr>
          <p:cNvPr id="6" name="Slide Number Placeholder 13"/>
          <p:cNvSpPr>
            <a:spLocks noGrp="1"/>
          </p:cNvSpPr>
          <p:nvPr>
            <p:ph type="sldNum" sz="quarter" idx="4"/>
          </p:nvPr>
        </p:nvSpPr>
        <p:spPr>
          <a:xfrm>
            <a:off x="19060" y="6481079"/>
            <a:ext cx="377825" cy="365125"/>
          </a:xfrm>
          <a:prstGeom prst="rect">
            <a:avLst/>
          </a:prstGeom>
        </p:spPr>
        <p:txBody>
          <a:bodyPr vert="horz" lIns="91115" tIns="45559" rIns="91115" bIns="45559" rtlCol="0" anchor="ctr"/>
          <a:lstStyle>
            <a:lvl1pPr algn="l">
              <a:defRPr sz="1200" b="1">
                <a:solidFill>
                  <a:schemeClr val="bg2"/>
                </a:solidFill>
              </a:defRPr>
            </a:lvl1pPr>
          </a:lstStyle>
          <a:p>
            <a:fld id="{517D110F-CC32-4C2A-B926-9321335ABEAA}" type="slidenum">
              <a:rPr lang="en-US" smtClean="0">
                <a:solidFill>
                  <a:srgbClr val="8C8C8C"/>
                </a:solidFill>
              </a:rPr>
              <a:pPr/>
              <a:t>‹#›</a:t>
            </a:fld>
            <a:endParaRPr lang="en-US" dirty="0">
              <a:solidFill>
                <a:srgbClr val="8C8C8C"/>
              </a:solidFill>
            </a:endParaRPr>
          </a:p>
        </p:txBody>
      </p:sp>
    </p:spTree>
    <p:extLst>
      <p:ext uri="{BB962C8B-B14F-4D97-AF65-F5344CB8AC3E}">
        <p14:creationId xmlns:p14="http://schemas.microsoft.com/office/powerpoint/2010/main" val="314708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5570" y="336211"/>
            <a:ext cx="8229600" cy="806789"/>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4479" y="1143000"/>
            <a:ext cx="8228815" cy="485903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Slide Number Placeholder 5"/>
          <p:cNvSpPr txBox="1">
            <a:spLocks/>
          </p:cNvSpPr>
          <p:nvPr/>
        </p:nvSpPr>
        <p:spPr>
          <a:xfrm>
            <a:off x="-4762" y="6448489"/>
            <a:ext cx="585788" cy="378809"/>
          </a:xfrm>
          <a:prstGeom prst="rect">
            <a:avLst/>
          </a:prstGeom>
        </p:spPr>
        <p:txBody>
          <a:bodyPr>
            <a:noAutofit/>
          </a:bodyPr>
          <a:lstStyle>
            <a:defPPr>
              <a:defRPr lang="en-US"/>
            </a:defPPr>
            <a:lvl1pPr marL="0" algn="ctr" defTabSz="914400" rtl="0" eaLnBrk="1" latinLnBrk="0" hangingPunct="1">
              <a:defRPr sz="9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tx1">
                    <a:lumMod val="50000"/>
                    <a:lumOff val="50000"/>
                  </a:schemeClr>
                </a:solidFill>
                <a:latin typeface="Arial"/>
              </a:rPr>
              <a:pPr/>
              <a:t>‹#›</a:t>
            </a:fld>
            <a:endParaRPr lang="en-US" sz="800" dirty="0">
              <a:solidFill>
                <a:schemeClr val="tx1">
                  <a:lumMod val="50000"/>
                  <a:lumOff val="50000"/>
                </a:schemeClr>
              </a:solidFill>
              <a:latin typeface="Arial"/>
            </a:endParaRPr>
          </a:p>
        </p:txBody>
      </p:sp>
      <p:pic>
        <p:nvPicPr>
          <p:cNvPr id="8" name="Picture 7"/>
          <p:cNvPicPr>
            <a:picLocks noChangeAspect="1"/>
          </p:cNvPicPr>
          <p:nvPr/>
        </p:nvPicPr>
        <p:blipFill rotWithShape="1">
          <a:blip r:embed="rId9" cstate="print">
            <a:extLst>
              <a:ext uri="{28A0092B-C50C-407E-A947-70E740481C1C}">
                <a14:useLocalDpi xmlns:a14="http://schemas.microsoft.com/office/drawing/2010/main"/>
              </a:ext>
            </a:extLst>
          </a:blip>
          <a:srcRect l="21785" t="15713" r="24292" b="58094"/>
          <a:stretch/>
        </p:blipFill>
        <p:spPr>
          <a:xfrm>
            <a:off x="7568419" y="6277929"/>
            <a:ext cx="1431056" cy="537158"/>
          </a:xfrm>
          <a:prstGeom prst="rect">
            <a:avLst/>
          </a:prstGeom>
        </p:spPr>
      </p:pic>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809" r:id="rId1"/>
    <p:sldLayoutId id="2147483789" r:id="rId2"/>
    <p:sldLayoutId id="2147483770" r:id="rId3"/>
    <p:sldLayoutId id="2147483771" r:id="rId4"/>
    <p:sldLayoutId id="2147483772" r:id="rId5"/>
    <p:sldLayoutId id="2147483788" r:id="rId6"/>
    <p:sldLayoutId id="2147483810" r:id="rId7"/>
  </p:sldLayoutIdLst>
  <p:timing>
    <p:tnLst>
      <p:par>
        <p:cTn id="1" dur="indefinite" restart="never" nodeType="tmRoot"/>
      </p:par>
    </p:tnLst>
  </p:timing>
  <p:hf sldNum="0" hdr="0" dt="0"/>
  <p:txStyles>
    <p:titleStyle>
      <a:lvl1pPr algn="l" defTabSz="914400" rtl="0" eaLnBrk="1" latinLnBrk="0" hangingPunct="1">
        <a:lnSpc>
          <a:spcPts val="3000"/>
        </a:lnSpc>
        <a:spcBef>
          <a:spcPct val="0"/>
        </a:spcBef>
        <a:buClrTx/>
        <a:buNone/>
        <a:defRPr lang="en-US" sz="2400" b="0"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7.emf"/><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18.jpe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hyperlink" Target="http://cs.wellesley.edu/~cs315/Papers/stl%20statistical%20model.pdf" TargetMode="External"/><Relationship Id="rId5" Type="http://schemas.openxmlformats.org/officeDocument/2006/relationships/image" Target="../media/image19.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8" Type="http://schemas.openxmlformats.org/officeDocument/2006/relationships/hyperlink" Target="http://www.wessa.net/download/stl.pdf" TargetMode="External"/><Relationship Id="rId13" Type="http://schemas.openxmlformats.org/officeDocument/2006/relationships/image" Target="../media/image20.wmf"/><Relationship Id="rId3" Type="http://schemas.openxmlformats.org/officeDocument/2006/relationships/hyperlink" Target="http://www.svms.org/regression/MSRS00.pdf" TargetMode="External"/><Relationship Id="rId7" Type="http://schemas.openxmlformats.org/officeDocument/2006/relationships/hyperlink" Target="https://www.otexts.org/fpp/9/3" TargetMode="External"/><Relationship Id="rId12" Type="http://schemas.openxmlformats.org/officeDocument/2006/relationships/package" Target="../embeddings/Microsoft_Excel_Worksheet1.xlsx"/><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hyperlink" Target="https://www.cs.cmu.edu/afs/cs/academic/class/15782-f06/slides/timeseries.pdf" TargetMode="External"/><Relationship Id="rId11" Type="http://schemas.openxmlformats.org/officeDocument/2006/relationships/hyperlink" Target="https://github.com/shovon-Machine-Learning-DL-AI/Code---Time-Series-Machine-Learning" TargetMode="External"/><Relationship Id="rId5" Type="http://schemas.openxmlformats.org/officeDocument/2006/relationships/hyperlink" Target="http://www.ijcaonline.org/archives/volume143/number11/zaytar-2016-ijca-910497.pdf" TargetMode="External"/><Relationship Id="rId10" Type="http://schemas.openxmlformats.org/officeDocument/2006/relationships/hyperlink" Target="https://www.otexts.org/fpp/6/5" TargetMode="External"/><Relationship Id="rId4" Type="http://schemas.openxmlformats.org/officeDocument/2006/relationships/hyperlink" Target="http://trace.tennessee.edu/cgi/viewcontent.cgi?article=3107&amp;context=utk_gradthes" TargetMode="External"/><Relationship Id="rId9" Type="http://schemas.openxmlformats.org/officeDocument/2006/relationships/hyperlink" Target="http://www.sciencedirect.com/science/article/pii/S01692070110000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6.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416853" y="3541377"/>
            <a:ext cx="4414920" cy="285667"/>
          </a:xfrm>
        </p:spPr>
        <p:txBody>
          <a:bodyPr/>
          <a:lstStyle/>
          <a:p>
            <a:r>
              <a:rPr lang="en-US" dirty="0" smtClean="0"/>
              <a:t>Jeremy, Shovon, Vibha, Urjaswi</a:t>
            </a:r>
            <a:endParaRPr lang="en-US" dirty="0"/>
          </a:p>
        </p:txBody>
      </p:sp>
      <p:sp>
        <p:nvSpPr>
          <p:cNvPr id="9" name="Title 8"/>
          <p:cNvSpPr>
            <a:spLocks noGrp="1"/>
          </p:cNvSpPr>
          <p:nvPr>
            <p:ph type="title"/>
          </p:nvPr>
        </p:nvSpPr>
        <p:spPr>
          <a:xfrm>
            <a:off x="416853" y="2501103"/>
            <a:ext cx="5143975" cy="874396"/>
          </a:xfrm>
        </p:spPr>
        <p:txBody>
          <a:bodyPr/>
          <a:lstStyle/>
          <a:p>
            <a:r>
              <a:rPr lang="en-US" dirty="0" smtClean="0"/>
              <a:t>Time Series Analysis- Various Approaches</a:t>
            </a:r>
            <a:endParaRPr lang="en-US" dirty="0"/>
          </a:p>
        </p:txBody>
      </p:sp>
      <p:sp>
        <p:nvSpPr>
          <p:cNvPr id="10" name="Content Placeholder 9"/>
          <p:cNvSpPr>
            <a:spLocks noGrp="1"/>
          </p:cNvSpPr>
          <p:nvPr>
            <p:ph sz="quarter" idx="10"/>
          </p:nvPr>
        </p:nvSpPr>
        <p:spPr/>
        <p:txBody>
          <a:bodyPr/>
          <a:lstStyle/>
          <a:p>
            <a:r>
              <a:rPr lang="en-US" dirty="0" smtClean="0"/>
              <a:t>CKSI- AADS</a:t>
            </a:r>
            <a:endParaRPr lang="en-US" dirty="0"/>
          </a:p>
        </p:txBody>
      </p:sp>
    </p:spTree>
    <p:extLst>
      <p:ext uri="{BB962C8B-B14F-4D97-AF65-F5344CB8AC3E}">
        <p14:creationId xmlns:p14="http://schemas.microsoft.com/office/powerpoint/2010/main" val="997496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Recurrent Neura</a:t>
            </a:r>
            <a:r>
              <a:rPr lang="en-US" dirty="0" smtClean="0"/>
              <a:t>l Network (RNN)</a:t>
            </a:r>
            <a:endParaRPr lang="en-US" dirty="0"/>
          </a:p>
        </p:txBody>
      </p:sp>
    </p:spTree>
    <p:extLst>
      <p:ext uri="{BB962C8B-B14F-4D97-AF65-F5344CB8AC3E}">
        <p14:creationId xmlns:p14="http://schemas.microsoft.com/office/powerpoint/2010/main" val="2187100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a:t>
            </a:r>
            <a:r>
              <a:rPr lang="en-US" dirty="0" smtClean="0"/>
              <a:t>RNN</a:t>
            </a:r>
            <a:r>
              <a:rPr lang="en-US" dirty="0" smtClean="0"/>
              <a:t>: </a:t>
            </a:r>
            <a:r>
              <a:rPr lang="en-US" dirty="0" smtClean="0"/>
              <a:t>Time Series Model</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68" name="Rounded Rectangle 67"/>
          <p:cNvSpPr/>
          <p:nvPr/>
        </p:nvSpPr>
        <p:spPr>
          <a:xfrm>
            <a:off x="152400" y="3024410"/>
            <a:ext cx="8853056" cy="3570354"/>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52400" y="1066800"/>
            <a:ext cx="8763000" cy="18288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Rounded Rectangle 68"/>
          <p:cNvSpPr/>
          <p:nvPr/>
        </p:nvSpPr>
        <p:spPr>
          <a:xfrm>
            <a:off x="454768" y="934505"/>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RNN</a:t>
            </a:r>
            <a:r>
              <a:rPr lang="en-US" sz="1000" b="1" dirty="0" smtClean="0"/>
              <a:t> </a:t>
            </a:r>
            <a:r>
              <a:rPr lang="en-US" sz="1000" b="1" dirty="0" smtClean="0"/>
              <a:t>for Time Series</a:t>
            </a:r>
            <a:endParaRPr lang="en-US" sz="1000" b="1" dirty="0"/>
          </a:p>
        </p:txBody>
      </p:sp>
      <p:sp>
        <p:nvSpPr>
          <p:cNvPr id="9" name="TextBox 8"/>
          <p:cNvSpPr txBox="1"/>
          <p:nvPr/>
        </p:nvSpPr>
        <p:spPr>
          <a:xfrm>
            <a:off x="454768" y="1295400"/>
            <a:ext cx="8155832" cy="1954381"/>
          </a:xfrm>
          <a:prstGeom prst="rect">
            <a:avLst/>
          </a:prstGeom>
          <a:noFill/>
        </p:spPr>
        <p:txBody>
          <a:bodyPr wrap="square" rtlCol="0">
            <a:spAutoFit/>
          </a:bodyPr>
          <a:lstStyle/>
          <a:p>
            <a:r>
              <a:rPr lang="en-US" sz="1100" b="1" dirty="0">
                <a:solidFill>
                  <a:schemeClr val="bg1"/>
                </a:solidFill>
              </a:rPr>
              <a:t>Recurrent neural networks or RNNs (Rumelhart et al., 1986a) are a family of neural networks for processing sequential data. </a:t>
            </a:r>
            <a:r>
              <a:rPr lang="en-US" sz="1100" dirty="0">
                <a:solidFill>
                  <a:schemeClr val="bg1"/>
                </a:solidFill>
              </a:rPr>
              <a:t>Recurrent Neural Networks (RNNs) in essence are neural networks that employ recurrence, which is basically using information from a previous forward pass over the neural network. Essentially, all RNN’s can be described as a recurrence relationship. RNNs are suited and have been incredibly successful when applied to problems wherein the input data on which the predictions are to be made is in the form of a sequence (</a:t>
            </a:r>
            <a:r>
              <a:rPr lang="en-US" sz="1100" i="1" dirty="0">
                <a:solidFill>
                  <a:schemeClr val="bg1"/>
                </a:solidFill>
              </a:rPr>
              <a:t>series of entities where order is important like Time Series Data</a:t>
            </a:r>
            <a:r>
              <a:rPr lang="en-US" sz="1100" dirty="0">
                <a:solidFill>
                  <a:schemeClr val="bg1"/>
                </a:solidFill>
              </a:rPr>
              <a:t>). So </a:t>
            </a:r>
            <a:r>
              <a:rPr lang="en-US" sz="1100" b="1" dirty="0">
                <a:solidFill>
                  <a:schemeClr val="bg1"/>
                </a:solidFill>
              </a:rPr>
              <a:t>unlike Feed Forward Network, RNN contains </a:t>
            </a:r>
            <a:r>
              <a:rPr lang="en-US" sz="1100" b="1" i="1" dirty="0">
                <a:solidFill>
                  <a:schemeClr val="bg1"/>
                </a:solidFill>
              </a:rPr>
              <a:t>hidden states</a:t>
            </a:r>
            <a:r>
              <a:rPr lang="en-US" sz="1100" b="1" dirty="0">
                <a:solidFill>
                  <a:schemeClr val="bg1"/>
                </a:solidFill>
              </a:rPr>
              <a:t> which are distributed across time. This enables them to efficiently store a lot of information about the past. As with Regular Feed Forward Neural Network, the non-linear dynamics introduced by the nodes allows them to capture complicated Time Series dynamics.</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70" name="Rounded Rectangle 69"/>
          <p:cNvSpPr/>
          <p:nvPr/>
        </p:nvSpPr>
        <p:spPr>
          <a:xfrm>
            <a:off x="454768" y="2904435"/>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RNN</a:t>
            </a:r>
            <a:r>
              <a:rPr lang="en-US" sz="1000" b="1" dirty="0" smtClean="0"/>
              <a:t> </a:t>
            </a:r>
            <a:r>
              <a:rPr lang="en-US" sz="1000" b="1" dirty="0" smtClean="0"/>
              <a:t>for Time </a:t>
            </a:r>
            <a:r>
              <a:rPr lang="en-US" sz="1000" b="1" dirty="0" smtClean="0"/>
              <a:t>Series</a:t>
            </a:r>
            <a:endParaRPr lang="en-US" sz="1000" b="1" dirty="0"/>
          </a:p>
        </p:txBody>
      </p:sp>
      <p:sp>
        <p:nvSpPr>
          <p:cNvPr id="10" name="TextBox 9"/>
          <p:cNvSpPr txBox="1"/>
          <p:nvPr/>
        </p:nvSpPr>
        <p:spPr>
          <a:xfrm>
            <a:off x="454768" y="3294672"/>
            <a:ext cx="2895600" cy="3170099"/>
          </a:xfrm>
          <a:prstGeom prst="rect">
            <a:avLst/>
          </a:prstGeom>
          <a:noFill/>
        </p:spPr>
        <p:txBody>
          <a:bodyPr wrap="square" rtlCol="0">
            <a:spAutoFit/>
          </a:bodyPr>
          <a:lstStyle/>
          <a:p>
            <a:pPr marL="171450" lvl="0" indent="-171450">
              <a:buFont typeface="Arial" panose="020B0604020202020204" pitchFamily="34" charset="0"/>
              <a:buChar char="•"/>
            </a:pPr>
            <a:r>
              <a:rPr lang="en-US" sz="1000" dirty="0">
                <a:solidFill>
                  <a:schemeClr val="accent6">
                    <a:lumMod val="50000"/>
                  </a:schemeClr>
                </a:solidFill>
              </a:rPr>
              <a:t>We will assume that input consists of a sequence of entities </a:t>
            </a:r>
            <a:r>
              <a:rPr lang="en-US" sz="1000" i="1" dirty="0">
                <a:solidFill>
                  <a:schemeClr val="accent6">
                    <a:lumMod val="50000"/>
                  </a:schemeClr>
                </a:solidFill>
              </a:rPr>
              <a:t>x</a:t>
            </a:r>
            <a:r>
              <a:rPr lang="en-US" sz="1000" baseline="30000" dirty="0">
                <a:solidFill>
                  <a:schemeClr val="accent6">
                    <a:lumMod val="50000"/>
                  </a:schemeClr>
                </a:solidFill>
              </a:rPr>
              <a:t> (1),</a:t>
            </a:r>
            <a:r>
              <a:rPr lang="en-US" sz="1000" dirty="0">
                <a:solidFill>
                  <a:schemeClr val="accent6">
                    <a:lumMod val="50000"/>
                  </a:schemeClr>
                </a:solidFill>
              </a:rPr>
              <a:t> </a:t>
            </a:r>
            <a:r>
              <a:rPr lang="en-US" sz="1000" i="1" dirty="0">
                <a:solidFill>
                  <a:schemeClr val="accent6">
                    <a:lumMod val="50000"/>
                  </a:schemeClr>
                </a:solidFill>
              </a:rPr>
              <a:t>x</a:t>
            </a:r>
            <a:r>
              <a:rPr lang="en-US" sz="1000" baseline="30000" dirty="0">
                <a:solidFill>
                  <a:schemeClr val="accent6">
                    <a:lumMod val="50000"/>
                  </a:schemeClr>
                </a:solidFill>
              </a:rPr>
              <a:t> (2)</a:t>
            </a:r>
            <a:r>
              <a:rPr lang="en-US" sz="1000" dirty="0">
                <a:solidFill>
                  <a:schemeClr val="accent6">
                    <a:lumMod val="50000"/>
                  </a:schemeClr>
                </a:solidFill>
              </a:rPr>
              <a:t>, …. , </a:t>
            </a:r>
            <a:r>
              <a:rPr lang="en-US" sz="1000" i="1" dirty="0">
                <a:solidFill>
                  <a:schemeClr val="accent6">
                    <a:lumMod val="50000"/>
                  </a:schemeClr>
                </a:solidFill>
              </a:rPr>
              <a:t>x</a:t>
            </a:r>
            <a:r>
              <a:rPr lang="en-US" sz="1000" baseline="30000" dirty="0">
                <a:solidFill>
                  <a:schemeClr val="accent6">
                    <a:lumMod val="50000"/>
                  </a:schemeClr>
                </a:solidFill>
              </a:rPr>
              <a:t> (τ).</a:t>
            </a:r>
            <a:endParaRPr lang="en-US" sz="1000" dirty="0">
              <a:solidFill>
                <a:schemeClr val="accent6">
                  <a:lumMod val="50000"/>
                </a:schemeClr>
              </a:solidFill>
            </a:endParaRPr>
          </a:p>
          <a:p>
            <a:pPr marL="171450" lvl="0" indent="-171450">
              <a:buFont typeface="Arial" panose="020B0604020202020204" pitchFamily="34" charset="0"/>
              <a:buChar char="•"/>
            </a:pPr>
            <a:r>
              <a:rPr lang="en-US" sz="1000" dirty="0">
                <a:solidFill>
                  <a:schemeClr val="accent6">
                    <a:lumMod val="50000"/>
                  </a:schemeClr>
                </a:solidFill>
              </a:rPr>
              <a:t>Corresponding to this input we either need to produce a sequence y</a:t>
            </a:r>
            <a:r>
              <a:rPr lang="en-US" sz="1000" baseline="30000" dirty="0">
                <a:solidFill>
                  <a:schemeClr val="accent6">
                    <a:lumMod val="50000"/>
                  </a:schemeClr>
                </a:solidFill>
              </a:rPr>
              <a:t>(1)</a:t>
            </a:r>
            <a:r>
              <a:rPr lang="en-US" sz="1000" dirty="0">
                <a:solidFill>
                  <a:schemeClr val="accent6">
                    <a:lumMod val="50000"/>
                  </a:schemeClr>
                </a:solidFill>
              </a:rPr>
              <a:t>, y</a:t>
            </a:r>
            <a:r>
              <a:rPr lang="en-US" sz="1000" baseline="30000" dirty="0">
                <a:solidFill>
                  <a:schemeClr val="accent6">
                    <a:lumMod val="50000"/>
                  </a:schemeClr>
                </a:solidFill>
              </a:rPr>
              <a:t>(2)</a:t>
            </a:r>
            <a:r>
              <a:rPr lang="en-US" sz="1000" dirty="0">
                <a:solidFill>
                  <a:schemeClr val="accent6">
                    <a:lumMod val="50000"/>
                  </a:schemeClr>
                </a:solidFill>
              </a:rPr>
              <a:t>, …, y</a:t>
            </a:r>
            <a:r>
              <a:rPr lang="en-US" sz="1000" baseline="30000" dirty="0">
                <a:solidFill>
                  <a:schemeClr val="accent6">
                    <a:lumMod val="50000"/>
                  </a:schemeClr>
                </a:solidFill>
              </a:rPr>
              <a:t>(τ)</a:t>
            </a:r>
            <a:r>
              <a:rPr lang="en-US" sz="1000" dirty="0">
                <a:solidFill>
                  <a:schemeClr val="accent6">
                    <a:lumMod val="50000"/>
                  </a:schemeClr>
                </a:solidFill>
              </a:rPr>
              <a:t> or just one output for the entire input sequence y</a:t>
            </a:r>
          </a:p>
          <a:p>
            <a:pPr marL="171450" lvl="0" indent="-171450">
              <a:buFont typeface="Arial" panose="020B0604020202020204" pitchFamily="34" charset="0"/>
              <a:buChar char="•"/>
            </a:pPr>
            <a:r>
              <a:rPr lang="en-US" sz="1000" dirty="0">
                <a:solidFill>
                  <a:schemeClr val="accent6">
                    <a:lumMod val="50000"/>
                  </a:schemeClr>
                </a:solidFill>
              </a:rPr>
              <a:t>To distinguish between what the RNN Produces what it is ideally expected to produce we will denote by ˆy </a:t>
            </a:r>
            <a:r>
              <a:rPr lang="en-US" sz="1000" baseline="30000" dirty="0">
                <a:solidFill>
                  <a:schemeClr val="accent6">
                    <a:lumMod val="50000"/>
                  </a:schemeClr>
                </a:solidFill>
              </a:rPr>
              <a:t>(1)</a:t>
            </a:r>
            <a:r>
              <a:rPr lang="en-US" sz="1000" dirty="0">
                <a:solidFill>
                  <a:schemeClr val="accent6">
                    <a:lumMod val="50000"/>
                  </a:schemeClr>
                </a:solidFill>
              </a:rPr>
              <a:t>, ˆy </a:t>
            </a:r>
            <a:r>
              <a:rPr lang="en-US" sz="1000" baseline="30000" dirty="0">
                <a:solidFill>
                  <a:schemeClr val="accent6">
                    <a:lumMod val="50000"/>
                  </a:schemeClr>
                </a:solidFill>
              </a:rPr>
              <a:t>(2)</a:t>
            </a:r>
            <a:r>
              <a:rPr lang="en-US" sz="1000" dirty="0">
                <a:solidFill>
                  <a:schemeClr val="accent6">
                    <a:lumMod val="50000"/>
                  </a:schemeClr>
                </a:solidFill>
              </a:rPr>
              <a:t> ….ˆy </a:t>
            </a:r>
            <a:r>
              <a:rPr lang="en-US" sz="1000" baseline="30000" dirty="0">
                <a:solidFill>
                  <a:schemeClr val="accent6">
                    <a:lumMod val="50000"/>
                  </a:schemeClr>
                </a:solidFill>
              </a:rPr>
              <a:t>(τ)</a:t>
            </a:r>
            <a:r>
              <a:rPr lang="en-US" sz="1000" dirty="0">
                <a:solidFill>
                  <a:schemeClr val="accent6">
                    <a:lumMod val="50000"/>
                  </a:schemeClr>
                </a:solidFill>
              </a:rPr>
              <a:t> or ˆy the output the RNN produces. Note that this is distinct from what the RNN should ideally produce, which is denoted by y</a:t>
            </a:r>
            <a:r>
              <a:rPr lang="en-US" sz="1000" baseline="30000" dirty="0">
                <a:solidFill>
                  <a:schemeClr val="accent6">
                    <a:lumMod val="50000"/>
                  </a:schemeClr>
                </a:solidFill>
              </a:rPr>
              <a:t> (1)</a:t>
            </a:r>
            <a:r>
              <a:rPr lang="en-US" sz="1000" dirty="0">
                <a:solidFill>
                  <a:schemeClr val="accent6">
                    <a:lumMod val="50000"/>
                  </a:schemeClr>
                </a:solidFill>
              </a:rPr>
              <a:t>, y</a:t>
            </a:r>
            <a:r>
              <a:rPr lang="en-US" sz="1000" baseline="30000" dirty="0">
                <a:solidFill>
                  <a:schemeClr val="accent6">
                    <a:lumMod val="50000"/>
                  </a:schemeClr>
                </a:solidFill>
              </a:rPr>
              <a:t> (2)</a:t>
            </a:r>
            <a:r>
              <a:rPr lang="en-US" sz="1000" dirty="0">
                <a:solidFill>
                  <a:schemeClr val="accent6">
                    <a:lumMod val="50000"/>
                  </a:schemeClr>
                </a:solidFill>
              </a:rPr>
              <a:t>, …, y</a:t>
            </a:r>
            <a:r>
              <a:rPr lang="en-US" sz="1000" baseline="30000" dirty="0">
                <a:solidFill>
                  <a:schemeClr val="accent6">
                    <a:lumMod val="50000"/>
                  </a:schemeClr>
                </a:solidFill>
              </a:rPr>
              <a:t> (τ)</a:t>
            </a:r>
            <a:r>
              <a:rPr lang="en-US" sz="1000" dirty="0">
                <a:solidFill>
                  <a:schemeClr val="accent6">
                    <a:lumMod val="50000"/>
                  </a:schemeClr>
                </a:solidFill>
              </a:rPr>
              <a:t> or y</a:t>
            </a:r>
            <a:r>
              <a:rPr lang="en-US" sz="1000" dirty="0" smtClean="0">
                <a:solidFill>
                  <a:schemeClr val="accent6">
                    <a:lumMod val="50000"/>
                  </a:schemeClr>
                </a:solidFill>
              </a:rPr>
              <a:t>.</a:t>
            </a:r>
            <a:endParaRPr lang="en-US" sz="1000" dirty="0">
              <a:solidFill>
                <a:schemeClr val="accent6">
                  <a:lumMod val="50000"/>
                </a:schemeClr>
              </a:solidFill>
            </a:endParaRPr>
          </a:p>
          <a:p>
            <a:pPr marL="171450" indent="-171450">
              <a:buFont typeface="Arial" panose="020B0604020202020204" pitchFamily="34" charset="0"/>
              <a:buChar char="•"/>
            </a:pPr>
            <a:r>
              <a:rPr lang="en-US" sz="1000" dirty="0">
                <a:solidFill>
                  <a:schemeClr val="accent6">
                    <a:lumMod val="50000"/>
                  </a:schemeClr>
                </a:solidFill>
              </a:rPr>
              <a:t>RNNs either produce an output for every entity in the input sequence or produce a single output for the entire sequence. Let us consider the case where an RNN produces one output for every entity in the input. The RNN can be described using the following equations:</a:t>
            </a:r>
          </a:p>
          <a:p>
            <a:pPr marL="171450" lvl="0" indent="-171450">
              <a:buFont typeface="Arial" panose="020B0604020202020204" pitchFamily="34" charset="0"/>
              <a:buChar char="•"/>
            </a:pPr>
            <a:endParaRPr lang="en-US" sz="1000" dirty="0">
              <a:solidFill>
                <a:schemeClr val="accent6">
                  <a:lumMod val="50000"/>
                </a:schemeClr>
              </a:solidFill>
            </a:endParaRPr>
          </a:p>
        </p:txBody>
      </p:sp>
      <p:pic>
        <p:nvPicPr>
          <p:cNvPr id="75" name="Picture 74"/>
          <p:cNvPicPr/>
          <p:nvPr/>
        </p:nvPicPr>
        <p:blipFill>
          <a:blip r:embed="rId5">
            <a:extLst>
              <a:ext uri="{28A0092B-C50C-407E-A947-70E740481C1C}">
                <a14:useLocalDpi xmlns:a14="http://schemas.microsoft.com/office/drawing/2010/main" val="0"/>
              </a:ext>
            </a:extLst>
          </a:blip>
          <a:srcRect/>
          <a:stretch>
            <a:fillRect/>
          </a:stretch>
        </p:blipFill>
        <p:spPr bwMode="auto">
          <a:xfrm>
            <a:off x="6595352" y="3169025"/>
            <a:ext cx="2071600" cy="945882"/>
          </a:xfrm>
          <a:prstGeom prst="rect">
            <a:avLst/>
          </a:prstGeom>
          <a:noFill/>
          <a:ln>
            <a:noFill/>
          </a:ln>
        </p:spPr>
      </p:pic>
      <p:sp>
        <p:nvSpPr>
          <p:cNvPr id="76" name="TextBox 75"/>
          <p:cNvSpPr txBox="1"/>
          <p:nvPr/>
        </p:nvSpPr>
        <p:spPr>
          <a:xfrm>
            <a:off x="3240531" y="3028188"/>
            <a:ext cx="3354821" cy="3631763"/>
          </a:xfrm>
          <a:prstGeom prst="rect">
            <a:avLst/>
          </a:prstGeom>
          <a:noFill/>
        </p:spPr>
        <p:txBody>
          <a:bodyPr wrap="square" rtlCol="0">
            <a:spAutoFit/>
          </a:bodyPr>
          <a:lstStyle/>
          <a:p>
            <a:pPr marL="171450" lvl="0" indent="-171450">
              <a:buFont typeface="Wingdings" panose="05000000000000000000" pitchFamily="2" charset="2"/>
              <a:buChar char="Ø"/>
            </a:pPr>
            <a:r>
              <a:rPr lang="en-US" sz="1000" dirty="0">
                <a:solidFill>
                  <a:schemeClr val="accent6">
                    <a:lumMod val="50000"/>
                  </a:schemeClr>
                </a:solidFill>
              </a:rPr>
              <a:t>The RNN computation involves first computing the hidden state for an entity in the sequence. This is denoted by </a:t>
            </a:r>
            <a:r>
              <a:rPr lang="en-US" sz="1000" i="1" dirty="0">
                <a:solidFill>
                  <a:schemeClr val="accent6">
                    <a:lumMod val="50000"/>
                  </a:schemeClr>
                </a:solidFill>
              </a:rPr>
              <a:t>h</a:t>
            </a:r>
            <a:r>
              <a:rPr lang="en-US" sz="1000" i="1" baseline="30000" dirty="0">
                <a:solidFill>
                  <a:schemeClr val="accent6">
                    <a:lumMod val="50000"/>
                  </a:schemeClr>
                </a:solidFill>
              </a:rPr>
              <a:t>(t)</a:t>
            </a:r>
            <a:endParaRPr lang="en-US" sz="1000" dirty="0">
              <a:solidFill>
                <a:schemeClr val="accent6">
                  <a:lumMod val="50000"/>
                </a:schemeClr>
              </a:solidFill>
            </a:endParaRPr>
          </a:p>
          <a:p>
            <a:pPr marL="171450" lvl="0" indent="-171450">
              <a:buFont typeface="Wingdings" panose="05000000000000000000" pitchFamily="2" charset="2"/>
              <a:buChar char="Ø"/>
            </a:pPr>
            <a:r>
              <a:rPr lang="en-US" sz="1000" dirty="0">
                <a:solidFill>
                  <a:schemeClr val="accent6">
                    <a:lumMod val="50000"/>
                  </a:schemeClr>
                </a:solidFill>
              </a:rPr>
              <a:t>The Computation of h(t) uses the corresponding input at entity x(t) and the previous hidden state h(t-1).</a:t>
            </a:r>
          </a:p>
          <a:p>
            <a:pPr marL="171450" lvl="0" indent="-171450">
              <a:buFont typeface="Wingdings" panose="05000000000000000000" pitchFamily="2" charset="2"/>
              <a:buChar char="Ø"/>
            </a:pPr>
            <a:r>
              <a:rPr lang="en-US" sz="1000" dirty="0">
                <a:solidFill>
                  <a:schemeClr val="accent6">
                    <a:lumMod val="50000"/>
                  </a:schemeClr>
                </a:solidFill>
              </a:rPr>
              <a:t>The output ^y(t) is computed using hidden state h(t)</a:t>
            </a:r>
          </a:p>
          <a:p>
            <a:pPr marL="171450" lvl="0" indent="-171450">
              <a:buFont typeface="Wingdings" panose="05000000000000000000" pitchFamily="2" charset="2"/>
              <a:buChar char="Ø"/>
            </a:pPr>
            <a:r>
              <a:rPr lang="en-US" sz="1000" dirty="0">
                <a:solidFill>
                  <a:schemeClr val="accent6">
                    <a:lumMod val="50000"/>
                  </a:schemeClr>
                </a:solidFill>
              </a:rPr>
              <a:t>There are weights associated with the input and the previous hidden state while computing the current hidden state. This is denoted by U and W respectively. There is also a bias term denoted by b.</a:t>
            </a:r>
          </a:p>
          <a:p>
            <a:pPr marL="171450" lvl="0" indent="-171450">
              <a:buFont typeface="Wingdings" panose="05000000000000000000" pitchFamily="2" charset="2"/>
              <a:buChar char="Ø"/>
            </a:pPr>
            <a:r>
              <a:rPr lang="en-US" sz="1000" dirty="0">
                <a:solidFill>
                  <a:schemeClr val="accent6">
                    <a:lumMod val="50000"/>
                  </a:schemeClr>
                </a:solidFill>
              </a:rPr>
              <a:t>There are weights associated with the hidden state while computing output ; this is denoted by V. There is also a bias term , denoted by C</a:t>
            </a:r>
          </a:p>
          <a:p>
            <a:pPr marL="171450" lvl="0" indent="-171450">
              <a:buFont typeface="Wingdings" panose="05000000000000000000" pitchFamily="2" charset="2"/>
              <a:buChar char="Ø"/>
            </a:pPr>
            <a:r>
              <a:rPr lang="en-US" sz="1000" dirty="0">
                <a:solidFill>
                  <a:schemeClr val="accent6">
                    <a:lumMod val="50000"/>
                  </a:schemeClr>
                </a:solidFill>
              </a:rPr>
              <a:t>The </a:t>
            </a:r>
            <a:r>
              <a:rPr lang="en-US" sz="1000" i="1" dirty="0">
                <a:solidFill>
                  <a:schemeClr val="accent6">
                    <a:lumMod val="50000"/>
                  </a:schemeClr>
                </a:solidFill>
              </a:rPr>
              <a:t>“tanh”</a:t>
            </a:r>
            <a:r>
              <a:rPr lang="en-US" sz="1000" dirty="0">
                <a:solidFill>
                  <a:schemeClr val="accent6">
                    <a:lumMod val="50000"/>
                  </a:schemeClr>
                </a:solidFill>
              </a:rPr>
              <a:t> activation function is used in the activation of the hidden state.</a:t>
            </a:r>
          </a:p>
          <a:p>
            <a:pPr marL="171450" lvl="0" indent="-171450">
              <a:buFont typeface="Wingdings" panose="05000000000000000000" pitchFamily="2" charset="2"/>
              <a:buChar char="Ø"/>
            </a:pPr>
            <a:r>
              <a:rPr lang="en-US" sz="1000" dirty="0">
                <a:solidFill>
                  <a:schemeClr val="accent6">
                    <a:lumMod val="50000"/>
                  </a:schemeClr>
                </a:solidFill>
              </a:rPr>
              <a:t>The “</a:t>
            </a:r>
            <a:r>
              <a:rPr lang="en-US" sz="1000" i="1" dirty="0">
                <a:solidFill>
                  <a:schemeClr val="accent6">
                    <a:lumMod val="50000"/>
                  </a:schemeClr>
                </a:solidFill>
              </a:rPr>
              <a:t>Softmax</a:t>
            </a:r>
            <a:r>
              <a:rPr lang="en-US" sz="1000" dirty="0">
                <a:solidFill>
                  <a:schemeClr val="accent6">
                    <a:lumMod val="50000"/>
                  </a:schemeClr>
                </a:solidFill>
              </a:rPr>
              <a:t>” activation function is used in computation of the final output.</a:t>
            </a:r>
          </a:p>
          <a:p>
            <a:pPr marL="171450" lvl="0" indent="-171450">
              <a:buFont typeface="Wingdings" panose="05000000000000000000" pitchFamily="2" charset="2"/>
              <a:buChar char="Ø"/>
            </a:pPr>
            <a:r>
              <a:rPr lang="en-US" sz="1000" dirty="0">
                <a:solidFill>
                  <a:schemeClr val="accent6">
                    <a:lumMod val="50000"/>
                  </a:schemeClr>
                </a:solidFill>
              </a:rPr>
              <a:t>The RNN as summarized by the equation can process an arbitrary large input sequence.</a:t>
            </a:r>
          </a:p>
          <a:p>
            <a:pPr marL="171450" lvl="0" indent="-171450">
              <a:buFont typeface="Wingdings" panose="05000000000000000000" pitchFamily="2" charset="2"/>
              <a:buChar char="Ø"/>
            </a:pPr>
            <a:r>
              <a:rPr lang="en-US" sz="1000" dirty="0">
                <a:solidFill>
                  <a:schemeClr val="accent6">
                    <a:lumMod val="50000"/>
                  </a:schemeClr>
                </a:solidFill>
              </a:rPr>
              <a:t>The parameters of RNN , namely U,W,V, b, c etc. are shared across the computation of the hidden layer and output value (for each of the entities of the sequence)</a:t>
            </a:r>
          </a:p>
        </p:txBody>
      </p:sp>
      <p:sp>
        <p:nvSpPr>
          <p:cNvPr id="78" name="TextBox 77"/>
          <p:cNvSpPr txBox="1"/>
          <p:nvPr/>
        </p:nvSpPr>
        <p:spPr>
          <a:xfrm>
            <a:off x="6552044" y="4136154"/>
            <a:ext cx="2363356" cy="2554545"/>
          </a:xfrm>
          <a:prstGeom prst="rect">
            <a:avLst/>
          </a:prstGeom>
          <a:noFill/>
        </p:spPr>
        <p:txBody>
          <a:bodyPr wrap="square" rtlCol="0">
            <a:spAutoFit/>
          </a:bodyPr>
          <a:lstStyle/>
          <a:p>
            <a:pPr lvl="0"/>
            <a:r>
              <a:rPr lang="en-US" sz="1000" b="1" i="1" u="sng" dirty="0" smtClean="0">
                <a:solidFill>
                  <a:schemeClr val="accent6">
                    <a:lumMod val="50000"/>
                  </a:schemeClr>
                </a:solidFill>
              </a:rPr>
              <a:t>Static and Dynamic Neural Network:</a:t>
            </a:r>
          </a:p>
          <a:p>
            <a:r>
              <a:rPr lang="en-US" sz="1000" dirty="0">
                <a:solidFill>
                  <a:schemeClr val="accent6">
                    <a:lumMod val="50000"/>
                  </a:schemeClr>
                </a:solidFill>
              </a:rPr>
              <a:t>Neural Network can be classified into dynamic and static: Static NNs calculate output directly from the input through feed-forward connections. For example: in a basic feed-forward network, the information flows in a unidirectional path from input to output. Such NNs have no “</a:t>
            </a:r>
            <a:r>
              <a:rPr lang="en-US" sz="1000" i="1" dirty="0">
                <a:solidFill>
                  <a:schemeClr val="accent6">
                    <a:lumMod val="50000"/>
                  </a:schemeClr>
                </a:solidFill>
              </a:rPr>
              <a:t>feedback</a:t>
            </a:r>
            <a:r>
              <a:rPr lang="en-US" sz="1000" dirty="0">
                <a:solidFill>
                  <a:schemeClr val="accent6">
                    <a:lumMod val="50000"/>
                  </a:schemeClr>
                </a:solidFill>
              </a:rPr>
              <a:t>” elements. </a:t>
            </a:r>
          </a:p>
          <a:p>
            <a:r>
              <a:rPr lang="en-US" sz="1000" dirty="0">
                <a:solidFill>
                  <a:schemeClr val="accent6">
                    <a:lumMod val="50000"/>
                  </a:schemeClr>
                </a:solidFill>
              </a:rPr>
              <a:t>In a dynamic NN, the output depends on the current input to the network, and previous inputs, outputs, and /or hidden states of the Network. RNN is an example of a dynamic network.</a:t>
            </a:r>
          </a:p>
          <a:p>
            <a:pPr lvl="0"/>
            <a:endParaRPr lang="en-US" sz="1000" dirty="0"/>
          </a:p>
        </p:txBody>
      </p:sp>
    </p:spTree>
    <p:custDataLst>
      <p:tags r:id="rId1"/>
    </p:custDataLst>
    <p:extLst>
      <p:ext uri="{BB962C8B-B14F-4D97-AF65-F5344CB8AC3E}">
        <p14:creationId xmlns:p14="http://schemas.microsoft.com/office/powerpoint/2010/main" val="7744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a:t>
            </a:r>
            <a:r>
              <a:rPr lang="en-US" dirty="0" smtClean="0"/>
              <a:t>RNN</a:t>
            </a:r>
            <a:r>
              <a:rPr lang="en-US" dirty="0" smtClean="0"/>
              <a:t>: </a:t>
            </a:r>
            <a:r>
              <a:rPr lang="en-US" dirty="0" smtClean="0"/>
              <a:t>Time Series </a:t>
            </a:r>
            <a:r>
              <a:rPr lang="en-US" dirty="0" smtClean="0"/>
              <a:t>Model - cont.</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grpSp>
        <p:nvGrpSpPr>
          <p:cNvPr id="28" name="Group 27"/>
          <p:cNvGrpSpPr/>
          <p:nvPr/>
        </p:nvGrpSpPr>
        <p:grpSpPr>
          <a:xfrm>
            <a:off x="219075" y="1119187"/>
            <a:ext cx="3086100" cy="4457700"/>
            <a:chOff x="0" y="0"/>
            <a:chExt cx="3086100" cy="4457700"/>
          </a:xfrm>
        </p:grpSpPr>
        <p:sp>
          <p:nvSpPr>
            <p:cNvPr id="29" name="Arc 28"/>
            <p:cNvSpPr/>
            <p:nvPr/>
          </p:nvSpPr>
          <p:spPr>
            <a:xfrm>
              <a:off x="1222375" y="2133600"/>
              <a:ext cx="777875" cy="428625"/>
            </a:xfrm>
            <a:prstGeom prst="arc">
              <a:avLst>
                <a:gd name="adj1" fmla="val 10731477"/>
                <a:gd name="adj2" fmla="val 0"/>
              </a:avLst>
            </a:prstGeom>
            <a:ln>
              <a:prstDash val="sysDash"/>
              <a:tailEnd type="triangle"/>
            </a:ln>
          </p:spPr>
          <p:style>
            <a:lnRef idx="3">
              <a:schemeClr val="accent1"/>
            </a:lnRef>
            <a:fillRef idx="0">
              <a:schemeClr val="accent1"/>
            </a:fillRef>
            <a:effectRef idx="2">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30" name="Arc 29"/>
            <p:cNvSpPr/>
            <p:nvPr/>
          </p:nvSpPr>
          <p:spPr>
            <a:xfrm rot="10800000">
              <a:off x="1209675" y="2669540"/>
              <a:ext cx="826135" cy="513080"/>
            </a:xfrm>
            <a:prstGeom prst="arc">
              <a:avLst>
                <a:gd name="adj1" fmla="val 10731477"/>
                <a:gd name="adj2" fmla="val 0"/>
              </a:avLst>
            </a:prstGeom>
            <a:ln w="38100">
              <a:prstDash val="sysDash"/>
              <a:tailEnd type="triangle"/>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grpSp>
          <p:nvGrpSpPr>
            <p:cNvPr id="31" name="Group 30"/>
            <p:cNvGrpSpPr/>
            <p:nvPr/>
          </p:nvGrpSpPr>
          <p:grpSpPr>
            <a:xfrm>
              <a:off x="0" y="0"/>
              <a:ext cx="3086100" cy="4457700"/>
              <a:chOff x="0" y="0"/>
              <a:chExt cx="3086100" cy="4457700"/>
            </a:xfrm>
          </p:grpSpPr>
          <p:grpSp>
            <p:nvGrpSpPr>
              <p:cNvPr id="32" name="Group 31"/>
              <p:cNvGrpSpPr/>
              <p:nvPr/>
            </p:nvGrpSpPr>
            <p:grpSpPr>
              <a:xfrm>
                <a:off x="381000" y="247650"/>
                <a:ext cx="2486025" cy="4210050"/>
                <a:chOff x="381000" y="247650"/>
                <a:chExt cx="2486025" cy="4210050"/>
              </a:xfrm>
            </p:grpSpPr>
            <p:sp>
              <p:nvSpPr>
                <p:cNvPr id="38" name="Oval 37"/>
                <p:cNvSpPr/>
                <p:nvPr/>
              </p:nvSpPr>
              <p:spPr>
                <a:xfrm>
                  <a:off x="381000" y="762000"/>
                  <a:ext cx="914400" cy="866775"/>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t>Output</a:t>
                  </a:r>
                </a:p>
              </p:txBody>
            </p:sp>
            <p:sp>
              <p:nvSpPr>
                <p:cNvPr id="39" name="Oval 38"/>
                <p:cNvSpPr/>
                <p:nvPr/>
              </p:nvSpPr>
              <p:spPr>
                <a:xfrm>
                  <a:off x="390525" y="2190750"/>
                  <a:ext cx="914400" cy="866775"/>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t>Hidden Unit</a:t>
                  </a:r>
                </a:p>
              </p:txBody>
            </p:sp>
            <p:sp>
              <p:nvSpPr>
                <p:cNvPr id="40" name="Oval 39"/>
                <p:cNvSpPr/>
                <p:nvPr/>
              </p:nvSpPr>
              <p:spPr>
                <a:xfrm>
                  <a:off x="400050" y="3590925"/>
                  <a:ext cx="914400" cy="866775"/>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t>Input</a:t>
                  </a:r>
                </a:p>
              </p:txBody>
            </p:sp>
            <p:sp>
              <p:nvSpPr>
                <p:cNvPr id="41" name="Oval 40"/>
                <p:cNvSpPr/>
                <p:nvPr/>
              </p:nvSpPr>
              <p:spPr>
                <a:xfrm>
                  <a:off x="1952625" y="2162175"/>
                  <a:ext cx="914400" cy="866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a:t>Delay Unit</a:t>
                  </a:r>
                </a:p>
              </p:txBody>
            </p:sp>
            <p:cxnSp>
              <p:nvCxnSpPr>
                <p:cNvPr id="42" name="Straight Arrow Connector 41"/>
                <p:cNvCxnSpPr/>
                <p:nvPr/>
              </p:nvCxnSpPr>
              <p:spPr>
                <a:xfrm flipH="1" flipV="1">
                  <a:off x="828675" y="1695450"/>
                  <a:ext cx="9525"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838200" y="3076575"/>
                  <a:ext cx="9525"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790575" y="247650"/>
                  <a:ext cx="9525"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Box 33"/>
              <p:cNvSpPr txBox="1"/>
              <p:nvPr/>
            </p:nvSpPr>
            <p:spPr>
              <a:xfrm>
                <a:off x="76200" y="3619500"/>
                <a:ext cx="552450"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X(t)</a:t>
                </a:r>
              </a:p>
            </p:txBody>
          </p:sp>
          <p:sp>
            <p:nvSpPr>
              <p:cNvPr id="34" name="TextBox 34"/>
              <p:cNvSpPr txBox="1"/>
              <p:nvPr/>
            </p:nvSpPr>
            <p:spPr>
              <a:xfrm>
                <a:off x="0" y="2324100"/>
                <a:ext cx="552450"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h(t)</a:t>
                </a:r>
              </a:p>
            </p:txBody>
          </p:sp>
          <p:sp>
            <p:nvSpPr>
              <p:cNvPr id="35" name="TextBox 35"/>
              <p:cNvSpPr txBox="1"/>
              <p:nvPr/>
            </p:nvSpPr>
            <p:spPr>
              <a:xfrm>
                <a:off x="581025" y="0"/>
                <a:ext cx="552450"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Y(t)</a:t>
                </a:r>
              </a:p>
            </p:txBody>
          </p:sp>
          <p:sp>
            <p:nvSpPr>
              <p:cNvPr id="36" name="TextBox 47"/>
              <p:cNvSpPr txBox="1"/>
              <p:nvPr/>
            </p:nvSpPr>
            <p:spPr>
              <a:xfrm>
                <a:off x="2133599" y="1885950"/>
                <a:ext cx="733425"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Y(t)/h(t)</a:t>
                </a:r>
              </a:p>
            </p:txBody>
          </p:sp>
          <p:sp>
            <p:nvSpPr>
              <p:cNvPr id="37" name="TextBox 48"/>
              <p:cNvSpPr txBox="1"/>
              <p:nvPr/>
            </p:nvSpPr>
            <p:spPr>
              <a:xfrm>
                <a:off x="2133599" y="3114675"/>
                <a:ext cx="952501"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Y(t-1)/h(t-1)</a:t>
                </a:r>
              </a:p>
            </p:txBody>
          </p:sp>
        </p:grpSp>
      </p:grpSp>
      <p:sp>
        <p:nvSpPr>
          <p:cNvPr id="49" name="Rounded Rectangle 48"/>
          <p:cNvSpPr/>
          <p:nvPr/>
        </p:nvSpPr>
        <p:spPr>
          <a:xfrm>
            <a:off x="3229583" y="1137266"/>
            <a:ext cx="5775872" cy="2172671"/>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3832698" y="986892"/>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Visual Explanation of RNN</a:t>
            </a:r>
            <a:endParaRPr lang="en-US" sz="1000" b="1" dirty="0"/>
          </a:p>
        </p:txBody>
      </p:sp>
      <p:sp>
        <p:nvSpPr>
          <p:cNvPr id="51" name="TextBox 50"/>
          <p:cNvSpPr txBox="1"/>
          <p:nvPr/>
        </p:nvSpPr>
        <p:spPr>
          <a:xfrm>
            <a:off x="3669316" y="1386799"/>
            <a:ext cx="5143943" cy="1938992"/>
          </a:xfrm>
          <a:prstGeom prst="rect">
            <a:avLst/>
          </a:prstGeom>
          <a:noFill/>
        </p:spPr>
        <p:txBody>
          <a:bodyPr wrap="square" rtlCol="0">
            <a:spAutoFit/>
          </a:bodyPr>
          <a:lstStyle/>
          <a:p>
            <a:r>
              <a:rPr lang="en-US" sz="1000" dirty="0">
                <a:solidFill>
                  <a:schemeClr val="accent6">
                    <a:lumMod val="50000"/>
                  </a:schemeClr>
                </a:solidFill>
              </a:rPr>
              <a:t>The core idea here is to showcase that recurrent connections allow memory of the previous inputs to persist in the network’s internal state and thereby exert influence over the output</a:t>
            </a:r>
            <a:r>
              <a:rPr lang="en-US" sz="1000" dirty="0" smtClean="0">
                <a:solidFill>
                  <a:schemeClr val="accent6">
                    <a:lumMod val="50000"/>
                  </a:schemeClr>
                </a:solidFill>
              </a:rPr>
              <a:t>.</a:t>
            </a:r>
          </a:p>
          <a:p>
            <a:r>
              <a:rPr lang="en-US" sz="1000" dirty="0">
                <a:solidFill>
                  <a:schemeClr val="accent6">
                    <a:lumMod val="50000"/>
                  </a:schemeClr>
                </a:solidFill>
              </a:rPr>
              <a:t>At Each time step, the network processes</a:t>
            </a:r>
            <a:r>
              <a:rPr lang="en-US" sz="1000" dirty="0" smtClean="0">
                <a:solidFill>
                  <a:schemeClr val="accent6">
                    <a:lumMod val="50000"/>
                  </a:schemeClr>
                </a:solidFill>
              </a:rPr>
              <a:t>:</a:t>
            </a:r>
          </a:p>
          <a:p>
            <a:pPr marL="171450" lvl="0" indent="-171450">
              <a:buFont typeface="Wingdings" panose="05000000000000000000" pitchFamily="2" charset="2"/>
              <a:buChar char="Ø"/>
            </a:pPr>
            <a:r>
              <a:rPr lang="en-US" sz="1000" dirty="0">
                <a:solidFill>
                  <a:schemeClr val="accent6">
                    <a:lumMod val="50000"/>
                  </a:schemeClr>
                </a:solidFill>
              </a:rPr>
              <a:t>The input attributes (x(t</a:t>
            </a:r>
            <a:r>
              <a:rPr lang="en-US" sz="1000" dirty="0" smtClean="0">
                <a:solidFill>
                  <a:schemeClr val="accent6">
                    <a:lumMod val="50000"/>
                  </a:schemeClr>
                </a:solidFill>
              </a:rPr>
              <a:t>)).</a:t>
            </a:r>
          </a:p>
          <a:p>
            <a:pPr marL="171450" indent="-171450">
              <a:buFont typeface="Wingdings" panose="05000000000000000000" pitchFamily="2" charset="2"/>
              <a:buChar char="Ø"/>
            </a:pPr>
            <a:r>
              <a:rPr lang="en-US" sz="1000" dirty="0">
                <a:solidFill>
                  <a:schemeClr val="accent6">
                    <a:lumMod val="50000"/>
                  </a:schemeClr>
                </a:solidFill>
              </a:rPr>
              <a:t>Updates its hidden state via activation function (h(t)).</a:t>
            </a:r>
          </a:p>
          <a:p>
            <a:pPr marL="171450" indent="-171450">
              <a:buFont typeface="Wingdings" panose="05000000000000000000" pitchFamily="2" charset="2"/>
              <a:buChar char="Ø"/>
            </a:pPr>
            <a:r>
              <a:rPr lang="en-US" sz="1000" dirty="0">
                <a:solidFill>
                  <a:schemeClr val="accent6">
                    <a:lumMod val="50000"/>
                  </a:schemeClr>
                </a:solidFill>
              </a:rPr>
              <a:t>Uses that information to make prediction of its output (y(t</a:t>
            </a:r>
            <a:r>
              <a:rPr lang="en-US" sz="1000" dirty="0" smtClean="0">
                <a:solidFill>
                  <a:schemeClr val="accent6">
                    <a:lumMod val="50000"/>
                  </a:schemeClr>
                </a:solidFill>
              </a:rPr>
              <a:t>)).</a:t>
            </a:r>
            <a:endParaRPr lang="en-US" sz="1000" dirty="0">
              <a:solidFill>
                <a:schemeClr val="accent6">
                  <a:lumMod val="50000"/>
                </a:schemeClr>
              </a:solidFill>
            </a:endParaRPr>
          </a:p>
          <a:p>
            <a:r>
              <a:rPr lang="en-US" sz="1000" dirty="0">
                <a:solidFill>
                  <a:schemeClr val="accent6">
                    <a:lumMod val="50000"/>
                  </a:schemeClr>
                </a:solidFill>
              </a:rPr>
              <a:t>These steps are quite similar what we observe in case of Feed-Foreward Neural Network, </a:t>
            </a:r>
            <a:r>
              <a:rPr lang="en-US" sz="1000" b="1" i="1" dirty="0">
                <a:solidFill>
                  <a:schemeClr val="accent6">
                    <a:lumMod val="50000"/>
                  </a:schemeClr>
                </a:solidFill>
              </a:rPr>
              <a:t>however the value held in the delay unit is fed back to the hidden units as additional input</a:t>
            </a:r>
            <a:r>
              <a:rPr lang="en-US" sz="1000" dirty="0">
                <a:solidFill>
                  <a:schemeClr val="accent6">
                    <a:lumMod val="50000"/>
                  </a:schemeClr>
                </a:solidFill>
              </a:rPr>
              <a:t>.</a:t>
            </a:r>
          </a:p>
          <a:p>
            <a:endParaRPr lang="en-US" sz="1000" dirty="0"/>
          </a:p>
          <a:p>
            <a:endParaRPr lang="en-US" sz="1000" dirty="0"/>
          </a:p>
        </p:txBody>
      </p:sp>
      <p:sp>
        <p:nvSpPr>
          <p:cNvPr id="52" name="Rounded Rectangle 51"/>
          <p:cNvSpPr/>
          <p:nvPr/>
        </p:nvSpPr>
        <p:spPr>
          <a:xfrm>
            <a:off x="3305175" y="3608963"/>
            <a:ext cx="5700280" cy="3089900"/>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3832698" y="3478733"/>
            <a:ext cx="2169268" cy="369367"/>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A Note on Turing Complete and Delay Unit</a:t>
            </a:r>
            <a:endParaRPr lang="en-US" sz="1000" b="1" dirty="0"/>
          </a:p>
        </p:txBody>
      </p:sp>
      <p:sp>
        <p:nvSpPr>
          <p:cNvPr id="54" name="TextBox 53"/>
          <p:cNvSpPr txBox="1"/>
          <p:nvPr/>
        </p:nvSpPr>
        <p:spPr>
          <a:xfrm>
            <a:off x="3433864" y="3823470"/>
            <a:ext cx="5379395" cy="3170099"/>
          </a:xfrm>
          <a:prstGeom prst="rect">
            <a:avLst/>
          </a:prstGeom>
          <a:noFill/>
        </p:spPr>
        <p:txBody>
          <a:bodyPr wrap="square" rtlCol="0">
            <a:spAutoFit/>
          </a:bodyPr>
          <a:lstStyle/>
          <a:p>
            <a:r>
              <a:rPr lang="en-US" sz="1000" b="1" i="1" u="sng" dirty="0" smtClean="0">
                <a:solidFill>
                  <a:schemeClr val="accent6">
                    <a:lumMod val="50000"/>
                  </a:schemeClr>
                </a:solidFill>
              </a:rPr>
              <a:t>Turing complete:</a:t>
            </a:r>
          </a:p>
          <a:p>
            <a:r>
              <a:rPr lang="en-US" sz="1000" dirty="0">
                <a:solidFill>
                  <a:schemeClr val="accent6">
                    <a:lumMod val="50000"/>
                  </a:schemeClr>
                </a:solidFill>
              </a:rPr>
              <a:t>It turns out that with enough neurons and time, RNNs can compute anything that can be computed by your computer. In Computer Science parlance, this is termed as “Turing Complete”. Turing Complete roughly means that in theory as RNN can be used to solve any computation problem. </a:t>
            </a:r>
            <a:endParaRPr lang="en-US" sz="1000" dirty="0" smtClean="0">
              <a:solidFill>
                <a:schemeClr val="accent6">
                  <a:lumMod val="50000"/>
                </a:schemeClr>
              </a:solidFill>
            </a:endParaRPr>
          </a:p>
          <a:p>
            <a:r>
              <a:rPr lang="en-US" sz="1000" b="1" i="1" u="sng" dirty="0">
                <a:solidFill>
                  <a:schemeClr val="accent6">
                    <a:lumMod val="50000"/>
                  </a:schemeClr>
                </a:solidFill>
              </a:rPr>
              <a:t>The role of Delay Unit:</a:t>
            </a:r>
            <a:endParaRPr lang="en-US" sz="1000" dirty="0">
              <a:solidFill>
                <a:schemeClr val="accent6">
                  <a:lumMod val="50000"/>
                </a:schemeClr>
              </a:solidFill>
            </a:endParaRPr>
          </a:p>
          <a:p>
            <a:r>
              <a:rPr lang="en-US" sz="1000" dirty="0">
                <a:solidFill>
                  <a:schemeClr val="accent6">
                    <a:lumMod val="50000"/>
                  </a:schemeClr>
                </a:solidFill>
              </a:rPr>
              <a:t>The delay unit enables the network to have “short term memory”. This is because it stores the hidden layer activation values and /or output values of the previous time step. It releases these values back into the network at the subsequent time step. In other Words, the RNN has a “</a:t>
            </a:r>
            <a:r>
              <a:rPr lang="en-US" sz="1000" i="1" dirty="0">
                <a:solidFill>
                  <a:schemeClr val="accent6">
                    <a:lumMod val="50000"/>
                  </a:schemeClr>
                </a:solidFill>
              </a:rPr>
              <a:t>memory</a:t>
            </a:r>
            <a:r>
              <a:rPr lang="en-US" sz="1000" dirty="0">
                <a:solidFill>
                  <a:schemeClr val="accent6">
                    <a:lumMod val="50000"/>
                  </a:schemeClr>
                </a:solidFill>
              </a:rPr>
              <a:t>” which captures information about what has been calculated by the hidden units at an earlier time step. Time Series data contain time –ordered pattern. Information about the underlying data generating mechanism is contained in these patterns. RNNs take advantage of this ordering because the delay units exhibit persistence. It is this “short-term” memory feature that allows an RNN to learn and generalize across sequence of inputs.</a:t>
            </a:r>
          </a:p>
          <a:p>
            <a:r>
              <a:rPr lang="en-US" sz="1000" dirty="0">
                <a:solidFill>
                  <a:schemeClr val="accent6">
                    <a:lumMod val="50000"/>
                  </a:schemeClr>
                </a:solidFill>
              </a:rPr>
              <a:t>	</a:t>
            </a:r>
            <a:r>
              <a:rPr lang="en-US" sz="1000" b="1" i="1" dirty="0">
                <a:solidFill>
                  <a:schemeClr val="accent6">
                    <a:lumMod val="50000"/>
                  </a:schemeClr>
                </a:solidFill>
              </a:rPr>
              <a:t>An RNN basically takes the output of each hidden or output layer and feeds it back to itself (via the delay node) as an input. The delay unit allows information to be passed from one time step to the next.</a:t>
            </a:r>
          </a:p>
          <a:p>
            <a:endParaRPr lang="en-US" sz="1000" dirty="0">
              <a:solidFill>
                <a:schemeClr val="bg1"/>
              </a:solidFill>
            </a:endParaRPr>
          </a:p>
          <a:p>
            <a:endParaRPr lang="en-US" sz="1000" dirty="0"/>
          </a:p>
          <a:p>
            <a:endParaRPr lang="en-US" sz="1000" dirty="0"/>
          </a:p>
        </p:txBody>
      </p:sp>
    </p:spTree>
    <p:custDataLst>
      <p:tags r:id="rId1"/>
    </p:custDataLst>
    <p:extLst>
      <p:ext uri="{BB962C8B-B14F-4D97-AF65-F5344CB8AC3E}">
        <p14:creationId xmlns:p14="http://schemas.microsoft.com/office/powerpoint/2010/main" val="340874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a:t>
            </a:r>
            <a:r>
              <a:rPr lang="en-US" dirty="0" smtClean="0"/>
              <a:t>RNN</a:t>
            </a:r>
            <a:r>
              <a:rPr lang="en-US" dirty="0" smtClean="0"/>
              <a:t>: </a:t>
            </a:r>
            <a:r>
              <a:rPr lang="en-US" dirty="0" smtClean="0"/>
              <a:t>Time Series </a:t>
            </a:r>
            <a:r>
              <a:rPr lang="en-US" dirty="0" smtClean="0"/>
              <a:t>Model - cont.</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9968" y="1137266"/>
            <a:ext cx="8855487" cy="5438486"/>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Backpropagation through Time -RNN</a:t>
            </a:r>
            <a:endParaRPr lang="en-US" sz="1000" b="1" dirty="0"/>
          </a:p>
        </p:txBody>
      </p:sp>
      <p:sp>
        <p:nvSpPr>
          <p:cNvPr id="51" name="TextBox 50"/>
          <p:cNvSpPr txBox="1"/>
          <p:nvPr/>
        </p:nvSpPr>
        <p:spPr>
          <a:xfrm>
            <a:off x="573933" y="1386799"/>
            <a:ext cx="5116748" cy="5324535"/>
          </a:xfrm>
          <a:prstGeom prst="rect">
            <a:avLst/>
          </a:prstGeom>
          <a:noFill/>
        </p:spPr>
        <p:txBody>
          <a:bodyPr wrap="square" rtlCol="0">
            <a:spAutoFit/>
          </a:bodyPr>
          <a:lstStyle/>
          <a:p>
            <a:r>
              <a:rPr lang="en-US" sz="1000" b="1" i="1" u="sng" dirty="0" smtClean="0">
                <a:solidFill>
                  <a:schemeClr val="accent6">
                    <a:lumMod val="50000"/>
                  </a:schemeClr>
                </a:solidFill>
              </a:rPr>
              <a:t>Backpropagation Through Time (BPTT):</a:t>
            </a:r>
          </a:p>
          <a:p>
            <a:r>
              <a:rPr lang="en-US" sz="1000" b="1" i="1" dirty="0">
                <a:solidFill>
                  <a:schemeClr val="accent6">
                    <a:lumMod val="50000"/>
                  </a:schemeClr>
                </a:solidFill>
              </a:rPr>
              <a:t>The back-propagation-through-time (BPTT) algorithm for training a recurrent </a:t>
            </a:r>
            <a:r>
              <a:rPr lang="en-US" sz="1000" b="1" i="1" dirty="0" smtClean="0">
                <a:solidFill>
                  <a:schemeClr val="accent6">
                    <a:lumMod val="50000"/>
                  </a:schemeClr>
                </a:solidFill>
              </a:rPr>
              <a:t>network is </a:t>
            </a:r>
            <a:r>
              <a:rPr lang="en-US" sz="1000" b="1" i="1" dirty="0">
                <a:solidFill>
                  <a:schemeClr val="accent6">
                    <a:lumMod val="50000"/>
                  </a:schemeClr>
                </a:solidFill>
              </a:rPr>
              <a:t>an extension of the standard </a:t>
            </a:r>
            <a:r>
              <a:rPr lang="en-US" sz="1000" b="1" i="1" dirty="0" smtClean="0">
                <a:solidFill>
                  <a:schemeClr val="accent6">
                    <a:lumMod val="50000"/>
                  </a:schemeClr>
                </a:solidFill>
              </a:rPr>
              <a:t>back-propagation algorithm. It </a:t>
            </a:r>
            <a:r>
              <a:rPr lang="en-US" sz="1000" b="1" i="1" dirty="0">
                <a:solidFill>
                  <a:schemeClr val="accent6">
                    <a:lumMod val="50000"/>
                  </a:schemeClr>
                </a:solidFill>
              </a:rPr>
              <a:t>may be derived </a:t>
            </a:r>
            <a:r>
              <a:rPr lang="en-US" sz="1000" b="1" i="1" dirty="0" smtClean="0">
                <a:solidFill>
                  <a:schemeClr val="accent6">
                    <a:lumMod val="50000"/>
                  </a:schemeClr>
                </a:solidFill>
              </a:rPr>
              <a:t>by unfolding </a:t>
            </a:r>
            <a:r>
              <a:rPr lang="en-US" sz="1000" b="1" i="1" dirty="0">
                <a:solidFill>
                  <a:schemeClr val="accent6">
                    <a:lumMod val="50000"/>
                  </a:schemeClr>
                </a:solidFill>
              </a:rPr>
              <a:t>the temporal operation of the network into a layered feedforward </a:t>
            </a:r>
            <a:r>
              <a:rPr lang="en-US" sz="1000" b="1" i="1" dirty="0" smtClean="0">
                <a:solidFill>
                  <a:schemeClr val="accent6">
                    <a:lumMod val="50000"/>
                  </a:schemeClr>
                </a:solidFill>
              </a:rPr>
              <a:t>network,the </a:t>
            </a:r>
            <a:r>
              <a:rPr lang="en-US" sz="1000" b="1" i="1" dirty="0">
                <a:solidFill>
                  <a:schemeClr val="accent6">
                    <a:lumMod val="50000"/>
                  </a:schemeClr>
                </a:solidFill>
              </a:rPr>
              <a:t>topology of which </a:t>
            </a:r>
            <a:r>
              <a:rPr lang="en-US" sz="1000" b="1" i="1" dirty="0" smtClean="0">
                <a:solidFill>
                  <a:schemeClr val="accent6">
                    <a:lumMod val="50000"/>
                  </a:schemeClr>
                </a:solidFill>
              </a:rPr>
              <a:t>grows by </a:t>
            </a:r>
            <a:r>
              <a:rPr lang="en-US" sz="1000" b="1" i="1" dirty="0">
                <a:solidFill>
                  <a:schemeClr val="accent6">
                    <a:lumMod val="50000"/>
                  </a:schemeClr>
                </a:solidFill>
              </a:rPr>
              <a:t>one layer at every </a:t>
            </a:r>
            <a:r>
              <a:rPr lang="en-US" sz="1000" b="1" i="1" dirty="0" smtClean="0">
                <a:solidFill>
                  <a:schemeClr val="accent6">
                    <a:lumMod val="50000"/>
                  </a:schemeClr>
                </a:solidFill>
              </a:rPr>
              <a:t>time-step. To </a:t>
            </a:r>
            <a:r>
              <a:rPr lang="en-US" sz="1000" b="1" i="1" dirty="0">
                <a:solidFill>
                  <a:schemeClr val="accent6">
                    <a:lumMod val="50000"/>
                  </a:schemeClr>
                </a:solidFill>
              </a:rPr>
              <a:t>be specific, let </a:t>
            </a:r>
            <a:r>
              <a:rPr lang="en-US" sz="1000" b="1" i="1" dirty="0" smtClean="0">
                <a:solidFill>
                  <a:schemeClr val="accent6">
                    <a:lumMod val="50000"/>
                  </a:schemeClr>
                </a:solidFill>
              </a:rPr>
              <a:t>N denote </a:t>
            </a:r>
            <a:r>
              <a:rPr lang="en-US" sz="1000" b="1" i="1" dirty="0">
                <a:solidFill>
                  <a:schemeClr val="accent6">
                    <a:lumMod val="50000"/>
                  </a:schemeClr>
                </a:solidFill>
              </a:rPr>
              <a:t>a recurrent network required to learn a temporal </a:t>
            </a:r>
            <a:r>
              <a:rPr lang="en-US" sz="1000" b="1" i="1" dirty="0" smtClean="0">
                <a:solidFill>
                  <a:schemeClr val="accent6">
                    <a:lumMod val="50000"/>
                  </a:schemeClr>
                </a:solidFill>
              </a:rPr>
              <a:t>task, starting </a:t>
            </a:r>
            <a:r>
              <a:rPr lang="en-US" sz="1000" b="1" i="1" dirty="0">
                <a:solidFill>
                  <a:schemeClr val="accent6">
                    <a:lumMod val="50000"/>
                  </a:schemeClr>
                </a:solidFill>
              </a:rPr>
              <a:t>from time n0 all the way up to time n. Let </a:t>
            </a:r>
            <a:r>
              <a:rPr lang="en-US" sz="1000" b="1" i="1" dirty="0" smtClean="0">
                <a:solidFill>
                  <a:schemeClr val="accent6">
                    <a:lumMod val="50000"/>
                  </a:schemeClr>
                </a:solidFill>
              </a:rPr>
              <a:t>N* denote </a:t>
            </a:r>
            <a:r>
              <a:rPr lang="en-US" sz="1000" b="1" i="1" dirty="0">
                <a:solidFill>
                  <a:schemeClr val="accent6">
                    <a:lumMod val="50000"/>
                  </a:schemeClr>
                </a:solidFill>
              </a:rPr>
              <a:t>the </a:t>
            </a:r>
            <a:r>
              <a:rPr lang="en-US" sz="1000" b="1" i="1" dirty="0" smtClean="0">
                <a:solidFill>
                  <a:schemeClr val="accent6">
                    <a:lumMod val="50000"/>
                  </a:schemeClr>
                </a:solidFill>
              </a:rPr>
              <a:t>feed forward network that </a:t>
            </a:r>
            <a:r>
              <a:rPr lang="en-US" sz="1000" b="1" i="1" dirty="0">
                <a:solidFill>
                  <a:schemeClr val="accent6">
                    <a:lumMod val="50000"/>
                  </a:schemeClr>
                </a:solidFill>
              </a:rPr>
              <a:t>results from unfolding the temporal operation of the recurrent network </a:t>
            </a:r>
            <a:r>
              <a:rPr lang="en-US" sz="1000" b="1" i="1" dirty="0" smtClean="0">
                <a:solidFill>
                  <a:schemeClr val="accent6">
                    <a:lumMod val="50000"/>
                  </a:schemeClr>
                </a:solidFill>
              </a:rPr>
              <a:t>N. </a:t>
            </a:r>
            <a:r>
              <a:rPr lang="en-US" sz="1000" b="1" i="1" dirty="0">
                <a:solidFill>
                  <a:schemeClr val="accent6">
                    <a:lumMod val="50000"/>
                  </a:schemeClr>
                </a:solidFill>
              </a:rPr>
              <a:t>The</a:t>
            </a:r>
          </a:p>
          <a:p>
            <a:r>
              <a:rPr lang="en-US" sz="1000" b="1" i="1" dirty="0">
                <a:solidFill>
                  <a:schemeClr val="accent6">
                    <a:lumMod val="50000"/>
                  </a:schemeClr>
                </a:solidFill>
              </a:rPr>
              <a:t>unfolded </a:t>
            </a:r>
            <a:r>
              <a:rPr lang="en-US" sz="1000" b="1" i="1" dirty="0" smtClean="0">
                <a:solidFill>
                  <a:schemeClr val="accent6">
                    <a:lumMod val="50000"/>
                  </a:schemeClr>
                </a:solidFill>
              </a:rPr>
              <a:t>network N* </a:t>
            </a:r>
            <a:r>
              <a:rPr lang="en-US" sz="1000" b="1" i="1" dirty="0">
                <a:solidFill>
                  <a:schemeClr val="accent6">
                    <a:lumMod val="50000"/>
                  </a:schemeClr>
                </a:solidFill>
              </a:rPr>
              <a:t>is related to the original network as follows:</a:t>
            </a:r>
          </a:p>
          <a:p>
            <a:pPr marL="171450" indent="-171450">
              <a:buFont typeface="Arial" panose="020B0604020202020204" pitchFamily="34" charset="0"/>
              <a:buChar char="•"/>
            </a:pPr>
            <a:r>
              <a:rPr lang="en-US" sz="1000" b="1" i="1" dirty="0" smtClean="0">
                <a:solidFill>
                  <a:schemeClr val="accent6">
                    <a:lumMod val="50000"/>
                  </a:schemeClr>
                </a:solidFill>
              </a:rPr>
              <a:t>For </a:t>
            </a:r>
            <a:r>
              <a:rPr lang="en-US" sz="1000" b="1" i="1" dirty="0">
                <a:solidFill>
                  <a:schemeClr val="accent6">
                    <a:lumMod val="50000"/>
                  </a:schemeClr>
                </a:solidFill>
              </a:rPr>
              <a:t>each time-step in the interval </a:t>
            </a:r>
            <a:r>
              <a:rPr lang="en-US" sz="1000" b="1" i="1" dirty="0" smtClean="0">
                <a:solidFill>
                  <a:schemeClr val="accent6">
                    <a:lumMod val="50000"/>
                  </a:schemeClr>
                </a:solidFill>
              </a:rPr>
              <a:t>[n0</a:t>
            </a:r>
            <a:r>
              <a:rPr lang="en-US" sz="1000" b="1" i="1" dirty="0">
                <a:solidFill>
                  <a:schemeClr val="accent6">
                    <a:lumMod val="50000"/>
                  </a:schemeClr>
                </a:solidFill>
              </a:rPr>
              <a:t>, n], the </a:t>
            </a:r>
            <a:r>
              <a:rPr lang="en-US" sz="1000" b="1" i="1" dirty="0" smtClean="0">
                <a:solidFill>
                  <a:schemeClr val="accent6">
                    <a:lumMod val="50000"/>
                  </a:schemeClr>
                </a:solidFill>
              </a:rPr>
              <a:t>network N* </a:t>
            </a:r>
            <a:r>
              <a:rPr lang="en-US" sz="1000" b="1" i="1" dirty="0">
                <a:solidFill>
                  <a:schemeClr val="accent6">
                    <a:lumMod val="50000"/>
                  </a:schemeClr>
                </a:solidFill>
              </a:rPr>
              <a:t>has a layer containing </a:t>
            </a:r>
            <a:r>
              <a:rPr lang="en-US" sz="1000" b="1" i="1" dirty="0" smtClean="0">
                <a:solidFill>
                  <a:schemeClr val="accent6">
                    <a:lumMod val="50000"/>
                  </a:schemeClr>
                </a:solidFill>
              </a:rPr>
              <a:t>K neurons</a:t>
            </a:r>
            <a:r>
              <a:rPr lang="en-US" sz="1000" b="1" i="1" dirty="0">
                <a:solidFill>
                  <a:schemeClr val="accent6">
                    <a:lumMod val="50000"/>
                  </a:schemeClr>
                </a:solidFill>
              </a:rPr>
              <a:t>, where K is the number of neurons contained in the network </a:t>
            </a:r>
            <a:r>
              <a:rPr lang="en-US" sz="1000" b="1" i="1" dirty="0" smtClean="0">
                <a:solidFill>
                  <a:schemeClr val="accent6">
                    <a:lumMod val="50000"/>
                  </a:schemeClr>
                </a:solidFill>
              </a:rPr>
              <a:t>N.</a:t>
            </a:r>
          </a:p>
          <a:p>
            <a:pPr marL="171450" indent="-171450">
              <a:buFont typeface="Arial" panose="020B0604020202020204" pitchFamily="34" charset="0"/>
              <a:buChar char="•"/>
            </a:pPr>
            <a:r>
              <a:rPr lang="en-US" sz="1000" b="1" i="1" dirty="0" smtClean="0">
                <a:solidFill>
                  <a:schemeClr val="accent6">
                    <a:lumMod val="50000"/>
                  </a:schemeClr>
                </a:solidFill>
              </a:rPr>
              <a:t>In </a:t>
            </a:r>
            <a:r>
              <a:rPr lang="en-US" sz="1000" b="1" i="1" dirty="0">
                <a:solidFill>
                  <a:schemeClr val="accent6">
                    <a:lumMod val="50000"/>
                  </a:schemeClr>
                </a:solidFill>
              </a:rPr>
              <a:t>every layer of the network </a:t>
            </a:r>
            <a:r>
              <a:rPr lang="en-US" sz="1000" b="1" i="1" dirty="0" smtClean="0">
                <a:solidFill>
                  <a:schemeClr val="accent6">
                    <a:lumMod val="50000"/>
                  </a:schemeClr>
                </a:solidFill>
              </a:rPr>
              <a:t>N*, </a:t>
            </a:r>
            <a:r>
              <a:rPr lang="en-US" sz="1000" b="1" i="1" dirty="0">
                <a:solidFill>
                  <a:schemeClr val="accent6">
                    <a:lumMod val="50000"/>
                  </a:schemeClr>
                </a:solidFill>
              </a:rPr>
              <a:t>there is a copy of each neuron in the network </a:t>
            </a:r>
            <a:r>
              <a:rPr lang="en-US" sz="1000" b="1" i="1" dirty="0" smtClean="0">
                <a:solidFill>
                  <a:schemeClr val="accent6">
                    <a:lumMod val="50000"/>
                  </a:schemeClr>
                </a:solidFill>
              </a:rPr>
              <a:t>N.</a:t>
            </a:r>
          </a:p>
          <a:p>
            <a:pPr marL="171450" indent="-171450">
              <a:buFont typeface="Arial" panose="020B0604020202020204" pitchFamily="34" charset="0"/>
              <a:buChar char="•"/>
            </a:pPr>
            <a:r>
              <a:rPr lang="en-US" sz="1000" b="1" i="1" dirty="0" smtClean="0">
                <a:solidFill>
                  <a:schemeClr val="accent6">
                    <a:lumMod val="50000"/>
                  </a:schemeClr>
                </a:solidFill>
              </a:rPr>
              <a:t>For </a:t>
            </a:r>
            <a:r>
              <a:rPr lang="en-US" sz="1000" b="1" i="1" dirty="0">
                <a:solidFill>
                  <a:schemeClr val="accent6">
                    <a:lumMod val="50000"/>
                  </a:schemeClr>
                </a:solidFill>
              </a:rPr>
              <a:t>each time-step l </a:t>
            </a:r>
            <a:r>
              <a:rPr lang="en-US" sz="1000" b="1" i="1" dirty="0" smtClean="0">
                <a:solidFill>
                  <a:schemeClr val="accent6">
                    <a:lumMod val="50000"/>
                  </a:schemeClr>
                </a:solidFill>
              </a:rPr>
              <a:t>E[n0</a:t>
            </a:r>
            <a:r>
              <a:rPr lang="en-US" sz="1000" b="1" i="1" dirty="0">
                <a:solidFill>
                  <a:schemeClr val="accent6">
                    <a:lumMod val="50000"/>
                  </a:schemeClr>
                </a:solidFill>
              </a:rPr>
              <a:t>, n], the synaptic connection from neuron </a:t>
            </a:r>
            <a:r>
              <a:rPr lang="en-US" sz="1000" b="1" i="1" dirty="0" err="1">
                <a:solidFill>
                  <a:schemeClr val="accent6">
                    <a:lumMod val="50000"/>
                  </a:schemeClr>
                </a:solidFill>
              </a:rPr>
              <a:t>i</a:t>
            </a:r>
            <a:r>
              <a:rPr lang="en-US" sz="1000" b="1" i="1" dirty="0">
                <a:solidFill>
                  <a:schemeClr val="accent6">
                    <a:lumMod val="50000"/>
                  </a:schemeClr>
                </a:solidFill>
              </a:rPr>
              <a:t> in layer l </a:t>
            </a:r>
            <a:r>
              <a:rPr lang="en-US" sz="1000" b="1" i="1" dirty="0" smtClean="0">
                <a:solidFill>
                  <a:schemeClr val="accent6">
                    <a:lumMod val="50000"/>
                  </a:schemeClr>
                </a:solidFill>
              </a:rPr>
              <a:t>to neuron </a:t>
            </a:r>
            <a:r>
              <a:rPr lang="en-US" sz="1000" b="1" i="1" dirty="0">
                <a:solidFill>
                  <a:schemeClr val="accent6">
                    <a:lumMod val="50000"/>
                  </a:schemeClr>
                </a:solidFill>
              </a:rPr>
              <a:t>j in layer l + 1 of the </a:t>
            </a:r>
            <a:r>
              <a:rPr lang="en-US" sz="1000" b="1" i="1" dirty="0" smtClean="0">
                <a:solidFill>
                  <a:schemeClr val="accent6">
                    <a:lumMod val="50000"/>
                  </a:schemeClr>
                </a:solidFill>
              </a:rPr>
              <a:t>network N* </a:t>
            </a:r>
            <a:r>
              <a:rPr lang="en-US" sz="1000" b="1" i="1" dirty="0">
                <a:solidFill>
                  <a:schemeClr val="accent6">
                    <a:lumMod val="50000"/>
                  </a:schemeClr>
                </a:solidFill>
              </a:rPr>
              <a:t>is a copy of the synaptic connection </a:t>
            </a:r>
            <a:r>
              <a:rPr lang="en-US" sz="1000" b="1" i="1" dirty="0" smtClean="0">
                <a:solidFill>
                  <a:schemeClr val="accent6">
                    <a:lumMod val="50000"/>
                  </a:schemeClr>
                </a:solidFill>
              </a:rPr>
              <a:t>from neuron </a:t>
            </a:r>
            <a:r>
              <a:rPr lang="en-US" sz="1000" b="1" i="1" dirty="0" err="1">
                <a:solidFill>
                  <a:schemeClr val="accent6">
                    <a:lumMod val="50000"/>
                  </a:schemeClr>
                </a:solidFill>
              </a:rPr>
              <a:t>i</a:t>
            </a:r>
            <a:r>
              <a:rPr lang="en-US" sz="1000" b="1" i="1" dirty="0">
                <a:solidFill>
                  <a:schemeClr val="accent6">
                    <a:lumMod val="50000"/>
                  </a:schemeClr>
                </a:solidFill>
              </a:rPr>
              <a:t> to neuron j in the network </a:t>
            </a:r>
            <a:r>
              <a:rPr lang="en-US" sz="1000" b="1" i="1" dirty="0" smtClean="0">
                <a:solidFill>
                  <a:schemeClr val="accent6">
                    <a:lumMod val="50000"/>
                  </a:schemeClr>
                </a:solidFill>
              </a:rPr>
              <a:t>N.</a:t>
            </a:r>
          </a:p>
          <a:p>
            <a:pPr marL="171450" indent="-171450">
              <a:buFont typeface="Arial" panose="020B0604020202020204" pitchFamily="34" charset="0"/>
              <a:buChar char="•"/>
            </a:pPr>
            <a:endParaRPr lang="en-US" sz="1000" b="1" i="1" u="sng" dirty="0">
              <a:solidFill>
                <a:schemeClr val="accent6">
                  <a:lumMod val="50000"/>
                </a:schemeClr>
              </a:solidFill>
            </a:endParaRPr>
          </a:p>
          <a:p>
            <a:r>
              <a:rPr lang="en-US" sz="1000" dirty="0" smtClean="0">
                <a:solidFill>
                  <a:schemeClr val="accent6">
                    <a:lumMod val="50000"/>
                  </a:schemeClr>
                </a:solidFill>
              </a:rPr>
              <a:t>The basic idea is to unfold the RNN through time. This sounds complicated , but the concept is quite simple.</a:t>
            </a:r>
          </a:p>
          <a:p>
            <a:endParaRPr lang="en-US" sz="1000" b="1" i="1" u="sng" dirty="0">
              <a:solidFill>
                <a:schemeClr val="accent6">
                  <a:lumMod val="50000"/>
                </a:schemeClr>
              </a:solidFill>
            </a:endParaRPr>
          </a:p>
          <a:p>
            <a:r>
              <a:rPr lang="en-US" sz="1000" dirty="0" smtClean="0">
                <a:solidFill>
                  <a:schemeClr val="accent6">
                    <a:lumMod val="50000"/>
                  </a:schemeClr>
                </a:solidFill>
              </a:rPr>
              <a:t>The figure illustrates the unfolded version of the previous figure. By unfolding , we simply mean that we write out the network for the complete time steps under consideration. Unfolding simple unrolls the recurrent loop over time to reveal a feed forward neural network. The unfolded neural network is essentially a deep neural network where each layer corresponds to a time step in the original RNN. </a:t>
            </a:r>
          </a:p>
          <a:p>
            <a:endParaRPr lang="en-US" sz="1000" dirty="0" smtClean="0">
              <a:solidFill>
                <a:schemeClr val="accent6">
                  <a:lumMod val="50000"/>
                </a:schemeClr>
              </a:solidFill>
            </a:endParaRPr>
          </a:p>
          <a:p>
            <a:r>
              <a:rPr lang="en-US" sz="1000" dirty="0" smtClean="0">
                <a:solidFill>
                  <a:schemeClr val="accent6">
                    <a:lumMod val="50000"/>
                  </a:schemeClr>
                </a:solidFill>
              </a:rPr>
              <a:t>The resultant Feed-Forward Network can be trained  using the backpropagation algorithm. Computing the derivatives of error with respect to weights is reduced to computing the derivatives in each layer of a feed forward network. Once the network is trained , the FF network “folds” itself obtaining  the original RNN.</a:t>
            </a:r>
          </a:p>
          <a:p>
            <a:r>
              <a:rPr lang="en-US" sz="1000" b="1" i="1" dirty="0" smtClean="0">
                <a:solidFill>
                  <a:schemeClr val="accent6">
                    <a:lumMod val="50000"/>
                  </a:schemeClr>
                </a:solidFill>
              </a:rPr>
              <a:t>The “Delay”</a:t>
            </a:r>
            <a:r>
              <a:rPr lang="en-US" sz="1000" b="1" i="1" dirty="0">
                <a:solidFill>
                  <a:schemeClr val="accent6">
                    <a:lumMod val="50000"/>
                  </a:schemeClr>
                </a:solidFill>
              </a:rPr>
              <a:t> </a:t>
            </a:r>
            <a:r>
              <a:rPr lang="en-US" sz="1000" b="1" i="1" dirty="0" smtClean="0">
                <a:solidFill>
                  <a:schemeClr val="accent6">
                    <a:lumMod val="50000"/>
                  </a:schemeClr>
                </a:solidFill>
              </a:rPr>
              <a:t>(also called recurrent or context) weights in the RNN are the sum of the equivalent connections weights on each fold</a:t>
            </a:r>
            <a:endParaRPr lang="en-US" sz="1000" b="1" i="1" dirty="0">
              <a:solidFill>
                <a:schemeClr val="accent6">
                  <a:lumMod val="50000"/>
                </a:schemeClr>
              </a:solidFill>
            </a:endParaRPr>
          </a:p>
          <a:p>
            <a:endParaRPr lang="en-US" sz="1000"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2043" y="2393027"/>
            <a:ext cx="3287947" cy="3122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7602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r>
              <a:rPr lang="en-US" dirty="0"/>
              <a:t>STL (Seasonal and Trend Decomposition using </a:t>
            </a:r>
            <a:r>
              <a:rPr lang="en-US" dirty="0" smtClean="0"/>
              <a:t>LOESS)</a:t>
            </a:r>
            <a:endParaRPr lang="en-US" dirty="0"/>
          </a:p>
        </p:txBody>
      </p:sp>
    </p:spTree>
    <p:extLst>
      <p:ext uri="{BB962C8B-B14F-4D97-AF65-F5344CB8AC3E}">
        <p14:creationId xmlns:p14="http://schemas.microsoft.com/office/powerpoint/2010/main" val="722701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-STL (Seasonal and Trend Decomposition using LOESS)</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9968" y="1137266"/>
            <a:ext cx="8855487" cy="5438486"/>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STL –( Seasonal and Trend Decomposition using LOESS)</a:t>
            </a:r>
            <a:endParaRPr lang="en-US" sz="1000" b="1" dirty="0"/>
          </a:p>
        </p:txBody>
      </p:sp>
      <p:pic>
        <p:nvPicPr>
          <p:cNvPr id="9" name="Picture 8" descr="https://www.otexts.org/sites/default/files/resize/fpp/images/elecequip_stl2-600x59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8307" y="1536179"/>
            <a:ext cx="3346314" cy="46019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1549" y="1386799"/>
            <a:ext cx="5204306" cy="5016758"/>
          </a:xfrm>
          <a:prstGeom prst="rect">
            <a:avLst/>
          </a:prstGeom>
          <a:noFill/>
        </p:spPr>
        <p:txBody>
          <a:bodyPr wrap="square" rtlCol="0">
            <a:spAutoFit/>
          </a:bodyPr>
          <a:lstStyle/>
          <a:p>
            <a:r>
              <a:rPr lang="en-US" sz="1000" b="1" i="1" u="sng" dirty="0" smtClean="0">
                <a:solidFill>
                  <a:schemeClr val="accent6">
                    <a:lumMod val="50000"/>
                  </a:schemeClr>
                </a:solidFill>
              </a:rPr>
              <a:t>STL Overview:</a:t>
            </a:r>
            <a:endParaRPr lang="en-US" sz="1000" dirty="0" smtClean="0">
              <a:solidFill>
                <a:schemeClr val="accent6">
                  <a:lumMod val="50000"/>
                </a:schemeClr>
              </a:solidFill>
            </a:endParaRPr>
          </a:p>
          <a:p>
            <a:r>
              <a:rPr lang="en-US" sz="1000" dirty="0" smtClean="0">
                <a:solidFill>
                  <a:schemeClr val="accent6">
                    <a:lumMod val="50000"/>
                  </a:schemeClr>
                </a:solidFill>
              </a:rPr>
              <a:t>STL is a filtering procedure for decomposing a time series into trend, seasonal and remainder components. STL has a simple design that consist of a sequence of applications of the LOESS smoother.</a:t>
            </a:r>
            <a:r>
              <a:rPr lang="en-US" sz="1000" dirty="0">
                <a:solidFill>
                  <a:schemeClr val="accent6">
                    <a:lumMod val="50000"/>
                  </a:schemeClr>
                </a:solidFill>
              </a:rPr>
              <a:t> STL is a very versatile and robust method for decomposing time series. STL is an acronym for “Seasonal and Trend decomposition using Loess”, while Loess is a method for estimating nonlinear relationships. The STL method was developed by </a:t>
            </a:r>
            <a:r>
              <a:rPr lang="en-US" sz="1000" dirty="0">
                <a:solidFill>
                  <a:schemeClr val="accent6">
                    <a:lumMod val="50000"/>
                  </a:schemeClr>
                </a:solidFill>
                <a:hlinkClick r:id="rId6"/>
              </a:rPr>
              <a:t>Cleveland et al. (1990</a:t>
            </a:r>
            <a:r>
              <a:rPr lang="en-US" sz="1000" dirty="0" smtClean="0">
                <a:solidFill>
                  <a:schemeClr val="accent6">
                    <a:lumMod val="50000"/>
                  </a:schemeClr>
                </a:solidFill>
                <a:hlinkClick r:id="rId6"/>
              </a:rPr>
              <a:t>)</a:t>
            </a:r>
            <a:r>
              <a:rPr lang="en-US" sz="1000" dirty="0" smtClean="0">
                <a:solidFill>
                  <a:schemeClr val="accent6">
                    <a:lumMod val="50000"/>
                  </a:schemeClr>
                </a:solidFill>
              </a:rPr>
              <a:t>.</a:t>
            </a:r>
          </a:p>
          <a:p>
            <a:pPr fontAlgn="base"/>
            <a:r>
              <a:rPr lang="en-US" sz="1000" dirty="0">
                <a:solidFill>
                  <a:schemeClr val="accent6">
                    <a:lumMod val="50000"/>
                  </a:schemeClr>
                </a:solidFill>
              </a:rPr>
              <a:t>STL has several advantages over the classical decomposition method and X-12-ARIMA:</a:t>
            </a:r>
          </a:p>
          <a:p>
            <a:pPr marL="171450" indent="-171450" fontAlgn="base">
              <a:buFont typeface="Arial" panose="020B0604020202020204" pitchFamily="34" charset="0"/>
              <a:buChar char="•"/>
            </a:pPr>
            <a:r>
              <a:rPr lang="en-US" sz="1000" dirty="0">
                <a:solidFill>
                  <a:schemeClr val="accent6">
                    <a:lumMod val="50000"/>
                  </a:schemeClr>
                </a:solidFill>
              </a:rPr>
              <a:t>Unlike X-12-ARIMA, STL will handle any type of seasonality, not only monthly and quarterly data.</a:t>
            </a:r>
          </a:p>
          <a:p>
            <a:pPr marL="171450" indent="-171450" fontAlgn="base">
              <a:buFont typeface="Arial" panose="020B0604020202020204" pitchFamily="34" charset="0"/>
              <a:buChar char="•"/>
            </a:pPr>
            <a:r>
              <a:rPr lang="en-US" sz="1000" dirty="0">
                <a:solidFill>
                  <a:schemeClr val="accent6">
                    <a:lumMod val="50000"/>
                  </a:schemeClr>
                </a:solidFill>
              </a:rPr>
              <a:t>The seasonal component is allowed to change over time, and the rate of change can be controlled by the user.</a:t>
            </a:r>
          </a:p>
          <a:p>
            <a:pPr marL="171450" indent="-171450" fontAlgn="base">
              <a:buFont typeface="Arial" panose="020B0604020202020204" pitchFamily="34" charset="0"/>
              <a:buChar char="•"/>
            </a:pPr>
            <a:r>
              <a:rPr lang="en-US" sz="1000" dirty="0">
                <a:solidFill>
                  <a:schemeClr val="accent6">
                    <a:lumMod val="50000"/>
                  </a:schemeClr>
                </a:solidFill>
              </a:rPr>
              <a:t>The smoothness of the trend-cycle can also be controlled by the user.</a:t>
            </a:r>
          </a:p>
          <a:p>
            <a:pPr marL="171450" indent="-171450" fontAlgn="base">
              <a:buFont typeface="Arial" panose="020B0604020202020204" pitchFamily="34" charset="0"/>
              <a:buChar char="•"/>
            </a:pPr>
            <a:r>
              <a:rPr lang="en-US" sz="1000" dirty="0">
                <a:solidFill>
                  <a:schemeClr val="accent6">
                    <a:lumMod val="50000"/>
                  </a:schemeClr>
                </a:solidFill>
              </a:rPr>
              <a:t>It can be robust to outliers (i.e., the user can specify a robust decomposition). So occasional unusual observations will not affect the estimates of the trend-cycle and seasonal components. They will, however, affect the remainder component</a:t>
            </a:r>
            <a:r>
              <a:rPr lang="en-US" sz="1000" dirty="0" smtClean="0">
                <a:solidFill>
                  <a:schemeClr val="accent6">
                    <a:lumMod val="50000"/>
                  </a:schemeClr>
                </a:solidFill>
              </a:rPr>
              <a:t>.</a:t>
            </a:r>
          </a:p>
          <a:p>
            <a:pPr fontAlgn="base"/>
            <a:r>
              <a:rPr lang="en-US" sz="1000" dirty="0">
                <a:solidFill>
                  <a:schemeClr val="accent6">
                    <a:lumMod val="50000"/>
                  </a:schemeClr>
                </a:solidFill>
              </a:rPr>
              <a:t>On the other hand, STL has some disadvantages. In particular, it does not automatically handle trading day or calendar variation, and it only provides facilities for additive decompositions</a:t>
            </a:r>
            <a:r>
              <a:rPr lang="en-US" sz="1000" dirty="0" smtClean="0">
                <a:solidFill>
                  <a:schemeClr val="accent6">
                    <a:lumMod val="50000"/>
                  </a:schemeClr>
                </a:solidFill>
              </a:rPr>
              <a:t>.</a:t>
            </a:r>
          </a:p>
          <a:p>
            <a:pPr fontAlgn="base"/>
            <a:r>
              <a:rPr lang="en-US" sz="1000" dirty="0">
                <a:solidFill>
                  <a:schemeClr val="accent6">
                    <a:lumMod val="50000"/>
                  </a:schemeClr>
                </a:solidFill>
              </a:rPr>
              <a:t>It is possible to obtain a multiplicative decomposition by first taking logs of the data, and then back-transforming the components. Decompositions some way between additive and multiplicative can be obtained using a Box-Cox transformation of the data with 0&lt;λ&lt;10&lt;λ&lt;1. A value of λ=0 corresponds to the multiplicative decomposition while λ=1λ=1 is equivalent to an additive </a:t>
            </a:r>
            <a:r>
              <a:rPr lang="en-US" sz="1000" dirty="0" smtClean="0">
                <a:solidFill>
                  <a:schemeClr val="accent6">
                    <a:lumMod val="50000"/>
                  </a:schemeClr>
                </a:solidFill>
              </a:rPr>
              <a:t>decomposition.</a:t>
            </a:r>
          </a:p>
          <a:p>
            <a:pPr fontAlgn="base"/>
            <a:r>
              <a:rPr lang="en-US" sz="1000" b="1" i="1" u="sng" dirty="0" smtClean="0">
                <a:solidFill>
                  <a:schemeClr val="accent6">
                    <a:lumMod val="50000"/>
                  </a:schemeClr>
                </a:solidFill>
              </a:rPr>
              <a:t>STL Methodology:</a:t>
            </a:r>
          </a:p>
          <a:p>
            <a:pPr marL="171450" indent="-171450" fontAlgn="base">
              <a:buFont typeface="Wingdings" panose="05000000000000000000" pitchFamily="2" charset="2"/>
              <a:buChar char="Ø"/>
            </a:pPr>
            <a:r>
              <a:rPr lang="en-US" sz="1000" b="1" i="1" dirty="0">
                <a:solidFill>
                  <a:schemeClr val="accent6">
                    <a:lumMod val="50000"/>
                  </a:schemeClr>
                </a:solidFill>
              </a:rPr>
              <a:t>Deseasonalize the series using STL decomposition</a:t>
            </a:r>
          </a:p>
          <a:p>
            <a:pPr marL="171450" indent="-171450" fontAlgn="base">
              <a:buFont typeface="Wingdings" panose="05000000000000000000" pitchFamily="2" charset="2"/>
              <a:buChar char="Ø"/>
            </a:pPr>
            <a:r>
              <a:rPr lang="en-US" sz="1000" b="1" i="1" dirty="0" smtClean="0">
                <a:solidFill>
                  <a:schemeClr val="accent6">
                    <a:lumMod val="50000"/>
                  </a:schemeClr>
                </a:solidFill>
              </a:rPr>
              <a:t>Fit an ARIMA model to the Deseasonalized Time Series.</a:t>
            </a:r>
          </a:p>
          <a:p>
            <a:pPr marL="171450" indent="-171450" fontAlgn="base">
              <a:buFont typeface="Wingdings" panose="05000000000000000000" pitchFamily="2" charset="2"/>
              <a:buChar char="Ø"/>
            </a:pPr>
            <a:r>
              <a:rPr lang="en-US" sz="1000" b="1" i="1" dirty="0" smtClean="0">
                <a:solidFill>
                  <a:schemeClr val="accent6">
                    <a:lumMod val="50000"/>
                  </a:schemeClr>
                </a:solidFill>
              </a:rPr>
              <a:t>Make forecast using ARIMA model.</a:t>
            </a:r>
          </a:p>
          <a:p>
            <a:pPr marL="171450" indent="-171450" fontAlgn="base">
              <a:buFont typeface="Wingdings" panose="05000000000000000000" pitchFamily="2" charset="2"/>
              <a:buChar char="Ø"/>
            </a:pPr>
            <a:r>
              <a:rPr lang="en-US" sz="1000" b="1" i="1" dirty="0" smtClean="0">
                <a:solidFill>
                  <a:schemeClr val="accent6">
                    <a:lumMod val="50000"/>
                  </a:schemeClr>
                </a:solidFill>
              </a:rPr>
              <a:t>Forecast the seasonal component from the STL decomposition using a Seasonal Naïve Forecast.</a:t>
            </a:r>
          </a:p>
          <a:p>
            <a:pPr marL="171450" indent="-171450" fontAlgn="base">
              <a:buFont typeface="Wingdings" panose="05000000000000000000" pitchFamily="2" charset="2"/>
              <a:buChar char="Ø"/>
            </a:pPr>
            <a:r>
              <a:rPr lang="en-US" sz="1000" b="1" i="1" dirty="0" smtClean="0">
                <a:solidFill>
                  <a:schemeClr val="accent6">
                    <a:lumMod val="50000"/>
                  </a:schemeClr>
                </a:solidFill>
              </a:rPr>
              <a:t>Add the ARIMA model’s forecast of the deseasonalized series to the seasonal naïve forecast  of the Seasonal component to arrive at the Final forecast.</a:t>
            </a:r>
          </a:p>
        </p:txBody>
      </p:sp>
    </p:spTree>
    <p:custDataLst>
      <p:tags r:id="rId1"/>
    </p:custDataLst>
    <p:extLst>
      <p:ext uri="{BB962C8B-B14F-4D97-AF65-F5344CB8AC3E}">
        <p14:creationId xmlns:p14="http://schemas.microsoft.com/office/powerpoint/2010/main" val="280322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79120" y="336211"/>
            <a:ext cx="7946050" cy="510095"/>
          </a:xfrm>
        </p:spPr>
        <p:txBody>
          <a:bodyPr>
            <a:noAutofit/>
          </a:bodyPr>
          <a:lstStyle/>
          <a:p>
            <a:r>
              <a:rPr lang="en-US" dirty="0" smtClean="0"/>
              <a:t>Appendix</a:t>
            </a:r>
            <a:endParaRPr lang="en-US" b="0" dirty="0"/>
          </a:p>
        </p:txBody>
      </p:sp>
      <p:sp>
        <p:nvSpPr>
          <p:cNvPr id="26" name="Content Placeholder 2"/>
          <p:cNvSpPr txBox="1">
            <a:spLocks/>
          </p:cNvSpPr>
          <p:nvPr/>
        </p:nvSpPr>
        <p:spPr>
          <a:xfrm>
            <a:off x="939044" y="4119256"/>
            <a:ext cx="7752080" cy="3394472"/>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endParaRPr lang="en-US" dirty="0">
              <a:solidFill>
                <a:schemeClr val="accent5">
                  <a:lumMod val="75000"/>
                </a:schemeClr>
              </a:solidFill>
            </a:endParaRPr>
          </a:p>
        </p:txBody>
      </p:sp>
      <p:sp>
        <p:nvSpPr>
          <p:cNvPr id="2" name="TextBox 1"/>
          <p:cNvSpPr txBox="1"/>
          <p:nvPr/>
        </p:nvSpPr>
        <p:spPr>
          <a:xfrm>
            <a:off x="579120" y="846306"/>
            <a:ext cx="8253595" cy="612843"/>
          </a:xfrm>
          <a:prstGeom prst="rect">
            <a:avLst/>
          </a:prstGeom>
          <a:noFill/>
        </p:spPr>
        <p:txBody>
          <a:bodyPr wrap="square" rtlCol="0">
            <a:noAutofit/>
          </a:bodyPr>
          <a:lstStyle/>
          <a:p>
            <a:r>
              <a:rPr lang="en-US" sz="1400" dirty="0" smtClean="0"/>
              <a:t>References:</a:t>
            </a:r>
          </a:p>
          <a:p>
            <a:r>
              <a:rPr lang="en-US" sz="1400" dirty="0" smtClean="0"/>
              <a:t>SVM Regression: </a:t>
            </a:r>
          </a:p>
          <a:p>
            <a:pPr marL="285750" indent="-285750">
              <a:buFont typeface="Arial" panose="020B0604020202020204" pitchFamily="34" charset="0"/>
              <a:buChar char="•"/>
            </a:pPr>
            <a:r>
              <a:rPr lang="en-US" sz="1400" dirty="0">
                <a:hlinkClick r:id="rId3"/>
              </a:rPr>
              <a:t>http://</a:t>
            </a:r>
            <a:r>
              <a:rPr lang="en-US" sz="1400" dirty="0" smtClean="0">
                <a:hlinkClick r:id="rId3"/>
              </a:rPr>
              <a:t>www.svms.org/regression/MSRS00.pdf</a:t>
            </a:r>
            <a:endParaRPr lang="en-US" sz="1400" dirty="0" smtClean="0"/>
          </a:p>
          <a:p>
            <a:pPr marL="285750" indent="-285750">
              <a:buFont typeface="Arial" panose="020B0604020202020204" pitchFamily="34" charset="0"/>
              <a:buChar char="•"/>
            </a:pPr>
            <a:r>
              <a:rPr lang="en-US" sz="1400" dirty="0">
                <a:hlinkClick r:id="rId4"/>
              </a:rPr>
              <a:t>http://</a:t>
            </a:r>
            <a:r>
              <a:rPr lang="en-US" sz="1400" dirty="0" smtClean="0">
                <a:hlinkClick r:id="rId4"/>
              </a:rPr>
              <a:t>trace.tennessee.edu/cgi/viewcontent.cgi?article=3107&amp;context=utk_gradthes</a:t>
            </a:r>
            <a:endParaRPr lang="en-US" sz="1400" dirty="0" smtClean="0"/>
          </a:p>
          <a:p>
            <a:r>
              <a:rPr lang="en-US" sz="1400" dirty="0" smtClean="0"/>
              <a:t>RNN / ANN</a:t>
            </a:r>
          </a:p>
          <a:p>
            <a:pPr marL="285750" indent="-285750">
              <a:buFont typeface="Arial" panose="020B0604020202020204" pitchFamily="34" charset="0"/>
              <a:buChar char="•"/>
            </a:pPr>
            <a:r>
              <a:rPr lang="en-US" sz="1400" dirty="0">
                <a:hlinkClick r:id="rId5"/>
              </a:rPr>
              <a:t>http://</a:t>
            </a:r>
            <a:r>
              <a:rPr lang="en-US" sz="1400" dirty="0" smtClean="0">
                <a:hlinkClick r:id="rId5"/>
              </a:rPr>
              <a:t>www.ijcaonline.org/archives/volume143/number11/zaytar-2016-ijca-910497.pdf</a:t>
            </a:r>
            <a:endParaRPr lang="en-US" sz="1400" dirty="0" smtClean="0"/>
          </a:p>
          <a:p>
            <a:pPr marL="285750" indent="-285750">
              <a:buFont typeface="Arial" panose="020B0604020202020204" pitchFamily="34" charset="0"/>
              <a:buChar char="•"/>
            </a:pPr>
            <a:r>
              <a:rPr lang="en-US" sz="1400" dirty="0">
                <a:hlinkClick r:id="rId6"/>
              </a:rPr>
              <a:t>https://</a:t>
            </a:r>
            <a:r>
              <a:rPr lang="en-US" sz="1400" dirty="0" smtClean="0">
                <a:hlinkClick r:id="rId6"/>
              </a:rPr>
              <a:t>www.cs.cmu.edu/afs/cs/academic/class/15782-f06/slides/timeseries.pdf</a:t>
            </a:r>
            <a:endParaRPr lang="en-US" sz="1400" dirty="0" smtClean="0"/>
          </a:p>
          <a:p>
            <a:pPr marL="285750" indent="-285750">
              <a:buFont typeface="Arial" panose="020B0604020202020204" pitchFamily="34" charset="0"/>
              <a:buChar char="•"/>
            </a:pPr>
            <a:r>
              <a:rPr lang="en-US" sz="1400" dirty="0">
                <a:hlinkClick r:id="rId7"/>
              </a:rPr>
              <a:t>https://</a:t>
            </a:r>
            <a:r>
              <a:rPr lang="en-US" sz="1400" dirty="0" smtClean="0">
                <a:hlinkClick r:id="rId7"/>
              </a:rPr>
              <a:t>www.otexts.org/fpp/9/3</a:t>
            </a:r>
            <a:endParaRPr lang="en-US" sz="1400" dirty="0" smtClean="0"/>
          </a:p>
          <a:p>
            <a:pPr marL="285750" indent="-285750">
              <a:buFont typeface="Arial" panose="020B0604020202020204" pitchFamily="34" charset="0"/>
              <a:buChar char="•"/>
            </a:pPr>
            <a:endParaRPr lang="en-US" sz="1400" dirty="0"/>
          </a:p>
          <a:p>
            <a:r>
              <a:rPr lang="en-US" sz="1400" dirty="0" smtClean="0"/>
              <a:t>STL:</a:t>
            </a:r>
          </a:p>
          <a:p>
            <a:pPr marL="285750" indent="-285750">
              <a:buFont typeface="Arial" panose="020B0604020202020204" pitchFamily="34" charset="0"/>
              <a:buChar char="•"/>
            </a:pPr>
            <a:r>
              <a:rPr lang="en-US" sz="1400" dirty="0">
                <a:hlinkClick r:id="rId8"/>
              </a:rPr>
              <a:t>http://</a:t>
            </a:r>
            <a:r>
              <a:rPr lang="en-US" sz="1400" dirty="0" smtClean="0">
                <a:hlinkClick r:id="rId8"/>
              </a:rPr>
              <a:t>www.wessa.net/download/stl.pdf</a:t>
            </a:r>
            <a:endParaRPr lang="en-US" sz="1400" dirty="0" smtClean="0"/>
          </a:p>
          <a:p>
            <a:pPr marL="285750" indent="-285750">
              <a:buFont typeface="Arial" panose="020B0604020202020204" pitchFamily="34" charset="0"/>
              <a:buChar char="•"/>
            </a:pPr>
            <a:r>
              <a:rPr lang="en-US" sz="1400" dirty="0">
                <a:hlinkClick r:id="rId9"/>
              </a:rPr>
              <a:t>http://</a:t>
            </a:r>
            <a:r>
              <a:rPr lang="en-US" sz="1400" dirty="0" smtClean="0">
                <a:hlinkClick r:id="rId9"/>
              </a:rPr>
              <a:t>www.sciencedirect.com/science/article/pii/S0169207011000070</a:t>
            </a:r>
            <a:endParaRPr lang="en-US" sz="1400" dirty="0" smtClean="0"/>
          </a:p>
          <a:p>
            <a:pPr marL="285750" indent="-285750">
              <a:buFont typeface="Arial" panose="020B0604020202020204" pitchFamily="34" charset="0"/>
              <a:buChar char="•"/>
            </a:pPr>
            <a:r>
              <a:rPr lang="en-US" sz="1400" dirty="0">
                <a:hlinkClick r:id="rId10"/>
              </a:rPr>
              <a:t>https://</a:t>
            </a:r>
            <a:r>
              <a:rPr lang="en-US" sz="1400" dirty="0" smtClean="0">
                <a:hlinkClick r:id="rId10"/>
              </a:rPr>
              <a:t>www.otexts.org/fpp/6/5</a:t>
            </a:r>
            <a:endParaRPr lang="en-US" sz="1400" dirty="0" smtClean="0"/>
          </a:p>
          <a:p>
            <a:endParaRPr lang="en-US" sz="1400" dirty="0" smtClean="0"/>
          </a:p>
          <a:p>
            <a:r>
              <a:rPr lang="en-US" sz="1400" dirty="0" smtClean="0"/>
              <a:t>Codes and Model Comparison summary doc:</a:t>
            </a:r>
          </a:p>
          <a:p>
            <a:r>
              <a:rPr lang="en-US" sz="1400" dirty="0">
                <a:hlinkClick r:id="rId11"/>
              </a:rPr>
              <a:t>https://github.com/shovon-Machine-Learning-DL-AI/Code---</a:t>
            </a:r>
            <a:r>
              <a:rPr lang="en-US" sz="1400" dirty="0" smtClean="0">
                <a:hlinkClick r:id="rId11"/>
              </a:rPr>
              <a:t>Time-Series-Machine-Learning</a:t>
            </a:r>
            <a:endParaRPr lang="en-US" sz="1400" dirty="0" smtClean="0"/>
          </a:p>
          <a:p>
            <a:endParaRPr lang="en-US" sz="1400" dirty="0" smtClean="0"/>
          </a:p>
          <a:p>
            <a:endParaRPr lang="en-US" sz="1400" dirty="0" smtClean="0"/>
          </a:p>
          <a:p>
            <a:endParaRPr lang="en-US" sz="1400" dirty="0" smtClean="0"/>
          </a:p>
          <a:p>
            <a:endParaRPr lang="en-US" sz="1400" dirty="0" smtClean="0"/>
          </a:p>
          <a:p>
            <a:pPr marL="285750" indent="-285750">
              <a:buFont typeface="Arial" panose="020B0604020202020204" pitchFamily="34" charset="0"/>
              <a:buChar char="•"/>
            </a:pPr>
            <a:endParaRPr lang="en-US" sz="1400"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2701938426"/>
              </p:ext>
            </p:extLst>
          </p:nvPr>
        </p:nvGraphicFramePr>
        <p:xfrm>
          <a:off x="758757" y="4453750"/>
          <a:ext cx="914400" cy="771525"/>
        </p:xfrm>
        <a:graphic>
          <a:graphicData uri="http://schemas.openxmlformats.org/presentationml/2006/ole">
            <mc:AlternateContent xmlns:mc="http://schemas.openxmlformats.org/markup-compatibility/2006">
              <mc:Choice xmlns:v="urn:schemas-microsoft-com:vml" Requires="v">
                <p:oleObj spid="_x0000_s6149" name="Worksheet" showAsIcon="1" r:id="rId12" imgW="914400" imgH="771480" progId="Excel.Sheet.12">
                  <p:embed/>
                </p:oleObj>
              </mc:Choice>
              <mc:Fallback>
                <p:oleObj name="Worksheet" showAsIcon="1" r:id="rId12" imgW="914400" imgH="771480" progId="Excel.Sheet.12">
                  <p:embed/>
                  <p:pic>
                    <p:nvPicPr>
                      <p:cNvPr id="0" name=""/>
                      <p:cNvPicPr/>
                      <p:nvPr/>
                    </p:nvPicPr>
                    <p:blipFill>
                      <a:blip r:embed="rId13"/>
                      <a:stretch>
                        <a:fillRect/>
                      </a:stretch>
                    </p:blipFill>
                    <p:spPr>
                      <a:xfrm>
                        <a:off x="758757" y="44537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27556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smtClean="0"/>
              <a:t>AGENDA</a:t>
            </a:r>
            <a:endParaRPr lang="en-US" b="0" dirty="0"/>
          </a:p>
        </p:txBody>
      </p:sp>
      <p:grpSp>
        <p:nvGrpSpPr>
          <p:cNvPr id="21" name="Group 20"/>
          <p:cNvGrpSpPr/>
          <p:nvPr/>
        </p:nvGrpSpPr>
        <p:grpSpPr>
          <a:xfrm>
            <a:off x="568960" y="1767840"/>
            <a:ext cx="5773474" cy="1767840"/>
            <a:chOff x="690880" y="1524000"/>
            <a:chExt cx="3108960" cy="1767840"/>
          </a:xfrm>
        </p:grpSpPr>
        <p:cxnSp>
          <p:nvCxnSpPr>
            <p:cNvPr id="22" name="Straight Connector 21"/>
            <p:cNvCxnSpPr/>
            <p:nvPr/>
          </p:nvCxnSpPr>
          <p:spPr>
            <a:xfrm>
              <a:off x="690880" y="152400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90880" y="213360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90880" y="271272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90880" y="329184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grpSp>
      <p:sp>
        <p:nvSpPr>
          <p:cNvPr id="26" name="Content Placeholder 2"/>
          <p:cNvSpPr txBox="1">
            <a:spLocks/>
          </p:cNvSpPr>
          <p:nvPr/>
        </p:nvSpPr>
        <p:spPr>
          <a:xfrm>
            <a:off x="452661" y="1259324"/>
            <a:ext cx="7752080" cy="3394472"/>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smtClean="0">
                <a:solidFill>
                  <a:schemeClr val="accent5">
                    <a:lumMod val="75000"/>
                  </a:schemeClr>
                </a:solidFill>
              </a:rPr>
              <a:t>PI Sensor – Overview (Performance Comparison)</a:t>
            </a:r>
          </a:p>
          <a:p>
            <a:pPr marL="0" indent="0">
              <a:spcBef>
                <a:spcPts val="2280"/>
              </a:spcBef>
              <a:buNone/>
            </a:pPr>
            <a:r>
              <a:rPr lang="en-US" b="1" dirty="0" smtClean="0">
                <a:solidFill>
                  <a:schemeClr val="accent5">
                    <a:lumMod val="75000"/>
                  </a:schemeClr>
                </a:solidFill>
              </a:rPr>
              <a:t>Overview </a:t>
            </a:r>
            <a:r>
              <a:rPr lang="en-US" b="1" dirty="0">
                <a:solidFill>
                  <a:schemeClr val="accent5">
                    <a:lumMod val="75000"/>
                  </a:schemeClr>
                </a:solidFill>
              </a:rPr>
              <a:t>– SVM- Regression, ANN/RNN, </a:t>
            </a:r>
            <a:r>
              <a:rPr lang="en-US" b="1" dirty="0" smtClean="0">
                <a:solidFill>
                  <a:schemeClr val="accent5">
                    <a:lumMod val="75000"/>
                  </a:schemeClr>
                </a:solidFill>
              </a:rPr>
              <a:t>STL</a:t>
            </a:r>
            <a:endParaRPr lang="en-US" b="1" dirty="0">
              <a:solidFill>
                <a:schemeClr val="accent5">
                  <a:lumMod val="75000"/>
                </a:schemeClr>
              </a:solidFill>
            </a:endParaRPr>
          </a:p>
          <a:p>
            <a:pPr marL="0" indent="0">
              <a:spcBef>
                <a:spcPts val="2280"/>
              </a:spcBef>
              <a:buFont typeface="Arial" panose="020B0604020202020204" pitchFamily="34" charset="0"/>
              <a:buNone/>
            </a:pPr>
            <a:r>
              <a:rPr lang="en-US" b="1" dirty="0" smtClean="0">
                <a:solidFill>
                  <a:schemeClr val="accent5">
                    <a:lumMod val="75000"/>
                  </a:schemeClr>
                </a:solidFill>
              </a:rPr>
              <a:t>Relevance of such state-of-the-art Models in PI Sensors</a:t>
            </a:r>
            <a:endParaRPr lang="en-US" dirty="0" smtClean="0">
              <a:solidFill>
                <a:schemeClr val="accent5">
                  <a:lumMod val="75000"/>
                </a:schemeClr>
              </a:solidFill>
            </a:endParaRPr>
          </a:p>
          <a:p>
            <a:pPr marL="0" indent="0">
              <a:spcBef>
                <a:spcPts val="2280"/>
              </a:spcBef>
              <a:buFont typeface="Arial" panose="020B0604020202020204" pitchFamily="34" charset="0"/>
              <a:buNone/>
            </a:pPr>
            <a:r>
              <a:rPr lang="en-US" b="1" dirty="0" smtClean="0">
                <a:solidFill>
                  <a:schemeClr val="accent5">
                    <a:lumMod val="75000"/>
                  </a:schemeClr>
                </a:solidFill>
              </a:rPr>
              <a:t>Appendix – References and Model Summary doc</a:t>
            </a:r>
            <a:endParaRPr lang="en-US" dirty="0">
              <a:solidFill>
                <a:schemeClr val="accent5">
                  <a:lumMod val="75000"/>
                </a:schemeClr>
              </a:solidFill>
            </a:endParaRPr>
          </a:p>
        </p:txBody>
      </p:sp>
    </p:spTree>
    <p:extLst>
      <p:ext uri="{BB962C8B-B14F-4D97-AF65-F5344CB8AC3E}">
        <p14:creationId xmlns:p14="http://schemas.microsoft.com/office/powerpoint/2010/main" val="122108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PI Sensors: </a:t>
            </a:r>
            <a:r>
              <a:rPr lang="en-US" dirty="0" smtClean="0"/>
              <a:t>Overview</a:t>
            </a:r>
            <a:endParaRPr lang="en-US" dirty="0"/>
          </a:p>
        </p:txBody>
      </p:sp>
      <p:sp>
        <p:nvSpPr>
          <p:cNvPr id="15" name="Rounded Rectangle 14"/>
          <p:cNvSpPr/>
          <p:nvPr/>
        </p:nvSpPr>
        <p:spPr>
          <a:xfrm>
            <a:off x="152400" y="1032164"/>
            <a:ext cx="2362200" cy="5521036"/>
          </a:xfrm>
          <a:prstGeom prst="roundRect">
            <a:avLst/>
          </a:prstGeom>
          <a:solidFill>
            <a:schemeClr val="accent2">
              <a:lumMod val="60000"/>
              <a:lumOff val="40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6781800" y="1066800"/>
            <a:ext cx="2209800" cy="3355615"/>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1013" y="1260888"/>
            <a:ext cx="1658973" cy="796512"/>
          </a:xfrm>
          <a:prstGeom prst="rect">
            <a:avLst/>
          </a:prstGeom>
        </p:spPr>
      </p:pic>
      <p:sp>
        <p:nvSpPr>
          <p:cNvPr id="33" name="Rounded Rectangle 32"/>
          <p:cNvSpPr/>
          <p:nvPr/>
        </p:nvSpPr>
        <p:spPr>
          <a:xfrm>
            <a:off x="2590800" y="5496791"/>
            <a:ext cx="3847427" cy="1132609"/>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3000" y="5544483"/>
            <a:ext cx="1395846" cy="1008717"/>
          </a:xfrm>
          <a:prstGeom prst="rect">
            <a:avLst/>
          </a:prstGeom>
        </p:spPr>
      </p:pic>
      <p:grpSp>
        <p:nvGrpSpPr>
          <p:cNvPr id="29" name="Group 28"/>
          <p:cNvGrpSpPr/>
          <p:nvPr/>
        </p:nvGrpSpPr>
        <p:grpSpPr>
          <a:xfrm>
            <a:off x="2680964" y="1066800"/>
            <a:ext cx="3746983" cy="4191000"/>
            <a:chOff x="2691244" y="1966046"/>
            <a:chExt cx="3865419" cy="2933267"/>
          </a:xfrm>
        </p:grpSpPr>
        <p:pic>
          <p:nvPicPr>
            <p:cNvPr id="26" name="Picture 25"/>
            <p:cNvPicPr>
              <a:picLocks noChangeAspect="1"/>
            </p:cNvPicPr>
            <p:nvPr/>
          </p:nvPicPr>
          <p:blipFill rotWithShape="1">
            <a:blip r:embed="rId6">
              <a:extLst>
                <a:ext uri="{28A0092B-C50C-407E-A947-70E740481C1C}">
                  <a14:useLocalDpi xmlns:a14="http://schemas.microsoft.com/office/drawing/2010/main" val="0"/>
                </a:ext>
              </a:extLst>
            </a:blip>
            <a:srcRect l="19158" r="18588" b="30155"/>
            <a:stretch/>
          </p:blipFill>
          <p:spPr>
            <a:xfrm>
              <a:off x="2691244" y="1966046"/>
              <a:ext cx="3865419" cy="2933267"/>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8007" y="2097231"/>
              <a:ext cx="3602793" cy="2701636"/>
            </a:xfrm>
            <a:prstGeom prst="rect">
              <a:avLst/>
            </a:prstGeom>
          </p:spPr>
        </p:pic>
      </p:grpSp>
      <p:sp>
        <p:nvSpPr>
          <p:cNvPr id="2" name="TextBox 1"/>
          <p:cNvSpPr txBox="1"/>
          <p:nvPr/>
        </p:nvSpPr>
        <p:spPr>
          <a:xfrm>
            <a:off x="2667000" y="5715000"/>
            <a:ext cx="2286000" cy="707886"/>
          </a:xfrm>
          <a:prstGeom prst="rect">
            <a:avLst/>
          </a:prstGeom>
          <a:noFill/>
        </p:spPr>
        <p:txBody>
          <a:bodyPr wrap="square" rtlCol="0">
            <a:spAutoFit/>
          </a:bodyPr>
          <a:lstStyle/>
          <a:p>
            <a:pPr marL="285750" indent="-285750">
              <a:buFont typeface="Arial" panose="020B0604020202020204" pitchFamily="34" charset="0"/>
              <a:buChar char="•"/>
            </a:pPr>
            <a:r>
              <a:rPr lang="en-US" sz="1000" b="1" dirty="0" smtClean="0">
                <a:solidFill>
                  <a:schemeClr val="accent3">
                    <a:lumMod val="25000"/>
                  </a:schemeClr>
                </a:solidFill>
              </a:rPr>
              <a:t>CWE Data</a:t>
            </a:r>
          </a:p>
          <a:p>
            <a:pPr marL="285750" indent="-285750">
              <a:buFont typeface="Arial" panose="020B0604020202020204" pitchFamily="34" charset="0"/>
              <a:buChar char="•"/>
            </a:pPr>
            <a:r>
              <a:rPr lang="en-US" sz="1000" b="1" dirty="0" smtClean="0">
                <a:solidFill>
                  <a:schemeClr val="accent3">
                    <a:lumMod val="25000"/>
                  </a:schemeClr>
                </a:solidFill>
              </a:rPr>
              <a:t>Macroeconomic Time- Series Data</a:t>
            </a:r>
            <a:endParaRPr lang="en-US" sz="1000" b="1" dirty="0">
              <a:solidFill>
                <a:schemeClr val="accent3">
                  <a:lumMod val="25000"/>
                </a:schemeClr>
              </a:solidFill>
            </a:endParaRPr>
          </a:p>
          <a:p>
            <a:pPr marL="285750" indent="-285750">
              <a:buFont typeface="Arial" panose="020B0604020202020204" pitchFamily="34" charset="0"/>
              <a:buChar char="•"/>
            </a:pPr>
            <a:r>
              <a:rPr lang="en-US" sz="1000" b="1" dirty="0" smtClean="0">
                <a:solidFill>
                  <a:schemeClr val="accent3">
                    <a:lumMod val="25000"/>
                  </a:schemeClr>
                </a:solidFill>
              </a:rPr>
              <a:t>Hadoop Base Data</a:t>
            </a:r>
            <a:endParaRPr lang="en-US" sz="1000" b="1" dirty="0">
              <a:solidFill>
                <a:schemeClr val="accent3">
                  <a:lumMod val="25000"/>
                </a:schemeClr>
              </a:solidFill>
            </a:endParaRPr>
          </a:p>
        </p:txBody>
      </p:sp>
      <p:sp>
        <p:nvSpPr>
          <p:cNvPr id="12" name="Rounded Rectangle 11"/>
          <p:cNvSpPr/>
          <p:nvPr/>
        </p:nvSpPr>
        <p:spPr>
          <a:xfrm>
            <a:off x="685800" y="878410"/>
            <a:ext cx="126054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Project Overview</a:t>
            </a:r>
            <a:endParaRPr lang="en-US" sz="1000" b="1" dirty="0"/>
          </a:p>
        </p:txBody>
      </p:sp>
      <p:sp>
        <p:nvSpPr>
          <p:cNvPr id="32" name="Rounded Rectangle 31"/>
          <p:cNvSpPr/>
          <p:nvPr/>
        </p:nvSpPr>
        <p:spPr>
          <a:xfrm>
            <a:off x="6781800" y="4617676"/>
            <a:ext cx="2209800" cy="1805210"/>
          </a:xfrm>
          <a:prstGeom prst="roundRect">
            <a:avLst/>
          </a:prstGeom>
          <a:ln>
            <a:solidFill>
              <a:schemeClr val="accent1">
                <a:lumMod val="7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4" name="Rounded Rectangle 33"/>
          <p:cNvSpPr/>
          <p:nvPr/>
        </p:nvSpPr>
        <p:spPr>
          <a:xfrm>
            <a:off x="6981013" y="4495800"/>
            <a:ext cx="170578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Performance Summary</a:t>
            </a:r>
            <a:endParaRPr lang="en-US" sz="1000" b="1" dirty="0"/>
          </a:p>
        </p:txBody>
      </p:sp>
      <p:graphicFrame>
        <p:nvGraphicFramePr>
          <p:cNvPr id="18" name="Table 17"/>
          <p:cNvGraphicFramePr>
            <a:graphicFrameLocks noGrp="1"/>
          </p:cNvGraphicFramePr>
          <p:nvPr>
            <p:extLst>
              <p:ext uri="{D42A27DB-BD31-4B8C-83A1-F6EECF244321}">
                <p14:modId xmlns:p14="http://schemas.microsoft.com/office/powerpoint/2010/main" val="2733612455"/>
              </p:ext>
            </p:extLst>
          </p:nvPr>
        </p:nvGraphicFramePr>
        <p:xfrm>
          <a:off x="6939449" y="4831814"/>
          <a:ext cx="1870364" cy="1499202"/>
        </p:xfrm>
        <a:graphic>
          <a:graphicData uri="http://schemas.openxmlformats.org/drawingml/2006/table">
            <a:tbl>
              <a:tblPr>
                <a:tableStyleId>{18603FDC-E32A-4AB5-989C-0864C3EAD2B8}</a:tableStyleId>
              </a:tblPr>
              <a:tblGrid>
                <a:gridCol w="1234233"/>
                <a:gridCol w="636131"/>
              </a:tblGrid>
              <a:tr h="191628">
                <a:tc>
                  <a:txBody>
                    <a:bodyPr/>
                    <a:lstStyle/>
                    <a:p>
                      <a:pPr algn="ctr" fontAlgn="b"/>
                      <a:r>
                        <a:rPr lang="en-US" sz="900" b="1" u="none" strike="noStrike" dirty="0">
                          <a:solidFill>
                            <a:schemeClr val="bg1"/>
                          </a:solidFill>
                          <a:effectLst/>
                        </a:rPr>
                        <a:t> Model </a:t>
                      </a:r>
                      <a:r>
                        <a:rPr lang="en-US" sz="900" b="1" u="none" strike="noStrike" dirty="0" smtClean="0">
                          <a:solidFill>
                            <a:schemeClr val="bg1"/>
                          </a:solidFill>
                          <a:effectLst/>
                        </a:rPr>
                        <a:t>- Multivariate</a:t>
                      </a:r>
                      <a:endParaRPr lang="en-US" sz="900" b="1" i="0" u="none" strike="noStrike" dirty="0">
                        <a:solidFill>
                          <a:schemeClr val="bg1"/>
                        </a:solidFill>
                        <a:effectLst/>
                        <a:latin typeface="Calibri"/>
                      </a:endParaRPr>
                    </a:p>
                  </a:txBody>
                  <a:tcPr marL="9525" marR="9525" marT="9525" marB="0" anchor="ctr"/>
                </a:tc>
                <a:tc>
                  <a:txBody>
                    <a:bodyPr/>
                    <a:lstStyle/>
                    <a:p>
                      <a:pPr algn="ctr" fontAlgn="b"/>
                      <a:r>
                        <a:rPr lang="en-US" sz="900" b="1" u="none" strike="noStrike" dirty="0">
                          <a:solidFill>
                            <a:schemeClr val="bg1"/>
                          </a:solidFill>
                          <a:effectLst/>
                        </a:rPr>
                        <a:t> MAPE(%) </a:t>
                      </a:r>
                      <a:endParaRPr lang="en-US" sz="900" b="1" i="0" u="none" strike="noStrike" dirty="0">
                        <a:solidFill>
                          <a:schemeClr val="bg1"/>
                        </a:solidFill>
                        <a:effectLst/>
                        <a:latin typeface="Calibri"/>
                      </a:endParaRPr>
                    </a:p>
                  </a:txBody>
                  <a:tcPr marL="9525" marR="9525" marT="9525" marB="0" anchor="ctr"/>
                </a:tc>
              </a:tr>
              <a:tr h="180354">
                <a:tc>
                  <a:txBody>
                    <a:bodyPr/>
                    <a:lstStyle/>
                    <a:p>
                      <a:pPr algn="ctr" fontAlgn="ctr"/>
                      <a:r>
                        <a:rPr lang="en-US" sz="900" b="1" i="0" u="none" strike="noStrike" dirty="0" smtClean="0">
                          <a:solidFill>
                            <a:schemeClr val="bg1"/>
                          </a:solidFill>
                          <a:effectLst/>
                          <a:latin typeface="Calibri"/>
                        </a:rPr>
                        <a:t>SVM - Regression</a:t>
                      </a:r>
                      <a:endParaRPr lang="en-US" sz="900" b="1" i="0" u="none" strike="noStrike" dirty="0">
                        <a:solidFill>
                          <a:schemeClr val="bg1"/>
                        </a:solidFill>
                        <a:effectLst/>
                        <a:latin typeface="Calibri"/>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5%</a:t>
                      </a:r>
                      <a:endParaRPr lang="en-US" sz="900" b="1" i="0" u="none" strike="noStrike" dirty="0">
                        <a:solidFill>
                          <a:schemeClr val="bg1"/>
                        </a:solidFill>
                        <a:effectLst/>
                        <a:latin typeface="Calibri"/>
                      </a:endParaRPr>
                    </a:p>
                  </a:txBody>
                  <a:tcPr marL="9525" marR="9525" marT="9525" marB="0" anchor="ctr"/>
                </a:tc>
              </a:tr>
              <a:tr h="180354">
                <a:tc>
                  <a:txBody>
                    <a:bodyPr/>
                    <a:lstStyle/>
                    <a:p>
                      <a:pPr algn="ctr" fontAlgn="ctr"/>
                      <a:r>
                        <a:rPr lang="en-US" sz="900" b="1" i="0" u="none" strike="noStrike" dirty="0" smtClean="0">
                          <a:solidFill>
                            <a:schemeClr val="bg1"/>
                          </a:solidFill>
                          <a:effectLst/>
                          <a:latin typeface="Calibri"/>
                        </a:rPr>
                        <a:t>PLS</a:t>
                      </a:r>
                      <a:endParaRPr lang="en-US" sz="900" b="1" i="0" u="none" strike="noStrike" dirty="0">
                        <a:solidFill>
                          <a:schemeClr val="bg1"/>
                        </a:solidFill>
                        <a:effectLst/>
                        <a:latin typeface="Calibri"/>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20%</a:t>
                      </a:r>
                      <a:endParaRPr lang="en-US" sz="900" b="1" i="0" u="none" strike="noStrike" dirty="0">
                        <a:solidFill>
                          <a:schemeClr val="bg1"/>
                        </a:solidFill>
                        <a:effectLst/>
                        <a:latin typeface="Calibri"/>
                      </a:endParaRPr>
                    </a:p>
                  </a:txBody>
                  <a:tcPr marL="9525" marR="9525" marT="9525" marB="0" anchor="ctr"/>
                </a:tc>
              </a:tr>
              <a:tr h="180354">
                <a:tc>
                  <a:txBody>
                    <a:bodyPr/>
                    <a:lstStyle/>
                    <a:p>
                      <a:pPr algn="ctr" fontAlgn="ctr"/>
                      <a:r>
                        <a:rPr lang="en-US" sz="900" b="1" i="0" u="none" strike="noStrike" dirty="0" smtClean="0">
                          <a:solidFill>
                            <a:schemeClr val="bg1"/>
                          </a:solidFill>
                          <a:effectLst/>
                          <a:latin typeface="Calibri"/>
                        </a:rPr>
                        <a:t>Model - Univariate</a:t>
                      </a:r>
                      <a:endParaRPr lang="en-US" sz="900" b="1" i="0" u="none" strike="noStrike" dirty="0">
                        <a:solidFill>
                          <a:schemeClr val="bg1"/>
                        </a:solidFill>
                        <a:effectLst/>
                        <a:latin typeface="Calibri"/>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a:t>
                      </a:r>
                      <a:endParaRPr lang="en-US" sz="900" b="1" i="0" u="none" strike="noStrike" dirty="0">
                        <a:solidFill>
                          <a:schemeClr val="bg1"/>
                        </a:solidFill>
                        <a:effectLst/>
                        <a:latin typeface="Calibri"/>
                      </a:endParaRPr>
                    </a:p>
                  </a:txBody>
                  <a:tcPr marL="9525" marR="9525" marT="9525" marB="0" anchor="ctr"/>
                </a:tc>
              </a:tr>
              <a:tr h="191628">
                <a:tc>
                  <a:txBody>
                    <a:bodyPr/>
                    <a:lstStyle/>
                    <a:p>
                      <a:pPr algn="ctr" fontAlgn="ctr"/>
                      <a:r>
                        <a:rPr lang="en-US" sz="900" b="1" u="none" strike="noStrike" dirty="0" smtClean="0">
                          <a:solidFill>
                            <a:schemeClr val="bg1"/>
                          </a:solidFill>
                          <a:effectLst/>
                        </a:rPr>
                        <a:t>RNN/ANN</a:t>
                      </a:r>
                      <a:endParaRPr lang="en-US" sz="900" b="1" u="none" strike="noStrike" dirty="0" smtClean="0">
                        <a:solidFill>
                          <a:schemeClr val="bg1"/>
                        </a:solidFill>
                        <a:effectLst/>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2% / 5%</a:t>
                      </a:r>
                      <a:endParaRPr lang="en-US" sz="900" b="1" i="0" u="none" strike="noStrike" dirty="0">
                        <a:solidFill>
                          <a:schemeClr val="bg1"/>
                        </a:solidFill>
                        <a:effectLst/>
                        <a:latin typeface="Calibri"/>
                      </a:endParaRPr>
                    </a:p>
                  </a:txBody>
                  <a:tcPr marL="9525" marR="9525" marT="9525" marB="0" anchor="ctr"/>
                </a:tc>
              </a:tr>
              <a:tr h="191628">
                <a:tc>
                  <a:txBody>
                    <a:bodyPr/>
                    <a:lstStyle/>
                    <a:p>
                      <a:pPr algn="ctr" fontAlgn="ctr"/>
                      <a:r>
                        <a:rPr lang="en-US" sz="900" b="1" u="none" strike="noStrike" dirty="0" smtClean="0">
                          <a:solidFill>
                            <a:schemeClr val="bg1"/>
                          </a:solidFill>
                          <a:effectLst/>
                        </a:rPr>
                        <a:t>PROPHET</a:t>
                      </a:r>
                      <a:endParaRPr lang="en-US" sz="900" b="1" u="none" strike="noStrike" dirty="0" smtClean="0">
                        <a:solidFill>
                          <a:schemeClr val="bg1"/>
                        </a:solidFill>
                        <a:effectLst/>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8%</a:t>
                      </a:r>
                      <a:endParaRPr lang="en-US" sz="900" b="1" i="0" u="none" strike="noStrike" dirty="0" smtClean="0">
                        <a:solidFill>
                          <a:schemeClr val="bg1"/>
                        </a:solidFill>
                        <a:effectLst/>
                        <a:latin typeface="Calibri"/>
                      </a:endParaRPr>
                    </a:p>
                  </a:txBody>
                  <a:tcPr marL="9525" marR="9525" marT="9525" marB="0" anchor="ctr"/>
                </a:tc>
              </a:tr>
              <a:tr h="191628">
                <a:tc>
                  <a:txBody>
                    <a:bodyPr/>
                    <a:lstStyle/>
                    <a:p>
                      <a:pPr algn="ctr" fontAlgn="ctr"/>
                      <a:r>
                        <a:rPr lang="en-US" sz="900" b="1" u="none" strike="noStrike" dirty="0" smtClean="0">
                          <a:solidFill>
                            <a:schemeClr val="bg1"/>
                          </a:solidFill>
                          <a:effectLst/>
                        </a:rPr>
                        <a:t>STL </a:t>
                      </a:r>
                      <a:endParaRPr lang="en-US" sz="900" b="1" u="none" strike="noStrike" dirty="0" smtClean="0">
                        <a:solidFill>
                          <a:schemeClr val="bg1"/>
                        </a:solidFill>
                        <a:effectLst/>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11%</a:t>
                      </a:r>
                      <a:endParaRPr lang="en-US" sz="900" b="1" i="0" u="none" strike="noStrike" dirty="0" smtClean="0">
                        <a:solidFill>
                          <a:schemeClr val="bg1"/>
                        </a:solidFill>
                        <a:effectLst/>
                        <a:latin typeface="Calibri"/>
                      </a:endParaRPr>
                    </a:p>
                  </a:txBody>
                  <a:tcPr marL="9525" marR="9525" marT="9525" marB="0" anchor="ctr"/>
                </a:tc>
              </a:tr>
              <a:tr h="191628">
                <a:tc>
                  <a:txBody>
                    <a:bodyPr/>
                    <a:lstStyle/>
                    <a:p>
                      <a:pPr algn="ctr" fontAlgn="ctr"/>
                      <a:r>
                        <a:rPr lang="en-US" sz="900" b="1" u="none" strike="noStrike" dirty="0" smtClean="0">
                          <a:solidFill>
                            <a:schemeClr val="bg1"/>
                          </a:solidFill>
                          <a:effectLst/>
                        </a:rPr>
                        <a:t>ESM</a:t>
                      </a:r>
                      <a:endParaRPr lang="en-US" sz="900" b="1" u="none" strike="noStrike" dirty="0" smtClean="0">
                        <a:solidFill>
                          <a:schemeClr val="bg1"/>
                        </a:solidFill>
                        <a:effectLst/>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8%</a:t>
                      </a:r>
                      <a:endParaRPr lang="en-US" sz="900" b="1" i="0" u="none" strike="noStrike" dirty="0" smtClean="0">
                        <a:solidFill>
                          <a:schemeClr val="bg1"/>
                        </a:solidFill>
                        <a:effectLst/>
                        <a:latin typeface="Calibri"/>
                      </a:endParaRPr>
                    </a:p>
                  </a:txBody>
                  <a:tcPr marL="9525" marR="9525" marT="9525" marB="0" anchor="ctr"/>
                </a:tc>
              </a:tr>
            </a:tbl>
          </a:graphicData>
        </a:graphic>
      </p:graphicFrame>
      <p:sp>
        <p:nvSpPr>
          <p:cNvPr id="35" name="Rounded Rectangle 34"/>
          <p:cNvSpPr/>
          <p:nvPr/>
        </p:nvSpPr>
        <p:spPr>
          <a:xfrm>
            <a:off x="7180225" y="934505"/>
            <a:ext cx="126054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Methodology</a:t>
            </a:r>
            <a:endParaRPr lang="en-US" sz="1000" b="1" dirty="0"/>
          </a:p>
        </p:txBody>
      </p:sp>
      <p:sp>
        <p:nvSpPr>
          <p:cNvPr id="36" name="Rounded Rectangle 35"/>
          <p:cNvSpPr/>
          <p:nvPr/>
        </p:nvSpPr>
        <p:spPr>
          <a:xfrm>
            <a:off x="2839764" y="5364496"/>
            <a:ext cx="126054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Data Source</a:t>
            </a:r>
            <a:endParaRPr lang="en-US" sz="1000" b="1" dirty="0"/>
          </a:p>
        </p:txBody>
      </p:sp>
      <p:sp>
        <p:nvSpPr>
          <p:cNvPr id="19" name="TextBox 18"/>
          <p:cNvSpPr txBox="1"/>
          <p:nvPr/>
        </p:nvSpPr>
        <p:spPr>
          <a:xfrm>
            <a:off x="228600" y="1143000"/>
            <a:ext cx="2209800" cy="5832366"/>
          </a:xfrm>
          <a:prstGeom prst="rect">
            <a:avLst/>
          </a:prstGeom>
          <a:noFill/>
        </p:spPr>
        <p:txBody>
          <a:bodyPr wrap="square" rtlCol="0">
            <a:spAutoFit/>
          </a:bodyPr>
          <a:lstStyle/>
          <a:p>
            <a:pPr marL="171450" indent="-171450">
              <a:buFont typeface="Arial" panose="020B0604020202020204" pitchFamily="34" charset="0"/>
              <a:buChar char="•"/>
            </a:pPr>
            <a:r>
              <a:rPr lang="en-US" sz="1000" b="1" dirty="0">
                <a:solidFill>
                  <a:schemeClr val="accent3">
                    <a:lumMod val="25000"/>
                  </a:schemeClr>
                </a:solidFill>
              </a:rPr>
              <a:t>The world of Personal Investing is </a:t>
            </a:r>
            <a:r>
              <a:rPr lang="en-US" sz="1000" b="1" dirty="0" smtClean="0">
                <a:solidFill>
                  <a:schemeClr val="accent3">
                    <a:lumMod val="25000"/>
                  </a:schemeClr>
                </a:solidFill>
              </a:rPr>
              <a:t>changing. There is a lot of pressure to make sure that our business  is heading  in the right direction.</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As part of this exercise, there is an initiative to measure some of our core KPIs to get the pulse of our business in as real time manner as possible.</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Measuring and understanding these KPIs will help the leadership make more reasoned and informed Decision.</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The KPI that we have studied and presented here is </a:t>
            </a:r>
            <a:r>
              <a:rPr lang="en-US" sz="1000" b="1" dirty="0" smtClean="0">
                <a:solidFill>
                  <a:schemeClr val="accent3">
                    <a:lumMod val="25000"/>
                  </a:schemeClr>
                </a:solidFill>
              </a:rPr>
              <a:t>Exiting Money-SPS and New Money SPS.</a:t>
            </a:r>
            <a:endParaRPr lang="en-US" sz="1000" b="1" dirty="0" smtClean="0">
              <a:solidFill>
                <a:schemeClr val="accent3">
                  <a:lumMod val="25000"/>
                </a:schemeClr>
              </a:solidFill>
            </a:endParaRP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The modeling framework used here : Driver Based Time Series Forecasting.</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Both Univariate and Multivariate Forecasts were  used.</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ANN (with different hidden layers and nodes) were used to arrive at the final forecast</a:t>
            </a:r>
            <a:r>
              <a:rPr lang="en-US" sz="1000" b="1" dirty="0" smtClean="0">
                <a:solidFill>
                  <a:schemeClr val="accent4">
                    <a:lumMod val="75000"/>
                  </a:schemeClr>
                </a:solidFill>
              </a:rPr>
              <a:t>.</a:t>
            </a:r>
          </a:p>
          <a:p>
            <a:endParaRPr lang="en-US" sz="1000" dirty="0">
              <a:solidFill>
                <a:schemeClr val="bg1"/>
              </a:solidFill>
            </a:endParaRPr>
          </a:p>
        </p:txBody>
      </p:sp>
      <p:sp>
        <p:nvSpPr>
          <p:cNvPr id="20" name="TextBox 19"/>
          <p:cNvSpPr txBox="1"/>
          <p:nvPr/>
        </p:nvSpPr>
        <p:spPr>
          <a:xfrm>
            <a:off x="6858001" y="2286000"/>
            <a:ext cx="1981200" cy="769441"/>
          </a:xfrm>
          <a:prstGeom prst="rect">
            <a:avLst/>
          </a:prstGeom>
          <a:noFill/>
        </p:spPr>
        <p:txBody>
          <a:bodyPr wrap="square" rtlCol="0">
            <a:spAutoFit/>
          </a:bodyPr>
          <a:lstStyle/>
          <a:p>
            <a:r>
              <a:rPr lang="en-US" sz="1000" b="1" dirty="0" smtClean="0">
                <a:solidFill>
                  <a:schemeClr val="accent3">
                    <a:lumMod val="25000"/>
                  </a:schemeClr>
                </a:solidFill>
              </a:rPr>
              <a:t>Various </a:t>
            </a:r>
            <a:r>
              <a:rPr lang="en-US" sz="1200" b="1" dirty="0" smtClean="0">
                <a:solidFill>
                  <a:schemeClr val="accent3">
                    <a:lumMod val="25000"/>
                  </a:schemeClr>
                </a:solidFill>
              </a:rPr>
              <a:t>Univariate</a:t>
            </a:r>
            <a:r>
              <a:rPr lang="en-US" sz="1000" b="1" dirty="0" smtClean="0">
                <a:solidFill>
                  <a:schemeClr val="accent3">
                    <a:lumMod val="25000"/>
                  </a:schemeClr>
                </a:solidFill>
              </a:rPr>
              <a:t> and </a:t>
            </a:r>
            <a:r>
              <a:rPr lang="en-US" sz="1200" b="1" dirty="0" smtClean="0">
                <a:solidFill>
                  <a:schemeClr val="accent3">
                    <a:lumMod val="25000"/>
                  </a:schemeClr>
                </a:solidFill>
              </a:rPr>
              <a:t>Multivariate Time Series </a:t>
            </a:r>
            <a:r>
              <a:rPr lang="en-US" sz="1000" b="1" dirty="0" smtClean="0">
                <a:solidFill>
                  <a:schemeClr val="accent3">
                    <a:lumMod val="25000"/>
                  </a:schemeClr>
                </a:solidFill>
              </a:rPr>
              <a:t>Forecasting Algo(s) were used</a:t>
            </a:r>
            <a:endParaRPr lang="en-US" sz="1000" b="1" dirty="0">
              <a:solidFill>
                <a:schemeClr val="accent3">
                  <a:lumMod val="25000"/>
                </a:schemeClr>
              </a:solidFill>
            </a:endParaRPr>
          </a:p>
        </p:txBody>
      </p:sp>
      <p:sp>
        <p:nvSpPr>
          <p:cNvPr id="37" name="TextBox 36"/>
          <p:cNvSpPr txBox="1"/>
          <p:nvPr/>
        </p:nvSpPr>
        <p:spPr>
          <a:xfrm>
            <a:off x="6981013" y="2993886"/>
            <a:ext cx="1705787" cy="1338828"/>
          </a:xfrm>
          <a:prstGeom prst="rect">
            <a:avLst/>
          </a:prstGeom>
          <a:noFill/>
        </p:spPr>
        <p:txBody>
          <a:bodyPr wrap="square" rtlCol="0">
            <a:spAutoFit/>
          </a:bodyPr>
          <a:lstStyle/>
          <a:p>
            <a:pPr marL="285750" indent="-285750">
              <a:buFont typeface="Arial" panose="020B0604020202020204" pitchFamily="34" charset="0"/>
              <a:buChar char="•"/>
            </a:pPr>
            <a:r>
              <a:rPr lang="en-US" sz="900" b="1" dirty="0" smtClean="0">
                <a:solidFill>
                  <a:schemeClr val="accent3">
                    <a:lumMod val="25000"/>
                  </a:schemeClr>
                </a:solidFill>
              </a:rPr>
              <a:t>ESM</a:t>
            </a:r>
          </a:p>
          <a:p>
            <a:pPr marL="285750" indent="-285750">
              <a:buFont typeface="Arial" panose="020B0604020202020204" pitchFamily="34" charset="0"/>
              <a:buChar char="•"/>
            </a:pPr>
            <a:r>
              <a:rPr lang="en-US" sz="900" b="1" dirty="0" smtClean="0">
                <a:solidFill>
                  <a:schemeClr val="accent3">
                    <a:lumMod val="25000"/>
                  </a:schemeClr>
                </a:solidFill>
              </a:rPr>
              <a:t>Theta Model</a:t>
            </a:r>
          </a:p>
          <a:p>
            <a:pPr marL="285750" indent="-285750">
              <a:buFont typeface="Arial" panose="020B0604020202020204" pitchFamily="34" charset="0"/>
              <a:buChar char="•"/>
            </a:pPr>
            <a:r>
              <a:rPr lang="en-US" sz="900" b="1" dirty="0" smtClean="0">
                <a:solidFill>
                  <a:schemeClr val="accent3">
                    <a:lumMod val="25000"/>
                  </a:schemeClr>
                </a:solidFill>
              </a:rPr>
              <a:t>ANN – MLP </a:t>
            </a:r>
            <a:endParaRPr lang="en-US" sz="900" b="1" dirty="0" smtClean="0">
              <a:solidFill>
                <a:schemeClr val="accent3">
                  <a:lumMod val="25000"/>
                </a:schemeClr>
              </a:solidFill>
            </a:endParaRPr>
          </a:p>
          <a:p>
            <a:pPr marL="285750" indent="-285750">
              <a:buFont typeface="Arial" panose="020B0604020202020204" pitchFamily="34" charset="0"/>
              <a:buChar char="•"/>
            </a:pPr>
            <a:r>
              <a:rPr lang="en-US" sz="900" b="1" dirty="0" smtClean="0">
                <a:solidFill>
                  <a:schemeClr val="accent3">
                    <a:lumMod val="25000"/>
                  </a:schemeClr>
                </a:solidFill>
              </a:rPr>
              <a:t>ARIMA</a:t>
            </a:r>
          </a:p>
          <a:p>
            <a:pPr marL="285750" indent="-285750">
              <a:buFont typeface="Arial" panose="020B0604020202020204" pitchFamily="34" charset="0"/>
              <a:buChar char="•"/>
            </a:pPr>
            <a:r>
              <a:rPr lang="en-US" sz="900" b="1" dirty="0" smtClean="0">
                <a:solidFill>
                  <a:schemeClr val="accent3">
                    <a:lumMod val="25000"/>
                  </a:schemeClr>
                </a:solidFill>
              </a:rPr>
              <a:t>STL Decomposition Model</a:t>
            </a:r>
          </a:p>
          <a:p>
            <a:pPr marL="285750" indent="-285750">
              <a:buFont typeface="Arial" panose="020B0604020202020204" pitchFamily="34" charset="0"/>
              <a:buChar char="•"/>
            </a:pPr>
            <a:r>
              <a:rPr lang="en-US" sz="900" b="1" dirty="0" smtClean="0">
                <a:solidFill>
                  <a:schemeClr val="accent3">
                    <a:lumMod val="25000"/>
                  </a:schemeClr>
                </a:solidFill>
              </a:rPr>
              <a:t>RNN</a:t>
            </a:r>
            <a:endParaRPr lang="en-US" sz="900" b="1" dirty="0" smtClean="0">
              <a:solidFill>
                <a:schemeClr val="accent3">
                  <a:lumMod val="25000"/>
                </a:schemeClr>
              </a:solidFill>
            </a:endParaRPr>
          </a:p>
          <a:p>
            <a:pPr marL="285750" indent="-285750">
              <a:buFont typeface="Arial" panose="020B0604020202020204" pitchFamily="34" charset="0"/>
              <a:buChar char="•"/>
            </a:pPr>
            <a:r>
              <a:rPr lang="en-US" sz="900" b="1" dirty="0" smtClean="0">
                <a:solidFill>
                  <a:schemeClr val="accent3">
                    <a:lumMod val="25000"/>
                  </a:schemeClr>
                </a:solidFill>
              </a:rPr>
              <a:t>PROPHET-FB</a:t>
            </a:r>
          </a:p>
          <a:p>
            <a:pPr marL="285750" indent="-285750">
              <a:buFont typeface="Arial" panose="020B0604020202020204" pitchFamily="34" charset="0"/>
              <a:buChar char="•"/>
            </a:pPr>
            <a:r>
              <a:rPr lang="en-US" sz="900" b="1" dirty="0" smtClean="0">
                <a:solidFill>
                  <a:schemeClr val="accent3">
                    <a:lumMod val="25000"/>
                  </a:schemeClr>
                </a:solidFill>
              </a:rPr>
              <a:t>SVM - Regression</a:t>
            </a:r>
            <a:endParaRPr lang="en-US" sz="900" b="1" dirty="0">
              <a:solidFill>
                <a:schemeClr val="accent3">
                  <a:lumMod val="25000"/>
                </a:schemeClr>
              </a:solidFill>
            </a:endParaRPr>
          </a:p>
        </p:txBody>
      </p:sp>
    </p:spTree>
    <p:custDataLst>
      <p:tags r:id="rId1"/>
    </p:custDataLst>
    <p:extLst>
      <p:ext uri="{BB962C8B-B14F-4D97-AF65-F5344CB8AC3E}">
        <p14:creationId xmlns:p14="http://schemas.microsoft.com/office/powerpoint/2010/main" val="194479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Support Vector Regression</a:t>
            </a:r>
            <a:r>
              <a:rPr lang="en-US" dirty="0" smtClean="0"/>
              <a:t> (SVM - Regression)</a:t>
            </a:r>
            <a:endParaRPr lang="en-US" dirty="0"/>
          </a:p>
        </p:txBody>
      </p:sp>
    </p:spTree>
    <p:extLst>
      <p:ext uri="{BB962C8B-B14F-4D97-AF65-F5344CB8AC3E}">
        <p14:creationId xmlns:p14="http://schemas.microsoft.com/office/powerpoint/2010/main" val="3631331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–Support Vector Machines - Regression</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4256" y="1196010"/>
            <a:ext cx="8855487" cy="5438486"/>
          </a:xfrm>
          <a:prstGeom prst="roundRect">
            <a:avLst/>
          </a:prstGeom>
          <a:solidFill>
            <a:schemeClr val="accent6">
              <a:lumMod val="40000"/>
              <a:lumOff val="6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Support Vector Machine Regression</a:t>
            </a:r>
            <a:endParaRPr lang="en-US" sz="1000" b="1" dirty="0"/>
          </a:p>
        </p:txBody>
      </p:sp>
      <p:sp>
        <p:nvSpPr>
          <p:cNvPr id="10" name="TextBox 9"/>
          <p:cNvSpPr txBox="1"/>
          <p:nvPr/>
        </p:nvSpPr>
        <p:spPr>
          <a:xfrm>
            <a:off x="505836" y="1386799"/>
            <a:ext cx="8385252" cy="5447645"/>
          </a:xfrm>
          <a:prstGeom prst="rect">
            <a:avLst/>
          </a:prstGeom>
          <a:noFill/>
        </p:spPr>
        <p:txBody>
          <a:bodyPr wrap="square" rtlCol="0">
            <a:spAutoFit/>
          </a:bodyPr>
          <a:lstStyle/>
          <a:p>
            <a:r>
              <a:rPr lang="en-US" sz="1000" dirty="0" smtClean="0"/>
              <a:t>.</a:t>
            </a:r>
            <a:r>
              <a:rPr lang="en-US" sz="1000" b="1" i="1" u="sng" dirty="0" smtClean="0"/>
              <a:t>What is SVM: </a:t>
            </a:r>
          </a:p>
          <a:p>
            <a:r>
              <a:rPr lang="en-US" sz="1000" dirty="0" smtClean="0"/>
              <a:t>The </a:t>
            </a:r>
            <a:r>
              <a:rPr lang="en-US" sz="1000" dirty="0"/>
              <a:t>main idea of support vector machine is to find the </a:t>
            </a:r>
            <a:r>
              <a:rPr lang="en-US" sz="1000" b="1" dirty="0"/>
              <a:t>optimal hyperplane</a:t>
            </a:r>
            <a:r>
              <a:rPr lang="en-US" sz="1000" dirty="0"/>
              <a:t> (line in 2D, plane in 3D and hyperplane in more than 3 dimensions) which </a:t>
            </a:r>
            <a:r>
              <a:rPr lang="en-US" sz="1000" b="1" dirty="0"/>
              <a:t>maximizes the margin between two classes</a:t>
            </a:r>
            <a:r>
              <a:rPr lang="en-US" sz="1000" dirty="0"/>
              <a:t>. In this case, two classes are red and blue balls. In layman's term, it is finding the optimal separating boundary to separate two classes (events and non-events</a:t>
            </a:r>
            <a:r>
              <a:rPr lang="en-US" sz="1000" dirty="0" smtClean="0"/>
              <a:t>).</a:t>
            </a:r>
          </a:p>
          <a:p>
            <a:r>
              <a:rPr lang="en-US" sz="1000" b="1" i="1" u="sng" dirty="0" smtClean="0"/>
              <a:t>SVM Regression:</a:t>
            </a:r>
          </a:p>
          <a:p>
            <a:r>
              <a:rPr lang="en-US" sz="1000" dirty="0"/>
              <a:t>The goal of SVM regression is same as classification problem i.e. to find maximum margin. Here, it means </a:t>
            </a:r>
            <a:r>
              <a:rPr lang="en-US" sz="1000" b="1" dirty="0"/>
              <a:t>minimize error</a:t>
            </a:r>
            <a:r>
              <a:rPr lang="en-US" sz="1000" dirty="0"/>
              <a:t>. In the case of regression, a margin of tolerance (</a:t>
            </a:r>
            <a:r>
              <a:rPr lang="en-US" sz="1000" b="1" dirty="0"/>
              <a:t>epsilon</a:t>
            </a:r>
            <a:r>
              <a:rPr lang="en-US" sz="1000" dirty="0"/>
              <a:t>) is set in approximation to the SVM. The primary goal is to minimize error, individualizing the hyperplane which maximizes the margin, keeping in mind that part of the error is </a:t>
            </a:r>
            <a:r>
              <a:rPr lang="en-US" sz="1000" dirty="0" smtClean="0"/>
              <a:t>tolerated. Broadly there are three different types of SVM regression – </a:t>
            </a:r>
            <a:r>
              <a:rPr lang="en-US" sz="1000" b="1" i="1" dirty="0" smtClean="0"/>
              <a:t>SVM eps –regression, SVM –nu regression and Bound Constraint SVM –eps Regression</a:t>
            </a:r>
            <a:r>
              <a:rPr lang="en-US" sz="1000" dirty="0" smtClean="0"/>
              <a:t>.</a:t>
            </a:r>
          </a:p>
          <a:p>
            <a:pPr fontAlgn="base"/>
            <a:r>
              <a:rPr lang="en-US" sz="1000" b="1" i="1" u="sng" dirty="0"/>
              <a:t>SVM </a:t>
            </a:r>
            <a:r>
              <a:rPr lang="en-US" sz="1000" b="1" i="1" u="sng" dirty="0" smtClean="0"/>
              <a:t>– Standardization</a:t>
            </a:r>
            <a:r>
              <a:rPr lang="en-US" sz="1000" i="1" u="sng" dirty="0" smtClean="0"/>
              <a:t>:</a:t>
            </a:r>
            <a:r>
              <a:rPr lang="en-US" sz="1000" dirty="0"/>
              <a:t/>
            </a:r>
            <a:br>
              <a:rPr lang="en-US" sz="1000" dirty="0"/>
            </a:br>
            <a:r>
              <a:rPr lang="en-US" sz="1000" dirty="0"/>
              <a:t>All kernel methods are based on distance. Hence, it is required to scale our variables. If we do not standardize our variables to comparable ranges, the variable with the largest range will completely dominate in the computation of the kernel matrix. For example, we have two variables - X1 and X2. Values of variable X1 lies between 0 and 100 whereas values of X2 lies in range of 100 and 10000. In this case, variable X2 would dominate variable X1. It is recommended to standardize each variables to the range [-1.1] or [0,1]. The z-score and min-max are the two popular methods to standardize variables</a:t>
            </a:r>
            <a:r>
              <a:rPr lang="en-US" sz="1000" dirty="0" smtClean="0"/>
              <a:t>.</a:t>
            </a:r>
            <a:r>
              <a:rPr lang="en-US" sz="1000" dirty="0"/>
              <a:t/>
            </a:r>
            <a:br>
              <a:rPr lang="en-US" sz="1000" dirty="0"/>
            </a:br>
            <a:r>
              <a:rPr lang="en-US" sz="1000" dirty="0"/>
              <a:t>Another reason of standardization is to avoid numerical difficulties during computation. Because kernel values usually depend on the inner products of feature vectors, e.g. the linear kernel and the polynomial kernel, large attribute values might cause numerical problems.</a:t>
            </a:r>
            <a:r>
              <a:rPr lang="en-US" sz="1000" dirty="0"/>
              <a:t/>
            </a:r>
            <a:br>
              <a:rPr lang="en-US" sz="1000" dirty="0"/>
            </a:br>
            <a:r>
              <a:rPr lang="en-US" sz="1000" b="1" i="1" u="sng" dirty="0"/>
              <a:t>Tuning Parameters of </a:t>
            </a:r>
            <a:r>
              <a:rPr lang="en-US" sz="1000" b="1" i="1" u="sng" dirty="0" smtClean="0"/>
              <a:t>SVM: (For Linear Kernel):</a:t>
            </a:r>
            <a:endParaRPr lang="en-US" sz="1000" b="1" i="1" u="sng" dirty="0"/>
          </a:p>
          <a:p>
            <a:pPr fontAlgn="base"/>
            <a:r>
              <a:rPr lang="en-US" sz="1000" dirty="0" smtClean="0"/>
              <a:t>There </a:t>
            </a:r>
            <a:r>
              <a:rPr lang="en-US" sz="1000" dirty="0"/>
              <a:t>is only one parameter in linear kernel - </a:t>
            </a:r>
            <a:r>
              <a:rPr lang="en-US" sz="1000" b="1" dirty="0"/>
              <a:t>Cost </a:t>
            </a:r>
            <a:r>
              <a:rPr lang="en-US" sz="1000" dirty="0"/>
              <a:t>(C). It implies misclassification cost on training data.</a:t>
            </a:r>
          </a:p>
          <a:p>
            <a:pPr fontAlgn="base"/>
            <a:r>
              <a:rPr lang="en-US" sz="1000" dirty="0"/>
              <a:t>A </a:t>
            </a:r>
            <a:r>
              <a:rPr lang="en-US" sz="1000" b="1" dirty="0"/>
              <a:t>large C</a:t>
            </a:r>
            <a:r>
              <a:rPr lang="en-US" sz="1000" dirty="0"/>
              <a:t> gives you low bias and high variance. Low bias because you penalize the cost of misclassification a lot. Large C makes the cost of misclassification high, thus forcing the algorithm to explain the input data stricter and potentially </a:t>
            </a:r>
            <a:r>
              <a:rPr lang="en-US" sz="1000" dirty="0" err="1"/>
              <a:t>overfit</a:t>
            </a:r>
            <a:r>
              <a:rPr lang="en-US" sz="1000" dirty="0"/>
              <a:t>.</a:t>
            </a:r>
          </a:p>
          <a:p>
            <a:pPr fontAlgn="base"/>
            <a:r>
              <a:rPr lang="en-US" sz="1000" dirty="0"/>
              <a:t>A </a:t>
            </a:r>
            <a:r>
              <a:rPr lang="en-US" sz="1000" b="1" dirty="0"/>
              <a:t>small C</a:t>
            </a:r>
            <a:r>
              <a:rPr lang="en-US" sz="1000" dirty="0"/>
              <a:t> gives you higher bias and lower variance. Small C makes the cost of misclassification low, thus allowing more of them for the sake of wider "cushion"</a:t>
            </a:r>
          </a:p>
          <a:p>
            <a:r>
              <a:rPr lang="en-US" sz="1000" dirty="0"/>
              <a:t>The goal is to find the balance between "not too strict" and "not too loose". Cross-validation and resampling, along with grid search, are good ways to finding the best C</a:t>
            </a:r>
            <a:r>
              <a:rPr lang="en-US" sz="1000" dirty="0" smtClean="0"/>
              <a:t>.</a:t>
            </a:r>
          </a:p>
          <a:p>
            <a:r>
              <a:rPr lang="en-US" sz="1000" b="1" i="1" u="sng" dirty="0"/>
              <a:t>Tuning Parameters of SVM: (For </a:t>
            </a:r>
            <a:r>
              <a:rPr lang="en-US" sz="1000" b="1" i="1" u="sng" dirty="0" smtClean="0"/>
              <a:t>Non-Linear </a:t>
            </a:r>
            <a:r>
              <a:rPr lang="en-US" sz="1000" b="1" i="1" u="sng" dirty="0"/>
              <a:t>Kernel</a:t>
            </a:r>
            <a:r>
              <a:rPr lang="en-US" sz="1000" b="1" i="1" u="sng" dirty="0" smtClean="0"/>
              <a:t>):</a:t>
            </a:r>
          </a:p>
          <a:p>
            <a:pPr fontAlgn="base"/>
            <a:r>
              <a:rPr lang="en-US" sz="1000" dirty="0"/>
              <a:t>Two parameters for fine tuning in radial kernel - </a:t>
            </a:r>
            <a:r>
              <a:rPr lang="en-US" sz="1000" b="1" dirty="0"/>
              <a:t>Cost </a:t>
            </a:r>
            <a:r>
              <a:rPr lang="en-US" sz="1000" dirty="0"/>
              <a:t>and </a:t>
            </a:r>
            <a:r>
              <a:rPr lang="en-US" sz="1000" b="1" dirty="0" smtClean="0"/>
              <a:t>Gamma</a:t>
            </a:r>
            <a:endParaRPr lang="en-US" sz="1000" dirty="0"/>
          </a:p>
          <a:p>
            <a:pPr fontAlgn="base"/>
            <a:r>
              <a:rPr lang="en-US" sz="1000" b="1" i="1" dirty="0"/>
              <a:t>The parameter cost is already explained above (See the 'Linear Kernel' section</a:t>
            </a:r>
            <a:r>
              <a:rPr lang="en-US" sz="1000" b="1" i="1" dirty="0" smtClean="0"/>
              <a:t>).</a:t>
            </a:r>
            <a:r>
              <a:rPr lang="en-US" sz="1000" dirty="0"/>
              <a:t/>
            </a:r>
            <a:br>
              <a:rPr lang="en-US" sz="1000" dirty="0"/>
            </a:br>
            <a:r>
              <a:rPr lang="en-US" sz="1000" b="1" dirty="0"/>
              <a:t>Gamma </a:t>
            </a:r>
            <a:r>
              <a:rPr lang="en-US" sz="1000" dirty="0"/>
              <a:t>explains how far the influence of a single training example reaches. When gamma is very small, the model is too constrained and cannot capture the complexity or “shape” of the data.</a:t>
            </a:r>
            <a:endParaRPr lang="en-US" sz="1000" b="1" i="1" u="sng" dirty="0"/>
          </a:p>
          <a:p>
            <a:pPr fontAlgn="base"/>
            <a:r>
              <a:rPr lang="en-US" sz="1000" b="1" dirty="0"/>
              <a:t>Support Vector Regression Tuning Parameters:</a:t>
            </a:r>
            <a:endParaRPr lang="en-US" sz="1000" dirty="0"/>
          </a:p>
          <a:p>
            <a:pPr marL="171450" indent="-171450" fontAlgn="base">
              <a:buFont typeface="Arial" panose="020B0604020202020204" pitchFamily="34" charset="0"/>
              <a:buChar char="•"/>
            </a:pPr>
            <a:r>
              <a:rPr lang="en-US" sz="1000" dirty="0"/>
              <a:t>Epsilon (e)</a:t>
            </a:r>
          </a:p>
          <a:p>
            <a:pPr marL="171450" indent="-171450" fontAlgn="base">
              <a:buFont typeface="Arial" panose="020B0604020202020204" pitchFamily="34" charset="0"/>
              <a:buChar char="•"/>
            </a:pPr>
            <a:r>
              <a:rPr lang="en-US" sz="1000" dirty="0"/>
              <a:t>Cost (c)</a:t>
            </a:r>
          </a:p>
          <a:p>
            <a:endParaRPr lang="en-US" sz="1000" dirty="0" smtClean="0"/>
          </a:p>
          <a:p>
            <a:endParaRPr lang="en-US" sz="1000" dirty="0" smtClean="0">
              <a:solidFill>
                <a:schemeClr val="accent6">
                  <a:lumMod val="50000"/>
                </a:schemeClr>
              </a:solidFill>
            </a:endParaRPr>
          </a:p>
        </p:txBody>
      </p:sp>
    </p:spTree>
    <p:custDataLst>
      <p:tags r:id="rId1"/>
    </p:custDataLst>
    <p:extLst>
      <p:ext uri="{BB962C8B-B14F-4D97-AF65-F5344CB8AC3E}">
        <p14:creationId xmlns:p14="http://schemas.microsoft.com/office/powerpoint/2010/main" val="230398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–Support Vector Machines - Regression</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4256" y="1196010"/>
            <a:ext cx="8855487" cy="5438486"/>
          </a:xfrm>
          <a:prstGeom prst="roundRect">
            <a:avLst/>
          </a:prstGeom>
          <a:solidFill>
            <a:schemeClr val="accent6">
              <a:lumMod val="40000"/>
              <a:lumOff val="6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Support Vector Machine Regression</a:t>
            </a:r>
            <a:endParaRPr lang="en-US" sz="1000" b="1" dirty="0"/>
          </a:p>
        </p:txBody>
      </p:sp>
      <p:sp>
        <p:nvSpPr>
          <p:cNvPr id="10" name="TextBox 9"/>
          <p:cNvSpPr txBox="1"/>
          <p:nvPr/>
        </p:nvSpPr>
        <p:spPr>
          <a:xfrm>
            <a:off x="301548" y="1386799"/>
            <a:ext cx="8385252" cy="4678204"/>
          </a:xfrm>
          <a:prstGeom prst="rect">
            <a:avLst/>
          </a:prstGeom>
          <a:noFill/>
        </p:spPr>
        <p:txBody>
          <a:bodyPr wrap="square" rtlCol="0">
            <a:spAutoFit/>
          </a:bodyPr>
          <a:lstStyle/>
          <a:p>
            <a:r>
              <a:rPr lang="en-US" sz="1000" b="1" i="1" dirty="0" smtClean="0">
                <a:solidFill>
                  <a:schemeClr val="accent6">
                    <a:lumMod val="50000"/>
                  </a:schemeClr>
                </a:solidFill>
              </a:rPr>
              <a:t>  </a:t>
            </a:r>
            <a:r>
              <a:rPr lang="en-US" sz="1000" b="1" i="1" u="sng" dirty="0" smtClean="0">
                <a:solidFill>
                  <a:schemeClr val="accent6">
                    <a:lumMod val="50000"/>
                  </a:schemeClr>
                </a:solidFill>
              </a:rPr>
              <a:t>SVM Overview:</a:t>
            </a:r>
          </a:p>
          <a:p>
            <a:r>
              <a:rPr lang="en-US" sz="1000" dirty="0"/>
              <a:t>The concept of a support vector machine (SVM) was recently developed by Vapnik </a:t>
            </a:r>
            <a:r>
              <a:rPr lang="en-US" sz="1000" dirty="0" smtClean="0"/>
              <a:t>and his </a:t>
            </a:r>
            <a:r>
              <a:rPr lang="en-US" sz="1000" dirty="0"/>
              <a:t>co-workers at AT&amp;T (Vapnik, 1995). </a:t>
            </a:r>
            <a:r>
              <a:rPr lang="en-US" sz="1000" b="1" i="1" dirty="0"/>
              <a:t>SVM is </a:t>
            </a:r>
            <a:r>
              <a:rPr lang="en-US" sz="1000" b="1" i="1" dirty="0" smtClean="0"/>
              <a:t>an optimization </a:t>
            </a:r>
            <a:r>
              <a:rPr lang="en-US" sz="1000" b="1" i="1" dirty="0"/>
              <a:t>technique </a:t>
            </a:r>
            <a:r>
              <a:rPr lang="en-US" sz="1000" b="1" i="1" dirty="0" smtClean="0"/>
              <a:t>that attempts </a:t>
            </a:r>
            <a:r>
              <a:rPr lang="en-US" sz="1000" b="1" i="1" dirty="0"/>
              <a:t>to find a hyperplane in the original input space to separate a given training </a:t>
            </a:r>
            <a:r>
              <a:rPr lang="en-US" sz="1000" b="1" i="1" dirty="0" smtClean="0"/>
              <a:t>set correctly </a:t>
            </a:r>
            <a:r>
              <a:rPr lang="en-US" sz="1000" b="1" i="1" dirty="0"/>
              <a:t>and leave as </a:t>
            </a:r>
            <a:r>
              <a:rPr lang="en-US" sz="1000" b="1" i="1" dirty="0" smtClean="0"/>
              <a:t>much distance </a:t>
            </a:r>
            <a:r>
              <a:rPr lang="en-US" sz="1000" b="1" i="1" dirty="0"/>
              <a:t>as possible from the closest instances to </a:t>
            </a:r>
            <a:r>
              <a:rPr lang="en-US" sz="1000" b="1" i="1" dirty="0" smtClean="0"/>
              <a:t>the hyperplane </a:t>
            </a:r>
            <a:r>
              <a:rPr lang="en-US" sz="1000" b="1" i="1" dirty="0"/>
              <a:t>on both sides. In regression estimation, the data points that realize </a:t>
            </a:r>
            <a:r>
              <a:rPr lang="en-US" sz="1000" b="1" i="1" dirty="0" smtClean="0"/>
              <a:t>the maximal margin </a:t>
            </a:r>
            <a:r>
              <a:rPr lang="en-US" sz="1000" b="1" i="1" dirty="0"/>
              <a:t>are called support vectors. In other words, they are the data </a:t>
            </a:r>
            <a:r>
              <a:rPr lang="en-US" sz="1000" b="1" i="1" dirty="0" smtClean="0"/>
              <a:t>points whose </a:t>
            </a:r>
            <a:r>
              <a:rPr lang="en-US" sz="1000" b="1" i="1" dirty="0"/>
              <a:t>approximation errors are equal to or larger than the so-called tube size of SVM. </a:t>
            </a:r>
            <a:r>
              <a:rPr lang="en-US" sz="1000" b="1" i="1" dirty="0" smtClean="0"/>
              <a:t>If the </a:t>
            </a:r>
            <a:r>
              <a:rPr lang="en-US" sz="1000" b="1" i="1" dirty="0"/>
              <a:t>training set is not linearly separable, then a nonlinear boundary has to be </a:t>
            </a:r>
            <a:r>
              <a:rPr lang="en-US" sz="1000" b="1" i="1" dirty="0" smtClean="0"/>
              <a:t>constructed. In </a:t>
            </a:r>
            <a:r>
              <a:rPr lang="en-US" sz="1000" b="1" i="1" dirty="0"/>
              <a:t>order to achieve the </a:t>
            </a:r>
            <a:r>
              <a:rPr lang="en-US" sz="1000" b="1" i="1" dirty="0" smtClean="0"/>
              <a:t>nonlinear boundary</a:t>
            </a:r>
            <a:r>
              <a:rPr lang="en-US" sz="1000" b="1" i="1" dirty="0"/>
              <a:t>, the original input space is mapped into </a:t>
            </a:r>
            <a:r>
              <a:rPr lang="en-US" sz="1000" b="1" i="1" dirty="0" smtClean="0"/>
              <a:t>a higher </a:t>
            </a:r>
            <a:r>
              <a:rPr lang="en-US" sz="1000" b="1" i="1" dirty="0"/>
              <a:t>dimensional space called feature space. The feature space is then searched for </a:t>
            </a:r>
            <a:r>
              <a:rPr lang="en-US" sz="1000" b="1" i="1" dirty="0" smtClean="0"/>
              <a:t>a hyperplane </a:t>
            </a:r>
            <a:r>
              <a:rPr lang="en-US" sz="1000" b="1" i="1" dirty="0"/>
              <a:t>that can separate the instances in the same feature space.</a:t>
            </a:r>
            <a:r>
              <a:rPr lang="en-US" sz="1000" dirty="0"/>
              <a:t> The mapping </a:t>
            </a:r>
            <a:r>
              <a:rPr lang="en-US" sz="1000" dirty="0" smtClean="0"/>
              <a:t>from the </a:t>
            </a:r>
            <a:r>
              <a:rPr lang="en-US" sz="1000" dirty="0"/>
              <a:t>input space to the feature space is defined by </a:t>
            </a:r>
            <a:r>
              <a:rPr lang="en-US" sz="1000" dirty="0" smtClean="0"/>
              <a:t>a kernel </a:t>
            </a:r>
            <a:r>
              <a:rPr lang="en-US" sz="1000" dirty="0"/>
              <a:t>function. The technique </a:t>
            </a:r>
            <a:r>
              <a:rPr lang="en-US" sz="1000" dirty="0" smtClean="0"/>
              <a:t>also allows </a:t>
            </a:r>
            <a:r>
              <a:rPr lang="en-US" sz="1000" dirty="0"/>
              <a:t>for misclassification by introducing a penalty factor </a:t>
            </a:r>
            <a:r>
              <a:rPr lang="en-US" sz="1000" i="1" dirty="0"/>
              <a:t>C </a:t>
            </a:r>
            <a:r>
              <a:rPr lang="en-US" sz="1000" dirty="0"/>
              <a:t>in the optimization </a:t>
            </a:r>
            <a:r>
              <a:rPr lang="en-US" sz="1000" dirty="0" smtClean="0"/>
              <a:t>model and </a:t>
            </a:r>
            <a:r>
              <a:rPr lang="en-US" sz="1000" dirty="0"/>
              <a:t>the total penalty is found by summing up penalties on each </a:t>
            </a:r>
            <a:r>
              <a:rPr lang="en-US" sz="1000" dirty="0" smtClean="0"/>
              <a:t>misclassification. </a:t>
            </a:r>
            <a:r>
              <a:rPr lang="en-US" sz="1000" dirty="0"/>
              <a:t>Therefore, the technique finds a hyperplane that minimizes the sum of the reciprocal </a:t>
            </a:r>
            <a:r>
              <a:rPr lang="en-US" sz="1000" dirty="0" smtClean="0"/>
              <a:t>of </a:t>
            </a:r>
            <a:r>
              <a:rPr lang="en-US" sz="1000" dirty="0"/>
              <a:t>the margin and the total penalty. The combined penalty function is stated as the </a:t>
            </a:r>
            <a:r>
              <a:rPr lang="en-US" sz="1000" dirty="0" smtClean="0"/>
              <a:t>objective function </a:t>
            </a:r>
            <a:r>
              <a:rPr lang="en-US" sz="1000" dirty="0"/>
              <a:t>in the optimization model</a:t>
            </a:r>
            <a:r>
              <a:rPr lang="en-US" sz="1000" dirty="0" smtClean="0"/>
              <a:t>.</a:t>
            </a:r>
          </a:p>
          <a:p>
            <a:r>
              <a:rPr lang="en-US" sz="1000" dirty="0" smtClean="0">
                <a:solidFill>
                  <a:schemeClr val="accent6">
                    <a:lumMod val="50000"/>
                  </a:schemeClr>
                </a:solidFill>
              </a:rPr>
              <a:t>SVM Regression Formulation: </a:t>
            </a:r>
            <a:r>
              <a:rPr lang="en-US" sz="1000" dirty="0"/>
              <a:t>Considering a data training set, </a:t>
            </a:r>
            <a:r>
              <a:rPr lang="en-US" sz="1000" i="1" dirty="0"/>
              <a:t>T</a:t>
            </a:r>
            <a:r>
              <a:rPr lang="en-US" sz="1000" dirty="0"/>
              <a:t>, represented by</a:t>
            </a:r>
            <a:r>
              <a:rPr lang="en-US" sz="1000" dirty="0" smtClean="0"/>
              <a:t>:</a:t>
            </a:r>
          </a:p>
          <a:p>
            <a:endParaRPr lang="en-US" sz="1000" dirty="0" smtClean="0"/>
          </a:p>
          <a:p>
            <a:r>
              <a:rPr lang="en-US" sz="1000" dirty="0" smtClean="0"/>
              <a:t> </a:t>
            </a:r>
          </a:p>
          <a:p>
            <a:endParaRPr lang="en-US" sz="1000" dirty="0"/>
          </a:p>
          <a:p>
            <a:endParaRPr lang="en-US" sz="1000" dirty="0" smtClean="0"/>
          </a:p>
          <a:p>
            <a:r>
              <a:rPr lang="en-US" sz="1000" dirty="0" smtClean="0"/>
              <a:t>Assume a non-linear function f(x) is given by:</a:t>
            </a:r>
          </a:p>
          <a:p>
            <a:endParaRPr lang="en-US" sz="1000" dirty="0" smtClean="0"/>
          </a:p>
          <a:p>
            <a:r>
              <a:rPr lang="en-US" sz="1000" dirty="0" smtClean="0"/>
              <a:t>where </a:t>
            </a:r>
            <a:r>
              <a:rPr lang="en-US" sz="1000" b="1" dirty="0"/>
              <a:t>w </a:t>
            </a:r>
            <a:r>
              <a:rPr lang="en-US" sz="1000" dirty="0"/>
              <a:t>is the weight vector, </a:t>
            </a:r>
            <a:r>
              <a:rPr lang="en-US" sz="1000" i="1" dirty="0"/>
              <a:t>b </a:t>
            </a:r>
            <a:r>
              <a:rPr lang="en-US" sz="1000" dirty="0"/>
              <a:t>is the bias, </a:t>
            </a:r>
            <a:r>
              <a:rPr lang="en-US" sz="1000" dirty="0" smtClean="0"/>
              <a:t>and </a:t>
            </a:r>
            <a:r>
              <a:rPr lang="en-US" sz="1000" b="1" dirty="0" smtClean="0"/>
              <a:t>Φ( x</a:t>
            </a:r>
            <a:r>
              <a:rPr lang="en-US" sz="1000" b="1" baseline="-25000" dirty="0" smtClean="0"/>
              <a:t>i</a:t>
            </a:r>
            <a:r>
              <a:rPr lang="en-US" sz="1000" b="1" dirty="0" smtClean="0"/>
              <a:t>)  </a:t>
            </a:r>
            <a:r>
              <a:rPr lang="en-US" sz="1000" dirty="0" smtClean="0"/>
              <a:t>is </a:t>
            </a:r>
            <a:r>
              <a:rPr lang="en-US" sz="1000" dirty="0"/>
              <a:t>the high dimensional </a:t>
            </a:r>
            <a:r>
              <a:rPr lang="en-US" sz="1000" dirty="0" smtClean="0"/>
              <a:t>feature space</a:t>
            </a:r>
            <a:r>
              <a:rPr lang="en-US" sz="1000" dirty="0"/>
              <a:t>, which is linearly mapped from the input space </a:t>
            </a:r>
            <a:r>
              <a:rPr lang="en-US" sz="1000" i="1" dirty="0"/>
              <a:t>x</a:t>
            </a:r>
            <a:r>
              <a:rPr lang="en-US" sz="1000" dirty="0"/>
              <a:t>. Assume further that the goal </a:t>
            </a:r>
            <a:r>
              <a:rPr lang="en-US" sz="1000" dirty="0" smtClean="0"/>
              <a:t>is to </a:t>
            </a:r>
            <a:r>
              <a:rPr lang="en-US" sz="1000" dirty="0"/>
              <a:t>fit the data </a:t>
            </a:r>
            <a:r>
              <a:rPr lang="en-US" sz="1000" i="1" dirty="0"/>
              <a:t>T </a:t>
            </a:r>
            <a:r>
              <a:rPr lang="en-US" sz="1000" dirty="0"/>
              <a:t>by finding a function </a:t>
            </a:r>
            <a:r>
              <a:rPr lang="en-US" sz="1000" i="1" dirty="0"/>
              <a:t>f </a:t>
            </a:r>
            <a:r>
              <a:rPr lang="en-US" sz="1000" dirty="0"/>
              <a:t>( </a:t>
            </a:r>
            <a:r>
              <a:rPr lang="en-US" sz="1000" i="1" dirty="0"/>
              <a:t>x</a:t>
            </a:r>
            <a:r>
              <a:rPr lang="en-US" sz="1000" dirty="0"/>
              <a:t>) that has a largest deviation ε from the </a:t>
            </a:r>
            <a:r>
              <a:rPr lang="en-US" sz="1000" dirty="0" smtClean="0"/>
              <a:t>actual targets </a:t>
            </a:r>
            <a:r>
              <a:rPr lang="en-US" sz="1000" dirty="0"/>
              <a:t>for all the training data </a:t>
            </a:r>
            <a:r>
              <a:rPr lang="en-US" sz="1000" i="1" dirty="0"/>
              <a:t>T</a:t>
            </a:r>
            <a:r>
              <a:rPr lang="en-US" sz="1000" dirty="0"/>
              <a:t>, and at the same time is as small as possible</a:t>
            </a:r>
            <a:r>
              <a:rPr lang="en-US" sz="1000" dirty="0" smtClean="0"/>
              <a:t>. Therefore the above equation is transformed into constrained convex optimization problem and can be represented as :</a:t>
            </a:r>
          </a:p>
          <a:p>
            <a:r>
              <a:rPr lang="en-US" sz="1000" dirty="0"/>
              <a:t> </a:t>
            </a:r>
            <a:r>
              <a:rPr lang="en-US" sz="1000" dirty="0" smtClean="0"/>
              <a:t>       		</a:t>
            </a:r>
          </a:p>
          <a:p>
            <a:endParaRPr lang="en-US" sz="1000" dirty="0"/>
          </a:p>
          <a:p>
            <a:endParaRPr lang="en-US" sz="1000" dirty="0" smtClean="0"/>
          </a:p>
          <a:p>
            <a:endParaRPr lang="en-US" sz="1000" dirty="0" smtClean="0">
              <a:solidFill>
                <a:schemeClr val="accent6">
                  <a:lumMod val="50000"/>
                </a:schemeClr>
              </a:solidFill>
            </a:endParaRPr>
          </a:p>
          <a:p>
            <a:endParaRPr lang="en-US" sz="1000" dirty="0">
              <a:solidFill>
                <a:schemeClr val="accent6">
                  <a:lumMod val="50000"/>
                </a:schemeClr>
              </a:solidFill>
            </a:endParaRPr>
          </a:p>
          <a:p>
            <a:endParaRPr lang="en-US" sz="1000" dirty="0" smtClean="0">
              <a:solidFill>
                <a:schemeClr val="accent6">
                  <a:lumMod val="50000"/>
                </a:schemeClr>
              </a:solidFill>
            </a:endParaRPr>
          </a:p>
          <a:p>
            <a:r>
              <a:rPr lang="en-US" sz="1000" dirty="0" smtClean="0">
                <a:solidFill>
                  <a:schemeClr val="accent6">
                    <a:lumMod val="50000"/>
                  </a:schemeClr>
                </a:solidFill>
              </a:rPr>
              <a:t>Where </a:t>
            </a:r>
            <a:r>
              <a:rPr lang="en-US" sz="1000" dirty="0"/>
              <a:t>ε (≥ 0) is user defined and represents the maximum acceptable </a:t>
            </a:r>
            <a:r>
              <a:rPr lang="en-US" sz="1000" dirty="0" smtClean="0"/>
              <a:t>deviation.</a:t>
            </a:r>
            <a:endParaRPr lang="en-US" sz="1000" dirty="0" smtClean="0">
              <a:solidFill>
                <a:schemeClr val="accent6">
                  <a:lumMod val="50000"/>
                </a:schemeClr>
              </a:solidFill>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1284" y="3187508"/>
            <a:ext cx="23907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1734" y="3625996"/>
            <a:ext cx="6410325"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9102" y="3809980"/>
            <a:ext cx="1435843" cy="334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4737" y="4848438"/>
            <a:ext cx="1826172" cy="839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3103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–Support Vector Machines - Regression</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4256" y="1196010"/>
            <a:ext cx="8855487" cy="5438486"/>
          </a:xfrm>
          <a:prstGeom prst="roundRect">
            <a:avLst/>
          </a:prstGeom>
          <a:solidFill>
            <a:schemeClr val="accent6">
              <a:lumMod val="40000"/>
              <a:lumOff val="6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Support Vector Machine Regression</a:t>
            </a:r>
            <a:endParaRPr lang="en-US" sz="1000" b="1" dirty="0"/>
          </a:p>
        </p:txBody>
      </p:sp>
      <p:sp>
        <p:nvSpPr>
          <p:cNvPr id="10" name="TextBox 9"/>
          <p:cNvSpPr txBox="1"/>
          <p:nvPr/>
        </p:nvSpPr>
        <p:spPr>
          <a:xfrm>
            <a:off x="301548" y="1386799"/>
            <a:ext cx="8385252" cy="246221"/>
          </a:xfrm>
          <a:prstGeom prst="rect">
            <a:avLst/>
          </a:prstGeom>
          <a:noFill/>
        </p:spPr>
        <p:txBody>
          <a:bodyPr wrap="square" rtlCol="0">
            <a:spAutoFit/>
          </a:bodyPr>
          <a:lstStyle/>
          <a:p>
            <a:r>
              <a:rPr lang="en-US" sz="1000" b="1" i="1" dirty="0" smtClean="0">
                <a:solidFill>
                  <a:schemeClr val="accent6">
                    <a:lumMod val="50000"/>
                  </a:schemeClr>
                </a:solidFill>
              </a:rPr>
              <a:t>  </a:t>
            </a:r>
            <a:endParaRPr lang="en-US" sz="1000" dirty="0" smtClean="0">
              <a:solidFill>
                <a:schemeClr val="accent6">
                  <a:lumMod val="50000"/>
                </a:schemeClr>
              </a:solidFill>
            </a:endParaRPr>
          </a:p>
        </p:txBody>
      </p:sp>
      <p:sp>
        <p:nvSpPr>
          <p:cNvPr id="2" name="TextBox 1"/>
          <p:cNvSpPr txBox="1"/>
          <p:nvPr/>
        </p:nvSpPr>
        <p:spPr>
          <a:xfrm>
            <a:off x="408562" y="1564924"/>
            <a:ext cx="8278238" cy="4612140"/>
          </a:xfrm>
          <a:prstGeom prst="rect">
            <a:avLst/>
          </a:prstGeom>
          <a:noFill/>
        </p:spPr>
        <p:txBody>
          <a:bodyPr wrap="square" rtlCol="0">
            <a:noAutofit/>
          </a:bodyPr>
          <a:lstStyle/>
          <a:p>
            <a:r>
              <a:rPr lang="en-US" sz="1100" b="1" i="1" u="sng" dirty="0" smtClean="0"/>
              <a:t>Kernels and Support Vector Machines:</a:t>
            </a:r>
          </a:p>
          <a:p>
            <a:r>
              <a:rPr lang="en-US" sz="1100" dirty="0"/>
              <a:t>we've introduced the notion of maximum margin classification under linearly separable conditions and its extension to the support vector classifier, which still uses a hyperplane as the separating boundary but handles data sets that are not linearly separable by specifying a budget for tolerating errors. The observations that are on or within the margin, or are misclassified by the support vector classifier are support vectors. The critical role that these play in the positioning of the decision boundary was also seen in an alternative model representation of the support vector classifier that uses inner products. What is common in the situations that we have seen so far in this chapter is that our model is always linear in terms of the input features. We've seen that the ability to create models that implement nonlinear boundaries between the classes to be separated is far more flexible in terms of the different kinds of underlying target functions that they can handle. One way to introduce nonlinearity in our model that uses our new representation involving inner products is to apply a nonlinear transformation to this result. We can define a general function </a:t>
            </a:r>
            <a:r>
              <a:rPr lang="en-US" sz="1100" i="1" dirty="0"/>
              <a:t>K</a:t>
            </a:r>
            <a:r>
              <a:rPr lang="en-US" sz="1100" dirty="0"/>
              <a:t>, which we'll call a </a:t>
            </a:r>
            <a:r>
              <a:rPr lang="en-US" sz="1100" b="1" dirty="0"/>
              <a:t>kernel function </a:t>
            </a:r>
            <a:r>
              <a:rPr lang="en-US" sz="1100" dirty="0"/>
              <a:t>that operates on two vectors and produces a scalar </a:t>
            </a:r>
            <a:r>
              <a:rPr lang="en-US" sz="1100" dirty="0" smtClean="0"/>
              <a:t>result.</a:t>
            </a:r>
            <a:r>
              <a:rPr lang="en-US" sz="1100" dirty="0"/>
              <a:t> Our model now has as many features as there are support vectors, and each feature is defined as the result of a kernel acting upon the current observation and one of the support vectors. For the support vector classifier, the kernel we applied is known as the </a:t>
            </a:r>
            <a:r>
              <a:rPr lang="en-US" sz="1100" b="1" dirty="0"/>
              <a:t>linear kernel </a:t>
            </a:r>
            <a:r>
              <a:rPr lang="en-US" sz="1100" dirty="0"/>
              <a:t>as this just uses the inner product itself, producing a linear model</a:t>
            </a:r>
            <a:r>
              <a:rPr lang="en-US" sz="1100" dirty="0" smtClean="0"/>
              <a:t>.</a:t>
            </a:r>
          </a:p>
          <a:p>
            <a:endParaRPr lang="en-US" sz="1100" b="1" dirty="0" smtClean="0"/>
          </a:p>
          <a:p>
            <a:endParaRPr lang="en-US" sz="1100" b="1" dirty="0"/>
          </a:p>
          <a:p>
            <a:endParaRPr lang="en-US" sz="1100" b="1" dirty="0"/>
          </a:p>
          <a:p>
            <a:r>
              <a:rPr lang="en-US" sz="1100" dirty="0"/>
              <a:t>We introduce nonlinearity in our model using nonlinear kernels, and when we do this, our model is now known as a </a:t>
            </a:r>
            <a:r>
              <a:rPr lang="en-US" sz="1100" b="1" dirty="0"/>
              <a:t>support vector machine</a:t>
            </a:r>
            <a:r>
              <a:rPr lang="en-US" sz="1100" dirty="0"/>
              <a:t>. There are a number of different types of nonlinear kernels. The two most common ones are the </a:t>
            </a:r>
            <a:r>
              <a:rPr lang="en-US" sz="1100" b="1" dirty="0"/>
              <a:t>polynomial kernel </a:t>
            </a:r>
            <a:r>
              <a:rPr lang="en-US" sz="1100" dirty="0"/>
              <a:t>and the </a:t>
            </a:r>
            <a:r>
              <a:rPr lang="en-US" sz="1100" b="1" dirty="0"/>
              <a:t>radial basis function kernel</a:t>
            </a:r>
            <a:r>
              <a:rPr lang="en-US" sz="1100" dirty="0"/>
              <a:t>. </a:t>
            </a:r>
            <a:endParaRPr lang="en-US" sz="1100" dirty="0" smtClean="0"/>
          </a:p>
          <a:p>
            <a:endParaRPr lang="en-US" sz="1100" b="1" dirty="0" smtClean="0"/>
          </a:p>
          <a:p>
            <a:endParaRPr lang="en-US" sz="1100" b="1" dirty="0"/>
          </a:p>
          <a:p>
            <a:endParaRPr lang="en-US" sz="1100" b="1" dirty="0" smtClean="0"/>
          </a:p>
          <a:p>
            <a:endParaRPr lang="en-US" sz="1100" b="1" dirty="0"/>
          </a:p>
          <a:p>
            <a:endParaRPr lang="en-US" sz="1100" b="1" dirty="0" smtClean="0"/>
          </a:p>
          <a:p>
            <a:r>
              <a:rPr lang="en-US" sz="1100" b="1" dirty="0"/>
              <a:t>	</a:t>
            </a:r>
            <a:r>
              <a:rPr lang="en-US" sz="1100" b="1" dirty="0" smtClean="0"/>
              <a:t>		</a:t>
            </a:r>
            <a:endParaRPr lang="en-US" sz="1100" b="1" dirty="0" smtClean="0"/>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1888" y="3944491"/>
            <a:ext cx="180022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3744" y="4971848"/>
            <a:ext cx="25527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5630" y="5634139"/>
            <a:ext cx="2530813"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494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Artificial Neura</a:t>
            </a:r>
            <a:r>
              <a:rPr lang="en-US" dirty="0" smtClean="0"/>
              <a:t>l Network (ANN)</a:t>
            </a:r>
            <a:endParaRPr lang="en-US" dirty="0"/>
          </a:p>
        </p:txBody>
      </p:sp>
    </p:spTree>
    <p:extLst>
      <p:ext uri="{BB962C8B-B14F-4D97-AF65-F5344CB8AC3E}">
        <p14:creationId xmlns:p14="http://schemas.microsoft.com/office/powerpoint/2010/main" val="2501162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ANN: Time Series Model</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p:spPr>
      </p:pic>
      <p:sp>
        <p:nvSpPr>
          <p:cNvPr id="4" name="TextBox 3"/>
          <p:cNvSpPr txBox="1"/>
          <p:nvPr/>
        </p:nvSpPr>
        <p:spPr>
          <a:xfrm>
            <a:off x="152400" y="6490855"/>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3716" y="6418551"/>
            <a:ext cx="1552575" cy="352425"/>
          </a:xfrm>
          <a:prstGeom prst="rect">
            <a:avLst/>
          </a:prstGeom>
        </p:spPr>
      </p:pic>
      <p:grpSp>
        <p:nvGrpSpPr>
          <p:cNvPr id="25" name="Group 24"/>
          <p:cNvGrpSpPr/>
          <p:nvPr/>
        </p:nvGrpSpPr>
        <p:grpSpPr>
          <a:xfrm>
            <a:off x="228600" y="3119141"/>
            <a:ext cx="5190867" cy="3662659"/>
            <a:chOff x="0" y="0"/>
            <a:chExt cx="4733925" cy="3590925"/>
          </a:xfrm>
        </p:grpSpPr>
        <p:sp>
          <p:nvSpPr>
            <p:cNvPr id="31" name="Oval 30"/>
            <p:cNvSpPr/>
            <p:nvPr/>
          </p:nvSpPr>
          <p:spPr>
            <a:xfrm>
              <a:off x="0" y="2552698"/>
              <a:ext cx="762001" cy="685801"/>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Y(t-2)</a:t>
              </a:r>
            </a:p>
          </p:txBody>
        </p:sp>
        <p:sp>
          <p:nvSpPr>
            <p:cNvPr id="38" name="Oval 37"/>
            <p:cNvSpPr/>
            <p:nvPr/>
          </p:nvSpPr>
          <p:spPr>
            <a:xfrm>
              <a:off x="2095500" y="400050"/>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sp>
          <p:nvSpPr>
            <p:cNvPr id="39" name="Oval 38"/>
            <p:cNvSpPr/>
            <p:nvPr/>
          </p:nvSpPr>
          <p:spPr>
            <a:xfrm>
              <a:off x="2076450" y="1257300"/>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sp>
          <p:nvSpPr>
            <p:cNvPr id="40" name="Oval 39"/>
            <p:cNvSpPr/>
            <p:nvPr/>
          </p:nvSpPr>
          <p:spPr>
            <a:xfrm>
              <a:off x="2076450" y="2143125"/>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sp>
          <p:nvSpPr>
            <p:cNvPr id="41" name="Oval 40"/>
            <p:cNvSpPr/>
            <p:nvPr/>
          </p:nvSpPr>
          <p:spPr>
            <a:xfrm>
              <a:off x="2095500" y="3067050"/>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cxnSp>
          <p:nvCxnSpPr>
            <p:cNvPr id="42" name="Straight Arrow Connector 41"/>
            <p:cNvCxnSpPr>
              <a:endCxn id="38" idx="2"/>
            </p:cNvCxnSpPr>
            <p:nvPr/>
          </p:nvCxnSpPr>
          <p:spPr>
            <a:xfrm flipV="1">
              <a:off x="781051" y="661988"/>
              <a:ext cx="1314449" cy="42862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3" name="Straight Arrow Connector 42"/>
            <p:cNvCxnSpPr>
              <a:endCxn id="40" idx="2"/>
            </p:cNvCxnSpPr>
            <p:nvPr/>
          </p:nvCxnSpPr>
          <p:spPr>
            <a:xfrm>
              <a:off x="781051" y="1090613"/>
              <a:ext cx="1295399" cy="131445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4" name="Straight Arrow Connector 43"/>
            <p:cNvCxnSpPr>
              <a:endCxn id="41" idx="2"/>
            </p:cNvCxnSpPr>
            <p:nvPr/>
          </p:nvCxnSpPr>
          <p:spPr>
            <a:xfrm>
              <a:off x="781051" y="1090613"/>
              <a:ext cx="1314449" cy="223837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5" name="Straight Arrow Connector 44"/>
            <p:cNvCxnSpPr/>
            <p:nvPr/>
          </p:nvCxnSpPr>
          <p:spPr>
            <a:xfrm flipV="1">
              <a:off x="752474" y="1557338"/>
              <a:ext cx="1266826" cy="3810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6" name="Straight Arrow Connector 45"/>
            <p:cNvCxnSpPr>
              <a:endCxn id="38" idx="3"/>
            </p:cNvCxnSpPr>
            <p:nvPr/>
          </p:nvCxnSpPr>
          <p:spPr>
            <a:xfrm flipV="1">
              <a:off x="752474" y="847205"/>
              <a:ext cx="1423930" cy="1091133"/>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7" name="Straight Arrow Connector 46"/>
            <p:cNvCxnSpPr>
              <a:endCxn id="40" idx="2"/>
            </p:cNvCxnSpPr>
            <p:nvPr/>
          </p:nvCxnSpPr>
          <p:spPr>
            <a:xfrm>
              <a:off x="752474" y="1938338"/>
              <a:ext cx="1323976" cy="46672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8" name="Straight Arrow Connector 47"/>
            <p:cNvCxnSpPr/>
            <p:nvPr/>
          </p:nvCxnSpPr>
          <p:spPr>
            <a:xfrm>
              <a:off x="752474" y="1938338"/>
              <a:ext cx="1371601" cy="127635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9" name="Straight Arrow Connector 48"/>
            <p:cNvCxnSpPr>
              <a:stCxn id="31" idx="6"/>
              <a:endCxn id="38" idx="3"/>
            </p:cNvCxnSpPr>
            <p:nvPr/>
          </p:nvCxnSpPr>
          <p:spPr>
            <a:xfrm flipV="1">
              <a:off x="762001" y="847205"/>
              <a:ext cx="1414403" cy="2048394"/>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0" name="Straight Arrow Connector 49"/>
            <p:cNvCxnSpPr>
              <a:stCxn id="31" idx="6"/>
              <a:endCxn id="40" idx="2"/>
            </p:cNvCxnSpPr>
            <p:nvPr/>
          </p:nvCxnSpPr>
          <p:spPr>
            <a:xfrm flipV="1">
              <a:off x="762001" y="2405063"/>
              <a:ext cx="1314449" cy="490536"/>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1" name="Straight Arrow Connector 50"/>
            <p:cNvCxnSpPr>
              <a:stCxn id="31" idx="6"/>
              <a:endCxn id="41" idx="2"/>
            </p:cNvCxnSpPr>
            <p:nvPr/>
          </p:nvCxnSpPr>
          <p:spPr>
            <a:xfrm>
              <a:off x="762001" y="2895599"/>
              <a:ext cx="1333499" cy="433389"/>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sp>
          <p:nvSpPr>
            <p:cNvPr id="52" name="Oval 51"/>
            <p:cNvSpPr/>
            <p:nvPr/>
          </p:nvSpPr>
          <p:spPr>
            <a:xfrm>
              <a:off x="3924300" y="628650"/>
              <a:ext cx="781050" cy="752476"/>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Y(t+1)</a:t>
              </a:r>
            </a:p>
          </p:txBody>
        </p:sp>
        <p:sp>
          <p:nvSpPr>
            <p:cNvPr id="53" name="Oval 52"/>
            <p:cNvSpPr/>
            <p:nvPr/>
          </p:nvSpPr>
          <p:spPr>
            <a:xfrm>
              <a:off x="3905249" y="1581150"/>
              <a:ext cx="828676" cy="762000"/>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Y(t+2)</a:t>
              </a:r>
            </a:p>
          </p:txBody>
        </p:sp>
        <p:sp>
          <p:nvSpPr>
            <p:cNvPr id="54" name="Oval 53"/>
            <p:cNvSpPr/>
            <p:nvPr/>
          </p:nvSpPr>
          <p:spPr>
            <a:xfrm>
              <a:off x="3905250" y="2600325"/>
              <a:ext cx="752476" cy="723900"/>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Y(t+3)</a:t>
              </a:r>
            </a:p>
          </p:txBody>
        </p:sp>
        <p:cxnSp>
          <p:nvCxnSpPr>
            <p:cNvPr id="55" name="Straight Arrow Connector 54"/>
            <p:cNvCxnSpPr>
              <a:stCxn id="38" idx="6"/>
              <a:endCxn id="52" idx="2"/>
            </p:cNvCxnSpPr>
            <p:nvPr/>
          </p:nvCxnSpPr>
          <p:spPr>
            <a:xfrm>
              <a:off x="2647950" y="661988"/>
              <a:ext cx="1276350" cy="3429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6" name="Straight Arrow Connector 55"/>
            <p:cNvCxnSpPr/>
            <p:nvPr/>
          </p:nvCxnSpPr>
          <p:spPr>
            <a:xfrm>
              <a:off x="2638425" y="1509713"/>
              <a:ext cx="1276350" cy="4572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7" name="Straight Arrow Connector 56"/>
            <p:cNvCxnSpPr>
              <a:stCxn id="39" idx="6"/>
              <a:endCxn id="54" idx="1"/>
            </p:cNvCxnSpPr>
            <p:nvPr/>
          </p:nvCxnSpPr>
          <p:spPr>
            <a:xfrm>
              <a:off x="2628900" y="1519238"/>
              <a:ext cx="1386548" cy="11871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8" name="Straight Arrow Connector 57"/>
            <p:cNvCxnSpPr>
              <a:stCxn id="40" idx="6"/>
            </p:cNvCxnSpPr>
            <p:nvPr/>
          </p:nvCxnSpPr>
          <p:spPr>
            <a:xfrm flipV="1">
              <a:off x="2628900" y="2114550"/>
              <a:ext cx="1352550" cy="290513"/>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9" name="Straight Arrow Connector 58"/>
            <p:cNvCxnSpPr>
              <a:stCxn id="40" idx="6"/>
            </p:cNvCxnSpPr>
            <p:nvPr/>
          </p:nvCxnSpPr>
          <p:spPr>
            <a:xfrm>
              <a:off x="2628900" y="2405063"/>
              <a:ext cx="1347729" cy="518592"/>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60" name="Straight Arrow Connector 59"/>
            <p:cNvCxnSpPr>
              <a:stCxn id="41" idx="6"/>
              <a:endCxn id="52" idx="3"/>
            </p:cNvCxnSpPr>
            <p:nvPr/>
          </p:nvCxnSpPr>
          <p:spPr>
            <a:xfrm flipV="1">
              <a:off x="2647950" y="1270928"/>
              <a:ext cx="1390732" cy="205806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61" name="Straight Arrow Connector 60"/>
            <p:cNvCxnSpPr>
              <a:stCxn id="41" idx="6"/>
              <a:endCxn id="53" idx="3"/>
            </p:cNvCxnSpPr>
            <p:nvPr/>
          </p:nvCxnSpPr>
          <p:spPr>
            <a:xfrm flipV="1">
              <a:off x="2647950" y="2231558"/>
              <a:ext cx="1378656" cy="109743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62" name="Straight Arrow Connector 61"/>
            <p:cNvCxnSpPr>
              <a:stCxn id="41" idx="6"/>
              <a:endCxn id="54" idx="2"/>
            </p:cNvCxnSpPr>
            <p:nvPr/>
          </p:nvCxnSpPr>
          <p:spPr>
            <a:xfrm flipV="1">
              <a:off x="2647950" y="2962275"/>
              <a:ext cx="1257300" cy="366713"/>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sp>
          <p:nvSpPr>
            <p:cNvPr id="63" name="Oval 62"/>
            <p:cNvSpPr/>
            <p:nvPr/>
          </p:nvSpPr>
          <p:spPr>
            <a:xfrm>
              <a:off x="76200" y="781050"/>
              <a:ext cx="704851" cy="6762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a:t>
              </a:r>
              <a:r>
                <a:rPr lang="en-US" sz="1100" dirty="0">
                  <a:solidFill>
                    <a:schemeClr val="bg1"/>
                  </a:solidFill>
                </a:rPr>
                <a:t>)</a:t>
              </a:r>
            </a:p>
          </p:txBody>
        </p:sp>
        <p:sp>
          <p:nvSpPr>
            <p:cNvPr id="64" name="Oval 63"/>
            <p:cNvSpPr/>
            <p:nvPr/>
          </p:nvSpPr>
          <p:spPr>
            <a:xfrm>
              <a:off x="47625" y="1647825"/>
              <a:ext cx="704849" cy="6381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1" dirty="0">
                  <a:solidFill>
                    <a:schemeClr val="bg1"/>
                  </a:solidFill>
                </a:rPr>
                <a:t>Y(t-1)</a:t>
              </a:r>
            </a:p>
          </p:txBody>
        </p:sp>
        <p:sp>
          <p:nvSpPr>
            <p:cNvPr id="65" name="Rounded Rectangle 64"/>
            <p:cNvSpPr/>
            <p:nvPr/>
          </p:nvSpPr>
          <p:spPr>
            <a:xfrm>
              <a:off x="57150" y="238125"/>
              <a:ext cx="952500" cy="295275"/>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Input Layer</a:t>
              </a:r>
            </a:p>
          </p:txBody>
        </p:sp>
        <p:sp>
          <p:nvSpPr>
            <p:cNvPr id="66" name="Rounded Rectangle 65"/>
            <p:cNvSpPr/>
            <p:nvPr/>
          </p:nvSpPr>
          <p:spPr>
            <a:xfrm>
              <a:off x="1885950" y="0"/>
              <a:ext cx="1117324" cy="295275"/>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Hidden Layer</a:t>
              </a:r>
            </a:p>
          </p:txBody>
        </p:sp>
        <p:sp>
          <p:nvSpPr>
            <p:cNvPr id="67" name="Rounded Rectangle 66"/>
            <p:cNvSpPr/>
            <p:nvPr/>
          </p:nvSpPr>
          <p:spPr>
            <a:xfrm>
              <a:off x="3683090" y="238126"/>
              <a:ext cx="1028700" cy="285750"/>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Output Layer</a:t>
              </a:r>
            </a:p>
          </p:txBody>
        </p:sp>
      </p:grpSp>
      <p:sp>
        <p:nvSpPr>
          <p:cNvPr id="68" name="Rounded Rectangle 67"/>
          <p:cNvSpPr/>
          <p:nvPr/>
        </p:nvSpPr>
        <p:spPr>
          <a:xfrm>
            <a:off x="5943600" y="3119141"/>
            <a:ext cx="3061855" cy="3221392"/>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28600" y="1066800"/>
            <a:ext cx="8686800" cy="18288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Rounded Rectangle 68"/>
          <p:cNvSpPr/>
          <p:nvPr/>
        </p:nvSpPr>
        <p:spPr>
          <a:xfrm>
            <a:off x="454768" y="934505"/>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ANN </a:t>
            </a:r>
            <a:r>
              <a:rPr lang="en-US" sz="1000" b="1" dirty="0" smtClean="0"/>
              <a:t>for Time Series</a:t>
            </a:r>
            <a:endParaRPr lang="en-US" sz="1000" b="1" dirty="0"/>
          </a:p>
        </p:txBody>
      </p:sp>
      <p:sp>
        <p:nvSpPr>
          <p:cNvPr id="9" name="TextBox 8"/>
          <p:cNvSpPr txBox="1"/>
          <p:nvPr/>
        </p:nvSpPr>
        <p:spPr>
          <a:xfrm>
            <a:off x="454768" y="1295400"/>
            <a:ext cx="8155832" cy="1954381"/>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1"/>
                </a:solidFill>
              </a:rPr>
              <a:t>A neural network links the predictors and the outcome through a sequence of layers. In each layer, some operation is performed on the input information to produce an </a:t>
            </a:r>
            <a:r>
              <a:rPr lang="en-US" sz="1100" dirty="0" smtClean="0">
                <a:solidFill>
                  <a:schemeClr val="bg1"/>
                </a:solidFill>
              </a:rPr>
              <a:t>output.</a:t>
            </a:r>
          </a:p>
          <a:p>
            <a:pPr marL="285750" indent="-285750">
              <a:buFont typeface="Arial" panose="020B0604020202020204" pitchFamily="34" charset="0"/>
              <a:buChar char="•"/>
            </a:pPr>
            <a:r>
              <a:rPr lang="en-US" sz="1100" dirty="0">
                <a:solidFill>
                  <a:schemeClr val="bg1"/>
                </a:solidFill>
              </a:rPr>
              <a:t>Hidden layer nodes are derived variables; In particular they are a “</a:t>
            </a:r>
            <a:r>
              <a:rPr lang="en-US" sz="1100" b="1" i="1" dirty="0">
                <a:solidFill>
                  <a:schemeClr val="bg1"/>
                </a:solidFill>
              </a:rPr>
              <a:t>weighted sum of the inputs to which some monotonic function, called activation function</a:t>
            </a:r>
            <a:r>
              <a:rPr lang="en-US" sz="1100" dirty="0">
                <a:solidFill>
                  <a:schemeClr val="bg1"/>
                </a:solidFill>
              </a:rPr>
              <a:t>, is applied”. Common functions are ‘</a:t>
            </a:r>
            <a:r>
              <a:rPr lang="en-US" sz="1100" b="1" dirty="0">
                <a:solidFill>
                  <a:schemeClr val="bg1"/>
                </a:solidFill>
              </a:rPr>
              <a:t>Linear’, ’exponential’, and s-shaped functions like “logit” and “hyperbolic tangent</a:t>
            </a:r>
            <a:r>
              <a:rPr lang="en-US" sz="1100" b="1" dirty="0" smtClean="0">
                <a:solidFill>
                  <a:schemeClr val="bg1"/>
                </a:solidFill>
              </a:rPr>
              <a:t>”, ”ReLU”, ”Softmax” etc.</a:t>
            </a:r>
          </a:p>
          <a:p>
            <a:pPr marL="285750" indent="-285750">
              <a:buFont typeface="Arial" panose="020B0604020202020204" pitchFamily="34" charset="0"/>
              <a:buChar char="•"/>
            </a:pPr>
            <a:r>
              <a:rPr lang="en-US" sz="1100" dirty="0">
                <a:solidFill>
                  <a:schemeClr val="bg1"/>
                </a:solidFill>
              </a:rPr>
              <a:t>S-Shaped functions are very common because of their squashing effect on very small and very large values while maintaining near linearity for mid-range values</a:t>
            </a:r>
            <a:r>
              <a:rPr lang="en-US" sz="1100" dirty="0" smtClean="0">
                <a:solidFill>
                  <a:schemeClr val="bg1"/>
                </a:solidFill>
              </a:rPr>
              <a:t>.</a:t>
            </a:r>
          </a:p>
          <a:p>
            <a:pPr marL="285750" indent="-285750">
              <a:buFont typeface="Arial" panose="020B0604020202020204" pitchFamily="34" charset="0"/>
              <a:buChar char="•"/>
            </a:pPr>
            <a:r>
              <a:rPr lang="en-US" sz="1100" dirty="0">
                <a:solidFill>
                  <a:schemeClr val="bg1"/>
                </a:solidFill>
              </a:rPr>
              <a:t>Used “nnetar” function (nnetar-Neural Network auto-regression model of “forecast” package.</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70" name="Rounded Rectangle 69"/>
          <p:cNvSpPr/>
          <p:nvPr/>
        </p:nvSpPr>
        <p:spPr>
          <a:xfrm>
            <a:off x="6400800" y="3024409"/>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ANN for Time Series: NNETAR</a:t>
            </a:r>
            <a:endParaRPr lang="en-US" sz="1000" b="1" dirty="0"/>
          </a:p>
        </p:txBody>
      </p:sp>
      <p:sp>
        <p:nvSpPr>
          <p:cNvPr id="10" name="TextBox 9"/>
          <p:cNvSpPr txBox="1"/>
          <p:nvPr/>
        </p:nvSpPr>
        <p:spPr>
          <a:xfrm>
            <a:off x="5974773" y="3390901"/>
            <a:ext cx="2895600" cy="2708434"/>
          </a:xfrm>
          <a:prstGeom prst="rect">
            <a:avLst/>
          </a:prstGeom>
          <a:noFill/>
        </p:spPr>
        <p:txBody>
          <a:bodyPr wrap="square" rtlCol="0">
            <a:spAutoFit/>
          </a:bodyPr>
          <a:lstStyle/>
          <a:p>
            <a:pPr marL="285750" indent="-285750">
              <a:buFont typeface="Arial" panose="020B0604020202020204" pitchFamily="34" charset="0"/>
              <a:buChar char="•"/>
            </a:pPr>
            <a:r>
              <a:rPr lang="en-US" sz="1000" dirty="0" smtClean="0"/>
              <a:t>“</a:t>
            </a:r>
            <a:r>
              <a:rPr lang="en-US" sz="1000" b="1" dirty="0" smtClean="0"/>
              <a:t>nnetar</a:t>
            </a:r>
            <a:r>
              <a:rPr lang="en-US" sz="1000" dirty="0" smtClean="0"/>
              <a:t>” applies to time-series where the only predictors are lagged version of the series itself. To include other predictors (drivers) someone can use avvNNet.</a:t>
            </a:r>
          </a:p>
          <a:p>
            <a:pPr marL="285750" indent="-285750">
              <a:buFont typeface="Arial" panose="020B0604020202020204" pitchFamily="34" charset="0"/>
              <a:buChar char="•"/>
            </a:pPr>
            <a:r>
              <a:rPr lang="en-US" sz="1000" dirty="0" smtClean="0"/>
              <a:t>The function nnetar has 4 main arguments- </a:t>
            </a:r>
            <a:r>
              <a:rPr lang="en-US" sz="1000" b="1" dirty="0" smtClean="0"/>
              <a:t>repeats</a:t>
            </a:r>
            <a:r>
              <a:rPr lang="en-US" sz="1000" dirty="0" smtClean="0"/>
              <a:t> (controls the number of NN fit-the default is 20), </a:t>
            </a:r>
            <a:r>
              <a:rPr lang="en-US" sz="1000" b="1" dirty="0" smtClean="0"/>
              <a:t>p</a:t>
            </a:r>
            <a:r>
              <a:rPr lang="en-US" sz="1000" dirty="0" smtClean="0"/>
              <a:t>-#non seasonal lags, </a:t>
            </a:r>
            <a:r>
              <a:rPr lang="en-US" sz="1000" b="1" dirty="0" smtClean="0"/>
              <a:t>P</a:t>
            </a:r>
            <a:r>
              <a:rPr lang="en-US" sz="1000" dirty="0" smtClean="0"/>
              <a:t>- Seasonal Lag and size.</a:t>
            </a:r>
          </a:p>
          <a:p>
            <a:pPr marL="285750" indent="-285750">
              <a:buFont typeface="Arial" panose="020B0604020202020204" pitchFamily="34" charset="0"/>
              <a:buChar char="•"/>
            </a:pPr>
            <a:r>
              <a:rPr lang="en-US" sz="1000" dirty="0" smtClean="0"/>
              <a:t>The function nnetar will only fit Neural Network with only </a:t>
            </a:r>
            <a:r>
              <a:rPr lang="en-US" sz="1000" b="1" dirty="0" smtClean="0"/>
              <a:t>1 hidden layer, size</a:t>
            </a:r>
            <a:r>
              <a:rPr lang="en-US" sz="1000" dirty="0" smtClean="0"/>
              <a:t> refers to the number of nodes in the hidden layer.</a:t>
            </a:r>
          </a:p>
          <a:p>
            <a:pPr marL="285750" indent="-285750">
              <a:buFont typeface="Arial" panose="020B0604020202020204" pitchFamily="34" charset="0"/>
              <a:buChar char="•"/>
            </a:pPr>
            <a:r>
              <a:rPr lang="en-US" sz="1000" dirty="0" smtClean="0"/>
              <a:t>Nnetar uses the </a:t>
            </a:r>
            <a:r>
              <a:rPr lang="en-US" sz="1000" b="1" dirty="0" smtClean="0"/>
              <a:t>logit activation </a:t>
            </a:r>
            <a:r>
              <a:rPr lang="en-US" sz="1000" dirty="0" smtClean="0"/>
              <a:t>function to map input value into the hidden node’s value. To go from hidden node’s value to the output value, nnetar uses </a:t>
            </a:r>
            <a:r>
              <a:rPr lang="en-US" sz="1000" b="1" dirty="0" smtClean="0"/>
              <a:t>logit or linear </a:t>
            </a:r>
            <a:r>
              <a:rPr lang="en-US" sz="1000" dirty="0" smtClean="0"/>
              <a:t>AF.</a:t>
            </a:r>
            <a:endParaRPr lang="en-US" sz="1000" dirty="0"/>
          </a:p>
        </p:txBody>
      </p:sp>
      <p:cxnSp>
        <p:nvCxnSpPr>
          <p:cNvPr id="71" name="Straight Arrow Connector 70"/>
          <p:cNvCxnSpPr>
            <a:stCxn id="39" idx="6"/>
          </p:cNvCxnSpPr>
          <p:nvPr/>
        </p:nvCxnSpPr>
        <p:spPr>
          <a:xfrm flipV="1">
            <a:off x="3111254" y="4220302"/>
            <a:ext cx="1429115" cy="44842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72" name="Straight Arrow Connector 71"/>
          <p:cNvCxnSpPr>
            <a:stCxn id="38" idx="6"/>
          </p:cNvCxnSpPr>
          <p:nvPr/>
        </p:nvCxnSpPr>
        <p:spPr>
          <a:xfrm>
            <a:off x="3132143" y="3794353"/>
            <a:ext cx="1531062" cy="984579"/>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73" name="Straight Arrow Connector 72"/>
          <p:cNvCxnSpPr>
            <a:stCxn id="38" idx="6"/>
          </p:cNvCxnSpPr>
          <p:nvPr/>
        </p:nvCxnSpPr>
        <p:spPr>
          <a:xfrm>
            <a:off x="3132143" y="3794353"/>
            <a:ext cx="1408226" cy="2160601"/>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74" name="Straight Arrow Connector 73"/>
          <p:cNvCxnSpPr>
            <a:stCxn id="40" idx="6"/>
          </p:cNvCxnSpPr>
          <p:nvPr/>
        </p:nvCxnSpPr>
        <p:spPr>
          <a:xfrm flipV="1">
            <a:off x="3111254" y="4356584"/>
            <a:ext cx="1514385" cy="1215664"/>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spTree>
    <p:custDataLst>
      <p:tags r:id="rId1"/>
    </p:custDataLst>
    <p:extLst>
      <p:ext uri="{BB962C8B-B14F-4D97-AF65-F5344CB8AC3E}">
        <p14:creationId xmlns:p14="http://schemas.microsoft.com/office/powerpoint/2010/main" val="360710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2.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3.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4.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5.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6.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7.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8.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9.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heme/theme1.xml><?xml version="1.0" encoding="utf-8"?>
<a:theme xmlns:a="http://schemas.openxmlformats.org/drawingml/2006/main" name="Blank">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5732</TotalTime>
  <Words>2927</Words>
  <Application>Microsoft Office PowerPoint</Application>
  <PresentationFormat>On-screen Show (4:3)</PresentationFormat>
  <Paragraphs>244</Paragraphs>
  <Slides>16</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Blank</vt:lpstr>
      <vt:lpstr>Microsoft Excel Worksheet</vt:lpstr>
      <vt:lpstr>Time Series Analysis- Various Approaches</vt:lpstr>
      <vt:lpstr>AGENDA</vt:lpstr>
      <vt:lpstr>PI Sensors: Overview</vt:lpstr>
      <vt:lpstr>Overview- Support Vector Regression (SVM - Regression)</vt:lpstr>
      <vt:lpstr>Overview –Support Vector Machines - Regression</vt:lpstr>
      <vt:lpstr>Overview –Support Vector Machines - Regression</vt:lpstr>
      <vt:lpstr>Overview –Support Vector Machines - Regression</vt:lpstr>
      <vt:lpstr>Overview- Artificial Neural Network (ANN)</vt:lpstr>
      <vt:lpstr>Schematic for ANN: Time Series Model</vt:lpstr>
      <vt:lpstr>Overview- Recurrent Neural Network (RNN)</vt:lpstr>
      <vt:lpstr>Schematic for RNN: Time Series Model</vt:lpstr>
      <vt:lpstr>Schematic for RNN: Time Series Model - cont.</vt:lpstr>
      <vt:lpstr>Schematic for RNN: Time Series Model - cont.</vt:lpstr>
      <vt:lpstr>Overview- STL (Seasonal and Trend Decomposition using LOESS)</vt:lpstr>
      <vt:lpstr>Overview -STL (Seasonal and Trend Decomposition using LOESS)</vt:lpstr>
      <vt:lpstr>Appendix</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Neural Networks</dc:title>
  <dc:creator>Rohini Srivathsa</dc:creator>
  <cp:lastModifiedBy>Sengupta, Shovon</cp:lastModifiedBy>
  <cp:revision>170</cp:revision>
  <cp:lastPrinted>2015-02-02T16:31:04Z</cp:lastPrinted>
  <dcterms:created xsi:type="dcterms:W3CDTF">2017-03-02T05:39:41Z</dcterms:created>
  <dcterms:modified xsi:type="dcterms:W3CDTF">2017-05-24T11:57:35Z</dcterms:modified>
</cp:coreProperties>
</file>