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6" autoAdjust="0"/>
    <p:restoredTop sz="97312" autoAdjust="0"/>
  </p:normalViewPr>
  <p:slideViewPr>
    <p:cSldViewPr>
      <p:cViewPr>
        <p:scale>
          <a:sx n="79" d="100"/>
          <a:sy n="79" d="100"/>
        </p:scale>
        <p:origin x="-1356" y="204"/>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9/18/2017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extLst>
      <p:ext uri="{BB962C8B-B14F-4D97-AF65-F5344CB8AC3E}">
        <p14:creationId xmlns:p14="http://schemas.microsoft.com/office/powerpoint/2010/main" val="74983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1C0BBC-583C-42F1-99F0-A9970C625DE3}" type="datetime1">
              <a:rPr lang="en-US" smtClean="0"/>
              <a:pPr/>
              <a:t>9/18/2017</a:t>
            </a:fld>
            <a:endParaRPr lang="en-US"/>
          </a:p>
        </p:txBody>
      </p:sp>
      <p:sp>
        <p:nvSpPr>
          <p:cNvPr id="5" name="Footer Placeholder 4"/>
          <p:cNvSpPr>
            <a:spLocks noGrp="1"/>
          </p:cNvSpPr>
          <p:nvPr>
            <p:ph type="ftr" sz="quarter" idx="11"/>
          </p:nvPr>
        </p:nvSpPr>
        <p:spPr/>
        <p:txBody>
          <a:bodyPr/>
          <a:lstStyle/>
          <a:p>
            <a:r>
              <a:rPr lang="en-US" smtClean="0"/>
              <a:t>Md. Golam Moazzam, Dept. of CSE, JU</a:t>
            </a:r>
            <a:endParaRPr lang="en-US"/>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21185640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C0BBC-583C-42F1-99F0-A9970C625DE3}" type="datetime1">
              <a:rPr lang="en-US" smtClean="0"/>
              <a:pPr/>
              <a:t>9/18/2017</a:t>
            </a:fld>
            <a:endParaRPr lang="en-US"/>
          </a:p>
        </p:txBody>
      </p:sp>
      <p:sp>
        <p:nvSpPr>
          <p:cNvPr id="5" name="Footer Placeholder 4"/>
          <p:cNvSpPr>
            <a:spLocks noGrp="1"/>
          </p:cNvSpPr>
          <p:nvPr>
            <p:ph type="ftr" sz="quarter" idx="11"/>
          </p:nvPr>
        </p:nvSpPr>
        <p:spPr/>
        <p:txBody>
          <a:bodyPr/>
          <a:lstStyle/>
          <a:p>
            <a:r>
              <a:rPr lang="en-US" smtClean="0"/>
              <a:t>Md. Golam Moazzam, Dept. of CSE, JU</a:t>
            </a:r>
            <a:endParaRPr lang="en-US"/>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4042030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C0BBC-583C-42F1-99F0-A9970C625DE3}" type="datetime1">
              <a:rPr lang="en-US" smtClean="0"/>
              <a:pPr/>
              <a:t>9/18/2017</a:t>
            </a:fld>
            <a:endParaRPr lang="en-US"/>
          </a:p>
        </p:txBody>
      </p:sp>
      <p:sp>
        <p:nvSpPr>
          <p:cNvPr id="5" name="Footer Placeholder 4"/>
          <p:cNvSpPr>
            <a:spLocks noGrp="1"/>
          </p:cNvSpPr>
          <p:nvPr>
            <p:ph type="ftr" sz="quarter" idx="11"/>
          </p:nvPr>
        </p:nvSpPr>
        <p:spPr/>
        <p:txBody>
          <a:bodyPr/>
          <a:lstStyle/>
          <a:p>
            <a:r>
              <a:rPr lang="en-US" smtClean="0"/>
              <a:t>Md. Golam Moazzam, Dept. of CSE, JU</a:t>
            </a:r>
            <a:endParaRPr lang="en-US"/>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372499856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C0BBC-583C-42F1-99F0-A9970C625DE3}" type="datetime1">
              <a:rPr lang="en-US" smtClean="0"/>
              <a:pPr/>
              <a:t>9/18/2017</a:t>
            </a:fld>
            <a:endParaRPr lang="en-US"/>
          </a:p>
        </p:txBody>
      </p:sp>
      <p:sp>
        <p:nvSpPr>
          <p:cNvPr id="5" name="Footer Placeholder 4"/>
          <p:cNvSpPr>
            <a:spLocks noGrp="1"/>
          </p:cNvSpPr>
          <p:nvPr>
            <p:ph type="ftr" sz="quarter" idx="11"/>
          </p:nvPr>
        </p:nvSpPr>
        <p:spPr/>
        <p:txBody>
          <a:bodyPr/>
          <a:lstStyle/>
          <a:p>
            <a:r>
              <a:rPr lang="en-US" smtClean="0"/>
              <a:t>Md. Golam Moazzam, Dept. of CSE, JU</a:t>
            </a:r>
            <a:endParaRPr lang="en-US"/>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57820241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C0BBC-583C-42F1-99F0-A9970C625DE3}" type="datetime1">
              <a:rPr lang="en-US" smtClean="0"/>
              <a:pPr/>
              <a:t>9/18/2017</a:t>
            </a:fld>
            <a:endParaRPr lang="en-US"/>
          </a:p>
        </p:txBody>
      </p:sp>
      <p:sp>
        <p:nvSpPr>
          <p:cNvPr id="5" name="Footer Placeholder 4"/>
          <p:cNvSpPr>
            <a:spLocks noGrp="1"/>
          </p:cNvSpPr>
          <p:nvPr>
            <p:ph type="ftr" sz="quarter" idx="11"/>
          </p:nvPr>
        </p:nvSpPr>
        <p:spPr/>
        <p:txBody>
          <a:bodyPr/>
          <a:lstStyle/>
          <a:p>
            <a:r>
              <a:rPr lang="en-US" smtClean="0"/>
              <a:t>Md. Golam Moazzam, Dept. of CSE, JU</a:t>
            </a:r>
            <a:endParaRPr lang="en-US"/>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3068826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1C0BBC-583C-42F1-99F0-A9970C625DE3}"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68953521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1C0BBC-583C-42F1-99F0-A9970C625DE3}" type="datetime1">
              <a:rPr lang="en-US" smtClean="0"/>
              <a:pPr/>
              <a:t>9/18/2017</a:t>
            </a:fld>
            <a:endParaRPr lang="en-US"/>
          </a:p>
        </p:txBody>
      </p:sp>
      <p:sp>
        <p:nvSpPr>
          <p:cNvPr id="8" name="Footer Placeholder 7"/>
          <p:cNvSpPr>
            <a:spLocks noGrp="1"/>
          </p:cNvSpPr>
          <p:nvPr>
            <p:ph type="ftr" sz="quarter" idx="11"/>
          </p:nvPr>
        </p:nvSpPr>
        <p:spPr/>
        <p:txBody>
          <a:bodyPr/>
          <a:lstStyle/>
          <a:p>
            <a:r>
              <a:rPr lang="en-US" smtClean="0"/>
              <a:t>Md. Golam Moazzam, Dept. of CSE, JU</a:t>
            </a:r>
            <a:endParaRPr lang="en-US"/>
          </a:p>
        </p:txBody>
      </p:sp>
      <p:sp>
        <p:nvSpPr>
          <p:cNvPr id="9" name="Slide Number Placeholder 8"/>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87760217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C0BBC-583C-42F1-99F0-A9970C625DE3}" type="datetime1">
              <a:rPr lang="en-US" smtClean="0"/>
              <a:pPr/>
              <a:t>9/18/2017</a:t>
            </a:fld>
            <a:endParaRPr lang="en-US"/>
          </a:p>
        </p:txBody>
      </p:sp>
      <p:sp>
        <p:nvSpPr>
          <p:cNvPr id="4" name="Footer Placeholder 3"/>
          <p:cNvSpPr>
            <a:spLocks noGrp="1"/>
          </p:cNvSpPr>
          <p:nvPr>
            <p:ph type="ftr" sz="quarter" idx="11"/>
          </p:nvPr>
        </p:nvSpPr>
        <p:spPr/>
        <p:txBody>
          <a:bodyPr/>
          <a:lstStyle/>
          <a:p>
            <a:r>
              <a:rPr lang="en-US" smtClean="0"/>
              <a:t>Md. Golam Moazzam, Dept. of CSE, JU</a:t>
            </a:r>
            <a:endParaRPr lang="en-US"/>
          </a:p>
        </p:txBody>
      </p:sp>
      <p:sp>
        <p:nvSpPr>
          <p:cNvPr id="5" name="Slide Number Placeholder 4"/>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407114621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C0BBC-583C-42F1-99F0-A9970C625DE3}" type="datetime1">
              <a:rPr lang="en-US" smtClean="0"/>
              <a:pPr/>
              <a:t>9/18/2017</a:t>
            </a:fld>
            <a:endParaRPr lang="en-US"/>
          </a:p>
        </p:txBody>
      </p:sp>
      <p:sp>
        <p:nvSpPr>
          <p:cNvPr id="3" name="Footer Placeholder 2"/>
          <p:cNvSpPr>
            <a:spLocks noGrp="1"/>
          </p:cNvSpPr>
          <p:nvPr>
            <p:ph type="ftr" sz="quarter" idx="11"/>
          </p:nvPr>
        </p:nvSpPr>
        <p:spPr/>
        <p:txBody>
          <a:bodyPr/>
          <a:lstStyle/>
          <a:p>
            <a:r>
              <a:rPr lang="en-US" smtClean="0"/>
              <a:t>Md. Golam Moazzam, Dept. of CSE, JU</a:t>
            </a:r>
            <a:endParaRPr lang="en-US"/>
          </a:p>
        </p:txBody>
      </p:sp>
      <p:sp>
        <p:nvSpPr>
          <p:cNvPr id="4" name="Slide Number Placeholder 3"/>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96083242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C0BBC-583C-42F1-99F0-A9970C625DE3}"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40802127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C0BBC-583C-42F1-99F0-A9970C625DE3}" type="datetime1">
              <a:rPr lang="en-US" smtClean="0"/>
              <a:pPr/>
              <a:t>9/18/2017</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348927672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0BBC-583C-42F1-99F0-A9970C625DE3}" type="datetime1">
              <a:rPr lang="en-US" smtClean="0"/>
              <a:pPr/>
              <a:t>9/18/2017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Golam Moazzam, Dept. of CSE, JU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81A4-4C9D-4645-98E5-DC94BB779CF3}" type="slidenum">
              <a:rPr lang="en-US" smtClean="0"/>
              <a:pPr/>
              <a:t>‹#›</a:t>
            </a:fld>
            <a:endParaRPr lang="en-US"/>
          </a:p>
        </p:txBody>
      </p:sp>
      <p:pic>
        <p:nvPicPr>
          <p:cNvPr id="7" name="Picture 6" descr="JU Mon eps.tif"/>
          <p:cNvPicPr>
            <a:picLocks noChangeAspect="1"/>
          </p:cNvPicPr>
          <p:nvPr userDrawn="1"/>
        </p:nvPicPr>
        <p:blipFill>
          <a:blip cstate="print"/>
          <a:stretch>
            <a:fillRect/>
          </a:stretch>
        </p:blipFill>
        <p:spPr>
          <a:xfrm>
            <a:off x="381000" y="228600"/>
            <a:ext cx="917067" cy="1135254"/>
          </a:xfrm>
          <a:prstGeom prst="rect">
            <a:avLst/>
          </a:prstGeom>
        </p:spPr>
      </p:pic>
      <p:sp>
        <p:nvSpPr>
          <p:cNvPr id="8" name="TextBox 7"/>
          <p:cNvSpPr txBox="1"/>
          <p:nvPr userDrawn="1"/>
        </p:nvSpPr>
        <p:spPr>
          <a:xfrm>
            <a:off x="2133600" y="685800"/>
            <a:ext cx="5715000" cy="369332"/>
          </a:xfrm>
          <a:prstGeom prst="rect">
            <a:avLst/>
          </a:prstGeom>
          <a:noFill/>
        </p:spPr>
        <p:txBody>
          <a:bodyPr wrap="square" rtlCol="0">
            <a:spAutoFit/>
          </a:bodyPr>
          <a:lstStyle/>
          <a:p>
            <a:r>
              <a:rPr lang="en-US" dirty="0" smtClean="0"/>
              <a:t>Indexing and Hashing</a:t>
            </a:r>
            <a:endParaRPr lang="en-US" dirty="0"/>
          </a:p>
        </p:txBody>
      </p:sp>
    </p:spTree>
    <p:extLst>
      <p:ext uri="{BB962C8B-B14F-4D97-AF65-F5344CB8AC3E}">
        <p14:creationId xmlns:p14="http://schemas.microsoft.com/office/powerpoint/2010/main" val="245100690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smtClean="0">
                <a:solidFill>
                  <a:srgbClr val="00B050"/>
                </a:solidFill>
              </a:rPr>
              <a:t>SJM, Dept. of CSE, AUB</a:t>
            </a:r>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304800" y="1905000"/>
            <a:ext cx="8839200" cy="3276600"/>
          </a:xfrm>
          <a:prstGeom prst="rect">
            <a:avLst/>
          </a:prstGeom>
        </p:spPr>
        <p:txBody>
          <a:bodyPr>
            <a:normAutofit fontScale="25000" lnSpcReduction="20000"/>
          </a:bodyPr>
          <a:lstStyle/>
          <a:p>
            <a:pPr algn="ctr">
              <a:buNone/>
            </a:pPr>
            <a:r>
              <a:rPr lang="en-US" sz="16600" dirty="0" smtClean="0">
                <a:latin typeface="Times New Roman" pitchFamily="18" charset="0"/>
                <a:cs typeface="Times New Roman" pitchFamily="18" charset="0"/>
              </a:rPr>
              <a:t>Lecture: 1</a:t>
            </a:r>
          </a:p>
          <a:p>
            <a:pPr algn="ctr">
              <a:buNone/>
            </a:pPr>
            <a:r>
              <a:rPr lang="en-US" sz="16600" dirty="0" smtClean="0">
                <a:latin typeface="Times New Roman" pitchFamily="18" charset="0"/>
                <a:cs typeface="Times New Roman" pitchFamily="18" charset="0"/>
              </a:rPr>
              <a:t>C</a:t>
            </a:r>
            <a:r>
              <a:rPr lang="en-US" sz="7200" dirty="0" smtClean="0">
                <a:latin typeface="Times New Roman" pitchFamily="18" charset="0"/>
                <a:cs typeface="Times New Roman" pitchFamily="18" charset="0"/>
              </a:rPr>
              <a:t>hapter </a:t>
            </a:r>
            <a:r>
              <a:rPr lang="en-US" sz="19900" dirty="0" smtClean="0">
                <a:latin typeface="Times New Roman" pitchFamily="18" charset="0"/>
                <a:cs typeface="Times New Roman" pitchFamily="18" charset="0"/>
              </a:rPr>
              <a:t>01</a:t>
            </a:r>
          </a:p>
          <a:p>
            <a:pPr algn="ctr">
              <a:buNone/>
            </a:pPr>
            <a:r>
              <a:rPr lang="en-US" sz="19900" dirty="0" smtClean="0">
                <a:latin typeface="Times New Roman" pitchFamily="18" charset="0"/>
                <a:cs typeface="Times New Roman" pitchFamily="18" charset="0"/>
              </a:rPr>
              <a:t>Instructor: Shomoita Jahid Mitin</a:t>
            </a:r>
            <a:endParaRPr lang="en-US" sz="7200" dirty="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2438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Data</a:t>
            </a:r>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Data are simply values or sets of values, raw materials used </a:t>
            </a:r>
            <a:r>
              <a:rPr lang="en-US" sz="2000" smtClean="0">
                <a:latin typeface="Times New Roman" pitchFamily="18" charset="0"/>
                <a:cs typeface="Times New Roman" pitchFamily="18" charset="0"/>
              </a:rPr>
              <a:t>as inputs.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data item refers to a single unit of values.</a:t>
            </a:r>
          </a:p>
          <a:p>
            <a:r>
              <a:rPr lang="en-US" sz="2000" dirty="0" smtClean="0">
                <a:latin typeface="Times New Roman" pitchFamily="18" charset="0"/>
                <a:cs typeface="Times New Roman" pitchFamily="18" charset="0"/>
              </a:rPr>
              <a:t>Data items that are divided into sub items are </a:t>
            </a:r>
            <a:r>
              <a:rPr lang="en-US" sz="2000" dirty="0" smtClean="0">
                <a:solidFill>
                  <a:srgbClr val="FF0000"/>
                </a:solidFill>
                <a:latin typeface="Times New Roman" pitchFamily="18" charset="0"/>
                <a:cs typeface="Times New Roman" pitchFamily="18" charset="0"/>
              </a:rPr>
              <a:t>group items</a:t>
            </a:r>
            <a:r>
              <a:rPr lang="en-US" sz="2000" dirty="0" smtClean="0">
                <a:latin typeface="Times New Roman" pitchFamily="18" charset="0"/>
                <a:cs typeface="Times New Roman" pitchFamily="18" charset="0"/>
              </a:rPr>
              <a:t>. Those that are not are called </a:t>
            </a:r>
            <a:r>
              <a:rPr lang="en-US" sz="2000" dirty="0" smtClean="0">
                <a:solidFill>
                  <a:srgbClr val="FF0000"/>
                </a:solidFill>
                <a:latin typeface="Times New Roman" pitchFamily="18" charset="0"/>
                <a:cs typeface="Times New Roman" pitchFamily="18" charset="0"/>
              </a:rPr>
              <a:t>elementary items.</a:t>
            </a:r>
            <a:r>
              <a:rPr lang="en-US" sz="2000" dirty="0" smtClean="0">
                <a:latin typeface="Times New Roman" pitchFamily="18" charset="0"/>
                <a:cs typeface="Times New Roman" pitchFamily="18" charset="0"/>
              </a:rPr>
              <a:t> For example, a student’s name may be divided into three sub items – [first name, middle name and last name] but the ID of a student would normally be treated as a single item.</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pSp>
        <p:nvGrpSpPr>
          <p:cNvPr id="1026" name="Group 2"/>
          <p:cNvGrpSpPr>
            <a:grpSpLocks noChangeAspect="1"/>
          </p:cNvGrpSpPr>
          <p:nvPr/>
        </p:nvGrpSpPr>
        <p:grpSpPr bwMode="auto">
          <a:xfrm>
            <a:off x="1447800" y="4067175"/>
            <a:ext cx="6430834" cy="2105025"/>
            <a:chOff x="1440" y="4710"/>
            <a:chExt cx="9027" cy="2955"/>
          </a:xfrm>
        </p:grpSpPr>
        <p:sp>
          <p:nvSpPr>
            <p:cNvPr id="1027" name="AutoShape 3"/>
            <p:cNvSpPr>
              <a:spLocks noChangeAspect="1" noChangeArrowheads="1"/>
            </p:cNvSpPr>
            <p:nvPr/>
          </p:nvSpPr>
          <p:spPr bwMode="auto">
            <a:xfrm>
              <a:off x="1440" y="4710"/>
              <a:ext cx="9027" cy="295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028" name="Group 4"/>
            <p:cNvGrpSpPr>
              <a:grpSpLocks/>
            </p:cNvGrpSpPr>
            <p:nvPr/>
          </p:nvGrpSpPr>
          <p:grpSpPr bwMode="auto">
            <a:xfrm>
              <a:off x="1965" y="4844"/>
              <a:ext cx="8040" cy="2281"/>
              <a:chOff x="1965" y="4844"/>
              <a:chExt cx="8040" cy="2281"/>
            </a:xfrm>
          </p:grpSpPr>
          <p:sp>
            <p:nvSpPr>
              <p:cNvPr id="1029" name="Text Box 5"/>
              <p:cNvSpPr txBox="1">
                <a:spLocks noChangeArrowheads="1"/>
              </p:cNvSpPr>
              <p:nvPr/>
            </p:nvSpPr>
            <p:spPr bwMode="auto">
              <a:xfrm>
                <a:off x="5370" y="4844"/>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Text Box 6"/>
              <p:cNvSpPr txBox="1">
                <a:spLocks noChangeArrowheads="1"/>
              </p:cNvSpPr>
              <p:nvPr/>
            </p:nvSpPr>
            <p:spPr bwMode="auto">
              <a:xfrm>
                <a:off x="1965" y="6059"/>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Text Box 7"/>
              <p:cNvSpPr txBox="1">
                <a:spLocks noChangeArrowheads="1"/>
              </p:cNvSpPr>
              <p:nvPr/>
            </p:nvSpPr>
            <p:spPr bwMode="auto">
              <a:xfrm>
                <a:off x="3585" y="6059"/>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Text Box 8"/>
              <p:cNvSpPr txBox="1">
                <a:spLocks noChangeArrowheads="1"/>
              </p:cNvSpPr>
              <p:nvPr/>
            </p:nvSpPr>
            <p:spPr bwMode="auto">
              <a:xfrm>
                <a:off x="5370" y="6059"/>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Address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Text Box 9"/>
              <p:cNvSpPr txBox="1">
                <a:spLocks noChangeArrowheads="1"/>
              </p:cNvSpPr>
              <p:nvPr/>
            </p:nvSpPr>
            <p:spPr bwMode="auto">
              <a:xfrm>
                <a:off x="6900" y="6059"/>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Text Box 10"/>
              <p:cNvSpPr txBox="1">
                <a:spLocks noChangeArrowheads="1"/>
              </p:cNvSpPr>
              <p:nvPr/>
            </p:nvSpPr>
            <p:spPr bwMode="auto">
              <a:xfrm>
                <a:off x="8625" y="6059"/>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Gender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5" name="AutoShape 11"/>
              <p:cNvCxnSpPr>
                <a:cxnSpLocks noChangeShapeType="1"/>
                <a:stCxn id="1029" idx="2"/>
                <a:endCxn id="1030" idx="0"/>
              </p:cNvCxnSpPr>
              <p:nvPr/>
            </p:nvCxnSpPr>
            <p:spPr bwMode="auto">
              <a:xfrm flipH="1">
                <a:off x="2655" y="5236"/>
                <a:ext cx="3405" cy="823"/>
              </a:xfrm>
              <a:prstGeom prst="straightConnector1">
                <a:avLst/>
              </a:prstGeom>
              <a:noFill/>
              <a:ln w="9525">
                <a:solidFill>
                  <a:srgbClr val="000000"/>
                </a:solidFill>
                <a:round/>
                <a:headEnd/>
                <a:tailEnd/>
              </a:ln>
            </p:spPr>
          </p:cxnSp>
          <p:cxnSp>
            <p:nvCxnSpPr>
              <p:cNvPr id="1036" name="AutoShape 12"/>
              <p:cNvCxnSpPr>
                <a:cxnSpLocks noChangeShapeType="1"/>
                <a:stCxn id="1029" idx="2"/>
                <a:endCxn id="1031" idx="0"/>
              </p:cNvCxnSpPr>
              <p:nvPr/>
            </p:nvCxnSpPr>
            <p:spPr bwMode="auto">
              <a:xfrm flipH="1">
                <a:off x="4275" y="5236"/>
                <a:ext cx="1785" cy="823"/>
              </a:xfrm>
              <a:prstGeom prst="straightConnector1">
                <a:avLst/>
              </a:prstGeom>
              <a:noFill/>
              <a:ln w="9525">
                <a:solidFill>
                  <a:srgbClr val="000000"/>
                </a:solidFill>
                <a:round/>
                <a:headEnd/>
                <a:tailEnd/>
              </a:ln>
            </p:spPr>
          </p:cxnSp>
          <p:cxnSp>
            <p:nvCxnSpPr>
              <p:cNvPr id="1037" name="AutoShape 13"/>
              <p:cNvCxnSpPr>
                <a:cxnSpLocks noChangeShapeType="1"/>
                <a:stCxn id="1029" idx="2"/>
                <a:endCxn id="1032" idx="0"/>
              </p:cNvCxnSpPr>
              <p:nvPr/>
            </p:nvCxnSpPr>
            <p:spPr bwMode="auto">
              <a:xfrm>
                <a:off x="6060" y="5236"/>
                <a:ext cx="1" cy="823"/>
              </a:xfrm>
              <a:prstGeom prst="straightConnector1">
                <a:avLst/>
              </a:prstGeom>
              <a:noFill/>
              <a:ln w="9525">
                <a:solidFill>
                  <a:srgbClr val="000000"/>
                </a:solidFill>
                <a:round/>
                <a:headEnd/>
                <a:tailEnd/>
              </a:ln>
            </p:spPr>
          </p:cxnSp>
          <p:cxnSp>
            <p:nvCxnSpPr>
              <p:cNvPr id="1038" name="AutoShape 14"/>
              <p:cNvCxnSpPr>
                <a:cxnSpLocks noChangeShapeType="1"/>
                <a:stCxn id="1029" idx="2"/>
                <a:endCxn id="1033" idx="0"/>
              </p:cNvCxnSpPr>
              <p:nvPr/>
            </p:nvCxnSpPr>
            <p:spPr bwMode="auto">
              <a:xfrm>
                <a:off x="6060" y="5236"/>
                <a:ext cx="1530" cy="823"/>
              </a:xfrm>
              <a:prstGeom prst="straightConnector1">
                <a:avLst/>
              </a:prstGeom>
              <a:noFill/>
              <a:ln w="9525">
                <a:solidFill>
                  <a:srgbClr val="000000"/>
                </a:solidFill>
                <a:round/>
                <a:headEnd/>
                <a:tailEnd/>
              </a:ln>
            </p:spPr>
          </p:cxnSp>
          <p:cxnSp>
            <p:nvCxnSpPr>
              <p:cNvPr id="1039" name="AutoShape 15"/>
              <p:cNvCxnSpPr>
                <a:cxnSpLocks noChangeShapeType="1"/>
                <a:stCxn id="1029" idx="2"/>
                <a:endCxn id="1034" idx="0"/>
              </p:cNvCxnSpPr>
              <p:nvPr/>
            </p:nvCxnSpPr>
            <p:spPr bwMode="auto">
              <a:xfrm>
                <a:off x="6060" y="5236"/>
                <a:ext cx="3255" cy="823"/>
              </a:xfrm>
              <a:prstGeom prst="straightConnector1">
                <a:avLst/>
              </a:prstGeom>
              <a:noFill/>
              <a:ln w="9525">
                <a:solidFill>
                  <a:srgbClr val="000000"/>
                </a:solidFill>
                <a:round/>
                <a:headEnd/>
                <a:tailEnd/>
              </a:ln>
            </p:spPr>
          </p:cxnSp>
          <p:sp>
            <p:nvSpPr>
              <p:cNvPr id="1040" name="Text Box 16"/>
              <p:cNvSpPr txBox="1">
                <a:spLocks noChangeArrowheads="1"/>
              </p:cNvSpPr>
              <p:nvPr/>
            </p:nvSpPr>
            <p:spPr bwMode="auto">
              <a:xfrm>
                <a:off x="2565" y="6733"/>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First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Text Box 17"/>
              <p:cNvSpPr txBox="1">
                <a:spLocks noChangeArrowheads="1"/>
              </p:cNvSpPr>
              <p:nvPr/>
            </p:nvSpPr>
            <p:spPr bwMode="auto">
              <a:xfrm>
                <a:off x="3585" y="6733"/>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Middle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4380" y="6733"/>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Last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Text Box 19"/>
              <p:cNvSpPr txBox="1">
                <a:spLocks noChangeArrowheads="1"/>
              </p:cNvSpPr>
              <p:nvPr/>
            </p:nvSpPr>
            <p:spPr bwMode="auto">
              <a:xfrm>
                <a:off x="5370" y="6733"/>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Street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Text Box 20"/>
              <p:cNvSpPr txBox="1">
                <a:spLocks noChangeArrowheads="1"/>
              </p:cNvSpPr>
              <p:nvPr/>
            </p:nvSpPr>
            <p:spPr bwMode="auto">
              <a:xfrm>
                <a:off x="6450" y="6733"/>
                <a:ext cx="1380" cy="392"/>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Area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5" name="AutoShape 21"/>
              <p:cNvCxnSpPr>
                <a:cxnSpLocks noChangeShapeType="1"/>
                <a:stCxn id="1031" idx="2"/>
                <a:endCxn id="1040" idx="0"/>
              </p:cNvCxnSpPr>
              <p:nvPr/>
            </p:nvCxnSpPr>
            <p:spPr bwMode="auto">
              <a:xfrm flipH="1">
                <a:off x="3255" y="6451"/>
                <a:ext cx="1020" cy="282"/>
              </a:xfrm>
              <a:prstGeom prst="straightConnector1">
                <a:avLst/>
              </a:prstGeom>
              <a:noFill/>
              <a:ln w="9525">
                <a:solidFill>
                  <a:srgbClr val="000000"/>
                </a:solidFill>
                <a:round/>
                <a:headEnd/>
                <a:tailEnd/>
              </a:ln>
            </p:spPr>
          </p:cxnSp>
          <p:cxnSp>
            <p:nvCxnSpPr>
              <p:cNvPr id="1046" name="AutoShape 22"/>
              <p:cNvCxnSpPr>
                <a:cxnSpLocks noChangeShapeType="1"/>
                <a:stCxn id="1031" idx="2"/>
                <a:endCxn id="1041" idx="0"/>
              </p:cNvCxnSpPr>
              <p:nvPr/>
            </p:nvCxnSpPr>
            <p:spPr bwMode="auto">
              <a:xfrm>
                <a:off x="4275" y="6451"/>
                <a:ext cx="1" cy="282"/>
              </a:xfrm>
              <a:prstGeom prst="straightConnector1">
                <a:avLst/>
              </a:prstGeom>
              <a:noFill/>
              <a:ln w="9525">
                <a:solidFill>
                  <a:srgbClr val="000000"/>
                </a:solidFill>
                <a:round/>
                <a:headEnd/>
                <a:tailEnd/>
              </a:ln>
            </p:spPr>
          </p:cxnSp>
          <p:cxnSp>
            <p:nvCxnSpPr>
              <p:cNvPr id="1047" name="AutoShape 23"/>
              <p:cNvCxnSpPr>
                <a:cxnSpLocks noChangeShapeType="1"/>
                <a:stCxn id="1031" idx="2"/>
                <a:endCxn id="1042" idx="0"/>
              </p:cNvCxnSpPr>
              <p:nvPr/>
            </p:nvCxnSpPr>
            <p:spPr bwMode="auto">
              <a:xfrm>
                <a:off x="4275" y="6451"/>
                <a:ext cx="795" cy="282"/>
              </a:xfrm>
              <a:prstGeom prst="straightConnector1">
                <a:avLst/>
              </a:prstGeom>
              <a:noFill/>
              <a:ln w="9525">
                <a:solidFill>
                  <a:srgbClr val="000000"/>
                </a:solidFill>
                <a:round/>
                <a:headEnd/>
                <a:tailEnd/>
              </a:ln>
            </p:spPr>
          </p:cxnSp>
          <p:cxnSp>
            <p:nvCxnSpPr>
              <p:cNvPr id="1048" name="AutoShape 24"/>
              <p:cNvCxnSpPr>
                <a:cxnSpLocks noChangeShapeType="1"/>
                <a:stCxn id="1032" idx="2"/>
                <a:endCxn id="1043" idx="0"/>
              </p:cNvCxnSpPr>
              <p:nvPr/>
            </p:nvCxnSpPr>
            <p:spPr bwMode="auto">
              <a:xfrm>
                <a:off x="6060" y="6451"/>
                <a:ext cx="1" cy="282"/>
              </a:xfrm>
              <a:prstGeom prst="straightConnector1">
                <a:avLst/>
              </a:prstGeom>
              <a:noFill/>
              <a:ln w="9525">
                <a:solidFill>
                  <a:srgbClr val="000000"/>
                </a:solidFill>
                <a:round/>
                <a:headEnd/>
                <a:tailEnd/>
              </a:ln>
            </p:spPr>
          </p:cxnSp>
          <p:cxnSp>
            <p:nvCxnSpPr>
              <p:cNvPr id="1049" name="AutoShape 25"/>
              <p:cNvCxnSpPr>
                <a:cxnSpLocks noChangeShapeType="1"/>
                <a:stCxn id="1032" idx="2"/>
                <a:endCxn id="1044" idx="0"/>
              </p:cNvCxnSpPr>
              <p:nvPr/>
            </p:nvCxnSpPr>
            <p:spPr bwMode="auto">
              <a:xfrm>
                <a:off x="6060" y="6451"/>
                <a:ext cx="1080" cy="282"/>
              </a:xfrm>
              <a:prstGeom prst="straightConnector1">
                <a:avLst/>
              </a:prstGeom>
              <a:noFill/>
              <a:ln w="9525">
                <a:solidFill>
                  <a:srgbClr val="000000"/>
                </a:solidFill>
                <a:round/>
                <a:headEnd/>
                <a:tailEnd/>
              </a:ln>
            </p:spPr>
          </p:cxn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0" y="1600200"/>
            <a:ext cx="8229600" cy="4038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Entity</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An entity is something that has certain attributes or properties which may be assigned values.</a:t>
            </a:r>
          </a:p>
          <a:p>
            <a:pPr>
              <a:buFont typeface="Wingdings" pitchFamily="2" charset="2"/>
              <a:buChar char="§"/>
            </a:pPr>
            <a:endParaRPr lang="en-US" sz="1800"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Entity Set</a:t>
            </a:r>
          </a:p>
          <a:p>
            <a:pPr>
              <a:buNone/>
            </a:pPr>
            <a:r>
              <a:rPr lang="en-US" sz="1800" dirty="0" smtClean="0">
                <a:latin typeface="Times New Roman" pitchFamily="18" charset="0"/>
                <a:cs typeface="Times New Roman" pitchFamily="18" charset="0"/>
              </a:rPr>
              <a:t>	Entities with similar attributes (e.g. all the employees in an organization) form an entity set.</a:t>
            </a:r>
          </a:p>
          <a:p>
            <a:pPr>
              <a:buFont typeface="Wingdings" pitchFamily="2" charset="2"/>
              <a:buChar char="§"/>
            </a:pPr>
            <a:endParaRPr lang="en-US" sz="1800"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Domain of an Attribute</a:t>
            </a:r>
          </a:p>
          <a:p>
            <a:pPr>
              <a:buNone/>
            </a:pPr>
            <a:r>
              <a:rPr lang="en-US" sz="1800" dirty="0" smtClean="0">
                <a:latin typeface="Times New Roman" pitchFamily="18" charset="0"/>
                <a:cs typeface="Times New Roman" pitchFamily="18" charset="0"/>
              </a:rPr>
              <a:t>	Each attribute of an entity set has a range of values, the set of all possible values that could be assigned to the particular attribute.</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0" y="1600200"/>
            <a:ext cx="8229600" cy="3733800"/>
          </a:xfrm>
          <a:prstGeom prst="rect">
            <a:avLst/>
          </a:prstGeom>
        </p:spPr>
        <p:txBody>
          <a:bodyPr/>
          <a:lstStyle/>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Data are organized into the hierarchy of fields, records and files that reflects the relationship between attributes, entities and entity sets.</a:t>
            </a:r>
          </a:p>
          <a:p>
            <a:endParaRPr lang="en-US" sz="2000"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Field</a:t>
            </a:r>
          </a:p>
          <a:p>
            <a:pPr>
              <a:buNone/>
            </a:pPr>
            <a:r>
              <a:rPr lang="en-US" sz="2000" dirty="0" smtClean="0">
                <a:latin typeface="Times New Roman" pitchFamily="18" charset="0"/>
                <a:cs typeface="Times New Roman" pitchFamily="18" charset="0"/>
              </a:rPr>
              <a:t>	A field is a single elementary unit of information representing an attribute of an entity.</a:t>
            </a:r>
          </a:p>
          <a:p>
            <a:pPr>
              <a:buFont typeface="Wingdings" pitchFamily="2" charset="2"/>
              <a:buChar char="q"/>
            </a:pPr>
            <a:r>
              <a:rPr lang="en-US" sz="2000" b="1" dirty="0" smtClean="0">
                <a:latin typeface="Times New Roman" pitchFamily="18" charset="0"/>
                <a:cs typeface="Times New Roman" pitchFamily="18" charset="0"/>
              </a:rPr>
              <a:t>Record</a:t>
            </a:r>
          </a:p>
          <a:p>
            <a:pPr>
              <a:buNone/>
            </a:pPr>
            <a:r>
              <a:rPr lang="en-US" sz="2000" dirty="0" smtClean="0">
                <a:latin typeface="Times New Roman" pitchFamily="18" charset="0"/>
                <a:cs typeface="Times New Roman" pitchFamily="18" charset="0"/>
              </a:rPr>
              <a:t>	 A record is the collection of field values of a given entity.</a:t>
            </a:r>
          </a:p>
          <a:p>
            <a:pPr>
              <a:buFont typeface="Wingdings" pitchFamily="2" charset="2"/>
              <a:buChar char="q"/>
            </a:pPr>
            <a:r>
              <a:rPr lang="en-US" sz="2000" b="1" dirty="0" smtClean="0">
                <a:latin typeface="Times New Roman" pitchFamily="18" charset="0"/>
                <a:cs typeface="Times New Roman" pitchFamily="18" charset="0"/>
              </a:rPr>
              <a:t>File</a:t>
            </a:r>
          </a:p>
          <a:p>
            <a:pPr>
              <a:buNone/>
            </a:pPr>
            <a:r>
              <a:rPr lang="en-US" sz="2000" dirty="0" smtClean="0">
                <a:latin typeface="Times New Roman" pitchFamily="18" charset="0"/>
                <a:cs typeface="Times New Roman" pitchFamily="18" charset="0"/>
              </a:rPr>
              <a:t>	A file is the collection of records of the entities in a given entity set.</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0" y="1447800"/>
            <a:ext cx="8229600" cy="4648200"/>
          </a:xfrm>
          <a:prstGeom prst="rect">
            <a:avLst/>
          </a:prstGeom>
        </p:spPr>
        <p:txBody>
          <a:bodyPr>
            <a:normAutofit lnSpcReduction="10000"/>
          </a:bodyPr>
          <a:lstStyle/>
          <a:p>
            <a:pPr>
              <a:buFont typeface="Wingdings" pitchFamily="2" charset="2"/>
              <a:buChar char="q"/>
            </a:pPr>
            <a:r>
              <a:rPr lang="en-US" sz="2000" b="1" dirty="0" smtClean="0">
                <a:latin typeface="Times New Roman" pitchFamily="18" charset="0"/>
                <a:cs typeface="Times New Roman" pitchFamily="18" charset="0"/>
              </a:rPr>
              <a:t>Information</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Information is sometimes used for data with given attributes, or, in other words meaningful or processed data. A field is a single elementary unit of information representing an attribute of an entity.</a:t>
            </a:r>
          </a:p>
          <a:p>
            <a:pPr>
              <a:buFont typeface="Wingdings" pitchFamily="2" charset="2"/>
              <a:buChar char="q"/>
            </a:pPr>
            <a:r>
              <a:rPr lang="en-US" sz="2000" b="1" dirty="0" smtClean="0">
                <a:latin typeface="Times New Roman" pitchFamily="18" charset="0"/>
                <a:cs typeface="Times New Roman" pitchFamily="18" charset="0"/>
              </a:rPr>
              <a:t>Data Structure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computer science, a data structure is a particular way of storing and organizing data in a computer’s memory so that it can be used efficiently. Data may be organized in many different ways; the logical or mathematical model of a particular organization of data is called a </a:t>
            </a:r>
            <a:r>
              <a:rPr lang="en-US" sz="2000" b="1" dirty="0" smtClean="0">
                <a:latin typeface="Times New Roman" pitchFamily="18" charset="0"/>
                <a:cs typeface="Times New Roman" pitchFamily="18" charset="0"/>
              </a:rPr>
              <a:t>data structure</a:t>
            </a: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choice of a particular data model depends on the two considerations first; it must be rich enough in structure to mirror the actual relationships of the data in the real world. On the other hand, the structure should be simple enough that one can effectively process the data whenever necessary.</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0" y="1447800"/>
            <a:ext cx="8229600" cy="3048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Subject Matter of DS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This includes the following three steps:</a:t>
            </a:r>
          </a:p>
          <a:p>
            <a:pPr lvl="0">
              <a:buNone/>
            </a:pPr>
            <a:r>
              <a:rPr lang="en-US" sz="2000" dirty="0" smtClean="0">
                <a:latin typeface="Times New Roman" pitchFamily="18" charset="0"/>
                <a:cs typeface="Times New Roman" pitchFamily="18" charset="0"/>
              </a:rPr>
              <a:t>	</a:t>
            </a:r>
          </a:p>
          <a:p>
            <a:pPr lvl="0">
              <a:buNone/>
            </a:pPr>
            <a:r>
              <a:rPr lang="en-US" sz="2000" dirty="0" smtClean="0">
                <a:latin typeface="Times New Roman" pitchFamily="18" charset="0"/>
                <a:cs typeface="Times New Roman" pitchFamily="18" charset="0"/>
              </a:rPr>
              <a:t>	- Logical or mathematical description of the structure</a:t>
            </a:r>
          </a:p>
          <a:p>
            <a:pPr lvl="0">
              <a:buNone/>
            </a:pPr>
            <a:r>
              <a:rPr lang="en-US" sz="2000" dirty="0" smtClean="0">
                <a:latin typeface="Times New Roman" pitchFamily="18" charset="0"/>
                <a:cs typeface="Times New Roman" pitchFamily="18" charset="0"/>
              </a:rPr>
              <a:t>	- Implementation of the structure on a computer</a:t>
            </a:r>
          </a:p>
          <a:p>
            <a:pPr>
              <a:buNone/>
            </a:pPr>
            <a:r>
              <a:rPr lang="en-US" sz="2000" dirty="0" smtClean="0">
                <a:latin typeface="Times New Roman" pitchFamily="18" charset="0"/>
                <a:cs typeface="Times New Roman" pitchFamily="18" charset="0"/>
              </a:rPr>
              <a:t>	- Quantitative analysis of the structure, which includes determining the amount of memory needed to store the structure and the time required to process the structure.</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0" y="14478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Categories of Data Structures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Data structures can be classified in to major types:</a:t>
            </a:r>
          </a:p>
          <a:p>
            <a:pPr lvl="1"/>
            <a:r>
              <a:rPr lang="en-US" sz="1600" dirty="0" smtClean="0">
                <a:latin typeface="Times New Roman" pitchFamily="18" charset="0"/>
                <a:cs typeface="Times New Roman" pitchFamily="18" charset="0"/>
              </a:rPr>
              <a:t>Linear Data Structures</a:t>
            </a:r>
          </a:p>
          <a:p>
            <a:pPr lvl="1"/>
            <a:r>
              <a:rPr lang="en-US" sz="1600" dirty="0" smtClean="0">
                <a:latin typeface="Times New Roman" pitchFamily="18" charset="0"/>
                <a:cs typeface="Times New Roman" pitchFamily="18" charset="0"/>
              </a:rPr>
              <a:t>Non-linear Data Structures</a:t>
            </a:r>
          </a:p>
          <a:p>
            <a:pPr>
              <a:buNone/>
            </a:pPr>
            <a:endParaRPr lang="en-US" sz="2000"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Linear Data Structure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data structure is said to be linear if its elements form any sequence. There are basically two ways of representing such linear structure in memory.</a:t>
            </a:r>
          </a:p>
          <a:p>
            <a:pPr>
              <a:buNone/>
            </a:pPr>
            <a:r>
              <a:rPr lang="en-US" sz="2000" b="1"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One way is to have the linear relationships between the elements represented by means of sequential memory location. These linear structures are called </a:t>
            </a:r>
            <a:r>
              <a:rPr lang="en-US" sz="2000" b="1" dirty="0" smtClean="0">
                <a:latin typeface="Times New Roman" pitchFamily="18" charset="0"/>
                <a:cs typeface="Times New Roman" pitchFamily="18" charset="0"/>
              </a:rPr>
              <a:t>arrays.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b) </a:t>
            </a:r>
            <a:r>
              <a:rPr lang="en-US" sz="2000" dirty="0" smtClean="0">
                <a:latin typeface="Times New Roman" pitchFamily="18" charset="0"/>
                <a:cs typeface="Times New Roman" pitchFamily="18" charset="0"/>
              </a:rPr>
              <a:t>The other way is to have the linear relationship between the elements represented by means of pointers or links. These linear structures are called </a:t>
            </a:r>
            <a:r>
              <a:rPr lang="en-US" sz="2000" b="1" dirty="0" smtClean="0">
                <a:latin typeface="Times New Roman" pitchFamily="18" charset="0"/>
                <a:cs typeface="Times New Roman" pitchFamily="18" charset="0"/>
              </a:rPr>
              <a:t>linked lists.</a:t>
            </a:r>
            <a:endParaRPr lang="en-US" sz="2000" dirty="0" smtClean="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0" y="1752600"/>
            <a:ext cx="5943600" cy="29718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Linear Data Structure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Common examples of linear data structure are:</a:t>
            </a:r>
          </a:p>
          <a:p>
            <a:pPr>
              <a:buNone/>
            </a:pP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Arrays</a:t>
            </a: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Queues</a:t>
            </a: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Stacks</a:t>
            </a: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Linked lists</a:t>
            </a: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9/18/2017</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dirty="0">
                <a:solidFill>
                  <a:srgbClr val="00B050"/>
                </a:solidFill>
              </a:rPr>
              <a:t>SJM, Dept. of CSE, AUB</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smtClean="0">
                <a:latin typeface="Times New Roman" pitchFamily="18" charset="0"/>
                <a:cs typeface="Times New Roman" pitchFamily="18" charset="0"/>
              </a:rPr>
              <a:t>Data Structures- Chapter 1</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828800"/>
            <a:ext cx="8610600" cy="3962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Non-Linear Data Structure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This structure is mainly used to represent data containing a hierarchical relationship between elements.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Common examples of non-linear data structure are:</a:t>
            </a:r>
          </a:p>
          <a:p>
            <a:pPr lvl="1"/>
            <a:r>
              <a:rPr lang="en-US" sz="2000" b="1" dirty="0" smtClean="0">
                <a:latin typeface="Times New Roman" pitchFamily="18" charset="0"/>
                <a:cs typeface="Times New Roman" pitchFamily="18" charset="0"/>
              </a:rPr>
              <a:t>Graphs</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T</a:t>
            </a:r>
            <a:r>
              <a:rPr lang="en-US" sz="2000" b="1" dirty="0" smtClean="0">
                <a:latin typeface="Times New Roman" pitchFamily="18" charset="0"/>
                <a:cs typeface="Times New Roman" pitchFamily="18" charset="0"/>
              </a:rPr>
              <a:t>rees</a:t>
            </a:r>
          </a:p>
          <a:p>
            <a:pPr marL="457200" lvl="1" indent="0">
              <a:buNone/>
            </a:pP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marL="914400" lvl="1" indent="-457200">
              <a:buAutoNum type="arabicPeriod"/>
            </a:pPr>
            <a:r>
              <a:rPr lang="en-US" sz="2000" b="1" dirty="0" smtClean="0">
                <a:latin typeface="Times New Roman" pitchFamily="18" charset="0"/>
                <a:cs typeface="Times New Roman" pitchFamily="18" charset="0"/>
              </a:rPr>
              <a:t>Array: Read From book</a:t>
            </a:r>
          </a:p>
          <a:p>
            <a:pPr marL="914400" lvl="1" indent="-457200">
              <a:buAutoNum type="arabicPeriod"/>
            </a:pPr>
            <a:r>
              <a:rPr lang="en-US" sz="2000" b="1" dirty="0" smtClean="0">
                <a:latin typeface="Times New Roman" pitchFamily="18" charset="0"/>
                <a:cs typeface="Times New Roman" pitchFamily="18" charset="0"/>
              </a:rPr>
              <a:t>Linked List: Read From book</a:t>
            </a:r>
            <a:endParaRPr lang="en-US" sz="2000" dirty="0" smtClean="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TotalTime>
  <Words>257</Words>
  <Application>Microsoft Office PowerPoint</Application>
  <PresentationFormat>On-screen Show (4:3)</PresentationFormat>
  <Paragraphs>116</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 Structures</vt:lpstr>
      <vt:lpstr>Data Structures- Chapter 1</vt:lpstr>
      <vt:lpstr>Data Structures- Chapter 1</vt:lpstr>
      <vt:lpstr>Data Structures- Chapter 1</vt:lpstr>
      <vt:lpstr>Data Structures- Chapter 1</vt:lpstr>
      <vt:lpstr>Data Structures- Chapter 1</vt:lpstr>
      <vt:lpstr>Data Structures- Chapter 1</vt:lpstr>
      <vt:lpstr>Data Structures- Chapter 1</vt:lpstr>
      <vt:lpstr>Data Structures- Chapter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Shomoita Jahid Mitin</cp:lastModifiedBy>
  <cp:revision>220</cp:revision>
  <dcterms:created xsi:type="dcterms:W3CDTF">2014-09-22T15:27:45Z</dcterms:created>
  <dcterms:modified xsi:type="dcterms:W3CDTF">2017-09-18T07:20:32Z</dcterms:modified>
</cp:coreProperties>
</file>