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8"/>
  </p:notesMasterIdLst>
  <p:sldIdLst>
    <p:sldId id="256" r:id="rId2"/>
    <p:sldId id="284" r:id="rId3"/>
    <p:sldId id="286" r:id="rId4"/>
    <p:sldId id="285" r:id="rId5"/>
    <p:sldId id="287" r:id="rId6"/>
    <p:sldId id="288" r:id="rId7"/>
    <p:sldId id="282" r:id="rId8"/>
    <p:sldId id="283" r:id="rId9"/>
    <p:sldId id="281" r:id="rId10"/>
    <p:sldId id="279" r:id="rId11"/>
    <p:sldId id="280" r:id="rId12"/>
    <p:sldId id="277" r:id="rId13"/>
    <p:sldId id="278" r:id="rId14"/>
    <p:sldId id="276" r:id="rId15"/>
    <p:sldId id="275" r:id="rId16"/>
    <p:sldId id="273" r:id="rId17"/>
    <p:sldId id="274" r:id="rId18"/>
    <p:sldId id="271" r:id="rId19"/>
    <p:sldId id="272" r:id="rId20"/>
    <p:sldId id="270" r:id="rId21"/>
    <p:sldId id="303" r:id="rId22"/>
    <p:sldId id="304" r:id="rId23"/>
    <p:sldId id="305" r:id="rId24"/>
    <p:sldId id="306" r:id="rId25"/>
    <p:sldId id="269" r:id="rId26"/>
    <p:sldId id="267" r:id="rId27"/>
    <p:sldId id="268" r:id="rId28"/>
    <p:sldId id="264" r:id="rId29"/>
    <p:sldId id="265" r:id="rId30"/>
    <p:sldId id="266" r:id="rId31"/>
    <p:sldId id="261" r:id="rId32"/>
    <p:sldId id="262" r:id="rId33"/>
    <p:sldId id="263" r:id="rId34"/>
    <p:sldId id="258" r:id="rId35"/>
    <p:sldId id="259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6" autoAdjust="0"/>
    <p:restoredTop sz="97312" autoAdjust="0"/>
  </p:normalViewPr>
  <p:slideViewPr>
    <p:cSldViewPr>
      <p:cViewPr varScale="1">
        <p:scale>
          <a:sx n="68" d="100"/>
          <a:sy n="68" d="100"/>
        </p:scale>
        <p:origin x="-16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09D61-295C-4E7B-896D-258D8C62218F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5E933-03AE-4F32-8C5B-7DC0967ACB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340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14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758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132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09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6004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B5E3-50F4-4850-926A-63721E466355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577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91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80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881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29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E45D-003A-433D-81AF-F8D66CB5B93F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SJM, Dept. of CSE, AUB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JU Mon eps.tif"/>
          <p:cNvPicPr>
            <a:picLocks noChangeAspect="1"/>
          </p:cNvPicPr>
          <p:nvPr userDrawn="1"/>
        </p:nvPicPr>
        <p:blipFill>
          <a:blip r:embed="rId49" cstate="print"/>
          <a:stretch>
            <a:fillRect/>
          </a:stretch>
        </p:blipFill>
        <p:spPr>
          <a:xfrm>
            <a:off x="381000" y="228600"/>
            <a:ext cx="917067" cy="113525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Indexing and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98" r:id="rId45"/>
    <p:sldLayoutId id="2147483699" r:id="rId46"/>
    <p:sldLayoutId id="2147483700" r:id="rId4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562-4DA8-4BD2-8190-72DE55472DD7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457200" y="1905000"/>
            <a:ext cx="8686800" cy="3276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hapter </a:t>
            </a:r>
            <a:r>
              <a:rPr lang="en-US" sz="19900" dirty="0" smtClean="0">
                <a:latin typeface="Times New Roman" pitchFamily="18" charset="0"/>
                <a:cs typeface="Times New Roman" pitchFamily="18" charset="0"/>
              </a:rPr>
              <a:t>03</a:t>
            </a:r>
          </a:p>
          <a:p>
            <a:pPr algn="ctr">
              <a:buNone/>
            </a:pPr>
            <a:r>
              <a:rPr lang="en-US" sz="19900" dirty="0" smtClean="0">
                <a:latin typeface="Times New Roman" pitchFamily="18" charset="0"/>
                <a:cs typeface="Times New Roman" pitchFamily="18" charset="0"/>
              </a:rPr>
              <a:t>Lecture: 5</a:t>
            </a:r>
          </a:p>
          <a:p>
            <a:pPr algn="ctr">
              <a:buNone/>
            </a:pPr>
            <a:r>
              <a:rPr lang="en-US" sz="19900" dirty="0" smtClean="0">
                <a:latin typeface="Times New Roman" pitchFamily="18" charset="0"/>
                <a:cs typeface="Times New Roman" pitchFamily="18" charset="0"/>
              </a:rPr>
              <a:t>Instructor: Shomoita Jahid 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7C5-83A1-427F-B043-59DC8C335911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10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of word processing operations using 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Insertion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INSERT function can be implemented using the string operation as follows: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INSERT(T, K, S) = SUBSTRING(T, 1, K-1)//S//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SUBSTRING(T, K, LENGTH(T)-K+1)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Deletion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DELETE function can be implemented using the string operation as follows: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DELETE(T, K, L) = SUBSTRING(T, 1, K-1)//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SUBSTRING(T, K+L, LENGTH(T)-K-L+1)</a:t>
            </a:r>
          </a:p>
          <a:p>
            <a:pPr lvl="2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327C-23B9-48CA-B81E-20833401F2A7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of word processing operations using 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Replacement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REPLACE function can be implemented using the string operation. It can be executed by using the following three steps: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REPLACE(T,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K = INDEX(T,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T = DELETE(T, K, LENGTH(P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INSERT(T, K,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963-FD3E-429F-977F-15DBEF661206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12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Algorithm 3.1: Write an algorithm that deletes every occurrence of a pattern ‘P’ in the text ‘T’.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 text T and a pattern P are in memory. This algorithm deletes every occurrence  of P in T.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K = INDEX(T, P)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Repeat while K ≠ 0</a:t>
            </a:r>
          </a:p>
          <a:p>
            <a:pPr marL="1257300" lvl="2" indent="-45720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a) Set T = DELETE(T, K, LENGTH (P))</a:t>
            </a:r>
          </a:p>
          <a:p>
            <a:pPr marL="1257300" lvl="2" indent="-45720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b) Set K = INDEX(T, P)</a:t>
            </a:r>
          </a:p>
          <a:p>
            <a:pPr marL="1257300" lvl="2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[End of loop]</a:t>
            </a:r>
          </a:p>
          <a:p>
            <a:pPr marL="1257300" lvl="2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	Write: T</a:t>
            </a:r>
          </a:p>
          <a:p>
            <a:pPr marL="1257300" lvl="2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	Exit.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A9CC-89F1-45DA-9224-BF9DCCC7BEFE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13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3.7: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(a) Suppose T = XABYABZ and P = AB. 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execution, T = XYABZ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2nd execution, T = XYZ, the final output.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(b) Suppose T = XAAABBBY and P = AB.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After the 3rd execution, T = XY, the final output.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9FA1-5C74-49E4-8712-F25B688FDBF4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14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5240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Algorithm 3.2: Write an algorithm that replaces every occurrence of a pattern ‘P’ in text T by another pattern Q.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 text T and patterns P and Q are in memory. This algorithm replaces every occurrence of P in T by Q.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Set K = INDEX(T, P)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Repeat while K ≠ 0</a:t>
            </a:r>
          </a:p>
          <a:p>
            <a:pPr marL="2743200" lvl="5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Set T = REPLACE(T, P, Q)</a:t>
            </a:r>
          </a:p>
          <a:p>
            <a:pPr marL="2743200" lvl="5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Set K = INDEX(T, P)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[End of loop]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Write: 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4A4A-D5F5-4A8E-A89D-4CF5347EC7F8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15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724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3.8: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(a) Suppose T = XABYABZ, P = AB, and Q = C.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After the 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execution, T = XCYABZ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After the 2nd execution, T = XCYCZ, the final output.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(b) Suppose T = XAY, P = A, Q = AB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After the 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execution, T = XABY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After the 2nd execution, T = XAB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………………………………………..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After the nth execution, 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XAB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An infinite loop arises here, since P is a substring of Q.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46B6-618D-4C03-AE86-C1E6F864BF73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16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Pattern Matching Algorithms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Pattern matching is the problem of deciding whether or not a given string pattern P appears in a string text 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First Pattern Matching Algorithm 3.3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 and T are strings with lengths R and S respectively, and are stored as arrays with one character per element. This algorithm finds the INDEX of P in 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990-CC94-4C90-A640-2A4F42109585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17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First Pattern Matching Algorithm 3.3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K = 1 and MAX = S - R + 1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Repeat Steps 3 to 5 while K ≤ MAX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Repeat for L = 1 to R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If P[L] ≠ T[K + L - 1], then go to Step 5.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[End of inner loop]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Set INDEX = K and exit.</a:t>
            </a:r>
          </a:p>
          <a:p>
            <a:pPr lvl="2">
              <a:buFont typeface="+mj-lt"/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Set K = K + 1</a:t>
            </a:r>
          </a:p>
          <a:p>
            <a:pPr lvl="2">
              <a:buFont typeface="+mj-lt"/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[End of Step 2 outer loop]</a:t>
            </a:r>
          </a:p>
          <a:p>
            <a:pPr lvl="2">
              <a:buFont typeface="+mj-lt"/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INDEX = 0</a:t>
            </a:r>
          </a:p>
          <a:p>
            <a:pPr lvl="2">
              <a:buFont typeface="+mj-lt"/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205B-F0AE-4F4F-AF3C-69EA8F78749E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18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3.9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Suppose 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cdcd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Here S = 20, R = 4, Maximum substring = S – R + 1 =17.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Therefore, number of comparison, C = 1+1+1+………..+1=17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Suppose 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ababaaba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……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 substring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needs comparison 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 substring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needs comparison 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 substring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needs comparison 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 substring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needs comparison 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 substring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 needs comparison 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	Accordingly,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C = 2+1+2+1+4 = 10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0EB-7024-4A15-A2F2-3104B43BEA00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19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3.9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Suppose 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……a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Here P does not appear in T.  Every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hence every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4, since the first three letters of P do match.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Accordingly,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C = 4+4+……….+4 = 17 . 4 = 68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46B3-4829-4908-A6D9-E934F58D2F6A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Various string operations have been developed. These are described below.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Substring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Concatenation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0D1-2C6B-4727-B06D-19D8936510A0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20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502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Second Pattern Matching Algorithm 3.4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pattern matching table F(Q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,T) of a pattern P is in memory and the input is an N-character string T = 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 . . . . T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algorithm finds the INDEX of P in T.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 K = 1 and S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Repeat Steps 3 to 5 while S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≠ P and K ≤ 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Read: T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Set S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F(S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Set K = K + 1.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[End of Step 2 loop]</a:t>
            </a:r>
          </a:p>
          <a:p>
            <a:pPr marL="457200" indent="-45720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6.     If S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P, then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     INDEX = K – LENGTH(P)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Else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     INDEX = 0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[End of If Structure]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7. Exit.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DE51-FACF-478F-A8DF-AEE90D01F10C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50292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the pattern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Construct the table and the corresponding labeled directed graph used in the “fast,” or second pattern matching algorithm.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initial substrings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Ʌ,     Q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  Q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   Q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  Q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just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character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entry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in the table is the largest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appears as a terminal substring in the string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compute: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95400" y="4648200"/>
          <a:ext cx="6629400" cy="12954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619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(Ʌ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,a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= a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a,a) = aa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f(aa,a) = aa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f(aab,a) =P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(Ʌ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,b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) = Ʌ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f(a,b) =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 Ʌ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f(aa,b) =</a:t>
                      </a: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aab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f(</a:t>
                      </a:r>
                      <a:r>
                        <a:rPr lang="en-US" sz="2000" i="1" dirty="0" err="1">
                          <a:latin typeface="Times New Roman"/>
                          <a:ea typeface="Calibri"/>
                          <a:cs typeface="Times New Roman"/>
                        </a:rPr>
                        <a:t>aab,b</a:t>
                      </a: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) =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Ʌ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110E-AB09-48E8-95E4-AC7A5E4F3528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22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50292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the pattern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Construct the table and the corresponding labeled directed graph used in the “fast,” or second pattern matching algorithm.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required table appears in Fig. 3.8(a). The corresponding graph appears in Fig. 3.8(b), where there is a node corresponding to each Q and an arrow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labeled by character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entry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table.</a:t>
            </a:r>
          </a:p>
          <a:p>
            <a:pPr marL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 3.8 (a): Pattern Matching Table 	        Fig. 3.8 (b): Pattern Matching Graph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0" y="4038600"/>
          <a:ext cx="2514600" cy="17526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5655" y="4267200"/>
            <a:ext cx="5732145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208E-1146-4F01-9DDC-008EBC2F3058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23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50292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3.10: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(a) Consider the text T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aabcaba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the pattern 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Apply the second pattern matching algorithm to find the pattern P in T.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 Matching Table: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Sequence of states: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Finally, P does not appear in T. So, INDEX = 0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733800" y="2743200"/>
          <a:ext cx="2514600" cy="17526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4450" name="Group 2"/>
          <p:cNvGrpSpPr>
            <a:grpSpLocks noChangeAspect="1"/>
          </p:cNvGrpSpPr>
          <p:nvPr/>
        </p:nvGrpSpPr>
        <p:grpSpPr bwMode="auto">
          <a:xfrm>
            <a:off x="951753" y="4876800"/>
            <a:ext cx="7658847" cy="838200"/>
            <a:chOff x="2160" y="3285"/>
            <a:chExt cx="6990" cy="765"/>
          </a:xfrm>
        </p:grpSpPr>
        <p:sp>
          <p:nvSpPr>
            <p:cNvPr id="104451" name="AutoShape 3"/>
            <p:cNvSpPr>
              <a:spLocks noChangeAspect="1" noChangeArrowheads="1"/>
            </p:cNvSpPr>
            <p:nvPr/>
          </p:nvSpPr>
          <p:spPr bwMode="auto">
            <a:xfrm>
              <a:off x="2160" y="3285"/>
              <a:ext cx="6990" cy="7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4452" name="Group 4"/>
            <p:cNvGrpSpPr>
              <a:grpSpLocks/>
            </p:cNvGrpSpPr>
            <p:nvPr/>
          </p:nvGrpSpPr>
          <p:grpSpPr bwMode="auto">
            <a:xfrm>
              <a:off x="2625" y="3360"/>
              <a:ext cx="6150" cy="570"/>
              <a:chOff x="2625" y="3360"/>
              <a:chExt cx="6150" cy="570"/>
            </a:xfrm>
          </p:grpSpPr>
          <p:sp>
            <p:nvSpPr>
              <p:cNvPr id="104453" name="Text Box 5"/>
              <p:cNvSpPr txBox="1">
                <a:spLocks noChangeArrowheads="1"/>
              </p:cNvSpPr>
              <p:nvPr/>
            </p:nvSpPr>
            <p:spPr bwMode="auto">
              <a:xfrm>
                <a:off x="2625" y="352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54" name="Text Box 6"/>
              <p:cNvSpPr txBox="1">
                <a:spLocks noChangeArrowheads="1"/>
              </p:cNvSpPr>
              <p:nvPr/>
            </p:nvSpPr>
            <p:spPr bwMode="auto">
              <a:xfrm>
                <a:off x="3524" y="3525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55" name="Text Box 7"/>
              <p:cNvSpPr txBox="1">
                <a:spLocks noChangeArrowheads="1"/>
              </p:cNvSpPr>
              <p:nvPr/>
            </p:nvSpPr>
            <p:spPr bwMode="auto">
              <a:xfrm>
                <a:off x="4365" y="352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56" name="Text Box 8"/>
              <p:cNvSpPr txBox="1">
                <a:spLocks noChangeArrowheads="1"/>
              </p:cNvSpPr>
              <p:nvPr/>
            </p:nvSpPr>
            <p:spPr bwMode="auto">
              <a:xfrm>
                <a:off x="5189" y="3525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57" name="Text Box 9"/>
              <p:cNvSpPr txBox="1">
                <a:spLocks noChangeArrowheads="1"/>
              </p:cNvSpPr>
              <p:nvPr/>
            </p:nvSpPr>
            <p:spPr bwMode="auto">
              <a:xfrm>
                <a:off x="6030" y="352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58" name="Text Box 10"/>
              <p:cNvSpPr txBox="1">
                <a:spLocks noChangeArrowheads="1"/>
              </p:cNvSpPr>
              <p:nvPr/>
            </p:nvSpPr>
            <p:spPr bwMode="auto">
              <a:xfrm>
                <a:off x="6824" y="3525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59" name="Text Box 11"/>
              <p:cNvSpPr txBox="1">
                <a:spLocks noChangeArrowheads="1"/>
              </p:cNvSpPr>
              <p:nvPr/>
            </p:nvSpPr>
            <p:spPr bwMode="auto">
              <a:xfrm>
                <a:off x="7635" y="3510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460" name="Text Box 12"/>
              <p:cNvSpPr txBox="1">
                <a:spLocks noChangeArrowheads="1"/>
              </p:cNvSpPr>
              <p:nvPr/>
            </p:nvSpPr>
            <p:spPr bwMode="auto">
              <a:xfrm>
                <a:off x="8429" y="3510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461" name="AutoShape 13"/>
              <p:cNvCxnSpPr>
                <a:cxnSpLocks noChangeShapeType="1"/>
              </p:cNvCxnSpPr>
              <p:nvPr/>
            </p:nvCxnSpPr>
            <p:spPr bwMode="auto">
              <a:xfrm>
                <a:off x="3000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62" name="AutoShape 14"/>
              <p:cNvCxnSpPr>
                <a:cxnSpLocks noChangeShapeType="1"/>
              </p:cNvCxnSpPr>
              <p:nvPr/>
            </p:nvCxnSpPr>
            <p:spPr bwMode="auto">
              <a:xfrm>
                <a:off x="3885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63" name="AutoShape 15"/>
              <p:cNvCxnSpPr>
                <a:cxnSpLocks noChangeShapeType="1"/>
              </p:cNvCxnSpPr>
              <p:nvPr/>
            </p:nvCxnSpPr>
            <p:spPr bwMode="auto">
              <a:xfrm>
                <a:off x="4710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64" name="AutoShape 16"/>
              <p:cNvCxnSpPr>
                <a:cxnSpLocks noChangeShapeType="1"/>
              </p:cNvCxnSpPr>
              <p:nvPr/>
            </p:nvCxnSpPr>
            <p:spPr bwMode="auto">
              <a:xfrm>
                <a:off x="5520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65" name="AutoShape 17"/>
              <p:cNvCxnSpPr>
                <a:cxnSpLocks noChangeShapeType="1"/>
              </p:cNvCxnSpPr>
              <p:nvPr/>
            </p:nvCxnSpPr>
            <p:spPr bwMode="auto">
              <a:xfrm>
                <a:off x="6345" y="3645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66" name="AutoShape 18"/>
              <p:cNvCxnSpPr>
                <a:cxnSpLocks noChangeShapeType="1"/>
              </p:cNvCxnSpPr>
              <p:nvPr/>
            </p:nvCxnSpPr>
            <p:spPr bwMode="auto">
              <a:xfrm>
                <a:off x="7155" y="3645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67" name="AutoShape 19"/>
              <p:cNvCxnSpPr>
                <a:cxnSpLocks noChangeShapeType="1"/>
              </p:cNvCxnSpPr>
              <p:nvPr/>
            </p:nvCxnSpPr>
            <p:spPr bwMode="auto">
              <a:xfrm>
                <a:off x="7965" y="3645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4468" name="Text Box 20"/>
              <p:cNvSpPr txBox="1">
                <a:spLocks noChangeArrowheads="1"/>
              </p:cNvSpPr>
              <p:nvPr/>
            </p:nvSpPr>
            <p:spPr bwMode="auto">
              <a:xfrm>
                <a:off x="3104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4469" name="Text Box 21"/>
              <p:cNvSpPr txBox="1">
                <a:spLocks noChangeArrowheads="1"/>
              </p:cNvSpPr>
              <p:nvPr/>
            </p:nvSpPr>
            <p:spPr bwMode="auto">
              <a:xfrm>
                <a:off x="3986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4470" name="Text Box 22"/>
              <p:cNvSpPr txBox="1">
                <a:spLocks noChangeArrowheads="1"/>
              </p:cNvSpPr>
              <p:nvPr/>
            </p:nvSpPr>
            <p:spPr bwMode="auto">
              <a:xfrm>
                <a:off x="4811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04471" name="Text Box 23"/>
              <p:cNvSpPr txBox="1">
                <a:spLocks noChangeArrowheads="1"/>
              </p:cNvSpPr>
              <p:nvPr/>
            </p:nvSpPr>
            <p:spPr bwMode="auto">
              <a:xfrm>
                <a:off x="5652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04472" name="Text Box 24"/>
              <p:cNvSpPr txBox="1">
                <a:spLocks noChangeArrowheads="1"/>
              </p:cNvSpPr>
              <p:nvPr/>
            </p:nvSpPr>
            <p:spPr bwMode="auto">
              <a:xfrm>
                <a:off x="6462" y="3360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4473" name="Text Box 25"/>
              <p:cNvSpPr txBox="1">
                <a:spLocks noChangeArrowheads="1"/>
              </p:cNvSpPr>
              <p:nvPr/>
            </p:nvSpPr>
            <p:spPr bwMode="auto">
              <a:xfrm>
                <a:off x="8083" y="3360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4474" name="Text Box 26"/>
              <p:cNvSpPr txBox="1">
                <a:spLocks noChangeArrowheads="1"/>
              </p:cNvSpPr>
              <p:nvPr/>
            </p:nvSpPr>
            <p:spPr bwMode="auto">
              <a:xfrm>
                <a:off x="7243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1C6-B415-448F-BC2F-F16A226A4748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24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50292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3.10: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(b) Consider the text T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abcaabaca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the pattern P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Apply the second pattern matching algorithm to find the pattern P in T.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 Matching Table: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Sequence of states: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Finally, P is found in T.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Thus, INDEX = 8 – LENGTH (P) = 8 – 4 = 4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81400" y="2438400"/>
          <a:ext cx="2514600" cy="17526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5474" name="Group 2"/>
          <p:cNvGrpSpPr>
            <a:grpSpLocks noChangeAspect="1"/>
          </p:cNvGrpSpPr>
          <p:nvPr/>
        </p:nvGrpSpPr>
        <p:grpSpPr bwMode="auto">
          <a:xfrm>
            <a:off x="1283368" y="4572000"/>
            <a:ext cx="7251032" cy="609600"/>
            <a:chOff x="2280" y="3360"/>
            <a:chExt cx="6780" cy="570"/>
          </a:xfrm>
        </p:grpSpPr>
        <p:sp>
          <p:nvSpPr>
            <p:cNvPr id="105475" name="AutoShape 3"/>
            <p:cNvSpPr>
              <a:spLocks noChangeAspect="1" noChangeArrowheads="1"/>
            </p:cNvSpPr>
            <p:nvPr/>
          </p:nvSpPr>
          <p:spPr bwMode="auto">
            <a:xfrm>
              <a:off x="2280" y="3360"/>
              <a:ext cx="6780" cy="5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476" name="Group 4"/>
            <p:cNvGrpSpPr>
              <a:grpSpLocks/>
            </p:cNvGrpSpPr>
            <p:nvPr/>
          </p:nvGrpSpPr>
          <p:grpSpPr bwMode="auto">
            <a:xfrm>
              <a:off x="2625" y="3360"/>
              <a:ext cx="6150" cy="570"/>
              <a:chOff x="2625" y="3360"/>
              <a:chExt cx="6150" cy="570"/>
            </a:xfrm>
          </p:grpSpPr>
          <p:sp>
            <p:nvSpPr>
              <p:cNvPr id="105477" name="Text Box 5"/>
              <p:cNvSpPr txBox="1">
                <a:spLocks noChangeArrowheads="1"/>
              </p:cNvSpPr>
              <p:nvPr/>
            </p:nvSpPr>
            <p:spPr bwMode="auto">
              <a:xfrm>
                <a:off x="2625" y="352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78" name="Text Box 6"/>
              <p:cNvSpPr txBox="1">
                <a:spLocks noChangeArrowheads="1"/>
              </p:cNvSpPr>
              <p:nvPr/>
            </p:nvSpPr>
            <p:spPr bwMode="auto">
              <a:xfrm>
                <a:off x="3524" y="3525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79" name="Text Box 7"/>
              <p:cNvSpPr txBox="1">
                <a:spLocks noChangeArrowheads="1"/>
              </p:cNvSpPr>
              <p:nvPr/>
            </p:nvSpPr>
            <p:spPr bwMode="auto">
              <a:xfrm>
                <a:off x="4365" y="352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80" name="Text Box 8"/>
              <p:cNvSpPr txBox="1">
                <a:spLocks noChangeArrowheads="1"/>
              </p:cNvSpPr>
              <p:nvPr/>
            </p:nvSpPr>
            <p:spPr bwMode="auto">
              <a:xfrm>
                <a:off x="5189" y="3525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81" name="Text Box 9"/>
              <p:cNvSpPr txBox="1">
                <a:spLocks noChangeArrowheads="1"/>
              </p:cNvSpPr>
              <p:nvPr/>
            </p:nvSpPr>
            <p:spPr bwMode="auto">
              <a:xfrm>
                <a:off x="6030" y="352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82" name="Text Box 10"/>
              <p:cNvSpPr txBox="1">
                <a:spLocks noChangeArrowheads="1"/>
              </p:cNvSpPr>
              <p:nvPr/>
            </p:nvSpPr>
            <p:spPr bwMode="auto">
              <a:xfrm>
                <a:off x="6824" y="3525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83" name="Text Box 11"/>
              <p:cNvSpPr txBox="1">
                <a:spLocks noChangeArrowheads="1"/>
              </p:cNvSpPr>
              <p:nvPr/>
            </p:nvSpPr>
            <p:spPr bwMode="auto">
              <a:xfrm>
                <a:off x="7635" y="3510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484" name="Text Box 12"/>
              <p:cNvSpPr txBox="1">
                <a:spLocks noChangeArrowheads="1"/>
              </p:cNvSpPr>
              <p:nvPr/>
            </p:nvSpPr>
            <p:spPr bwMode="auto">
              <a:xfrm>
                <a:off x="8429" y="3510"/>
                <a:ext cx="346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</p:txBody>
          </p:sp>
          <p:cxnSp>
            <p:nvCxnSpPr>
              <p:cNvPr id="105485" name="AutoShape 13"/>
              <p:cNvCxnSpPr>
                <a:cxnSpLocks noChangeShapeType="1"/>
              </p:cNvCxnSpPr>
              <p:nvPr/>
            </p:nvCxnSpPr>
            <p:spPr bwMode="auto">
              <a:xfrm>
                <a:off x="3000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86" name="AutoShape 14"/>
              <p:cNvCxnSpPr>
                <a:cxnSpLocks noChangeShapeType="1"/>
              </p:cNvCxnSpPr>
              <p:nvPr/>
            </p:nvCxnSpPr>
            <p:spPr bwMode="auto">
              <a:xfrm>
                <a:off x="3885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87" name="AutoShape 15"/>
              <p:cNvCxnSpPr>
                <a:cxnSpLocks noChangeShapeType="1"/>
              </p:cNvCxnSpPr>
              <p:nvPr/>
            </p:nvCxnSpPr>
            <p:spPr bwMode="auto">
              <a:xfrm>
                <a:off x="4710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88" name="AutoShape 16"/>
              <p:cNvCxnSpPr>
                <a:cxnSpLocks noChangeShapeType="1"/>
              </p:cNvCxnSpPr>
              <p:nvPr/>
            </p:nvCxnSpPr>
            <p:spPr bwMode="auto">
              <a:xfrm>
                <a:off x="5520" y="3660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89" name="AutoShape 17"/>
              <p:cNvCxnSpPr>
                <a:cxnSpLocks noChangeShapeType="1"/>
              </p:cNvCxnSpPr>
              <p:nvPr/>
            </p:nvCxnSpPr>
            <p:spPr bwMode="auto">
              <a:xfrm>
                <a:off x="6345" y="3645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90" name="AutoShape 18"/>
              <p:cNvCxnSpPr>
                <a:cxnSpLocks noChangeShapeType="1"/>
              </p:cNvCxnSpPr>
              <p:nvPr/>
            </p:nvCxnSpPr>
            <p:spPr bwMode="auto">
              <a:xfrm>
                <a:off x="7155" y="3645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491" name="AutoShape 19"/>
              <p:cNvCxnSpPr>
                <a:cxnSpLocks noChangeShapeType="1"/>
              </p:cNvCxnSpPr>
              <p:nvPr/>
            </p:nvCxnSpPr>
            <p:spPr bwMode="auto">
              <a:xfrm>
                <a:off x="7965" y="3645"/>
                <a:ext cx="44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492" name="Text Box 20"/>
              <p:cNvSpPr txBox="1">
                <a:spLocks noChangeArrowheads="1"/>
              </p:cNvSpPr>
              <p:nvPr/>
            </p:nvSpPr>
            <p:spPr bwMode="auto">
              <a:xfrm>
                <a:off x="3104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5493" name="Text Box 21"/>
              <p:cNvSpPr txBox="1">
                <a:spLocks noChangeArrowheads="1"/>
              </p:cNvSpPr>
              <p:nvPr/>
            </p:nvSpPr>
            <p:spPr bwMode="auto">
              <a:xfrm>
                <a:off x="3986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05494" name="Text Box 22"/>
              <p:cNvSpPr txBox="1">
                <a:spLocks noChangeArrowheads="1"/>
              </p:cNvSpPr>
              <p:nvPr/>
            </p:nvSpPr>
            <p:spPr bwMode="auto">
              <a:xfrm>
                <a:off x="4811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05495" name="Text Box 23"/>
              <p:cNvSpPr txBox="1">
                <a:spLocks noChangeArrowheads="1"/>
              </p:cNvSpPr>
              <p:nvPr/>
            </p:nvSpPr>
            <p:spPr bwMode="auto">
              <a:xfrm>
                <a:off x="5652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5496" name="Text Box 24"/>
              <p:cNvSpPr txBox="1">
                <a:spLocks noChangeArrowheads="1"/>
              </p:cNvSpPr>
              <p:nvPr/>
            </p:nvSpPr>
            <p:spPr bwMode="auto">
              <a:xfrm>
                <a:off x="6462" y="3360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5497" name="Text Box 25"/>
              <p:cNvSpPr txBox="1">
                <a:spLocks noChangeArrowheads="1"/>
              </p:cNvSpPr>
              <p:nvPr/>
            </p:nvSpPr>
            <p:spPr bwMode="auto">
              <a:xfrm>
                <a:off x="8083" y="3360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05498" name="Text Box 26"/>
              <p:cNvSpPr txBox="1">
                <a:spLocks noChangeArrowheads="1"/>
              </p:cNvSpPr>
              <p:nvPr/>
            </p:nvSpPr>
            <p:spPr bwMode="auto">
              <a:xfrm>
                <a:off x="7243" y="3375"/>
                <a:ext cx="345" cy="40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9B6C-2CC4-41BA-842C-CE6231249CE7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25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3.1: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Let W be the string ABCD.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a) Find the length of W.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b) List all substrings of W.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c) List all the initial substrings of W.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a) 4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b) Substrings: Ʌ, A, B, C, D, AB, BC, CD, ABC, BCD, ABCD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c) Initial substrings: Ʌ, A, AB, ABC. ABCD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FF7E-80B2-4F64-A26F-228C82B5536C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26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495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3.18: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of the following patterns P and texts T, find the number C of comparisons to find the INDEX of P in T using the ‘slow’ algorithm.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b)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aabb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d)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abaabbaaabbbaaaabbbb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ababababab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Maximum substrings = 10 - 3 + 1 = 8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Comparison, C = 3 + 1 + 3 + 1 + 3 + 1+ 3 + 1 = 16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INDEX(T, P) = 0, since P does not appear in T.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B105-8CF2-47AD-BE48-734BD28A614A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27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495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3.18: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of the following patterns P and texts T, find the number C of comparisons to find the INDEX of P in T using the ‘slow’ algorithm.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b)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aabb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d)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abaabbaaabbbaaaabbbb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T=(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Maximum substrings = 2.2n -3 + 1 = 4n – 2 = 2 (2n - 1)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Comparison, C = 3 + 1 + 3 + 1 + . . . . . . . + 3 + 1 = (2n - 1) (3 + 1)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     = 4(2n - 1)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INDEX(T, P)=0, since P does not appear in 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606-48F8-4A38-BDA0-9A2FE6E12F6A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28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3.19: Suppose P is an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-character string and T is an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-character string, and suppose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denotes the number of comparisons when First Pattern matching algorithm is applied to P and T.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(Here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(a) Find the complexity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for the best case.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(b) Prove that the maximum value of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occurs when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+ 1)/4.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best case occurs when P is an initial substring of T, or, in other words, when INDEX(T, P) = 1. In this case, 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97E-9A44-46FE-BB33-E3CD40E0FA5B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29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3.19: Suppose P is an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-character . . . . . 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(b) Prove that the maximum value of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occurs when r = (n + 1)/4.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general, when P is an r-character string and T is an s-character string, the data size for the algorithm is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worst case occurs when every character of P except the last matches every substring 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 this case, 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	For fixed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we have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so that,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		       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B449-2563-44D7-B6ED-62744742080E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Substring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Accessing a substring from a given string requires three pieces of information: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name of the string or the string itself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position of the first character of the substring in the given string and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length of the substring or the position of the last character of the substring.</a:t>
            </a: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 of the substring operation: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SUBSTRING (string, initial, length)</a:t>
            </a: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Example: SUBSTRING (‘TO BE OR NOT TO BE’, 4, 7) = 'BE OR N'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  SUBSTRING (‘THE END’, 4, 4) = ' END'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DED9-C633-4E83-B860-9B1871FD1CB5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30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3.19: Suppose P is an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-character . . . . . 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(b) Prove that the maximum value of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occurs when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+ 1)/4.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Here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fixed, so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may be viewed as a function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According to Calculus, the maximum value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occurs when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dc/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 (here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is the derivative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respect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Using calculus, we obtain: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 C</a:t>
            </a:r>
            <a:r>
              <a:rPr lang="en-US" sz="2000" i="1" baseline="30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- 4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 =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Therefore,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+1)/4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maximum value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occurs when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+ 1)/4.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8FE-C590-4C0D-9930-70EBC0BD76D8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3.20: Consider the pattern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aaabb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Construct the table and the corresponding labeled directed graph used in the “fast,” or second pattern matching algorithm.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initial substrings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Ʌ,       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a,          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	 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 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  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aaabb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For each character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entry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in the table is the largest Q which appears as a terminal substring in the string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compute: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4648200"/>
          <a:ext cx="7467600" cy="1143000"/>
        </p:xfrm>
        <a:graphic>
          <a:graphicData uri="http://schemas.openxmlformats.org/drawingml/2006/table">
            <a:tbl>
              <a:tblPr/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559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(Ʌ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,a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= a,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i="1" dirty="0" err="1">
                          <a:latin typeface="Times New Roman"/>
                          <a:ea typeface="Calibri"/>
                          <a:cs typeface="Times New Roman"/>
                        </a:rPr>
                        <a:t>a,a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) = </a:t>
                      </a:r>
                      <a:r>
                        <a:rPr lang="en-US" sz="1600" i="1" dirty="0" err="1">
                          <a:latin typeface="Times New Roman"/>
                          <a:ea typeface="Calibri"/>
                          <a:cs typeface="Times New Roman"/>
                        </a:rPr>
                        <a:t>aa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f(aa,a) = aaa,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f(aaa,a) = aaa,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f(aaab,a) = a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3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(Ʌ</a:t>
                      </a: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,b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) = Ʌ</a:t>
                      </a: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f(a,b) =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 Ʌ</a:t>
                      </a: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f(</a:t>
                      </a:r>
                      <a:r>
                        <a:rPr lang="en-US" sz="1600" i="1" dirty="0" err="1">
                          <a:latin typeface="Times New Roman"/>
                          <a:ea typeface="Calibri"/>
                          <a:cs typeface="Times New Roman"/>
                        </a:rPr>
                        <a:t>aa,b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) =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Ʌ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f(aaa,b) = aaab,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f(</a:t>
                      </a:r>
                      <a:r>
                        <a:rPr lang="en-US" sz="1600" i="1" dirty="0" err="1">
                          <a:latin typeface="Times New Roman"/>
                          <a:ea typeface="Calibri"/>
                          <a:cs typeface="Times New Roman"/>
                        </a:rPr>
                        <a:t>aaab,b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) = P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77DF-EE45-4F29-BDFC-4511B50A2D43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32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3.20: Consider the pattern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aaabb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Construct the table and the corresponding labeled directed graph used in the “fast,” or second pattern matching algorithm.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required table appears in Fig. 3.10(a).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62175" y="3352800"/>
          <a:ext cx="4772025" cy="2743200"/>
        </p:xfrm>
        <a:graphic>
          <a:graphicData uri="http://schemas.openxmlformats.org/drawingml/2006/table">
            <a:tbl>
              <a:tblPr/>
              <a:tblGrid>
                <a:gridCol w="1590675"/>
                <a:gridCol w="1590675"/>
                <a:gridCol w="1590675"/>
              </a:tblGrid>
              <a:tr h="482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EB03-042C-4EB0-B680-2C5F63F31DF0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33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3.20: Consider the pattern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aaabb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Construct the table and the corresponding labeled directed graph used in the “fast,” or second pattern matching algorithm.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corresponding graph appears in Fig. 3.10(b), where there is a node corresponding to each Q and an arrow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labeled by character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entry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table.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ntitled-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3657600"/>
            <a:ext cx="6858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A9D-5745-4397-B144-8CF50CFBA5A7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34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3.21: Find the table and corresponding graph for the second pattern matching algorithm where the pattern is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ababab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initial substrings of P are:</a:t>
            </a:r>
          </a:p>
          <a:p>
            <a:pPr lvl="3"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Ʌ,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a,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function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giving the entries in the table follows:</a:t>
            </a:r>
          </a:p>
          <a:p>
            <a:pPr lvl="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(Ʌ, a) = a	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(Ʌ, b) = Ʌ </a:t>
            </a:r>
          </a:p>
          <a:p>
            <a:pPr lvl="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(a, a) = a	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(a, b)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b) = Ʌ</a:t>
            </a:r>
          </a:p>
          <a:p>
            <a:pPr lvl="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a) = a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b) = Ʌ</a:t>
            </a:r>
          </a:p>
          <a:p>
            <a:pPr lvl="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a) = a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F261-49DE-473A-849A-00D19C7D068A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35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3.21: Find the table and corresponding graph for the second pattern matching algorithm where the pattern is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ababab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table appears in Fig. 3.11(a).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3124198"/>
          <a:ext cx="4191000" cy="2743203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</a:tblGrid>
              <a:tr h="396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Q</a:t>
                      </a:r>
                      <a:r>
                        <a:rPr lang="en-US" sz="20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AE6-8F6A-4EB2-8D95-F38107BE8D4A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36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Solved Problem 3.21: Find the table and corresponding graph for the second pattern matching algorithm where the pattern is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ababab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corresponding graph appears in Fig. 3.11(b).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Untitled-5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3352800"/>
            <a:ext cx="7239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3CE-9239-45A5-9CC6-71C2A3E4C00C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4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Indexing, also called pattern matching, refers to finding the position where a string pattern P first appears in a given string text T.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 of this operation: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INDEX (text, pattern)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the pattern P does not appear in the text T, then INDEX = 0.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Suppose T contains the text: ‘HIS FATHER IS THE PROFESSOR',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Then, 	INDEX (T, 'THE’) = 7,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INDEX (T, 'THEN') = 0 and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INDEX (T, ‘ THE ') = 14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AF7D-5E54-4771-8F98-CC4B0BA7431B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5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Concatenation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 strings. The concatenation of,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which we denote by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//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string consisting of the characters of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followed by the characters of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Suppose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'THE’ and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'END‘.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Then,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‘THEEND'    but    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//‘ ’//S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‘THE END’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EA52-8BC8-4AB2-B0BF-19A8EF745C91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6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3657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number of characters in a string is called its length.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LENGTH (string)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	    LENGTH (‘COMPUTER' ) = 8,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LENTGTH (‘’)=0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C12B-466A-4CFF-98BD-CAA0382E6971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7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Word Processing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operations usually associated with word processing are the following: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Deletion and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Replacement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Insertion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Suppose in a given text T we want to insert a string S so that S begins in position K. This operation is denoted by: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INSERT (text, position, string)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 INSERT (‘ABCDEFG’, 3, ‘XYZ’) = ‘ABXYZCDEFG’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A4B-F74D-42B0-BF00-27898CE4A9D8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8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Word Processing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Suppose in a given text T we want to delete the substring which begins in position K and has length L. This operation is denoted by: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DELETE (text, position, length)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 DELETE (‘ABCDEFG’, 4, 2) = ‘ABCFG’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Replacement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Suppose in a given text T we want to replace the first occurrence of a pattern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a pattern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operation is denoted by: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REPLACE (text, pattern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pattern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 REPLACE (‘XABYABZ’, ‘AB’, ‘C’) = ‘XCYABZ’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382C-2E87-48A7-8048-C6A81F348DA6}" type="datetime1">
              <a:rPr lang="en-US" smtClean="0">
                <a:solidFill>
                  <a:srgbClr val="00B050"/>
                </a:solidFill>
              </a:rPr>
              <a:t>10/4/2017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SJM, Dept. of CSE, AUB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9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2098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Structures-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Chapter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3.6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Suppose T = ‘ABCDEFG’ and P = ‘CD’.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Then INDEX(T, P)=3 and LENGTH(P) = 2.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Hence, DELETE (‘ABCDEFG’, 3, 2) = ‘ABEFG’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Suppose T = ‘ABCDEFG’ and P=‘DC’.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Then INDEX(T, P) = 0 and LENGTH(P)= 2.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Hence, DELETE (‘ABCDEFG’ 0, 2) = ‘ABCDEFG’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1461</Words>
  <Application>Microsoft Office PowerPoint</Application>
  <PresentationFormat>On-screen Show (4:3)</PresentationFormat>
  <Paragraphs>627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Structures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  <vt:lpstr>Data Structures- Chapter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Shomoita Jahid Mitin</cp:lastModifiedBy>
  <cp:revision>592</cp:revision>
  <dcterms:created xsi:type="dcterms:W3CDTF">2014-09-22T15:27:45Z</dcterms:created>
  <dcterms:modified xsi:type="dcterms:W3CDTF">2017-10-04T04:26:42Z</dcterms:modified>
</cp:coreProperties>
</file>