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8" r:id="rId3"/>
    <p:sldId id="28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9" r:id="rId12"/>
    <p:sldId id="271" r:id="rId13"/>
    <p:sldId id="272" r:id="rId14"/>
    <p:sldId id="274" r:id="rId15"/>
    <p:sldId id="283" r:id="rId16"/>
    <p:sldId id="280" r:id="rId17"/>
    <p:sldId id="275" r:id="rId18"/>
    <p:sldId id="281" r:id="rId19"/>
    <p:sldId id="282" r:id="rId20"/>
    <p:sldId id="286" r:id="rId21"/>
    <p:sldId id="284" r:id="rId22"/>
    <p:sldId id="285" r:id="rId23"/>
    <p:sldId id="259" r:id="rId24"/>
    <p:sldId id="257" r:id="rId25"/>
    <p:sldId id="258" r:id="rId26"/>
    <p:sldId id="260" r:id="rId27"/>
    <p:sldId id="261" r:id="rId28"/>
    <p:sldId id="262" r:id="rId29"/>
    <p:sldId id="263" r:id="rId30"/>
    <p:sldId id="277" r:id="rId31"/>
    <p:sldId id="2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37" autoAdjust="0"/>
  </p:normalViewPr>
  <p:slideViewPr>
    <p:cSldViewPr snapToGrid="0">
      <p:cViewPr>
        <p:scale>
          <a:sx n="100" d="100"/>
          <a:sy n="100" d="100"/>
        </p:scale>
        <p:origin x="95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B77FFF-AD55-4891-B810-7817D68756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2FFC0-0D8B-499B-B0BF-168C34346B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2FEDA-4D28-43C1-8B97-9310D99E907C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AFC5E-2462-4A08-BCCE-58CAB84FB8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D0404-FF0E-4449-811D-145ED4D82C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5372-90C2-4515-AC51-772D6CD8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34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E5E4-69CF-4C5D-BF9E-ECA8F1A139E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2FF66-7F0D-47F1-9247-3B8442DC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1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2FF66-7F0D-47F1-9247-3B8442DCB9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5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2FF66-7F0D-47F1-9247-3B8442DCB9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2FF66-7F0D-47F1-9247-3B8442DCB9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7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3098-48BE-4F63-8E45-CBC93FCD5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5A1E2-A212-4449-8E0A-30D74B79C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20B7-7AC1-4642-B42B-F270AE39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187-5430-4CA3-862C-0CDE0A8262D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C06A1-CE35-469E-B7EF-95E98A17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027EB-82F9-49D0-B2D1-299A91A6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9505-5CEA-4D25-8921-E194FB61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9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2881-010B-49A0-8E18-8AF20EE8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B2920-69E9-40BA-A266-D58924F38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E3C71-7E9F-45AA-BBC8-95DD26A49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0F6DC-E539-44EE-B83B-54E209C2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187-5430-4CA3-862C-0CDE0A8262D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6F806-0896-4618-AF3A-F6EE2D55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FF86-A230-42BE-BBBF-CFFB69BD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9505-5CEA-4D25-8921-E194FB61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6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D411-5CA0-4E5A-A1DE-3A94EFAA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5E114-2AA4-4D69-B39D-EB1460BB5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4691-24DC-4A83-8C97-BDEFCFFD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187-5430-4CA3-862C-0CDE0A8262D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DB7B4-D534-4577-937C-5890CA92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C452-485F-490C-8667-BE0A282F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9505-5CEA-4D25-8921-E194FB61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0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4DCAB-58CE-4DA8-B8A1-B6E05B5F1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19B9A-9F79-4E50-B5BF-26B59CECC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50970-DF5E-4618-B821-1A77FCE3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187-5430-4CA3-862C-0CDE0A8262D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948AF-3C9A-4AB7-BC77-5E55F2F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4727-CA60-447E-8297-97E6C0E3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9505-5CEA-4D25-8921-E194FB61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6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EE28-D60D-408F-BE24-F293E0A8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815B-B196-492C-8BED-EC426A16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3BBB-9B7E-4344-BAF5-E7407755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187-5430-4CA3-862C-0CDE0A8262D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31E2B-FD63-4090-B469-F34C4D3A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F6DC-5A9E-4175-94FC-F27C854F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9505-5CEA-4D25-8921-E194FB61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B71D-B650-482B-9A56-B7EB1D6C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33316-24DF-4A56-96FE-8322050EC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DD4A-0821-4C6D-8CBE-7DFF2145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187-5430-4CA3-862C-0CDE0A8262D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B1B2-9554-4B77-9235-CBE62472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24386-A52D-4967-97D4-A2FA88AC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9505-5CEA-4D25-8921-E194FB61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B332-416A-4B19-BC4F-0E9C116E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4C7D-69C5-4BB6-9E07-EF769A7FC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69151-FF0E-4AF4-98C0-43A5F856C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E54D4-718C-4297-8605-3934B4A8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187-5430-4CA3-862C-0CDE0A8262D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385F5-43AF-4534-AB25-BB920006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91FA3-4E59-4DA3-91E7-DCBB3D45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9505-5CEA-4D25-8921-E194FB61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d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B332-416A-4B19-BC4F-0E9C116E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69151-FF0E-4AF4-98C0-43A5F856C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89382" y="1825625"/>
            <a:ext cx="856441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E54D4-718C-4297-8605-3934B4A8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187-5430-4CA3-862C-0CDE0A8262D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385F5-43AF-4534-AB25-BB920006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91FA3-4E59-4DA3-91E7-DCBB3D45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9505-5CEA-4D25-8921-E194FB611A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752C6C-6A85-4C39-AD14-D3DB732AE2FE}"/>
              </a:ext>
            </a:extLst>
          </p:cNvPr>
          <p:cNvSpPr/>
          <p:nvPr userDrawn="1"/>
        </p:nvSpPr>
        <p:spPr>
          <a:xfrm>
            <a:off x="838200" y="1825625"/>
            <a:ext cx="1831109" cy="43513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de-DE" sz="1100" b="1" spc="0" dirty="0"/>
              <a:t>Web </a:t>
            </a:r>
            <a:r>
              <a:rPr lang="de-DE" sz="1100" b="1" spc="0" dirty="0" err="1"/>
              <a:t>of</a:t>
            </a:r>
            <a:r>
              <a:rPr lang="de-DE" sz="1100" b="1" spc="0" dirty="0"/>
              <a:t> Things</a:t>
            </a:r>
          </a:p>
          <a:p>
            <a:pPr marL="0" indent="0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de-DE" sz="1100" spc="0" dirty="0"/>
              <a:t>         Web</a:t>
            </a:r>
          </a:p>
          <a:p>
            <a:pPr marL="0" indent="0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de-DE" sz="1100" spc="0" dirty="0"/>
              <a:t>         Things</a:t>
            </a:r>
          </a:p>
          <a:p>
            <a:pPr marL="0" indent="0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de-DE" sz="1100" spc="0" dirty="0"/>
              <a:t>         </a:t>
            </a:r>
            <a:r>
              <a:rPr lang="de-DE" sz="1100" spc="0" dirty="0" err="1"/>
              <a:t>IoT</a:t>
            </a:r>
            <a:r>
              <a:rPr lang="de-DE" sz="1100" spc="0" dirty="0"/>
              <a:t> </a:t>
            </a:r>
            <a:r>
              <a:rPr lang="de-DE" sz="1100" spc="0" dirty="0" err="1"/>
              <a:t>vs</a:t>
            </a:r>
            <a:r>
              <a:rPr lang="de-DE" sz="1100" spc="0" dirty="0"/>
              <a:t> </a:t>
            </a:r>
            <a:r>
              <a:rPr lang="de-DE" sz="1100" spc="0" dirty="0" err="1"/>
              <a:t>WoT</a:t>
            </a:r>
            <a:endParaRPr lang="de-DE" sz="1100" spc="0" dirty="0"/>
          </a:p>
          <a:p>
            <a:pPr marL="0" indent="0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de-DE" sz="1100" spc="0" dirty="0"/>
              <a:t>         Architecture</a:t>
            </a:r>
          </a:p>
          <a:p>
            <a:pPr marL="0" indent="0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de-DE" sz="1100" spc="0" dirty="0"/>
              <a:t>              </a:t>
            </a:r>
            <a:r>
              <a:rPr lang="de-DE" sz="1100" spc="0" dirty="0" err="1"/>
              <a:t>Accessibility</a:t>
            </a:r>
            <a:r>
              <a:rPr lang="de-DE" sz="1100" spc="0" dirty="0"/>
              <a:t> </a:t>
            </a:r>
            <a:r>
              <a:rPr lang="de-DE" sz="1100" spc="0" dirty="0" err="1"/>
              <a:t>layer</a:t>
            </a:r>
            <a:endParaRPr lang="de-DE" sz="1100" spc="0" dirty="0"/>
          </a:p>
          <a:p>
            <a:pPr marL="0" indent="0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de-DE" sz="1100" spc="0" dirty="0"/>
              <a:t>              </a:t>
            </a:r>
            <a:r>
              <a:rPr lang="de-DE" sz="1100" spc="0" dirty="0" err="1"/>
              <a:t>Findability</a:t>
            </a:r>
            <a:r>
              <a:rPr lang="de-DE" sz="1100" spc="0" dirty="0"/>
              <a:t> </a:t>
            </a:r>
            <a:r>
              <a:rPr lang="de-DE" sz="1100" spc="0" dirty="0" err="1"/>
              <a:t>layer</a:t>
            </a:r>
            <a:endParaRPr lang="de-DE" sz="1100" spc="0" dirty="0"/>
          </a:p>
          <a:p>
            <a:pPr marL="0" indent="0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de-DE" sz="1100" spc="0" dirty="0"/>
              <a:t>              Sharing </a:t>
            </a:r>
            <a:r>
              <a:rPr lang="de-DE" sz="1100" spc="0" dirty="0" err="1"/>
              <a:t>layer</a:t>
            </a:r>
            <a:endParaRPr lang="de-DE" sz="1100" spc="0" dirty="0"/>
          </a:p>
          <a:p>
            <a:pPr marL="0" indent="0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de-DE" sz="1100" spc="0" dirty="0"/>
              <a:t>              </a:t>
            </a:r>
            <a:r>
              <a:rPr lang="de-DE" sz="1100" spc="0" dirty="0" err="1"/>
              <a:t>Composition</a:t>
            </a:r>
            <a:r>
              <a:rPr lang="de-DE" sz="1100" spc="0" dirty="0"/>
              <a:t> </a:t>
            </a:r>
            <a:r>
              <a:rPr lang="de-DE" sz="1100" spc="0" dirty="0" err="1"/>
              <a:t>layer</a:t>
            </a:r>
            <a:endParaRPr lang="de-DE" sz="1100" spc="0" dirty="0"/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de-DE" sz="1100" b="1" spc="0" dirty="0"/>
              <a:t>SoLiD</a:t>
            </a:r>
          </a:p>
          <a:p>
            <a:pPr marL="0" indent="0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de-DE" sz="1100" spc="0" dirty="0"/>
              <a:t>         </a:t>
            </a:r>
            <a:r>
              <a:rPr lang="de-DE" sz="1100" spc="0" dirty="0" err="1"/>
              <a:t>Decentralization</a:t>
            </a:r>
            <a:endParaRPr lang="de-DE" sz="1100" spc="0" dirty="0"/>
          </a:p>
          <a:p>
            <a:pPr marL="0" indent="0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de-DE" sz="1100" spc="0" dirty="0"/>
              <a:t>         The SoLiD </a:t>
            </a:r>
            <a:r>
              <a:rPr lang="de-DE" sz="1100" spc="0" dirty="0" err="1"/>
              <a:t>Specification</a:t>
            </a:r>
            <a:endParaRPr lang="de-DE" sz="1100" spc="0" dirty="0"/>
          </a:p>
          <a:p>
            <a:pPr marL="0" indent="0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de-DE" sz="1100" spc="0" dirty="0"/>
              <a:t>              WebID</a:t>
            </a:r>
          </a:p>
          <a:p>
            <a:pPr marL="0" indent="0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de-DE" sz="1100" spc="0" dirty="0"/>
              <a:t>              Linked Data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de-DE" sz="1100" b="1" spc="0" dirty="0"/>
              <a:t>SoLiD in </a:t>
            </a:r>
            <a:r>
              <a:rPr lang="de-DE" sz="1100" b="1" spc="0" dirty="0" err="1"/>
              <a:t>WoT</a:t>
            </a:r>
            <a:endParaRPr lang="de-DE" sz="1100" b="1" spc="0" dirty="0"/>
          </a:p>
          <a:p>
            <a:pPr marL="628650" lvl="1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de-DE" sz="1100" spc="0" dirty="0" err="1"/>
              <a:t>Challenges</a:t>
            </a:r>
            <a:endParaRPr lang="de-DE" sz="1100" spc="0" dirty="0"/>
          </a:p>
          <a:p>
            <a:pPr marL="1085850" lvl="2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de-DE" sz="1100" spc="0" dirty="0"/>
              <a:t>Discovery</a:t>
            </a:r>
          </a:p>
          <a:p>
            <a:pPr marL="1085850" lvl="2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de-DE" sz="1100" spc="0" dirty="0" err="1"/>
              <a:t>Actuation</a:t>
            </a:r>
            <a:endParaRPr lang="de-DE" sz="1100" spc="0" dirty="0"/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de-DE" sz="1100" b="1" spc="0" dirty="0" err="1"/>
              <a:t>Existing</a:t>
            </a:r>
            <a:r>
              <a:rPr lang="de-DE" sz="1100" b="1" spc="0" dirty="0"/>
              <a:t> Works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de-DE" sz="1100" b="1" spc="0" dirty="0" err="1"/>
              <a:t>Proposed</a:t>
            </a:r>
            <a:r>
              <a:rPr lang="de-DE" sz="1100" b="1" spc="0" dirty="0"/>
              <a:t> Architecture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de-DE" sz="1100" b="1" spc="0" dirty="0"/>
              <a:t>The Demo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100" b="1" spc="0" dirty="0"/>
              <a:t>Conclusion</a:t>
            </a:r>
          </a:p>
          <a:p>
            <a:pPr marL="171450" indent="-171450" algn="ctr">
              <a:spcAft>
                <a:spcPts val="50"/>
              </a:spcAft>
              <a:buFont typeface="Wingdings" panose="05000000000000000000" pitchFamily="2" charset="2"/>
              <a:buChar char="§"/>
            </a:pPr>
            <a:endParaRPr lang="en-US" sz="1200" spc="0" dirty="0"/>
          </a:p>
        </p:txBody>
      </p:sp>
    </p:spTree>
    <p:extLst>
      <p:ext uri="{BB962C8B-B14F-4D97-AF65-F5344CB8AC3E}">
        <p14:creationId xmlns:p14="http://schemas.microsoft.com/office/powerpoint/2010/main" val="29906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2C17-24B9-45D2-8281-FD202579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C4497-CD8A-445A-B169-7ECFCAEF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0ADE5-E493-4AE7-98CC-E7E91446C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3513A-01AC-49A0-8719-3EBA8815D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E051D-574A-4A65-95DE-19FC160EC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026EA-7261-415B-87F4-680E35C7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187-5430-4CA3-862C-0CDE0A8262D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98EE4-E73C-4D34-B13C-EBAE71D2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1E7F3-66D8-4A48-B624-03906B4B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9505-5CEA-4D25-8921-E194FB61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6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74ED-79F4-46BF-B2B9-0F18733C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87292-D781-4C35-98E5-DA50B5F2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187-5430-4CA3-862C-0CDE0A8262D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9BE28-63B1-4AED-BCDF-6B826175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98B9A-255E-4ECF-8A54-EAC6575C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9505-5CEA-4D25-8921-E194FB61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C93AB-DEA5-4FDF-9342-09CFE102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187-5430-4CA3-862C-0CDE0A8262D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D263E-D171-4C6C-B0EC-31ADEAFE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71381-1CF9-4E4A-84C4-1BF21BE8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9505-5CEA-4D25-8921-E194FB61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0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B0CA-F26F-4F19-89C3-87876CCC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9C8E-DA42-4956-85FC-9291F844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F75B4-EC72-4E79-ACBA-096324CE8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B378F-7D50-4057-BF16-494A3506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187-5430-4CA3-862C-0CDE0A8262D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69AC1-AED8-491F-AFD0-6D3396EA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826CB-F704-421E-A1A6-D6076C38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9505-5CEA-4D25-8921-E194FB61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0FC23-073B-4770-BFB6-48B1AE37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F92AF-1B0D-4520-8794-F27989AFD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6085-7B2C-4839-8A99-B7C7489C9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C1187-5430-4CA3-862C-0CDE0A8262D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22090-ABD0-4ACD-B704-24A740B5E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1D97-8B4A-4FE2-966B-A0CE0323F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69505-5CEA-4D25-8921-E194FB61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3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eb_of_Thing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6793-CE09-47FC-931A-1D7667A99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FE724-A9DF-466D-9C67-400D1E3F1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BCD4-C4B4-4AC2-9FEB-0C8D84E1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SoLiD: The </a:t>
            </a:r>
            <a:r>
              <a:rPr lang="de-DE" dirty="0" err="1"/>
              <a:t>Specification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D9FF3-06B5-4116-84AF-4F5CD449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BF6A-4048-4DFF-8BBF-27D80702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WebID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A3BC0-14DB-4EFA-8332-BDD22AD534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4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607D-E876-463B-92F5-25ABBD28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Linked Data?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F097F-0C87-4C86-B5E4-4DF77BE441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0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F918-2444-4D7E-9A4F-A279F82D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Linked Data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SoLiD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349C1-3329-4FED-A940-A82CD5F793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6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48E3-FCB9-4C54-9348-8F3661E8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Challenges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1AE91-6DE7-48AD-847C-DB2FF0E1F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6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CFE5-F0CD-4668-97A4-B342519A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Existing</a:t>
            </a:r>
            <a:r>
              <a:rPr lang="de-DE" dirty="0"/>
              <a:t> Works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83C77-B50E-43FE-A72D-162A025649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4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784F-DC19-4455-A1D0-B5BEC543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1BD5-A5EE-4591-AE4F-9821355404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Data Controls </a:t>
            </a:r>
            <a:r>
              <a:rPr lang="de-DE" dirty="0" err="1"/>
              <a:t>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3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31E7-4ED2-4308-A03E-E1251CD8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Introducing</a:t>
            </a:r>
            <a:r>
              <a:rPr lang="de-DE" dirty="0"/>
              <a:t> SoLiD </a:t>
            </a:r>
            <a:r>
              <a:rPr lang="de-DE" dirty="0" err="1"/>
              <a:t>to</a:t>
            </a:r>
            <a:r>
              <a:rPr lang="de-DE" dirty="0"/>
              <a:t> support </a:t>
            </a:r>
            <a:r>
              <a:rPr lang="de-DE" dirty="0" err="1"/>
              <a:t>WoT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6B81F-9CEA-4BB2-A6D0-D28DB0725F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4AD6-E16A-498B-89C7-A64811FC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Proposed</a:t>
            </a:r>
            <a:r>
              <a:rPr lang="de-DE" dirty="0"/>
              <a:t> Framework 1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162F8-7F29-42F3-A440-5AB857B7F7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4AD6-E16A-498B-89C7-A64811FC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Proposed</a:t>
            </a:r>
            <a:r>
              <a:rPr lang="de-DE" dirty="0"/>
              <a:t> Framework 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CD085-B59E-4831-BCEE-F1498B4CCA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EF12-F799-4972-B007-36277447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91B5-A846-404A-8CC3-E123FE90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dirty="0"/>
              <a:t>Web </a:t>
            </a:r>
            <a:r>
              <a:rPr lang="de-DE" dirty="0" err="1"/>
              <a:t>of</a:t>
            </a:r>
            <a:r>
              <a:rPr lang="de-DE" dirty="0"/>
              <a:t> Things</a:t>
            </a:r>
          </a:p>
          <a:p>
            <a:pPr lvl="1"/>
            <a:r>
              <a:rPr lang="de-DE" dirty="0"/>
              <a:t>Web</a:t>
            </a:r>
          </a:p>
          <a:p>
            <a:pPr lvl="1"/>
            <a:r>
              <a:rPr lang="de-DE" dirty="0"/>
              <a:t>Things</a:t>
            </a:r>
          </a:p>
          <a:p>
            <a:pPr lvl="1"/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WoT</a:t>
            </a:r>
            <a:endParaRPr lang="de-DE" dirty="0"/>
          </a:p>
          <a:p>
            <a:pPr lvl="1"/>
            <a:r>
              <a:rPr lang="de-DE" dirty="0"/>
              <a:t>Architecture </a:t>
            </a:r>
          </a:p>
          <a:p>
            <a:pPr lvl="2"/>
            <a:r>
              <a:rPr lang="de-DE" dirty="0" err="1"/>
              <a:t>Accessibility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lvl="2"/>
            <a:r>
              <a:rPr lang="de-DE" dirty="0" err="1"/>
              <a:t>Findability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lvl="2"/>
            <a:r>
              <a:rPr lang="de-DE" dirty="0"/>
              <a:t>Sharing </a:t>
            </a:r>
            <a:r>
              <a:rPr lang="de-DE" dirty="0" err="1"/>
              <a:t>layer</a:t>
            </a:r>
            <a:endParaRPr lang="de-DE" dirty="0"/>
          </a:p>
          <a:p>
            <a:pPr lvl="2"/>
            <a:r>
              <a:rPr lang="de-DE" dirty="0" err="1"/>
              <a:t>Composition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r>
              <a:rPr lang="de-DE" dirty="0"/>
              <a:t>SoLiD</a:t>
            </a:r>
          </a:p>
          <a:p>
            <a:pPr lvl="1"/>
            <a:r>
              <a:rPr lang="de-DE" dirty="0" err="1"/>
              <a:t>Decentralization</a:t>
            </a:r>
            <a:endParaRPr lang="de-DE" dirty="0"/>
          </a:p>
          <a:p>
            <a:pPr lvl="1"/>
            <a:r>
              <a:rPr lang="de-DE" dirty="0"/>
              <a:t>The SoLiD</a:t>
            </a:r>
          </a:p>
          <a:p>
            <a:pPr lvl="1"/>
            <a:r>
              <a:rPr lang="de-DE" dirty="0"/>
              <a:t>SoLiD vs. </a:t>
            </a:r>
            <a:r>
              <a:rPr lang="de-DE" dirty="0" err="1"/>
              <a:t>Typical</a:t>
            </a:r>
            <a:r>
              <a:rPr lang="de-DE" dirty="0"/>
              <a:t> Web</a:t>
            </a:r>
          </a:p>
          <a:p>
            <a:pPr lvl="1"/>
            <a:r>
              <a:rPr lang="de-DE" dirty="0"/>
              <a:t>The SoLiD </a:t>
            </a:r>
            <a:r>
              <a:rPr lang="de-DE" dirty="0" err="1"/>
              <a:t>Specification</a:t>
            </a:r>
            <a:endParaRPr lang="de-DE" dirty="0"/>
          </a:p>
          <a:p>
            <a:pPr lvl="2"/>
            <a:r>
              <a:rPr lang="de-DE" dirty="0"/>
              <a:t>Identity: WebID</a:t>
            </a:r>
          </a:p>
          <a:p>
            <a:pPr lvl="2"/>
            <a:r>
              <a:rPr lang="de-DE" dirty="0" err="1"/>
              <a:t>Profiles</a:t>
            </a:r>
            <a:endParaRPr lang="de-DE" dirty="0"/>
          </a:p>
          <a:p>
            <a:pPr lvl="2"/>
            <a:r>
              <a:rPr lang="de-DE" dirty="0"/>
              <a:t>Authentication</a:t>
            </a:r>
          </a:p>
          <a:p>
            <a:pPr lvl="2"/>
            <a:r>
              <a:rPr lang="de-DE" dirty="0" err="1"/>
              <a:t>Authorization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Content </a:t>
            </a:r>
            <a:r>
              <a:rPr lang="de-DE" dirty="0" err="1"/>
              <a:t>Representation</a:t>
            </a:r>
            <a:r>
              <a:rPr lang="de-DE" dirty="0"/>
              <a:t>: Linked Data</a:t>
            </a:r>
          </a:p>
          <a:p>
            <a:pPr lvl="2"/>
            <a:r>
              <a:rPr lang="de-DE" dirty="0"/>
              <a:t>Reading and Writing Resources</a:t>
            </a:r>
          </a:p>
          <a:p>
            <a:pPr lvl="2"/>
            <a:r>
              <a:rPr lang="de-DE" dirty="0" err="1"/>
              <a:t>Social</a:t>
            </a:r>
            <a:r>
              <a:rPr lang="de-DE" dirty="0"/>
              <a:t> Web App </a:t>
            </a:r>
            <a:r>
              <a:rPr lang="de-DE" dirty="0" err="1"/>
              <a:t>Protocols</a:t>
            </a:r>
            <a:endParaRPr lang="de-DE" dirty="0"/>
          </a:p>
          <a:p>
            <a:r>
              <a:rPr lang="de-DE" dirty="0"/>
              <a:t>SoLiD in </a:t>
            </a:r>
            <a:r>
              <a:rPr lang="de-DE" dirty="0" err="1"/>
              <a:t>WoT</a:t>
            </a:r>
            <a:endParaRPr lang="de-DE" dirty="0"/>
          </a:p>
          <a:p>
            <a:pPr lvl="1"/>
            <a:r>
              <a:rPr lang="de-DE" dirty="0" err="1"/>
              <a:t>Challenges</a:t>
            </a:r>
            <a:endParaRPr lang="de-DE" dirty="0"/>
          </a:p>
          <a:p>
            <a:pPr lvl="2"/>
            <a:r>
              <a:rPr lang="de-DE" dirty="0"/>
              <a:t>Discovery</a:t>
            </a:r>
          </a:p>
          <a:p>
            <a:pPr lvl="2"/>
            <a:r>
              <a:rPr lang="de-DE" dirty="0" err="1"/>
              <a:t>Actuation</a:t>
            </a:r>
            <a:endParaRPr lang="de-DE" dirty="0"/>
          </a:p>
          <a:p>
            <a:r>
              <a:rPr lang="de-DE" dirty="0" err="1"/>
              <a:t>Existing</a:t>
            </a:r>
            <a:r>
              <a:rPr lang="de-DE" dirty="0"/>
              <a:t> Works</a:t>
            </a:r>
          </a:p>
          <a:p>
            <a:r>
              <a:rPr lang="de-DE" dirty="0" err="1"/>
              <a:t>Proposed</a:t>
            </a:r>
            <a:r>
              <a:rPr lang="de-DE" dirty="0"/>
              <a:t> Architecture</a:t>
            </a:r>
          </a:p>
          <a:p>
            <a:r>
              <a:rPr lang="de-DE" dirty="0"/>
              <a:t>The Demo</a:t>
            </a:r>
          </a:p>
          <a:p>
            <a:r>
              <a:rPr lang="en-US" dirty="0"/>
              <a:t>Conclusion</a:t>
            </a:r>
          </a:p>
          <a:p>
            <a:pPr lvl="2"/>
            <a:endParaRPr lang="de-DE" dirty="0"/>
          </a:p>
          <a:p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85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09A-9B2E-470A-A4D1-2D3584B0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Demo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9296F-6EE8-49C6-A44C-4C1214877A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37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47EA-85B1-42C1-84F3-39BE7503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7B02-19CB-4D8F-B5B3-84F82575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F5A813-4F5D-48B5-880F-0D7C15C8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2400" kern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0562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D31A-AA30-4D8E-851F-2AD011FC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AC2D-5AD7-49D6-B7FF-67A6D9F38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Conforms</a:t>
            </a:r>
            <a:r>
              <a:rPr lang="de-DE" dirty="0"/>
              <a:t>  </a:t>
            </a:r>
            <a:r>
              <a:rPr lang="de-DE" b="1" dirty="0"/>
              <a:t>L</a:t>
            </a:r>
            <a:r>
              <a:rPr lang="de-DE" dirty="0"/>
              <a:t>inked </a:t>
            </a:r>
            <a:r>
              <a:rPr lang="de-DE" b="1" dirty="0"/>
              <a:t>D</a:t>
            </a:r>
            <a:r>
              <a:rPr lang="de-DE" dirty="0"/>
              <a:t>ata </a:t>
            </a:r>
            <a:r>
              <a:rPr lang="de-DE" b="1" dirty="0" err="1"/>
              <a:t>P</a:t>
            </a:r>
            <a:r>
              <a:rPr lang="de-DE" dirty="0" err="1"/>
              <a:t>latform</a:t>
            </a:r>
            <a:r>
              <a:rPr lang="de-DE" dirty="0"/>
              <a:t> (LDP)</a:t>
            </a:r>
          </a:p>
          <a:p>
            <a:pPr lvl="1"/>
            <a:r>
              <a:rPr lang="en-US" dirty="0"/>
              <a:t>LDP Client</a:t>
            </a:r>
          </a:p>
          <a:p>
            <a:pPr lvl="2"/>
            <a:r>
              <a:rPr lang="en-US" dirty="0"/>
              <a:t>A HTTP Client: Follows LDP Resources and Containers specifications [1]</a:t>
            </a:r>
          </a:p>
          <a:p>
            <a:pPr lvl="1"/>
            <a:r>
              <a:rPr lang="en-US" dirty="0"/>
              <a:t>LDP Server</a:t>
            </a:r>
          </a:p>
          <a:p>
            <a:pPr lvl="2"/>
            <a:r>
              <a:rPr lang="en-US" dirty="0"/>
              <a:t>A HTTP Server: Follows LDP Resources and Containers specifications [1]</a:t>
            </a:r>
          </a:p>
        </p:txBody>
      </p:sp>
    </p:spTree>
    <p:extLst>
      <p:ext uri="{BB962C8B-B14F-4D97-AF65-F5344CB8AC3E}">
        <p14:creationId xmlns:p14="http://schemas.microsoft.com/office/powerpoint/2010/main" val="1062023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C9610-7D6A-45A9-97E6-F44182AA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0000"/>
                </a:solidFill>
              </a:rPr>
              <a:t>SoLiD</a:t>
            </a:r>
            <a:r>
              <a:rPr lang="en-US" sz="4000" dirty="0">
                <a:solidFill>
                  <a:srgbClr val="000000"/>
                </a:solidFill>
              </a:rPr>
              <a:t>: Content Representation</a:t>
            </a:r>
          </a:p>
        </p:txBody>
      </p:sp>
      <p:sp>
        <p:nvSpPr>
          <p:cNvPr id="77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Class Diagram of Linked Data Platform Resource">
            <a:extLst>
              <a:ext uri="{FF2B5EF4-FFF2-40B4-BE49-F238E27FC236}">
                <a16:creationId xmlns:a16="http://schemas.microsoft.com/office/drawing/2014/main" id="{AD8023A7-4763-4F63-B1A7-EAE04319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1496" y="293908"/>
            <a:ext cx="2532690" cy="119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ample separation of Linked Data Platform Resource">
            <a:extLst>
              <a:ext uri="{FF2B5EF4-FFF2-40B4-BE49-F238E27FC236}">
                <a16:creationId xmlns:a16="http://schemas.microsoft.com/office/drawing/2014/main" id="{AD67DC8F-B3E9-4F86-99C5-8BB117770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2" y="4032676"/>
            <a:ext cx="3759105" cy="235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701A4-B317-4431-AE3A-5F58706E1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Two kinds of Resources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Linked Data resources</a:t>
            </a:r>
          </a:p>
          <a:p>
            <a:pPr lvl="2"/>
            <a:r>
              <a:rPr lang="en-US">
                <a:solidFill>
                  <a:srgbClr val="000000"/>
                </a:solidFill>
              </a:rPr>
              <a:t>RDF in the form of JSON-LD, Turtle, HTML+RDFa, etc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Everything else</a:t>
            </a:r>
          </a:p>
          <a:p>
            <a:pPr lvl="2"/>
            <a:r>
              <a:rPr lang="en-US">
                <a:solidFill>
                  <a:srgbClr val="000000"/>
                </a:solidFill>
              </a:rPr>
              <a:t>Binary data and non-linked-data structured text</a:t>
            </a:r>
          </a:p>
          <a:p>
            <a:pPr marL="457200" lvl="1" indent="0">
              <a:buNone/>
            </a:pPr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Linked Data provides considerable benefits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In terms of </a:t>
            </a:r>
            <a:r>
              <a:rPr lang="en-US" sz="2000" b="1">
                <a:solidFill>
                  <a:srgbClr val="000000"/>
                </a:solidFill>
              </a:rPr>
              <a:t>interoperability</a:t>
            </a:r>
            <a:r>
              <a:rPr lang="en-US" sz="2000">
                <a:solidFill>
                  <a:srgbClr val="000000"/>
                </a:solidFill>
              </a:rPr>
              <a:t> with the rest of the Solid app ecosystem.</a:t>
            </a:r>
          </a:p>
        </p:txBody>
      </p:sp>
    </p:spTree>
    <p:extLst>
      <p:ext uri="{BB962C8B-B14F-4D97-AF65-F5344CB8AC3E}">
        <p14:creationId xmlns:p14="http://schemas.microsoft.com/office/powerpoint/2010/main" val="3813800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81BA-B26C-4587-81FB-8FFAE8F9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SoLiD</a:t>
            </a:r>
            <a:r>
              <a:rPr lang="en-US" dirty="0"/>
              <a:t>: Content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56C88-8459-4248-8C96-3A894027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are grouped in directory-like Containers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51203-0311-4436-A017-3D320FB3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96" y="2506662"/>
            <a:ext cx="62927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64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C628-FB61-40DD-81F0-2A02919F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9477-F4E9-40BD-BEF7-24DA1ED1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https://www.w3.org/TR/ldp/#conformance</a:t>
            </a:r>
          </a:p>
        </p:txBody>
      </p:sp>
    </p:spTree>
    <p:extLst>
      <p:ext uri="{BB962C8B-B14F-4D97-AF65-F5344CB8AC3E}">
        <p14:creationId xmlns:p14="http://schemas.microsoft.com/office/powerpoint/2010/main" val="2764432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2CE7-8931-436F-8F56-44267476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EA46-A6B8-4B16-9069-841B6BDC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  <a:p>
            <a:pPr lvl="1"/>
            <a:r>
              <a:rPr lang="en-US" dirty="0"/>
              <a:t>HTTP Documents</a:t>
            </a:r>
          </a:p>
          <a:p>
            <a:pPr lvl="1"/>
            <a:r>
              <a:rPr lang="en-US" dirty="0"/>
              <a:t>Interfaces: GET/POST/PUT/DELETE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RDF Protocol</a:t>
            </a:r>
          </a:p>
          <a:p>
            <a:pPr lvl="1"/>
            <a:r>
              <a:rPr lang="en-US" dirty="0"/>
              <a:t>RDF Documents</a:t>
            </a:r>
          </a:p>
          <a:p>
            <a:pPr lvl="1"/>
            <a:r>
              <a:rPr lang="en-US" dirty="0"/>
              <a:t>Interface: SPARQL (On top of HTTP)</a:t>
            </a:r>
          </a:p>
        </p:txBody>
      </p:sp>
    </p:spTree>
    <p:extLst>
      <p:ext uri="{BB962C8B-B14F-4D97-AF65-F5344CB8AC3E}">
        <p14:creationId xmlns:p14="http://schemas.microsoft.com/office/powerpoint/2010/main" val="3771167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7FB4-811E-4542-86D1-7378F0E5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50C5-F7A0-43FF-A4B2-8CF259EC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Secondly, the request-response nature of HTTP is often cited as one of the limitations for IoT use-cases as it does not match </a:t>
            </a:r>
            <a:r>
              <a:rPr lang="en-US" b="1" dirty="0"/>
              <a:t>the event-driven nature </a:t>
            </a:r>
            <a:r>
              <a:rPr lang="en-US" dirty="0"/>
              <a:t>of applications that are common in the Wireless Sensor Networks.[3][6][12] To overcome this shortcoming while keeping a focus on fostering integration with the Web, several authors have suggested the use of HTML5 </a:t>
            </a:r>
            <a:r>
              <a:rPr lang="en-US" dirty="0" err="1"/>
              <a:t>WebSockets</a:t>
            </a:r>
            <a:r>
              <a:rPr lang="en-US" dirty="0"/>
              <a:t> either natively or through the use of translation brokers (e.g., translating from MQTT or </a:t>
            </a:r>
            <a:r>
              <a:rPr lang="en-US" dirty="0" err="1"/>
              <a:t>CoAP</a:t>
            </a:r>
            <a:r>
              <a:rPr lang="en-US" dirty="0"/>
              <a:t> to </a:t>
            </a:r>
            <a:r>
              <a:rPr lang="en-US" dirty="0" err="1"/>
              <a:t>WebSockets</a:t>
            </a:r>
            <a:r>
              <a:rPr lang="en-US" dirty="0"/>
              <a:t>).[5][6][10][13] This complements the REST API of things with a publish subscribe mechanism that is largely integrated with the Web eco-system.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https://en.wikipedia.org/wiki/Web_of_Things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C10-5BAE-4EF2-B388-1F3B1690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3F65-11F1-4568-9583-DFA92E05C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 err="1"/>
              <a:t>TextBox</a:t>
            </a:r>
            <a:r>
              <a:rPr lang="en-US" dirty="0"/>
              <a:t>: POD WEB ID</a:t>
            </a:r>
          </a:p>
          <a:p>
            <a:pPr lvl="1"/>
            <a:r>
              <a:rPr lang="en-US" dirty="0"/>
              <a:t>Discover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Discoverability</a:t>
            </a:r>
          </a:p>
          <a:p>
            <a:pPr lvl="1"/>
            <a:r>
              <a:rPr lang="en-US" dirty="0"/>
              <a:t>Actuating</a:t>
            </a:r>
          </a:p>
          <a:p>
            <a:pPr lvl="1"/>
            <a:r>
              <a:rPr lang="en-US" dirty="0"/>
              <a:t>Data Sharing</a:t>
            </a:r>
          </a:p>
        </p:txBody>
      </p:sp>
    </p:spTree>
    <p:extLst>
      <p:ext uri="{BB962C8B-B14F-4D97-AF65-F5344CB8AC3E}">
        <p14:creationId xmlns:p14="http://schemas.microsoft.com/office/powerpoint/2010/main" val="202110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EF12-F799-4972-B007-36277447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91B5-A846-404A-8CC3-E123FE9093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2"/>
            <a:endParaRPr lang="de-DE" dirty="0"/>
          </a:p>
          <a:p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2D62-CF41-49AC-97FE-1985394C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4C64-F659-4337-AC37-E8FA193F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4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C062-92C9-4DBF-80E6-5DA2E4C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8A1C-FE01-442F-BD78-29DD16C1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D610-1E6E-4742-BC62-4336B37C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FAAB7-0488-4389-9677-BD4AAE1059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6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7B67-1C5C-40EA-AA10-FBCDFFCE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Things?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3D8424-2EA4-49F3-874B-2BD435025C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3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36E0-8AE9-4EF3-9CCD-904A9468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Of</a:t>
            </a:r>
            <a:r>
              <a:rPr lang="de-DE" dirty="0"/>
              <a:t> Things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35A0C-8505-435C-8B3E-134A244DA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8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5B12-59F8-4451-BB89-3C8C6314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Decentralization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CC0A3-EBF2-408D-B331-6F56022C94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9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1500-F707-4B2F-8826-74ED06AF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SoLiD?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86078-95A2-4435-8DEF-FFC543BAED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4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080F-4B39-44DF-B1E9-FCFD8F3D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SoLiD </a:t>
            </a:r>
            <a:r>
              <a:rPr lang="de-DE" dirty="0" err="1"/>
              <a:t>is</a:t>
            </a:r>
            <a:r>
              <a:rPr lang="de-DE" dirty="0"/>
              <a:t> different </a:t>
            </a:r>
            <a:r>
              <a:rPr lang="de-DE" dirty="0" err="1"/>
              <a:t>than</a:t>
            </a:r>
            <a:r>
              <a:rPr lang="de-DE" dirty="0"/>
              <a:t> Web?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827E3-9940-46C8-95D0-42C72F8CA7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Widescreen</PresentationFormat>
  <Paragraphs>94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PowerPoint Presentation</vt:lpstr>
      <vt:lpstr>Outline</vt:lpstr>
      <vt:lpstr>Web?</vt:lpstr>
      <vt:lpstr>Web?</vt:lpstr>
      <vt:lpstr>Things?</vt:lpstr>
      <vt:lpstr>Web Of Things</vt:lpstr>
      <vt:lpstr>Decentralization?</vt:lpstr>
      <vt:lpstr>SoLiD?</vt:lpstr>
      <vt:lpstr>How SoLiD is different than Web?</vt:lpstr>
      <vt:lpstr>SoLiD: The Specification</vt:lpstr>
      <vt:lpstr>WebID</vt:lpstr>
      <vt:lpstr>Linked Data?</vt:lpstr>
      <vt:lpstr>Linked Data applied to SoLiD</vt:lpstr>
      <vt:lpstr>WoT Challenges</vt:lpstr>
      <vt:lpstr>Existing Works</vt:lpstr>
      <vt:lpstr>Motivation</vt:lpstr>
      <vt:lpstr>Introducing SoLiD to support WoT</vt:lpstr>
      <vt:lpstr>The Proposed Framework 1</vt:lpstr>
      <vt:lpstr>The Proposed Framework 2</vt:lpstr>
      <vt:lpstr>The Demo</vt:lpstr>
      <vt:lpstr>Conclusion</vt:lpstr>
      <vt:lpstr>?</vt:lpstr>
      <vt:lpstr>SoLiD</vt:lpstr>
      <vt:lpstr>SoLiD: Content Representation</vt:lpstr>
      <vt:lpstr>SoLiD: Content Representation</vt:lpstr>
      <vt:lpstr>PowerPoint Presentation</vt:lpstr>
      <vt:lpstr>PowerPoint Presentation</vt:lpstr>
      <vt:lpstr>PowerPoint Presentation</vt:lpstr>
      <vt:lpstr>PowerPoint Presentation</vt:lpstr>
      <vt:lpstr>Question?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Shovra Das</dc:creator>
  <cp:lastModifiedBy>Shovra Das</cp:lastModifiedBy>
  <cp:revision>13</cp:revision>
  <dcterms:created xsi:type="dcterms:W3CDTF">2019-05-31T18:31:25Z</dcterms:created>
  <dcterms:modified xsi:type="dcterms:W3CDTF">2019-05-31T19:35:01Z</dcterms:modified>
</cp:coreProperties>
</file>