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38"/>
  </p:notesMasterIdLst>
  <p:handoutMasterIdLst>
    <p:handoutMasterId r:id="rId39"/>
  </p:handoutMasterIdLst>
  <p:sldIdLst>
    <p:sldId id="256" r:id="rId2"/>
    <p:sldId id="306" r:id="rId3"/>
    <p:sldId id="301" r:id="rId4"/>
    <p:sldId id="258" r:id="rId5"/>
    <p:sldId id="259" r:id="rId6"/>
    <p:sldId id="260" r:id="rId7"/>
    <p:sldId id="261" r:id="rId8"/>
    <p:sldId id="291" r:id="rId9"/>
    <p:sldId id="262" r:id="rId10"/>
    <p:sldId id="297" r:id="rId11"/>
    <p:sldId id="296" r:id="rId12"/>
    <p:sldId id="298" r:id="rId13"/>
    <p:sldId id="299" r:id="rId14"/>
    <p:sldId id="300" r:id="rId15"/>
    <p:sldId id="263" r:id="rId16"/>
    <p:sldId id="266" r:id="rId17"/>
    <p:sldId id="304" r:id="rId18"/>
    <p:sldId id="267" r:id="rId19"/>
    <p:sldId id="264" r:id="rId20"/>
    <p:sldId id="265" r:id="rId21"/>
    <p:sldId id="288" r:id="rId22"/>
    <p:sldId id="278" r:id="rId23"/>
    <p:sldId id="302" r:id="rId24"/>
    <p:sldId id="303" r:id="rId25"/>
    <p:sldId id="269" r:id="rId26"/>
    <p:sldId id="270" r:id="rId27"/>
    <p:sldId id="287" r:id="rId28"/>
    <p:sldId id="286" r:id="rId29"/>
    <p:sldId id="272" r:id="rId30"/>
    <p:sldId id="290" r:id="rId31"/>
    <p:sldId id="307" r:id="rId32"/>
    <p:sldId id="289" r:id="rId33"/>
    <p:sldId id="305" r:id="rId34"/>
    <p:sldId id="274" r:id="rId35"/>
    <p:sldId id="275" r:id="rId36"/>
    <p:sldId id="276" r:id="rId3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295C50"/>
    <a:srgbClr val="0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876" autoAdjust="0"/>
  </p:normalViewPr>
  <p:slideViewPr>
    <p:cSldViewPr snapToGrid="0">
      <p:cViewPr varScale="1">
        <p:scale>
          <a:sx n="64" d="100"/>
          <a:sy n="64" d="100"/>
        </p:scale>
        <p:origin x="95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2964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333EC0C-5457-4786-B9A9-D1F388FA481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88906D-DED8-4A94-A356-62780079151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DB77AE-34C1-4332-8366-7B383B8F8D36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F6CB20-6A46-4767-9434-B470DF2151A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7FE4FD-B515-4A47-A8D9-AFD2CF84B79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4BC951-B496-415C-90BA-7AFDDF780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3604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1" name="Google Shape;16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164772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5" name="Google Shape;235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2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22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375925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0" name="Google Shape;210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5b494c8955_0_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5b494c8955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5b494c8955_0_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5b494c8955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362233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5b494c8955_0_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g5b494c8955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lang="de-DE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173080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utlinedLayout">
  <p:cSld name="OutlinedLayou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solidFill>
                  <a:srgbClr val="295C5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2789382" y="1825625"/>
            <a:ext cx="8564418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33" name="Google Shape;33;p4"/>
          <p:cNvSpPr/>
          <p:nvPr userDrawn="1"/>
        </p:nvSpPr>
        <p:spPr>
          <a:xfrm>
            <a:off x="838200" y="1825625"/>
            <a:ext cx="1951182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000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200" b="1" dirty="0">
                <a:solidFill>
                  <a:srgbClr val="295C50"/>
                </a:solidFill>
              </a:rPr>
              <a:t>Web of Things</a:t>
            </a:r>
          </a:p>
          <a:p>
            <a:pPr marL="4000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200" b="1" dirty="0">
                <a:solidFill>
                  <a:srgbClr val="295C50"/>
                </a:solidFill>
              </a:rPr>
              <a:t>SoLiD</a:t>
            </a:r>
          </a:p>
          <a:p>
            <a:pPr marL="4000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200" b="1" dirty="0">
                <a:solidFill>
                  <a:srgbClr val="295C50"/>
                </a:solidFill>
              </a:rPr>
              <a:t>SoLiD in WoT</a:t>
            </a:r>
          </a:p>
          <a:p>
            <a:pPr marL="4000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200" b="1" dirty="0">
                <a:solidFill>
                  <a:srgbClr val="295C50"/>
                </a:solidFill>
              </a:rPr>
              <a:t>Relevant Works</a:t>
            </a:r>
          </a:p>
          <a:p>
            <a:pPr marL="4000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200" b="1" dirty="0">
                <a:solidFill>
                  <a:srgbClr val="295C50"/>
                </a:solidFill>
              </a:rPr>
              <a:t>Proposed System</a:t>
            </a:r>
          </a:p>
          <a:p>
            <a:pPr marL="4000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200" b="1" dirty="0">
                <a:solidFill>
                  <a:srgbClr val="295C50"/>
                </a:solidFill>
              </a:rPr>
              <a:t>Implementation</a:t>
            </a:r>
          </a:p>
          <a:p>
            <a:pPr marL="4000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200" b="1" dirty="0">
                <a:solidFill>
                  <a:srgbClr val="295C50"/>
                </a:solidFill>
              </a:rPr>
              <a:t>The Demo</a:t>
            </a:r>
          </a:p>
          <a:p>
            <a:pPr marL="4000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200" b="1" dirty="0">
                <a:solidFill>
                  <a:srgbClr val="295C50"/>
                </a:solidFill>
              </a:rPr>
              <a:t>Conclusion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Web_resource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hyperlink" Target="https://en.wikipedia.org/wiki/UR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ctrTitle"/>
          </p:nvPr>
        </p:nvSpPr>
        <p:spPr>
          <a:xfrm>
            <a:off x="1524000" y="1762125"/>
            <a:ext cx="9144000" cy="203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/>
            <a:r>
              <a:rPr lang="en-US" dirty="0"/>
              <a:t>Seminar Web Engineering                                            </a:t>
            </a:r>
            <a:r>
              <a:rPr lang="en-US" sz="4800" dirty="0">
                <a:solidFill>
                  <a:srgbClr val="295C50"/>
                </a:solidFill>
              </a:rPr>
              <a:t>112- </a:t>
            </a:r>
            <a:r>
              <a:rPr lang="en-US" sz="4800" dirty="0" err="1">
                <a:solidFill>
                  <a:srgbClr val="295C50"/>
                </a:solidFill>
              </a:rPr>
              <a:t>SoLiD</a:t>
            </a:r>
            <a:r>
              <a:rPr lang="en-US" sz="4800" dirty="0">
                <a:solidFill>
                  <a:srgbClr val="295C50"/>
                </a:solidFill>
              </a:rPr>
              <a:t> for </a:t>
            </a:r>
            <a:r>
              <a:rPr lang="en-US" sz="4800" dirty="0" err="1">
                <a:solidFill>
                  <a:srgbClr val="295C50"/>
                </a:solidFill>
              </a:rPr>
              <a:t>WoT</a:t>
            </a:r>
            <a:r>
              <a:rPr lang="en-US" sz="4800" dirty="0">
                <a:solidFill>
                  <a:srgbClr val="295C50"/>
                </a:solidFill>
              </a:rPr>
              <a:t> Devices</a:t>
            </a:r>
            <a:endParaRPr dirty="0">
              <a:solidFill>
                <a:srgbClr val="295C50"/>
              </a:solidFill>
            </a:endParaRPr>
          </a:p>
        </p:txBody>
      </p:sp>
      <p:sp>
        <p:nvSpPr>
          <p:cNvPr id="6" name="Google Shape;60;p13">
            <a:extLst>
              <a:ext uri="{FF2B5EF4-FFF2-40B4-BE49-F238E27FC236}">
                <a16:creationId xmlns:a16="http://schemas.microsoft.com/office/drawing/2014/main" id="{8DD2E3C3-1B4C-4DBD-8C10-F594220AC73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087324" y="4519449"/>
            <a:ext cx="4008675" cy="13384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chemeClr val="tx1"/>
                </a:solidFill>
                <a:latin typeface="Calibri" panose="020F0502020204030204" pitchFamily="34" charset="0"/>
                <a:ea typeface="Lato"/>
                <a:cs typeface="Calibri" panose="020F0502020204030204" pitchFamily="34" charset="0"/>
                <a:sym typeface="Lato"/>
              </a:rPr>
              <a:t>Advisor: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>
                <a:solidFill>
                  <a:schemeClr val="tx1"/>
                </a:solidFill>
                <a:latin typeface="Calibri" panose="020F0502020204030204" pitchFamily="34" charset="0"/>
                <a:ea typeface="Lato"/>
                <a:cs typeface="Calibri" panose="020F0502020204030204" pitchFamily="34" charset="0"/>
                <a:sym typeface="Lato"/>
              </a:rPr>
              <a:t>Mahda</a:t>
            </a:r>
            <a:r>
              <a:rPr lang="en-GB" dirty="0">
                <a:solidFill>
                  <a:schemeClr val="tx1"/>
                </a:solidFill>
                <a:latin typeface="Calibri" panose="020F0502020204030204" pitchFamily="34" charset="0"/>
                <a:ea typeface="Lato"/>
                <a:cs typeface="Calibri" panose="020F0502020204030204" pitchFamily="34" charset="0"/>
                <a:sym typeface="Lato"/>
              </a:rPr>
              <a:t> </a:t>
            </a:r>
            <a:r>
              <a:rPr lang="en-GB" dirty="0" err="1">
                <a:solidFill>
                  <a:schemeClr val="tx1"/>
                </a:solidFill>
                <a:latin typeface="Calibri" panose="020F0502020204030204" pitchFamily="34" charset="0"/>
                <a:ea typeface="Lato"/>
                <a:cs typeface="Calibri" panose="020F0502020204030204" pitchFamily="34" charset="0"/>
                <a:sym typeface="Lato"/>
              </a:rPr>
              <a:t>Noura</a:t>
            </a:r>
            <a:r>
              <a:rPr lang="en-GB" dirty="0">
                <a:solidFill>
                  <a:schemeClr val="tx1"/>
                </a:solidFill>
                <a:latin typeface="Calibri" panose="020F0502020204030204" pitchFamily="34" charset="0"/>
                <a:ea typeface="Lato"/>
                <a:cs typeface="Calibri" panose="020F0502020204030204" pitchFamily="34" charset="0"/>
                <a:sym typeface="Lato"/>
              </a:rPr>
              <a:t>       </a:t>
            </a:r>
            <a:r>
              <a:rPr lang="en-GB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</a:t>
            </a:r>
            <a:endParaRPr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Google Shape;61;p13">
            <a:extLst>
              <a:ext uri="{FF2B5EF4-FFF2-40B4-BE49-F238E27FC236}">
                <a16:creationId xmlns:a16="http://schemas.microsoft.com/office/drawing/2014/main" id="{0AE5C4BB-9C03-4921-8CD5-3514954088F5}"/>
              </a:ext>
            </a:extLst>
          </p:cNvPr>
          <p:cNvSpPr txBox="1"/>
          <p:nvPr/>
        </p:nvSpPr>
        <p:spPr>
          <a:xfrm>
            <a:off x="8153400" y="4519449"/>
            <a:ext cx="4008674" cy="13384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sz="2400" b="1" dirty="0">
                <a:solidFill>
                  <a:schemeClr val="tx1"/>
                </a:solidFill>
                <a:latin typeface="Calibri" panose="020F0502020204030204" pitchFamily="34" charset="0"/>
                <a:ea typeface="Lato"/>
                <a:cs typeface="Calibri" panose="020F0502020204030204" pitchFamily="34" charset="0"/>
                <a:sym typeface="Lato"/>
              </a:rPr>
              <a:t>Presented by:</a:t>
            </a:r>
            <a:r>
              <a:rPr lang="en-GB" sz="2400" u="sng" dirty="0">
                <a:solidFill>
                  <a:schemeClr val="tx1"/>
                </a:solidFill>
                <a:latin typeface="Calibri" panose="020F0502020204030204" pitchFamily="34" charset="0"/>
                <a:ea typeface="Lato"/>
                <a:cs typeface="Calibri" panose="020F0502020204030204" pitchFamily="34" charset="0"/>
                <a:sym typeface="Lato"/>
              </a:rPr>
              <a:t> </a:t>
            </a:r>
            <a:br>
              <a:rPr lang="en-GB" sz="2400" dirty="0">
                <a:solidFill>
                  <a:schemeClr val="tx1"/>
                </a:solidFill>
                <a:latin typeface="Calibri" panose="020F0502020204030204" pitchFamily="34" charset="0"/>
                <a:ea typeface="Lato"/>
                <a:cs typeface="Calibri" panose="020F0502020204030204" pitchFamily="34" charset="0"/>
                <a:sym typeface="Lato"/>
              </a:rPr>
            </a:br>
            <a:r>
              <a:rPr lang="en-GB" sz="2400" dirty="0">
                <a:solidFill>
                  <a:schemeClr val="tx1"/>
                </a:solidFill>
                <a:latin typeface="Calibri" panose="020F0502020204030204" pitchFamily="34" charset="0"/>
                <a:ea typeface="Lato"/>
                <a:cs typeface="Calibri" panose="020F0502020204030204" pitchFamily="34" charset="0"/>
                <a:sym typeface="Lato"/>
              </a:rPr>
              <a:t>Sagar </a:t>
            </a:r>
            <a:r>
              <a:rPr lang="en-GB" sz="2400" dirty="0" err="1">
                <a:solidFill>
                  <a:schemeClr val="tx1"/>
                </a:solidFill>
                <a:latin typeface="Calibri" panose="020F0502020204030204" pitchFamily="34" charset="0"/>
                <a:ea typeface="Lato"/>
                <a:cs typeface="Calibri" panose="020F0502020204030204" pitchFamily="34" charset="0"/>
                <a:sym typeface="Lato"/>
              </a:rPr>
              <a:t>Kafle</a:t>
            </a:r>
            <a:endParaRPr lang="en-GB" sz="2400" dirty="0">
              <a:solidFill>
                <a:schemeClr val="tx1"/>
              </a:solidFill>
              <a:latin typeface="Calibri" panose="020F0502020204030204" pitchFamily="34" charset="0"/>
              <a:ea typeface="Lato"/>
              <a:cs typeface="Calibri" panose="020F0502020204030204" pitchFamily="34" charset="0"/>
              <a:sym typeface="Lato"/>
            </a:endParaRPr>
          </a:p>
          <a:p>
            <a:pPr lvl="0"/>
            <a:r>
              <a:rPr lang="en-GB" sz="2400" dirty="0">
                <a:solidFill>
                  <a:schemeClr val="tx1"/>
                </a:solidFill>
                <a:latin typeface="Calibri" panose="020F0502020204030204" pitchFamily="34" charset="0"/>
                <a:ea typeface="Lato"/>
                <a:cs typeface="Calibri" panose="020F0502020204030204" pitchFamily="34" charset="0"/>
                <a:sym typeface="Lato"/>
              </a:rPr>
              <a:t>Shovra Das</a:t>
            </a:r>
            <a:br>
              <a:rPr lang="en-GB" sz="3200" dirty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n-GB" sz="3200" dirty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                                                                                       </a:t>
            </a:r>
            <a:endParaRPr sz="1800" dirty="0">
              <a:solidFill>
                <a:schemeClr val="tx1"/>
              </a:solidFill>
            </a:endParaRPr>
          </a:p>
        </p:txBody>
      </p:sp>
      <p:pic>
        <p:nvPicPr>
          <p:cNvPr id="8" name="Google Shape;62;p13">
            <a:extLst>
              <a:ext uri="{FF2B5EF4-FFF2-40B4-BE49-F238E27FC236}">
                <a16:creationId xmlns:a16="http://schemas.microsoft.com/office/drawing/2014/main" id="{93E71BEF-8F9D-4858-A83D-200944F4BB2D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26984" y="406976"/>
            <a:ext cx="3338030" cy="1659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https://vsr.informatik.tu-chemnitz.de/svnproxy/images/teaser-large.png">
            <a:extLst>
              <a:ext uri="{FF2B5EF4-FFF2-40B4-BE49-F238E27FC236}">
                <a16:creationId xmlns:a16="http://schemas.microsoft.com/office/drawing/2014/main" id="{2C5913C1-6827-475C-AE8A-9E77F66609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5982" r="3492"/>
          <a:stretch/>
        </p:blipFill>
        <p:spPr bwMode="auto">
          <a:xfrm>
            <a:off x="11020424" y="6090416"/>
            <a:ext cx="1171575" cy="767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0D132-5016-4D52-8AEC-A6B43BA55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WoT :: Layer-1: Accessibility Layer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62E63F-99AB-4D23-8F81-589F23AB2B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the </a:t>
            </a:r>
            <a:r>
              <a:rPr lang="en-US" b="1" dirty="0"/>
              <a:t>core layer </a:t>
            </a:r>
            <a:r>
              <a:rPr lang="en-US" dirty="0"/>
              <a:t>of the WoT</a:t>
            </a:r>
          </a:p>
          <a:p>
            <a:r>
              <a:rPr lang="en-US" dirty="0"/>
              <a:t>Deals with the </a:t>
            </a:r>
            <a:r>
              <a:rPr lang="en-US" b="1" dirty="0"/>
              <a:t>access of things </a:t>
            </a:r>
            <a:r>
              <a:rPr lang="en-US" dirty="0"/>
              <a:t>to the Internet</a:t>
            </a:r>
          </a:p>
          <a:p>
            <a:r>
              <a:rPr lang="en-US" dirty="0"/>
              <a:t>Ensure they expose their services via </a:t>
            </a:r>
            <a:r>
              <a:rPr lang="en-US" b="1" dirty="0"/>
              <a:t>Web APIs</a:t>
            </a:r>
            <a:r>
              <a:rPr lang="en-US" dirty="0"/>
              <a:t>.</a:t>
            </a:r>
          </a:p>
        </p:txBody>
      </p:sp>
      <p:pic>
        <p:nvPicPr>
          <p:cNvPr id="4" name="Google Shape;138;p20">
            <a:extLst>
              <a:ext uri="{FF2B5EF4-FFF2-40B4-BE49-F238E27FC236}">
                <a16:creationId xmlns:a16="http://schemas.microsoft.com/office/drawing/2014/main" id="{44FFAEAA-6250-4020-8D79-DDD6E1B5072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t="54353" b="9274"/>
          <a:stretch/>
        </p:blipFill>
        <p:spPr>
          <a:xfrm>
            <a:off x="4249466" y="3695700"/>
            <a:ext cx="4844150" cy="222885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BB5ADE7-70D9-453D-A71F-BF4B20876BB2}"/>
              </a:ext>
            </a:extLst>
          </p:cNvPr>
          <p:cNvSpPr/>
          <p:nvPr/>
        </p:nvSpPr>
        <p:spPr>
          <a:xfrm>
            <a:off x="904875" y="2219325"/>
            <a:ext cx="1884507" cy="2438400"/>
          </a:xfrm>
          <a:prstGeom prst="rect">
            <a:avLst/>
          </a:prstGeom>
          <a:solidFill>
            <a:schemeClr val="bg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6664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DBCD3-11EC-45A5-B1A9-7E70127E1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WoT :: Layer-2: Findability Layer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E920D6-3A92-4532-8A89-D3116E9D03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Focus: To provide a way to find and locate things on the Web</a:t>
            </a:r>
          </a:p>
          <a:p>
            <a:r>
              <a:rPr lang="en-US" b="1" dirty="0"/>
              <a:t>Strongly influenced by the semantic Web</a:t>
            </a:r>
          </a:p>
          <a:p>
            <a:r>
              <a:rPr lang="en-US" dirty="0"/>
              <a:t>Reuse Web semantic standards to describe things and their services.</a:t>
            </a:r>
          </a:p>
          <a:p>
            <a:pPr lvl="1"/>
            <a:r>
              <a:rPr lang="en-US" dirty="0"/>
              <a:t>HTML5 Microdata integration, RDF / </a:t>
            </a:r>
            <a:r>
              <a:rPr lang="en-US" dirty="0" err="1"/>
              <a:t>RDFa</a:t>
            </a:r>
            <a:r>
              <a:rPr lang="en-US" dirty="0"/>
              <a:t>, JSON-LD etc.</a:t>
            </a:r>
          </a:p>
          <a:p>
            <a:pPr lvl="1"/>
            <a:r>
              <a:rPr lang="en-US" dirty="0"/>
              <a:t>Enables machine to machine interaction following some standards.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60A5C6D-5F2D-4A5C-B663-32684785D957}"/>
              </a:ext>
            </a:extLst>
          </p:cNvPr>
          <p:cNvSpPr/>
          <p:nvPr/>
        </p:nvSpPr>
        <p:spPr>
          <a:xfrm>
            <a:off x="904875" y="2219325"/>
            <a:ext cx="1884507" cy="2438400"/>
          </a:xfrm>
          <a:prstGeom prst="rect">
            <a:avLst/>
          </a:prstGeom>
          <a:solidFill>
            <a:schemeClr val="bg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9969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7A14D-A225-4343-AD80-F816CDDA7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WoT :: Layer-3: Sharing Layer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2E406F-A927-45EA-AB5A-38DF960E84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Deals with the idea of things </a:t>
            </a:r>
            <a:r>
              <a:rPr lang="en-US" b="1" dirty="0"/>
              <a:t>pushing data to the Web</a:t>
            </a:r>
          </a:p>
          <a:p>
            <a:r>
              <a:rPr lang="en-US" dirty="0"/>
              <a:t>Intelligence and Big-data patterns can be applied</a:t>
            </a:r>
          </a:p>
          <a:p>
            <a:pPr lvl="1">
              <a:buFont typeface="Calibri" panose="020F0502020204030204" pitchFamily="34" charset="0"/>
              <a:buChar char="−"/>
            </a:pPr>
            <a:r>
              <a:rPr lang="en-US" dirty="0"/>
              <a:t>Manage our health (Wearables), </a:t>
            </a:r>
          </a:p>
          <a:p>
            <a:pPr lvl="1">
              <a:buFont typeface="Calibri" panose="020F0502020204030204" pitchFamily="34" charset="0"/>
              <a:buChar char="−"/>
            </a:pPr>
            <a:r>
              <a:rPr lang="en-US" dirty="0"/>
              <a:t>Optimize energy consumption (Smart Grid)</a:t>
            </a:r>
          </a:p>
          <a:p>
            <a:r>
              <a:rPr lang="en-US" dirty="0"/>
              <a:t>Ensures that data generated by things can be shared in an </a:t>
            </a:r>
            <a:r>
              <a:rPr lang="en-US" b="1" dirty="0"/>
              <a:t>efficient and secure </a:t>
            </a:r>
            <a:r>
              <a:rPr lang="en-US" dirty="0"/>
              <a:t>manner.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A4E5F94-D85B-4CF2-A677-68BC1B9130CF}"/>
              </a:ext>
            </a:extLst>
          </p:cNvPr>
          <p:cNvSpPr/>
          <p:nvPr/>
        </p:nvSpPr>
        <p:spPr>
          <a:xfrm>
            <a:off x="904875" y="2219325"/>
            <a:ext cx="1884507" cy="2438400"/>
          </a:xfrm>
          <a:prstGeom prst="rect">
            <a:avLst/>
          </a:prstGeom>
          <a:solidFill>
            <a:schemeClr val="bg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6291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7A14D-A225-4343-AD80-F816CDDA7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WoT :: Layer-4: Composition Layer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2E406F-A927-45EA-AB5A-38DF960E84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Integrates the services and data offered by things into higher level Web tools</a:t>
            </a:r>
          </a:p>
          <a:p>
            <a:pPr lvl="1">
              <a:buFont typeface="Calibri" panose="020F0502020204030204" pitchFamily="34" charset="0"/>
              <a:buChar char="−"/>
            </a:pPr>
            <a:r>
              <a:rPr lang="en-US" dirty="0"/>
              <a:t>Analytics software</a:t>
            </a:r>
          </a:p>
          <a:p>
            <a:pPr lvl="1">
              <a:buFont typeface="Calibri" panose="020F0502020204030204" pitchFamily="34" charset="0"/>
              <a:buChar char="−"/>
            </a:pPr>
            <a:r>
              <a:rPr lang="en-US" dirty="0"/>
              <a:t>Mashup applications such as IFTTT</a:t>
            </a:r>
          </a:p>
          <a:p>
            <a:r>
              <a:rPr lang="en-US" dirty="0"/>
              <a:t>Makes simpler to create applications involving things and virtual Web services.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3BD05CA-714E-47A6-A7CE-BD2C1997323F}"/>
              </a:ext>
            </a:extLst>
          </p:cNvPr>
          <p:cNvSpPr/>
          <p:nvPr/>
        </p:nvSpPr>
        <p:spPr>
          <a:xfrm>
            <a:off x="904875" y="2219325"/>
            <a:ext cx="1884507" cy="2438400"/>
          </a:xfrm>
          <a:prstGeom prst="rect">
            <a:avLst/>
          </a:prstGeom>
          <a:solidFill>
            <a:schemeClr val="bg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4932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F5B35F-963F-4302-8C6D-70230CC1F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rgbClr val="295C50"/>
                </a:solidFill>
              </a:rPr>
              <a:t>SoLiD</a:t>
            </a:r>
            <a:endParaRPr lang="en-US" dirty="0">
              <a:solidFill>
                <a:srgbClr val="295C50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88C868-3EF9-4E7D-ADA1-83FAD86C2D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The Web </a:t>
            </a:r>
            <a:r>
              <a:rPr lang="de-DE" dirty="0" err="1"/>
              <a:t>Decentralization</a:t>
            </a:r>
            <a:r>
              <a:rPr lang="de-DE" dirty="0"/>
              <a:t> Project by Prof. Tim Berners-Lee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3579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de-DE"/>
              <a:t>Decentralization</a:t>
            </a:r>
            <a:endParaRPr/>
          </a:p>
        </p:txBody>
      </p:sp>
      <p:sp>
        <p:nvSpPr>
          <p:cNvPr id="144" name="Google Shape;144;p21"/>
          <p:cNvSpPr txBox="1">
            <a:spLocks noGrp="1"/>
          </p:cNvSpPr>
          <p:nvPr>
            <p:ph type="body" idx="1"/>
          </p:nvPr>
        </p:nvSpPr>
        <p:spPr>
          <a:xfrm>
            <a:off x="2789382" y="1825625"/>
            <a:ext cx="5021118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ts val="2400"/>
              <a:buChar char="•"/>
            </a:pPr>
            <a:r>
              <a:rPr lang="de-DE" sz="2400" dirty="0">
                <a:solidFill>
                  <a:srgbClr val="222222"/>
                </a:solidFill>
                <a:highlight>
                  <a:srgbClr val="FFFFFF"/>
                </a:highlight>
              </a:rPr>
              <a:t>Web </a:t>
            </a:r>
            <a:r>
              <a:rPr lang="de-DE" sz="2400" dirty="0" err="1">
                <a:solidFill>
                  <a:srgbClr val="222222"/>
                </a:solidFill>
                <a:highlight>
                  <a:srgbClr val="FFFFFF"/>
                </a:highlight>
              </a:rPr>
              <a:t>runs</a:t>
            </a:r>
            <a:r>
              <a:rPr lang="de-DE" sz="2400" dirty="0">
                <a:solidFill>
                  <a:srgbClr val="222222"/>
                </a:solidFill>
                <a:highlight>
                  <a:srgbClr val="FFFFFF"/>
                </a:highlight>
              </a:rPr>
              <a:t> </a:t>
            </a:r>
            <a:r>
              <a:rPr lang="de-DE" sz="2400" dirty="0" err="1">
                <a:solidFill>
                  <a:srgbClr val="222222"/>
                </a:solidFill>
                <a:highlight>
                  <a:srgbClr val="FFFFFF"/>
                </a:highlight>
              </a:rPr>
              <a:t>across</a:t>
            </a:r>
            <a:r>
              <a:rPr lang="de-DE" sz="2400" dirty="0">
                <a:solidFill>
                  <a:srgbClr val="222222"/>
                </a:solidFill>
                <a:highlight>
                  <a:srgbClr val="FFFFFF"/>
                </a:highlight>
              </a:rPr>
              <a:t> a </a:t>
            </a:r>
            <a:r>
              <a:rPr lang="de-DE" sz="2400" dirty="0" err="1">
                <a:solidFill>
                  <a:srgbClr val="222222"/>
                </a:solidFill>
                <a:highlight>
                  <a:srgbClr val="FFFFFF"/>
                </a:highlight>
              </a:rPr>
              <a:t>number</a:t>
            </a:r>
            <a:r>
              <a:rPr lang="de-DE" sz="2400" dirty="0">
                <a:solidFill>
                  <a:srgbClr val="222222"/>
                </a:solidFill>
                <a:highlight>
                  <a:srgbClr val="FFFFFF"/>
                </a:highlight>
              </a:rPr>
              <a:t> </a:t>
            </a:r>
            <a:r>
              <a:rPr lang="de-DE" sz="2400" dirty="0" err="1">
                <a:solidFill>
                  <a:srgbClr val="222222"/>
                </a:solidFill>
                <a:highlight>
                  <a:srgbClr val="FFFFFF"/>
                </a:highlight>
              </a:rPr>
              <a:t>of</a:t>
            </a:r>
            <a:r>
              <a:rPr lang="de-DE" sz="2400" dirty="0">
                <a:solidFill>
                  <a:srgbClr val="222222"/>
                </a:solidFill>
                <a:highlight>
                  <a:srgbClr val="FFFFFF"/>
                </a:highlight>
              </a:rPr>
              <a:t> </a:t>
            </a:r>
            <a:r>
              <a:rPr lang="de-DE" sz="2400" dirty="0" err="1">
                <a:solidFill>
                  <a:srgbClr val="222222"/>
                </a:solidFill>
                <a:highlight>
                  <a:srgbClr val="FFFFFF"/>
                </a:highlight>
              </a:rPr>
              <a:t>machines</a:t>
            </a:r>
            <a:r>
              <a:rPr lang="de-DE" sz="2400" dirty="0">
                <a:solidFill>
                  <a:srgbClr val="222222"/>
                </a:solidFill>
                <a:highlight>
                  <a:srgbClr val="FFFFFF"/>
                </a:highlight>
              </a:rPr>
              <a:t> </a:t>
            </a:r>
            <a:r>
              <a:rPr lang="de-DE" sz="2400" dirty="0" err="1">
                <a:solidFill>
                  <a:srgbClr val="222222"/>
                </a:solidFill>
                <a:highlight>
                  <a:srgbClr val="FFFFFF"/>
                </a:highlight>
              </a:rPr>
              <a:t>that</a:t>
            </a:r>
            <a:r>
              <a:rPr lang="de-DE" sz="2400" dirty="0">
                <a:solidFill>
                  <a:srgbClr val="222222"/>
                </a:solidFill>
                <a:highlight>
                  <a:srgbClr val="FFFFFF"/>
                </a:highlight>
              </a:rPr>
              <a:t> </a:t>
            </a:r>
            <a:r>
              <a:rPr lang="de-DE" sz="2400" dirty="0" err="1">
                <a:solidFill>
                  <a:srgbClr val="222222"/>
                </a:solidFill>
                <a:highlight>
                  <a:srgbClr val="FFFFFF"/>
                </a:highlight>
              </a:rPr>
              <a:t>are</a:t>
            </a:r>
            <a:r>
              <a:rPr lang="de-DE" sz="2400" dirty="0">
                <a:solidFill>
                  <a:srgbClr val="222222"/>
                </a:solidFill>
                <a:highlight>
                  <a:srgbClr val="FFFFFF"/>
                </a:highlight>
              </a:rPr>
              <a:t> </a:t>
            </a:r>
            <a:r>
              <a:rPr lang="de-DE" sz="2400" b="1" dirty="0" err="1">
                <a:solidFill>
                  <a:srgbClr val="222222"/>
                </a:solidFill>
                <a:highlight>
                  <a:srgbClr val="FFFFFF"/>
                </a:highlight>
              </a:rPr>
              <a:t>owned</a:t>
            </a:r>
            <a:r>
              <a:rPr lang="de-DE" sz="2400" b="1" dirty="0">
                <a:solidFill>
                  <a:srgbClr val="222222"/>
                </a:solidFill>
                <a:highlight>
                  <a:srgbClr val="FFFFFF"/>
                </a:highlight>
              </a:rPr>
              <a:t> by </a:t>
            </a:r>
            <a:r>
              <a:rPr lang="de-DE" sz="2400" b="1" dirty="0" err="1">
                <a:solidFill>
                  <a:srgbClr val="222222"/>
                </a:solidFill>
                <a:highlight>
                  <a:srgbClr val="FFFFFF"/>
                </a:highlight>
              </a:rPr>
              <a:t>regular</a:t>
            </a:r>
            <a:r>
              <a:rPr lang="de-DE" sz="2400" b="1" dirty="0">
                <a:solidFill>
                  <a:srgbClr val="222222"/>
                </a:solidFill>
                <a:highlight>
                  <a:srgbClr val="FFFFFF"/>
                </a:highlight>
              </a:rPr>
              <a:t> </a:t>
            </a:r>
            <a:r>
              <a:rPr lang="de-DE" sz="2400" b="1" dirty="0" err="1">
                <a:solidFill>
                  <a:srgbClr val="222222"/>
                </a:solidFill>
                <a:highlight>
                  <a:srgbClr val="FFFFFF"/>
                </a:highlight>
              </a:rPr>
              <a:t>users</a:t>
            </a:r>
            <a:r>
              <a:rPr lang="de-DE" sz="2400" dirty="0">
                <a:solidFill>
                  <a:srgbClr val="222222"/>
                </a:solidFill>
                <a:highlight>
                  <a:srgbClr val="FFFFFF"/>
                </a:highlight>
              </a:rPr>
              <a:t> </a:t>
            </a:r>
            <a:r>
              <a:rPr lang="de-DE" sz="2400" dirty="0" err="1">
                <a:solidFill>
                  <a:srgbClr val="222222"/>
                </a:solidFill>
                <a:highlight>
                  <a:srgbClr val="FFFFFF"/>
                </a:highlight>
              </a:rPr>
              <a:t>rather</a:t>
            </a:r>
            <a:r>
              <a:rPr lang="de-DE" sz="2400" dirty="0">
                <a:solidFill>
                  <a:srgbClr val="222222"/>
                </a:solidFill>
                <a:highlight>
                  <a:srgbClr val="FFFFFF"/>
                </a:highlight>
              </a:rPr>
              <a:t> </a:t>
            </a:r>
            <a:r>
              <a:rPr lang="de-DE" sz="2400" dirty="0" err="1">
                <a:solidFill>
                  <a:srgbClr val="222222"/>
                </a:solidFill>
                <a:highlight>
                  <a:srgbClr val="FFFFFF"/>
                </a:highlight>
              </a:rPr>
              <a:t>than</a:t>
            </a:r>
            <a:r>
              <a:rPr lang="de-DE" sz="2400" dirty="0">
                <a:solidFill>
                  <a:srgbClr val="222222"/>
                </a:solidFill>
                <a:highlight>
                  <a:srgbClr val="FFFFFF"/>
                </a:highlight>
              </a:rPr>
              <a:t> </a:t>
            </a:r>
            <a:r>
              <a:rPr lang="de-DE" sz="2400" dirty="0" err="1">
                <a:solidFill>
                  <a:srgbClr val="222222"/>
                </a:solidFill>
                <a:highlight>
                  <a:srgbClr val="FFFFFF"/>
                </a:highlight>
              </a:rPr>
              <a:t>owned</a:t>
            </a:r>
            <a:r>
              <a:rPr lang="de-DE" sz="2400" dirty="0">
                <a:solidFill>
                  <a:srgbClr val="222222"/>
                </a:solidFill>
                <a:highlight>
                  <a:srgbClr val="FFFFFF"/>
                </a:highlight>
              </a:rPr>
              <a:t> in a </a:t>
            </a:r>
            <a:r>
              <a:rPr lang="de-DE" sz="2400" dirty="0" err="1">
                <a:solidFill>
                  <a:srgbClr val="222222"/>
                </a:solidFill>
                <a:highlight>
                  <a:srgbClr val="FFFFFF"/>
                </a:highlight>
              </a:rPr>
              <a:t>central</a:t>
            </a:r>
            <a:r>
              <a:rPr lang="de-DE" sz="2400" dirty="0">
                <a:solidFill>
                  <a:srgbClr val="222222"/>
                </a:solidFill>
                <a:highlight>
                  <a:srgbClr val="FFFFFF"/>
                </a:highlight>
              </a:rPr>
              <a:t> </a:t>
            </a:r>
            <a:r>
              <a:rPr lang="de-DE" sz="2400" dirty="0" err="1">
                <a:solidFill>
                  <a:srgbClr val="222222"/>
                </a:solidFill>
                <a:highlight>
                  <a:srgbClr val="FFFFFF"/>
                </a:highlight>
              </a:rPr>
              <a:t>place</a:t>
            </a:r>
            <a:r>
              <a:rPr lang="de-DE" sz="2400" dirty="0">
                <a:solidFill>
                  <a:srgbClr val="222222"/>
                </a:solidFill>
                <a:highlight>
                  <a:srgbClr val="FFFFFF"/>
                </a:highlight>
              </a:rPr>
              <a:t> like a </a:t>
            </a:r>
            <a:r>
              <a:rPr lang="de-DE" sz="2400" dirty="0" err="1">
                <a:solidFill>
                  <a:srgbClr val="222222"/>
                </a:solidFill>
                <a:highlight>
                  <a:srgbClr val="FFFFFF"/>
                </a:highlight>
              </a:rPr>
              <a:t>server</a:t>
            </a:r>
            <a:r>
              <a:rPr lang="de-DE" sz="2400" dirty="0">
                <a:solidFill>
                  <a:srgbClr val="222222"/>
                </a:solidFill>
                <a:highlight>
                  <a:srgbClr val="FFFFFF"/>
                </a:highlight>
              </a:rPr>
              <a:t>.</a:t>
            </a:r>
            <a:endParaRPr sz="2400" dirty="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222222"/>
              </a:buClr>
              <a:buSzPts val="2400"/>
              <a:buFont typeface="Calibri"/>
              <a:buChar char="•"/>
            </a:pPr>
            <a:r>
              <a:rPr lang="de-DE" sz="2400" dirty="0" err="1">
                <a:solidFill>
                  <a:srgbClr val="121212"/>
                </a:solidFill>
                <a:highlight>
                  <a:srgbClr val="FFFFFF"/>
                </a:highlight>
              </a:rPr>
              <a:t>It</a:t>
            </a:r>
            <a:r>
              <a:rPr lang="de-DE" sz="2400" dirty="0">
                <a:solidFill>
                  <a:srgbClr val="121212"/>
                </a:solidFill>
                <a:highlight>
                  <a:srgbClr val="FFFFFF"/>
                </a:highlight>
              </a:rPr>
              <a:t> </a:t>
            </a:r>
            <a:r>
              <a:rPr lang="de-DE" sz="2400" dirty="0" err="1">
                <a:solidFill>
                  <a:srgbClr val="121212"/>
                </a:solidFill>
                <a:highlight>
                  <a:srgbClr val="FFFFFF"/>
                </a:highlight>
              </a:rPr>
              <a:t>is</a:t>
            </a:r>
            <a:r>
              <a:rPr lang="de-DE" sz="2400" dirty="0">
                <a:solidFill>
                  <a:srgbClr val="121212"/>
                </a:solidFill>
                <a:highlight>
                  <a:srgbClr val="FFFFFF"/>
                </a:highlight>
              </a:rPr>
              <a:t> </a:t>
            </a:r>
            <a:r>
              <a:rPr lang="de-DE" sz="2400" dirty="0" err="1">
                <a:solidFill>
                  <a:srgbClr val="121212"/>
                </a:solidFill>
                <a:highlight>
                  <a:srgbClr val="FFFFFF"/>
                </a:highlight>
              </a:rPr>
              <a:t>supposed</a:t>
            </a:r>
            <a:r>
              <a:rPr lang="de-DE" sz="2400" dirty="0">
                <a:solidFill>
                  <a:srgbClr val="121212"/>
                </a:solidFill>
                <a:highlight>
                  <a:srgbClr val="FFFFFF"/>
                </a:highlight>
              </a:rPr>
              <a:t> </a:t>
            </a:r>
            <a:r>
              <a:rPr lang="de-DE" sz="2400" dirty="0" err="1">
                <a:solidFill>
                  <a:srgbClr val="121212"/>
                </a:solidFill>
                <a:highlight>
                  <a:srgbClr val="FFFFFF"/>
                </a:highlight>
              </a:rPr>
              <a:t>to</a:t>
            </a:r>
            <a:r>
              <a:rPr lang="de-DE" sz="2400" dirty="0">
                <a:solidFill>
                  <a:srgbClr val="121212"/>
                </a:solidFill>
                <a:highlight>
                  <a:srgbClr val="FFFFFF"/>
                </a:highlight>
              </a:rPr>
              <a:t> </a:t>
            </a:r>
            <a:r>
              <a:rPr lang="de-DE" sz="2400" dirty="0" err="1">
                <a:solidFill>
                  <a:srgbClr val="121212"/>
                </a:solidFill>
                <a:highlight>
                  <a:srgbClr val="FFFFFF"/>
                </a:highlight>
              </a:rPr>
              <a:t>be</a:t>
            </a:r>
            <a:r>
              <a:rPr lang="de-DE" sz="2400" dirty="0">
                <a:solidFill>
                  <a:srgbClr val="121212"/>
                </a:solidFill>
                <a:highlight>
                  <a:srgbClr val="FFFFFF"/>
                </a:highlight>
              </a:rPr>
              <a:t> like </a:t>
            </a:r>
            <a:r>
              <a:rPr lang="de-DE" sz="2400" dirty="0" err="1">
                <a:solidFill>
                  <a:srgbClr val="121212"/>
                </a:solidFill>
                <a:highlight>
                  <a:srgbClr val="FFFFFF"/>
                </a:highlight>
              </a:rPr>
              <a:t>the</a:t>
            </a:r>
            <a:r>
              <a:rPr lang="de-DE" sz="2400" dirty="0">
                <a:solidFill>
                  <a:srgbClr val="121212"/>
                </a:solidFill>
                <a:highlight>
                  <a:srgbClr val="FFFFFF"/>
                </a:highlight>
              </a:rPr>
              <a:t> web </a:t>
            </a:r>
            <a:r>
              <a:rPr lang="de-DE" sz="2400" dirty="0" err="1">
                <a:solidFill>
                  <a:srgbClr val="121212"/>
                </a:solidFill>
                <a:highlight>
                  <a:srgbClr val="FFFFFF"/>
                </a:highlight>
              </a:rPr>
              <a:t>you</a:t>
            </a:r>
            <a:r>
              <a:rPr lang="de-DE" sz="2400" dirty="0">
                <a:solidFill>
                  <a:srgbClr val="121212"/>
                </a:solidFill>
                <a:highlight>
                  <a:srgbClr val="FFFFFF"/>
                </a:highlight>
              </a:rPr>
              <a:t> </a:t>
            </a:r>
            <a:r>
              <a:rPr lang="de-DE" sz="2400" dirty="0" err="1">
                <a:solidFill>
                  <a:srgbClr val="121212"/>
                </a:solidFill>
                <a:highlight>
                  <a:srgbClr val="FFFFFF"/>
                </a:highlight>
              </a:rPr>
              <a:t>know</a:t>
            </a:r>
            <a:r>
              <a:rPr lang="de-DE" sz="2400" dirty="0">
                <a:solidFill>
                  <a:srgbClr val="121212"/>
                </a:solidFill>
                <a:highlight>
                  <a:srgbClr val="FFFFFF"/>
                </a:highlight>
              </a:rPr>
              <a:t> but </a:t>
            </a:r>
            <a:r>
              <a:rPr lang="de-DE" sz="2400" b="1" dirty="0" err="1">
                <a:solidFill>
                  <a:srgbClr val="121212"/>
                </a:solidFill>
                <a:highlight>
                  <a:srgbClr val="FFFFFF"/>
                </a:highlight>
              </a:rPr>
              <a:t>without</a:t>
            </a:r>
            <a:r>
              <a:rPr lang="de-DE" sz="2400" dirty="0">
                <a:solidFill>
                  <a:srgbClr val="121212"/>
                </a:solidFill>
                <a:highlight>
                  <a:srgbClr val="FFFFFF"/>
                </a:highlight>
              </a:rPr>
              <a:t> </a:t>
            </a:r>
            <a:r>
              <a:rPr lang="de-DE" sz="2400" dirty="0" err="1">
                <a:solidFill>
                  <a:srgbClr val="121212"/>
                </a:solidFill>
                <a:highlight>
                  <a:srgbClr val="FFFFFF"/>
                </a:highlight>
              </a:rPr>
              <a:t>relying</a:t>
            </a:r>
            <a:r>
              <a:rPr lang="de-DE" sz="2400" dirty="0">
                <a:solidFill>
                  <a:srgbClr val="121212"/>
                </a:solidFill>
                <a:highlight>
                  <a:srgbClr val="FFFFFF"/>
                </a:highlight>
              </a:rPr>
              <a:t> on </a:t>
            </a:r>
            <a:r>
              <a:rPr lang="de-DE" sz="2400" b="1" dirty="0" err="1">
                <a:solidFill>
                  <a:srgbClr val="121212"/>
                </a:solidFill>
                <a:highlight>
                  <a:srgbClr val="FFFFFF"/>
                </a:highlight>
              </a:rPr>
              <a:t>centralised</a:t>
            </a:r>
            <a:r>
              <a:rPr lang="de-DE" sz="2400" b="1" dirty="0">
                <a:solidFill>
                  <a:srgbClr val="121212"/>
                </a:solidFill>
                <a:highlight>
                  <a:srgbClr val="FFFFFF"/>
                </a:highlight>
              </a:rPr>
              <a:t> </a:t>
            </a:r>
            <a:r>
              <a:rPr lang="de-DE" sz="2400" b="1" dirty="0" err="1">
                <a:solidFill>
                  <a:srgbClr val="121212"/>
                </a:solidFill>
                <a:highlight>
                  <a:srgbClr val="FFFFFF"/>
                </a:highlight>
              </a:rPr>
              <a:t>operators</a:t>
            </a:r>
            <a:r>
              <a:rPr lang="de-DE" sz="2400" dirty="0">
                <a:solidFill>
                  <a:srgbClr val="121212"/>
                </a:solidFill>
                <a:highlight>
                  <a:srgbClr val="FFFFFF"/>
                </a:highlight>
              </a:rPr>
              <a:t>.</a:t>
            </a:r>
            <a:endParaRPr sz="2400" dirty="0">
              <a:solidFill>
                <a:srgbClr val="121212"/>
              </a:solidFill>
              <a:highlight>
                <a:srgbClr val="FFFFFF"/>
              </a:highlight>
            </a:endParaRPr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121212"/>
              </a:buClr>
              <a:buSzPts val="2400"/>
              <a:buFont typeface="Calibri"/>
              <a:buChar char="•"/>
            </a:pPr>
            <a:r>
              <a:rPr lang="de-DE" sz="2400" dirty="0">
                <a:solidFill>
                  <a:srgbClr val="121212"/>
                </a:solidFill>
                <a:highlight>
                  <a:srgbClr val="FFFFFF"/>
                </a:highlight>
              </a:rPr>
              <a:t>Individual </a:t>
            </a:r>
            <a:r>
              <a:rPr lang="de-DE" sz="2400" b="1" dirty="0" err="1">
                <a:solidFill>
                  <a:srgbClr val="121212"/>
                </a:solidFill>
                <a:highlight>
                  <a:srgbClr val="FFFFFF"/>
                </a:highlight>
              </a:rPr>
              <a:t>user</a:t>
            </a:r>
            <a:r>
              <a:rPr lang="de-DE" sz="2400" dirty="0">
                <a:solidFill>
                  <a:srgbClr val="121212"/>
                </a:solidFill>
                <a:highlight>
                  <a:srgbClr val="FFFFFF"/>
                </a:highlight>
              </a:rPr>
              <a:t> </a:t>
            </a:r>
            <a:r>
              <a:rPr lang="de-DE" sz="2400" dirty="0" err="1">
                <a:solidFill>
                  <a:srgbClr val="121212"/>
                </a:solidFill>
                <a:highlight>
                  <a:srgbClr val="FFFFFF"/>
                </a:highlight>
              </a:rPr>
              <a:t>have</a:t>
            </a:r>
            <a:r>
              <a:rPr lang="de-DE" sz="2400" dirty="0">
                <a:solidFill>
                  <a:srgbClr val="121212"/>
                </a:solidFill>
                <a:highlight>
                  <a:srgbClr val="FFFFFF"/>
                </a:highlight>
              </a:rPr>
              <a:t> </a:t>
            </a:r>
            <a:r>
              <a:rPr lang="de-DE" sz="2400" dirty="0" err="1">
                <a:solidFill>
                  <a:srgbClr val="121212"/>
                </a:solidFill>
                <a:highlight>
                  <a:srgbClr val="FFFFFF"/>
                </a:highlight>
              </a:rPr>
              <a:t>the</a:t>
            </a:r>
            <a:r>
              <a:rPr lang="de-DE" sz="2400" dirty="0">
                <a:solidFill>
                  <a:srgbClr val="121212"/>
                </a:solidFill>
                <a:highlight>
                  <a:srgbClr val="FFFFFF"/>
                </a:highlight>
              </a:rPr>
              <a:t> </a:t>
            </a:r>
            <a:r>
              <a:rPr lang="de-DE" sz="2400" b="1" dirty="0" err="1">
                <a:solidFill>
                  <a:srgbClr val="121212"/>
                </a:solidFill>
                <a:highlight>
                  <a:srgbClr val="FFFFFF"/>
                </a:highlight>
              </a:rPr>
              <a:t>full</a:t>
            </a:r>
            <a:r>
              <a:rPr lang="de-DE" sz="2400" b="1" dirty="0">
                <a:solidFill>
                  <a:srgbClr val="121212"/>
                </a:solidFill>
                <a:highlight>
                  <a:srgbClr val="FFFFFF"/>
                </a:highlight>
              </a:rPr>
              <a:t> </a:t>
            </a:r>
            <a:r>
              <a:rPr lang="de-DE" sz="2400" b="1" dirty="0" err="1">
                <a:solidFill>
                  <a:srgbClr val="121212"/>
                </a:solidFill>
                <a:highlight>
                  <a:srgbClr val="FFFFFF"/>
                </a:highlight>
              </a:rPr>
              <a:t>control</a:t>
            </a:r>
            <a:r>
              <a:rPr lang="de-DE" sz="2400" dirty="0">
                <a:solidFill>
                  <a:srgbClr val="121212"/>
                </a:solidFill>
                <a:highlight>
                  <a:srgbClr val="FFFFFF"/>
                </a:highlight>
              </a:rPr>
              <a:t> </a:t>
            </a:r>
            <a:r>
              <a:rPr lang="de-DE" sz="2400" dirty="0" err="1">
                <a:solidFill>
                  <a:srgbClr val="121212"/>
                </a:solidFill>
                <a:highlight>
                  <a:srgbClr val="FFFFFF"/>
                </a:highlight>
              </a:rPr>
              <a:t>of</a:t>
            </a:r>
            <a:r>
              <a:rPr lang="de-DE" sz="2400" dirty="0">
                <a:solidFill>
                  <a:srgbClr val="121212"/>
                </a:solidFill>
                <a:highlight>
                  <a:srgbClr val="FFFFFF"/>
                </a:highlight>
              </a:rPr>
              <a:t> </a:t>
            </a:r>
            <a:r>
              <a:rPr lang="de-DE" sz="2400" dirty="0" err="1">
                <a:solidFill>
                  <a:srgbClr val="121212"/>
                </a:solidFill>
                <a:highlight>
                  <a:srgbClr val="FFFFFF"/>
                </a:highlight>
              </a:rPr>
              <a:t>there</a:t>
            </a:r>
            <a:r>
              <a:rPr lang="de-DE" sz="2400" dirty="0">
                <a:solidFill>
                  <a:srgbClr val="121212"/>
                </a:solidFill>
                <a:highlight>
                  <a:srgbClr val="FFFFFF"/>
                </a:highlight>
              </a:rPr>
              <a:t> </a:t>
            </a:r>
            <a:r>
              <a:rPr lang="de-DE" sz="2400" dirty="0" err="1">
                <a:solidFill>
                  <a:srgbClr val="121212"/>
                </a:solidFill>
                <a:highlight>
                  <a:srgbClr val="FFFFFF"/>
                </a:highlight>
              </a:rPr>
              <a:t>data</a:t>
            </a:r>
            <a:r>
              <a:rPr lang="de-DE" sz="2400" dirty="0">
                <a:solidFill>
                  <a:srgbClr val="121212"/>
                </a:solidFill>
                <a:highlight>
                  <a:srgbClr val="FFFFFF"/>
                </a:highlight>
              </a:rPr>
              <a:t> </a:t>
            </a:r>
            <a:r>
              <a:rPr lang="de-DE" sz="2400" dirty="0" err="1">
                <a:solidFill>
                  <a:srgbClr val="121212"/>
                </a:solidFill>
                <a:highlight>
                  <a:srgbClr val="FFFFFF"/>
                </a:highlight>
              </a:rPr>
              <a:t>instead</a:t>
            </a:r>
            <a:r>
              <a:rPr lang="de-DE" sz="2400" dirty="0">
                <a:solidFill>
                  <a:srgbClr val="121212"/>
                </a:solidFill>
                <a:highlight>
                  <a:srgbClr val="FFFFFF"/>
                </a:highlight>
              </a:rPr>
              <a:t> </a:t>
            </a:r>
            <a:r>
              <a:rPr lang="de-DE" sz="2400" dirty="0" err="1">
                <a:solidFill>
                  <a:srgbClr val="121212"/>
                </a:solidFill>
                <a:highlight>
                  <a:srgbClr val="FFFFFF"/>
                </a:highlight>
              </a:rPr>
              <a:t>of</a:t>
            </a:r>
            <a:r>
              <a:rPr lang="de-DE" sz="2400" dirty="0">
                <a:solidFill>
                  <a:srgbClr val="121212"/>
                </a:solidFill>
                <a:highlight>
                  <a:srgbClr val="FFFFFF"/>
                </a:highlight>
              </a:rPr>
              <a:t> </a:t>
            </a:r>
            <a:r>
              <a:rPr lang="de-DE" sz="2400" dirty="0" err="1">
                <a:solidFill>
                  <a:srgbClr val="121212"/>
                </a:solidFill>
                <a:highlight>
                  <a:srgbClr val="FFFFFF"/>
                </a:highlight>
              </a:rPr>
              <a:t>any</a:t>
            </a:r>
            <a:r>
              <a:rPr lang="de-DE" sz="2400" dirty="0">
                <a:solidFill>
                  <a:srgbClr val="121212"/>
                </a:solidFill>
                <a:highlight>
                  <a:srgbClr val="FFFFFF"/>
                </a:highlight>
              </a:rPr>
              <a:t> </a:t>
            </a:r>
            <a:r>
              <a:rPr lang="de-DE" sz="2400" dirty="0" err="1">
                <a:solidFill>
                  <a:srgbClr val="121212"/>
                </a:solidFill>
                <a:highlight>
                  <a:srgbClr val="FFFFFF"/>
                </a:highlight>
              </a:rPr>
              <a:t>big</a:t>
            </a:r>
            <a:r>
              <a:rPr lang="de-DE" sz="2400" dirty="0">
                <a:solidFill>
                  <a:srgbClr val="121212"/>
                </a:solidFill>
                <a:highlight>
                  <a:srgbClr val="FFFFFF"/>
                </a:highlight>
              </a:rPr>
              <a:t> </a:t>
            </a:r>
            <a:r>
              <a:rPr lang="de-DE" sz="2400" dirty="0" err="1">
                <a:solidFill>
                  <a:srgbClr val="121212"/>
                </a:solidFill>
                <a:highlight>
                  <a:srgbClr val="FFFFFF"/>
                </a:highlight>
              </a:rPr>
              <a:t>tech</a:t>
            </a:r>
            <a:r>
              <a:rPr lang="de-DE" sz="2400" dirty="0">
                <a:solidFill>
                  <a:srgbClr val="121212"/>
                </a:solidFill>
                <a:highlight>
                  <a:srgbClr val="FFFFFF"/>
                </a:highlight>
              </a:rPr>
              <a:t> </a:t>
            </a:r>
            <a:r>
              <a:rPr lang="de-DE" sz="2400" dirty="0" err="1">
                <a:solidFill>
                  <a:srgbClr val="121212"/>
                </a:solidFill>
                <a:highlight>
                  <a:srgbClr val="FFFFFF"/>
                </a:highlight>
              </a:rPr>
              <a:t>firms</a:t>
            </a:r>
            <a:r>
              <a:rPr lang="de-DE" sz="2400" dirty="0">
                <a:solidFill>
                  <a:srgbClr val="121212"/>
                </a:solidFill>
                <a:highlight>
                  <a:srgbClr val="FFFFFF"/>
                </a:highlight>
              </a:rPr>
              <a:t>. </a:t>
            </a:r>
            <a:endParaRPr sz="2400" dirty="0">
              <a:solidFill>
                <a:srgbClr val="121212"/>
              </a:solidFill>
              <a:highlight>
                <a:srgbClr val="FFFFFF"/>
              </a:highlight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22D915E-4598-4A81-8567-8C6982D902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8149" y="1825625"/>
            <a:ext cx="3641991" cy="39751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3CCB041-C24A-4F2C-8A79-17023E007608}"/>
              </a:ext>
            </a:extLst>
          </p:cNvPr>
          <p:cNvSpPr/>
          <p:nvPr/>
        </p:nvSpPr>
        <p:spPr>
          <a:xfrm>
            <a:off x="904875" y="2438400"/>
            <a:ext cx="1884507" cy="2438400"/>
          </a:xfrm>
          <a:prstGeom prst="rect">
            <a:avLst/>
          </a:prstGeom>
          <a:solidFill>
            <a:schemeClr val="bg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de-DE"/>
              <a:t>Linked Data</a:t>
            </a:r>
          </a:p>
        </p:txBody>
      </p:sp>
      <p:sp>
        <p:nvSpPr>
          <p:cNvPr id="164" name="Google Shape;164;p24"/>
          <p:cNvSpPr txBox="1">
            <a:spLocks noGrp="1"/>
          </p:cNvSpPr>
          <p:nvPr>
            <p:ph type="body" idx="1"/>
          </p:nvPr>
        </p:nvSpPr>
        <p:spPr>
          <a:xfrm>
            <a:off x="2789382" y="1825625"/>
            <a:ext cx="8826796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l" rtl="0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2400"/>
              <a:buFont typeface="Calibri"/>
              <a:buChar char="•"/>
            </a:pPr>
            <a:r>
              <a:rPr lang="en-US" sz="2400">
                <a:solidFill>
                  <a:srgbClr val="000000"/>
                </a:solidFill>
              </a:rPr>
              <a:t>A Structured data </a:t>
            </a:r>
          </a:p>
          <a:p>
            <a:pPr lvl="1" indent="-381000"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2400"/>
              <a:buFont typeface="Calibri" panose="020F0502020204030204" pitchFamily="34" charset="0"/>
              <a:buChar char="−"/>
            </a:pPr>
            <a:r>
              <a:rPr lang="en-US" sz="2000">
                <a:solidFill>
                  <a:srgbClr val="000000"/>
                </a:solidFill>
              </a:rPr>
              <a:t>Interlinked with other data </a:t>
            </a:r>
          </a:p>
          <a:p>
            <a:pPr lvl="1" indent="-381000"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2400"/>
              <a:buFont typeface="Calibri" panose="020F0502020204030204" pitchFamily="34" charset="0"/>
              <a:buChar char="−"/>
            </a:pPr>
            <a:r>
              <a:rPr lang="en-US" sz="2000">
                <a:solidFill>
                  <a:srgbClr val="000000"/>
                </a:solidFill>
              </a:rPr>
              <a:t>Described based on some semantic vocabularies</a:t>
            </a:r>
          </a:p>
          <a:p>
            <a:pPr lvl="1" indent="-381000"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2400"/>
              <a:buFont typeface="Calibri" panose="020F0502020204030204" pitchFamily="34" charset="0"/>
              <a:buChar char="−"/>
            </a:pPr>
            <a:r>
              <a:rPr lang="en-US" sz="2000">
                <a:solidFill>
                  <a:srgbClr val="000000"/>
                </a:solidFill>
              </a:rPr>
              <a:t>Can be useful through semantic queries.</a:t>
            </a:r>
          </a:p>
          <a:p>
            <a:pPr marL="457200" lvl="0" indent="-381000" algn="l" rtl="0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2400"/>
              <a:buFont typeface="Calibri"/>
              <a:buChar char="•"/>
            </a:pPr>
            <a:r>
              <a:rPr lang="en-US" sz="2400">
                <a:solidFill>
                  <a:srgbClr val="333333"/>
                </a:solidFill>
                <a:highlight>
                  <a:srgbClr val="FFFFFF"/>
                </a:highlight>
              </a:rPr>
              <a:t>Based on the RDF model</a:t>
            </a:r>
          </a:p>
          <a:p>
            <a:pPr lvl="1" indent="-381000"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2400"/>
              <a:buFont typeface="Calibri" panose="020F0502020204030204" pitchFamily="34" charset="0"/>
              <a:buChar char="−"/>
            </a:pPr>
            <a:r>
              <a:rPr lang="en-US" sz="2000">
                <a:solidFill>
                  <a:srgbClr val="000000"/>
                </a:solidFill>
              </a:rPr>
              <a:t>Views data as a collection and in relation to other data.</a:t>
            </a:r>
          </a:p>
          <a:p>
            <a:pPr marL="457200" lvl="0" indent="-381000" algn="l" rtl="0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rgbClr val="333333"/>
              </a:buClr>
              <a:buSzPts val="2400"/>
              <a:buFont typeface="Calibri"/>
              <a:buChar char="•"/>
            </a:pPr>
            <a:r>
              <a:rPr lang="en-US" sz="2400">
                <a:solidFill>
                  <a:srgbClr val="333333"/>
                </a:solidFill>
                <a:highlight>
                  <a:srgbClr val="FFFFFF"/>
                </a:highlight>
              </a:rPr>
              <a:t>Provides a single standardized access mechanism for all involved</a:t>
            </a:r>
          </a:p>
          <a:p>
            <a:pPr marL="457200" lvl="0" indent="-381000" algn="l" rtl="0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rgbClr val="333333"/>
              </a:buClr>
              <a:buSzPts val="2400"/>
              <a:buFont typeface="Calibri"/>
              <a:buChar char="•"/>
            </a:pPr>
            <a:r>
              <a:rPr lang="en-US" sz="2400">
                <a:solidFill>
                  <a:srgbClr val="333333"/>
                </a:solidFill>
                <a:highlight>
                  <a:srgbClr val="FFFFFF"/>
                </a:highlight>
              </a:rPr>
              <a:t>Shareable, Extensible and Reusable, even on different results and different interfaces.</a:t>
            </a:r>
            <a:endParaRPr lang="en-US" sz="2400" dirty="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pic>
        <p:nvPicPr>
          <p:cNvPr id="6" name="Picture 2" descr="Image result for linked data">
            <a:extLst>
              <a:ext uri="{FF2B5EF4-FFF2-40B4-BE49-F238E27FC236}">
                <a16:creationId xmlns:a16="http://schemas.microsoft.com/office/drawing/2014/main" id="{5CF52008-335A-4C48-A86E-4F7ADAB24D6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39" r="14733"/>
          <a:stretch/>
        </p:blipFill>
        <p:spPr bwMode="auto">
          <a:xfrm>
            <a:off x="8875729" y="933450"/>
            <a:ext cx="3316271" cy="299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9E7F005-F329-4D7F-8A4A-4CA26F88DAFF}"/>
              </a:ext>
            </a:extLst>
          </p:cNvPr>
          <p:cNvSpPr/>
          <p:nvPr/>
        </p:nvSpPr>
        <p:spPr>
          <a:xfrm>
            <a:off x="904875" y="2438400"/>
            <a:ext cx="1884507" cy="2438400"/>
          </a:xfrm>
          <a:prstGeom prst="rect">
            <a:avLst/>
          </a:prstGeom>
          <a:solidFill>
            <a:schemeClr val="bg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53CE4-BED5-4A02-9FB5-17373165F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Typical</a:t>
            </a:r>
            <a:r>
              <a:rPr lang="de-DE" dirty="0"/>
              <a:t> HTML Data </a:t>
            </a:r>
            <a:r>
              <a:rPr lang="de-DE" dirty="0" err="1"/>
              <a:t>vs</a:t>
            </a:r>
            <a:r>
              <a:rPr lang="de-DE" dirty="0"/>
              <a:t> </a:t>
            </a:r>
            <a:r>
              <a:rPr lang="de-DE" dirty="0" err="1"/>
              <a:t>Linked</a:t>
            </a:r>
            <a:r>
              <a:rPr lang="de-DE" dirty="0"/>
              <a:t> Data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F461F0-F672-4602-8FF3-07BD2AE1E2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lvl="0" indent="-228600">
              <a:spcBef>
                <a:spcPts val="0"/>
              </a:spcBef>
              <a:buSzPts val="2800"/>
            </a:pPr>
            <a:r>
              <a:rPr lang="de-DE" dirty="0"/>
              <a:t>HTTP Protocol</a:t>
            </a:r>
          </a:p>
          <a:p>
            <a:pPr marL="800100" lvl="1">
              <a:buSzPts val="2400"/>
              <a:buFont typeface="Wingdings" panose="05000000000000000000" pitchFamily="2" charset="2"/>
              <a:buChar char="ü"/>
            </a:pPr>
            <a:r>
              <a:rPr lang="de-DE" dirty="0"/>
              <a:t>HTTP </a:t>
            </a:r>
            <a:r>
              <a:rPr lang="de-DE" dirty="0" err="1"/>
              <a:t>Documents</a:t>
            </a:r>
            <a:endParaRPr lang="de-DE" dirty="0"/>
          </a:p>
          <a:p>
            <a:pPr marL="800100" lvl="1">
              <a:buSzPts val="2400"/>
              <a:buFont typeface="Wingdings" panose="05000000000000000000" pitchFamily="2" charset="2"/>
              <a:buChar char="ü"/>
            </a:pPr>
            <a:r>
              <a:rPr lang="de-DE" dirty="0"/>
              <a:t>Interfaces: GET/POST/PUT/DELETE </a:t>
            </a:r>
            <a:r>
              <a:rPr lang="de-DE" dirty="0" err="1"/>
              <a:t>etc</a:t>
            </a:r>
            <a:endParaRPr lang="de-DE" dirty="0"/>
          </a:p>
          <a:p>
            <a:pPr marL="228600" lvl="0" indent="-228600">
              <a:buSzPts val="2800"/>
            </a:pPr>
            <a:r>
              <a:rPr lang="de-DE" dirty="0"/>
              <a:t>RDF Protocol</a:t>
            </a:r>
          </a:p>
          <a:p>
            <a:pPr marL="800100" lvl="1">
              <a:buSzPts val="2400"/>
              <a:buFont typeface="Wingdings" panose="05000000000000000000" pitchFamily="2" charset="2"/>
              <a:buChar char="ü"/>
            </a:pPr>
            <a:r>
              <a:rPr lang="de-DE" dirty="0"/>
              <a:t>RDF </a:t>
            </a:r>
            <a:r>
              <a:rPr lang="de-DE" dirty="0" err="1"/>
              <a:t>Documents</a:t>
            </a:r>
            <a:endParaRPr lang="de-DE" dirty="0"/>
          </a:p>
          <a:p>
            <a:pPr marL="800100" lvl="1">
              <a:buSzPts val="2400"/>
              <a:buFont typeface="Wingdings" panose="05000000000000000000" pitchFamily="2" charset="2"/>
              <a:buChar char="ü"/>
            </a:pPr>
            <a:r>
              <a:rPr lang="de-DE" dirty="0"/>
              <a:t>Interface: SPARQL (On top </a:t>
            </a:r>
            <a:r>
              <a:rPr lang="de-DE" dirty="0" err="1"/>
              <a:t>of</a:t>
            </a:r>
            <a:r>
              <a:rPr lang="de-DE" dirty="0"/>
              <a:t> HTTP)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7F060-3433-4F21-9D21-D82CEB0D4CBC}"/>
              </a:ext>
            </a:extLst>
          </p:cNvPr>
          <p:cNvSpPr/>
          <p:nvPr/>
        </p:nvSpPr>
        <p:spPr>
          <a:xfrm>
            <a:off x="904875" y="2438400"/>
            <a:ext cx="1884507" cy="2438400"/>
          </a:xfrm>
          <a:prstGeom prst="rect">
            <a:avLst/>
          </a:prstGeom>
          <a:solidFill>
            <a:schemeClr val="bg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3656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de-DE" dirty="0" err="1"/>
              <a:t>Linked</a:t>
            </a:r>
            <a:r>
              <a:rPr lang="de-DE" dirty="0"/>
              <a:t> Data </a:t>
            </a:r>
            <a:r>
              <a:rPr lang="de-DE" dirty="0" err="1"/>
              <a:t>Platform</a:t>
            </a:r>
            <a:endParaRPr dirty="0"/>
          </a:p>
        </p:txBody>
      </p:sp>
      <p:sp>
        <p:nvSpPr>
          <p:cNvPr id="171" name="Google Shape;171;p25"/>
          <p:cNvSpPr txBox="1">
            <a:spLocks noGrp="1"/>
          </p:cNvSpPr>
          <p:nvPr>
            <p:ph type="body" idx="1"/>
          </p:nvPr>
        </p:nvSpPr>
        <p:spPr>
          <a:xfrm>
            <a:off x="2789382" y="1825625"/>
            <a:ext cx="708804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35000" indent="-457200">
              <a:spcBef>
                <a:spcPts val="0"/>
              </a:spcBef>
              <a:spcAft>
                <a:spcPts val="1200"/>
              </a:spcAft>
              <a:buSzPts val="2800"/>
            </a:pPr>
            <a:r>
              <a:rPr lang="en-US" dirty="0"/>
              <a:t>The term </a:t>
            </a:r>
            <a:r>
              <a:rPr lang="en-US" b="1" dirty="0"/>
              <a:t>Linked Data</a:t>
            </a:r>
            <a:r>
              <a:rPr lang="en-US" dirty="0"/>
              <a:t> was coined on around 2006</a:t>
            </a:r>
          </a:p>
          <a:p>
            <a:pPr marL="635000" indent="-457200">
              <a:spcBef>
                <a:spcPts val="0"/>
              </a:spcBef>
              <a:spcAft>
                <a:spcPts val="1200"/>
              </a:spcAft>
              <a:buSzPts val="2800"/>
            </a:pPr>
            <a:r>
              <a:rPr lang="en-US" dirty="0"/>
              <a:t>Data model: </a:t>
            </a:r>
            <a:r>
              <a:rPr lang="en-US" b="1" dirty="0"/>
              <a:t>RDF </a:t>
            </a:r>
            <a:r>
              <a:rPr lang="en-US" dirty="0"/>
              <a:t>(Developed in the 1990s)</a:t>
            </a:r>
          </a:p>
          <a:p>
            <a:pPr marL="635000" indent="-457200">
              <a:spcBef>
                <a:spcPts val="0"/>
              </a:spcBef>
              <a:spcAft>
                <a:spcPts val="1200"/>
              </a:spcAft>
              <a:buSzPts val="2800"/>
            </a:pPr>
            <a:r>
              <a:rPr lang="en-US" dirty="0"/>
              <a:t>Format: </a:t>
            </a:r>
            <a:r>
              <a:rPr lang="en-US" b="1" dirty="0"/>
              <a:t>RDF/</a:t>
            </a:r>
            <a:r>
              <a:rPr lang="en-US" b="1" dirty="0" err="1"/>
              <a:t>RDFa</a:t>
            </a:r>
            <a:r>
              <a:rPr lang="en-US" b="1" dirty="0"/>
              <a:t>, Turtle, JSON-LD etc.</a:t>
            </a:r>
            <a:endParaRPr lang="en-US" dirty="0"/>
          </a:p>
          <a:p>
            <a:pPr marL="635000" indent="-457200">
              <a:spcBef>
                <a:spcPts val="0"/>
              </a:spcBef>
              <a:spcAft>
                <a:spcPts val="1200"/>
              </a:spcAft>
              <a:buSzPts val="2800"/>
            </a:pPr>
            <a:r>
              <a:rPr lang="en-US" dirty="0"/>
              <a:t>Communication protocol:  </a:t>
            </a:r>
            <a:r>
              <a:rPr lang="en-US" b="1" dirty="0"/>
              <a:t>HTTP</a:t>
            </a:r>
          </a:p>
          <a:p>
            <a:pPr marL="635000" indent="-457200">
              <a:spcBef>
                <a:spcPts val="0"/>
              </a:spcBef>
              <a:spcAft>
                <a:spcPts val="1200"/>
              </a:spcAft>
              <a:buSzPts val="2800"/>
            </a:pPr>
            <a:r>
              <a:rPr lang="en-US" dirty="0"/>
              <a:t>Architectural style: </a:t>
            </a:r>
            <a:r>
              <a:rPr lang="en-US" b="1" dirty="0"/>
              <a:t>REST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2FEA38-2B22-4D57-9B5B-12C8C6EDCF41}"/>
              </a:ext>
            </a:extLst>
          </p:cNvPr>
          <p:cNvSpPr/>
          <p:nvPr/>
        </p:nvSpPr>
        <p:spPr>
          <a:xfrm>
            <a:off x="904875" y="2438400"/>
            <a:ext cx="1884507" cy="2438400"/>
          </a:xfrm>
          <a:prstGeom prst="rect">
            <a:avLst/>
          </a:prstGeom>
          <a:solidFill>
            <a:schemeClr val="bg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de-DE" dirty="0"/>
              <a:t>SoLiD</a:t>
            </a:r>
            <a:endParaRPr dirty="0"/>
          </a:p>
        </p:txBody>
      </p:sp>
      <p:sp>
        <p:nvSpPr>
          <p:cNvPr id="151" name="Google Shape;151;p22"/>
          <p:cNvSpPr txBox="1">
            <a:spLocks noGrp="1"/>
          </p:cNvSpPr>
          <p:nvPr>
            <p:ph type="body" idx="1"/>
          </p:nvPr>
        </p:nvSpPr>
        <p:spPr>
          <a:xfrm>
            <a:off x="2789382" y="1825625"/>
            <a:ext cx="7745268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l" rtl="0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2400"/>
              <a:buFont typeface="Calibri"/>
              <a:buChar char="•"/>
            </a:pPr>
            <a:r>
              <a:rPr lang="de-DE" sz="2400" b="1" dirty="0" err="1">
                <a:solidFill>
                  <a:srgbClr val="000000"/>
                </a:solidFill>
                <a:highlight>
                  <a:srgbClr val="FFFFFF"/>
                </a:highlight>
              </a:rPr>
              <a:t>S</a:t>
            </a:r>
            <a:r>
              <a:rPr lang="de-DE" sz="2400" dirty="0" err="1">
                <a:solidFill>
                  <a:srgbClr val="000000"/>
                </a:solidFill>
                <a:highlight>
                  <a:srgbClr val="FFFFFF"/>
                </a:highlight>
              </a:rPr>
              <a:t>ocial</a:t>
            </a:r>
            <a:r>
              <a:rPr lang="de-DE" sz="2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de-DE" sz="2400" b="1" dirty="0" err="1">
                <a:solidFill>
                  <a:srgbClr val="000000"/>
                </a:solidFill>
                <a:highlight>
                  <a:srgbClr val="FFFFFF"/>
                </a:highlight>
              </a:rPr>
              <a:t>L</a:t>
            </a:r>
            <a:r>
              <a:rPr lang="de-DE" sz="2400" dirty="0" err="1">
                <a:solidFill>
                  <a:srgbClr val="000000"/>
                </a:solidFill>
                <a:highlight>
                  <a:srgbClr val="FFFFFF"/>
                </a:highlight>
              </a:rPr>
              <a:t>inked</a:t>
            </a:r>
            <a:r>
              <a:rPr lang="de-DE" sz="2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de-DE" sz="2400" b="1" dirty="0">
                <a:solidFill>
                  <a:srgbClr val="000000"/>
                </a:solidFill>
                <a:highlight>
                  <a:srgbClr val="FFFFFF"/>
                </a:highlight>
              </a:rPr>
              <a:t>D</a:t>
            </a:r>
            <a:r>
              <a:rPr lang="de-DE" sz="2400" dirty="0">
                <a:solidFill>
                  <a:srgbClr val="000000"/>
                </a:solidFill>
                <a:highlight>
                  <a:srgbClr val="FFFFFF"/>
                </a:highlight>
              </a:rPr>
              <a:t>ata </a:t>
            </a:r>
            <a:r>
              <a:rPr lang="de-DE" sz="2400" dirty="0" err="1">
                <a:solidFill>
                  <a:srgbClr val="000000"/>
                </a:solidFill>
                <a:highlight>
                  <a:srgbClr val="FFFFFF"/>
                </a:highlight>
              </a:rPr>
              <a:t>is</a:t>
            </a:r>
            <a:r>
              <a:rPr lang="de-DE" sz="2400" dirty="0">
                <a:solidFill>
                  <a:srgbClr val="000000"/>
                </a:solidFill>
                <a:highlight>
                  <a:srgbClr val="FFFFFF"/>
                </a:highlight>
              </a:rPr>
              <a:t> a web </a:t>
            </a:r>
            <a:r>
              <a:rPr lang="de-DE" sz="2400" dirty="0" err="1">
                <a:solidFill>
                  <a:srgbClr val="000000"/>
                </a:solidFill>
                <a:highlight>
                  <a:srgbClr val="FFFFFF"/>
                </a:highlight>
              </a:rPr>
              <a:t>decentralization</a:t>
            </a:r>
            <a:r>
              <a:rPr lang="de-DE" sz="2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de-DE" sz="2400" dirty="0" err="1">
                <a:solidFill>
                  <a:srgbClr val="000000"/>
                </a:solidFill>
                <a:highlight>
                  <a:srgbClr val="FFFFFF"/>
                </a:highlight>
              </a:rPr>
              <a:t>project</a:t>
            </a:r>
            <a:r>
              <a:rPr lang="de-DE" sz="2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de-DE" sz="2400" dirty="0" err="1">
                <a:solidFill>
                  <a:srgbClr val="000000"/>
                </a:solidFill>
                <a:highlight>
                  <a:srgbClr val="FFFFFF"/>
                </a:highlight>
              </a:rPr>
              <a:t>led</a:t>
            </a:r>
            <a:r>
              <a:rPr lang="de-DE" sz="2400" dirty="0">
                <a:solidFill>
                  <a:srgbClr val="000000"/>
                </a:solidFill>
                <a:highlight>
                  <a:srgbClr val="FFFFFF"/>
                </a:highlight>
              </a:rPr>
              <a:t> by Tim Berners-Lee.</a:t>
            </a:r>
            <a:endParaRPr sz="2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457200" lvl="0" indent="-381000" algn="l" rtl="0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2400"/>
              <a:buFont typeface="Calibri"/>
              <a:buChar char="•"/>
            </a:pPr>
            <a:r>
              <a:rPr lang="de-DE" sz="2400" dirty="0" err="1">
                <a:solidFill>
                  <a:srgbClr val="000000"/>
                </a:solidFill>
                <a:highlight>
                  <a:srgbClr val="FFFFFF"/>
                </a:highlight>
              </a:rPr>
              <a:t>Proposed</a:t>
            </a:r>
            <a:r>
              <a:rPr lang="de-DE" sz="2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de-DE" sz="2400" dirty="0" err="1">
                <a:solidFill>
                  <a:srgbClr val="000000"/>
                </a:solidFill>
                <a:highlight>
                  <a:srgbClr val="FFFFFF"/>
                </a:highlight>
              </a:rPr>
              <a:t>set</a:t>
            </a:r>
            <a:r>
              <a:rPr lang="de-DE" sz="2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de-DE" sz="2400" dirty="0" err="1">
                <a:solidFill>
                  <a:srgbClr val="000000"/>
                </a:solidFill>
                <a:highlight>
                  <a:srgbClr val="FFFFFF"/>
                </a:highlight>
              </a:rPr>
              <a:t>of</a:t>
            </a:r>
            <a:r>
              <a:rPr lang="de-DE" sz="2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de-DE" sz="2400" dirty="0" err="1">
                <a:solidFill>
                  <a:srgbClr val="000000"/>
                </a:solidFill>
                <a:highlight>
                  <a:srgbClr val="FFFFFF"/>
                </a:highlight>
              </a:rPr>
              <a:t>conventions</a:t>
            </a:r>
            <a:r>
              <a:rPr lang="de-DE" sz="2400" dirty="0">
                <a:solidFill>
                  <a:srgbClr val="000000"/>
                </a:solidFill>
                <a:highlight>
                  <a:srgbClr val="FFFFFF"/>
                </a:highlight>
              </a:rPr>
              <a:t> and </a:t>
            </a:r>
            <a:r>
              <a:rPr lang="de-DE" sz="2400" dirty="0" err="1">
                <a:solidFill>
                  <a:srgbClr val="000000"/>
                </a:solidFill>
                <a:highlight>
                  <a:srgbClr val="FFFFFF"/>
                </a:highlight>
              </a:rPr>
              <a:t>tools</a:t>
            </a:r>
            <a:r>
              <a:rPr lang="de-DE" sz="2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de-DE" sz="2400" dirty="0" err="1">
                <a:solidFill>
                  <a:srgbClr val="000000"/>
                </a:solidFill>
                <a:highlight>
                  <a:srgbClr val="FFFFFF"/>
                </a:highlight>
              </a:rPr>
              <a:t>for</a:t>
            </a:r>
            <a:r>
              <a:rPr lang="de-DE" sz="2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de-DE" sz="2400" dirty="0" err="1">
                <a:solidFill>
                  <a:srgbClr val="000000"/>
                </a:solidFill>
                <a:highlight>
                  <a:srgbClr val="FFFFFF"/>
                </a:highlight>
              </a:rPr>
              <a:t>building</a:t>
            </a:r>
            <a:r>
              <a:rPr lang="de-DE" sz="2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de-DE" sz="2400" dirty="0" err="1">
                <a:solidFill>
                  <a:srgbClr val="000000"/>
                </a:solidFill>
                <a:highlight>
                  <a:srgbClr val="FFFFFF"/>
                </a:highlight>
              </a:rPr>
              <a:t>decentralized</a:t>
            </a:r>
            <a:r>
              <a:rPr lang="de-DE" sz="2400" dirty="0">
                <a:solidFill>
                  <a:srgbClr val="000000"/>
                </a:solidFill>
                <a:highlight>
                  <a:srgbClr val="FFFFFF"/>
                </a:highlight>
              </a:rPr>
              <a:t> social </a:t>
            </a:r>
            <a:r>
              <a:rPr lang="de-DE" sz="2400" dirty="0" err="1">
                <a:solidFill>
                  <a:srgbClr val="000000"/>
                </a:solidFill>
                <a:highlight>
                  <a:srgbClr val="FFFFFF"/>
                </a:highlight>
              </a:rPr>
              <a:t>applications</a:t>
            </a:r>
            <a:endParaRPr lang="de-DE" sz="2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457200" lvl="0" indent="-381000" algn="l" rtl="0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2400"/>
              <a:buFont typeface="Calibri"/>
              <a:buChar char="•"/>
            </a:pPr>
            <a:r>
              <a:rPr lang="de-DE" sz="2400" dirty="0">
                <a:solidFill>
                  <a:srgbClr val="000000"/>
                </a:solidFill>
                <a:highlight>
                  <a:srgbClr val="FFFFFF"/>
                </a:highlight>
              </a:rPr>
              <a:t>B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</a:rPr>
              <a:t>ased</a:t>
            </a:r>
            <a:r>
              <a:rPr lang="de-DE" sz="2400" dirty="0">
                <a:solidFill>
                  <a:srgbClr val="000000"/>
                </a:solidFill>
                <a:highlight>
                  <a:srgbClr val="FFFFFF"/>
                </a:highlight>
              </a:rPr>
              <a:t> on </a:t>
            </a:r>
            <a:r>
              <a:rPr lang="de-DE" sz="2400" b="1" dirty="0" err="1">
                <a:solidFill>
                  <a:srgbClr val="000000"/>
                </a:solidFill>
                <a:highlight>
                  <a:srgbClr val="FFFFFF"/>
                </a:highlight>
              </a:rPr>
              <a:t>Linked</a:t>
            </a:r>
            <a:r>
              <a:rPr lang="de-DE" sz="2400" b="1" dirty="0">
                <a:solidFill>
                  <a:srgbClr val="000000"/>
                </a:solidFill>
                <a:highlight>
                  <a:srgbClr val="FFFFFF"/>
                </a:highlight>
              </a:rPr>
              <a:t> Data </a:t>
            </a:r>
            <a:r>
              <a:rPr lang="de-DE" sz="2400" b="1" dirty="0" err="1">
                <a:solidFill>
                  <a:srgbClr val="000000"/>
                </a:solidFill>
                <a:highlight>
                  <a:srgbClr val="FFFFFF"/>
                </a:highlight>
              </a:rPr>
              <a:t>Principles</a:t>
            </a:r>
            <a:endParaRPr sz="24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457200" lvl="0" indent="-381000" algn="l" rtl="0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2400"/>
              <a:buFont typeface="Calibri"/>
              <a:buChar char="•"/>
            </a:pPr>
            <a:r>
              <a:rPr lang="de-DE" sz="2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de-DE" sz="2400" dirty="0" err="1">
                <a:solidFill>
                  <a:srgbClr val="000000"/>
                </a:solidFill>
                <a:highlight>
                  <a:srgbClr val="FFFFFF"/>
                </a:highlight>
              </a:rPr>
              <a:t>Today’s</a:t>
            </a:r>
            <a:r>
              <a:rPr lang="de-DE" sz="2400" dirty="0">
                <a:solidFill>
                  <a:srgbClr val="000000"/>
                </a:solidFill>
                <a:highlight>
                  <a:srgbClr val="FFFFFF"/>
                </a:highlight>
              </a:rPr>
              <a:t> web </a:t>
            </a:r>
            <a:r>
              <a:rPr lang="de-DE" sz="2400" dirty="0" err="1">
                <a:solidFill>
                  <a:srgbClr val="000000"/>
                </a:solidFill>
                <a:highlight>
                  <a:srgbClr val="FFFFFF"/>
                </a:highlight>
              </a:rPr>
              <a:t>applications</a:t>
            </a:r>
            <a:r>
              <a:rPr lang="de-DE" sz="2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de-DE" sz="2400" dirty="0" err="1">
                <a:solidFill>
                  <a:srgbClr val="000000"/>
                </a:solidFill>
                <a:highlight>
                  <a:srgbClr val="FFFFFF"/>
                </a:highlight>
              </a:rPr>
              <a:t>is</a:t>
            </a:r>
            <a:r>
              <a:rPr lang="de-DE" sz="2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de-DE" sz="2400" dirty="0" err="1">
                <a:solidFill>
                  <a:srgbClr val="000000"/>
                </a:solidFill>
                <a:highlight>
                  <a:srgbClr val="FFFFFF"/>
                </a:highlight>
              </a:rPr>
              <a:t>centralized</a:t>
            </a:r>
            <a:r>
              <a:rPr lang="de-DE" sz="2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de-DE" sz="2400" dirty="0" err="1">
                <a:solidFill>
                  <a:srgbClr val="000000"/>
                </a:solidFill>
                <a:highlight>
                  <a:srgbClr val="FFFFFF"/>
                </a:highlight>
              </a:rPr>
              <a:t>for</a:t>
            </a:r>
            <a:r>
              <a:rPr lang="de-DE" sz="2400" dirty="0">
                <a:solidFill>
                  <a:srgbClr val="000000"/>
                </a:solidFill>
                <a:highlight>
                  <a:srgbClr val="FFFFFF"/>
                </a:highlight>
              </a:rPr>
              <a:t> a </a:t>
            </a:r>
            <a:r>
              <a:rPr lang="de-DE" sz="2400" dirty="0" err="1">
                <a:solidFill>
                  <a:srgbClr val="000000"/>
                </a:solidFill>
                <a:highlight>
                  <a:srgbClr val="FFFFFF"/>
                </a:highlight>
              </a:rPr>
              <a:t>variety</a:t>
            </a:r>
            <a:r>
              <a:rPr lang="de-DE" sz="2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de-DE" sz="2400" dirty="0" err="1">
                <a:solidFill>
                  <a:srgbClr val="000000"/>
                </a:solidFill>
                <a:highlight>
                  <a:srgbClr val="FFFFFF"/>
                </a:highlight>
              </a:rPr>
              <a:t>of</a:t>
            </a:r>
            <a:r>
              <a:rPr lang="de-DE" sz="2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de-DE" sz="2400" dirty="0" err="1">
                <a:solidFill>
                  <a:srgbClr val="000000"/>
                </a:solidFill>
                <a:highlight>
                  <a:srgbClr val="FFFFFF"/>
                </a:highlight>
              </a:rPr>
              <a:t>reasons</a:t>
            </a:r>
            <a:r>
              <a:rPr lang="de-DE" sz="2400" dirty="0">
                <a:solidFill>
                  <a:srgbClr val="000000"/>
                </a:solidFill>
                <a:highlight>
                  <a:srgbClr val="FFFFFF"/>
                </a:highlight>
              </a:rPr>
              <a:t>. </a:t>
            </a:r>
            <a:r>
              <a:rPr lang="de-DE" sz="2400" b="1" dirty="0">
                <a:solidFill>
                  <a:srgbClr val="000000"/>
                </a:solidFill>
                <a:highlight>
                  <a:srgbClr val="FFFFFF"/>
                </a:highlight>
              </a:rPr>
              <a:t>User </a:t>
            </a:r>
            <a:r>
              <a:rPr lang="de-DE" sz="2400" b="1" dirty="0" err="1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de-DE" sz="2400" b="1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de-DE" sz="2400" dirty="0" err="1">
                <a:solidFill>
                  <a:srgbClr val="000000"/>
                </a:solidFill>
                <a:highlight>
                  <a:srgbClr val="FFFFFF"/>
                </a:highlight>
              </a:rPr>
              <a:t>became</a:t>
            </a:r>
            <a:r>
              <a:rPr lang="de-DE" sz="2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de-DE" sz="2400" dirty="0" err="1">
                <a:solidFill>
                  <a:srgbClr val="000000"/>
                </a:solidFill>
                <a:highlight>
                  <a:srgbClr val="FFFFFF"/>
                </a:highlight>
              </a:rPr>
              <a:t>the</a:t>
            </a:r>
            <a:r>
              <a:rPr lang="de-DE" sz="2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de-DE" sz="2400" b="1" dirty="0">
                <a:solidFill>
                  <a:srgbClr val="000000"/>
                </a:solidFill>
                <a:highlight>
                  <a:srgbClr val="FFFFFF"/>
                </a:highlight>
              </a:rPr>
              <a:t>source </a:t>
            </a:r>
            <a:r>
              <a:rPr lang="de-DE" sz="2400" b="1" dirty="0" err="1">
                <a:solidFill>
                  <a:srgbClr val="000000"/>
                </a:solidFill>
                <a:highlight>
                  <a:srgbClr val="FFFFFF"/>
                </a:highlight>
              </a:rPr>
              <a:t>of</a:t>
            </a:r>
            <a:r>
              <a:rPr lang="de-DE" sz="2400" b="1" dirty="0">
                <a:solidFill>
                  <a:srgbClr val="000000"/>
                </a:solidFill>
                <a:highlight>
                  <a:srgbClr val="FFFFFF"/>
                </a:highlight>
              </a:rPr>
              <a:t> power and </a:t>
            </a:r>
            <a:r>
              <a:rPr lang="de-DE" sz="2400" b="1" dirty="0" err="1">
                <a:solidFill>
                  <a:srgbClr val="000000"/>
                </a:solidFill>
                <a:highlight>
                  <a:srgbClr val="FFFFFF"/>
                </a:highlight>
              </a:rPr>
              <a:t>income</a:t>
            </a:r>
            <a:r>
              <a:rPr lang="de-DE" sz="2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de-DE" sz="2400" dirty="0" err="1">
                <a:solidFill>
                  <a:srgbClr val="000000"/>
                </a:solidFill>
                <a:highlight>
                  <a:srgbClr val="FFFFFF"/>
                </a:highlight>
              </a:rPr>
              <a:t>for</a:t>
            </a:r>
            <a:r>
              <a:rPr lang="de-DE" sz="2400" dirty="0">
                <a:solidFill>
                  <a:srgbClr val="000000"/>
                </a:solidFill>
                <a:highlight>
                  <a:srgbClr val="FFFFFF"/>
                </a:highlight>
              </a:rPr>
              <a:t> Internet </a:t>
            </a:r>
            <a:r>
              <a:rPr lang="de-DE" sz="2400" dirty="0" err="1">
                <a:solidFill>
                  <a:srgbClr val="000000"/>
                </a:solidFill>
                <a:highlight>
                  <a:srgbClr val="FFFFFF"/>
                </a:highlight>
              </a:rPr>
              <a:t>companies</a:t>
            </a:r>
            <a:r>
              <a:rPr lang="de-DE" sz="2400" dirty="0">
                <a:solidFill>
                  <a:srgbClr val="000000"/>
                </a:solidFill>
                <a:highlight>
                  <a:srgbClr val="FFFFFF"/>
                </a:highlight>
              </a:rPr>
              <a:t>.  Solid </a:t>
            </a:r>
            <a:r>
              <a:rPr lang="de-DE" sz="2400" dirty="0" err="1">
                <a:solidFill>
                  <a:srgbClr val="000000"/>
                </a:solidFill>
                <a:highlight>
                  <a:srgbClr val="FFFFFF"/>
                </a:highlight>
              </a:rPr>
              <a:t>is</a:t>
            </a:r>
            <a:r>
              <a:rPr lang="de-DE" sz="2400" dirty="0">
                <a:solidFill>
                  <a:srgbClr val="000000"/>
                </a:solidFill>
                <a:highlight>
                  <a:srgbClr val="FFFFFF"/>
                </a:highlight>
              </a:rPr>
              <a:t> a </a:t>
            </a:r>
            <a:r>
              <a:rPr lang="de-DE" sz="2400" dirty="0" err="1">
                <a:solidFill>
                  <a:srgbClr val="000000"/>
                </a:solidFill>
                <a:highlight>
                  <a:srgbClr val="FFFFFF"/>
                </a:highlight>
              </a:rPr>
              <a:t>solution</a:t>
            </a:r>
            <a:r>
              <a:rPr lang="de-DE" sz="2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de-DE" sz="2400" dirty="0" err="1">
                <a:solidFill>
                  <a:srgbClr val="000000"/>
                </a:solidFill>
                <a:highlight>
                  <a:srgbClr val="FFFFFF"/>
                </a:highlight>
              </a:rPr>
              <a:t>to</a:t>
            </a:r>
            <a:r>
              <a:rPr lang="de-DE" sz="2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de-DE" sz="2400" dirty="0" err="1">
                <a:solidFill>
                  <a:srgbClr val="000000"/>
                </a:solidFill>
                <a:highlight>
                  <a:srgbClr val="FFFFFF"/>
                </a:highlight>
              </a:rPr>
              <a:t>this</a:t>
            </a:r>
            <a:r>
              <a:rPr lang="de-DE" sz="2400" dirty="0">
                <a:solidFill>
                  <a:srgbClr val="000000"/>
                </a:solidFill>
                <a:highlight>
                  <a:srgbClr val="FFFFFF"/>
                </a:highlight>
              </a:rPr>
              <a:t>.</a:t>
            </a:r>
            <a:endParaRPr sz="2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457200" lvl="0" indent="-381000" algn="l" rtl="0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2400"/>
              <a:buFont typeface="Calibri"/>
              <a:buChar char="•"/>
            </a:pPr>
            <a:r>
              <a:rPr lang="de-DE" sz="2400" dirty="0">
                <a:solidFill>
                  <a:srgbClr val="0070C0"/>
                </a:solidFill>
                <a:highlight>
                  <a:srgbClr val="FFFFFF"/>
                </a:highlight>
              </a:rPr>
              <a:t>POD</a:t>
            </a:r>
            <a:r>
              <a:rPr lang="de-DE" sz="2400" dirty="0">
                <a:solidFill>
                  <a:srgbClr val="000000"/>
                </a:solidFill>
                <a:highlight>
                  <a:srgbClr val="FFFFFF"/>
                </a:highlight>
              </a:rPr>
              <a:t>: </a:t>
            </a:r>
            <a:r>
              <a:rPr lang="de-DE" sz="2400" dirty="0" err="1">
                <a:solidFill>
                  <a:srgbClr val="000000"/>
                </a:solidFill>
                <a:highlight>
                  <a:srgbClr val="FFFFFF"/>
                </a:highlight>
              </a:rPr>
              <a:t>Allow</a:t>
            </a:r>
            <a:r>
              <a:rPr lang="de-DE" sz="2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de-DE" sz="2400" b="1" dirty="0" err="1">
                <a:solidFill>
                  <a:srgbClr val="000000"/>
                </a:solidFill>
                <a:highlight>
                  <a:srgbClr val="FFFFFF"/>
                </a:highlight>
              </a:rPr>
              <a:t>users</a:t>
            </a:r>
            <a:r>
              <a:rPr lang="de-DE" sz="2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de-DE" sz="2400" dirty="0" err="1">
                <a:solidFill>
                  <a:srgbClr val="000000"/>
                </a:solidFill>
                <a:highlight>
                  <a:srgbClr val="FFFFFF"/>
                </a:highlight>
              </a:rPr>
              <a:t>to</a:t>
            </a:r>
            <a:r>
              <a:rPr lang="de-DE" sz="2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de-DE" sz="2400" b="1" dirty="0" err="1">
                <a:solidFill>
                  <a:srgbClr val="000000"/>
                </a:solidFill>
                <a:highlight>
                  <a:srgbClr val="FFFFFF"/>
                </a:highlight>
              </a:rPr>
              <a:t>have</a:t>
            </a:r>
            <a:r>
              <a:rPr lang="de-DE" sz="2400" b="1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de-DE" sz="2400" b="1" dirty="0" err="1">
                <a:solidFill>
                  <a:srgbClr val="000000"/>
                </a:solidFill>
                <a:highlight>
                  <a:srgbClr val="FFFFFF"/>
                </a:highlight>
              </a:rPr>
              <a:t>full</a:t>
            </a:r>
            <a:r>
              <a:rPr lang="de-DE" sz="2400" b="1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de-DE" sz="2400" b="1" dirty="0" err="1">
                <a:solidFill>
                  <a:srgbClr val="000000"/>
                </a:solidFill>
                <a:highlight>
                  <a:srgbClr val="FFFFFF"/>
                </a:highlight>
              </a:rPr>
              <a:t>control</a:t>
            </a:r>
            <a:r>
              <a:rPr lang="de-DE" sz="2400" b="1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de-DE" sz="2400" dirty="0" err="1">
                <a:solidFill>
                  <a:srgbClr val="000000"/>
                </a:solidFill>
                <a:highlight>
                  <a:srgbClr val="FFFFFF"/>
                </a:highlight>
              </a:rPr>
              <a:t>of</a:t>
            </a:r>
            <a:r>
              <a:rPr lang="de-DE" sz="2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de-DE" sz="2400" dirty="0" err="1">
                <a:solidFill>
                  <a:srgbClr val="000000"/>
                </a:solidFill>
                <a:highlight>
                  <a:srgbClr val="FFFFFF"/>
                </a:highlight>
              </a:rPr>
              <a:t>their</a:t>
            </a:r>
            <a:r>
              <a:rPr lang="de-DE" sz="2400" dirty="0">
                <a:solidFill>
                  <a:srgbClr val="000000"/>
                </a:solidFill>
                <a:highlight>
                  <a:srgbClr val="FFFFFF"/>
                </a:highlight>
              </a:rPr>
              <a:t> own </a:t>
            </a:r>
            <a:r>
              <a:rPr lang="de-DE" sz="2400" dirty="0" err="1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de-DE" sz="2400" dirty="0">
                <a:solidFill>
                  <a:srgbClr val="000000"/>
                </a:solidFill>
                <a:highlight>
                  <a:srgbClr val="FFFFFF"/>
                </a:highlight>
              </a:rPr>
              <a:t>, </a:t>
            </a:r>
            <a:r>
              <a:rPr lang="de-DE" sz="2400" dirty="0" err="1">
                <a:solidFill>
                  <a:srgbClr val="000000"/>
                </a:solidFill>
                <a:highlight>
                  <a:srgbClr val="FFFFFF"/>
                </a:highlight>
              </a:rPr>
              <a:t>including</a:t>
            </a:r>
            <a:r>
              <a:rPr lang="de-DE" sz="2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de-DE" sz="2400" dirty="0" err="1">
                <a:solidFill>
                  <a:srgbClr val="000000"/>
                </a:solidFill>
                <a:highlight>
                  <a:srgbClr val="FFFFFF"/>
                </a:highlight>
              </a:rPr>
              <a:t>access</a:t>
            </a:r>
            <a:r>
              <a:rPr lang="de-DE" sz="2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de-DE" sz="2400" dirty="0" err="1">
                <a:solidFill>
                  <a:srgbClr val="000000"/>
                </a:solidFill>
                <a:highlight>
                  <a:srgbClr val="FFFFFF"/>
                </a:highlight>
              </a:rPr>
              <a:t>control</a:t>
            </a:r>
            <a:r>
              <a:rPr lang="de-DE" sz="2400" dirty="0">
                <a:solidFill>
                  <a:srgbClr val="000000"/>
                </a:solidFill>
                <a:highlight>
                  <a:srgbClr val="FFFFFF"/>
                </a:highlight>
              </a:rPr>
              <a:t> and </a:t>
            </a:r>
            <a:r>
              <a:rPr lang="de-DE" sz="2400" dirty="0" err="1">
                <a:solidFill>
                  <a:srgbClr val="000000"/>
                </a:solidFill>
                <a:highlight>
                  <a:srgbClr val="FFFFFF"/>
                </a:highlight>
              </a:rPr>
              <a:t>storage</a:t>
            </a:r>
            <a:r>
              <a:rPr lang="de-DE" sz="2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de-DE" sz="2400" dirty="0" err="1">
                <a:solidFill>
                  <a:srgbClr val="000000"/>
                </a:solidFill>
                <a:highlight>
                  <a:srgbClr val="FFFFFF"/>
                </a:highlight>
              </a:rPr>
              <a:t>location</a:t>
            </a:r>
            <a:endParaRPr sz="2400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pic>
        <p:nvPicPr>
          <p:cNvPr id="152" name="Google Shape;15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25087" y="4001294"/>
            <a:ext cx="1733551" cy="173355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4ED9116-6DF6-48E4-99DF-2D949B3E19F4}"/>
              </a:ext>
            </a:extLst>
          </p:cNvPr>
          <p:cNvSpPr/>
          <p:nvPr/>
        </p:nvSpPr>
        <p:spPr>
          <a:xfrm>
            <a:off x="904875" y="2438400"/>
            <a:ext cx="1884507" cy="2438400"/>
          </a:xfrm>
          <a:prstGeom prst="rect">
            <a:avLst/>
          </a:prstGeom>
          <a:solidFill>
            <a:schemeClr val="bg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1AC63-4E40-419C-8A23-2AB960487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rgbClr val="295C50"/>
                </a:solidFill>
              </a:rPr>
              <a:t>Outline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0D9CCE-CF10-406B-89A2-F221CA0CAC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sz="1400" b="1" dirty="0"/>
              <a:t>Web of Things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200" b="1" dirty="0"/>
              <a:t>Web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200" b="1" dirty="0"/>
              <a:t>Things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200" b="1" dirty="0"/>
              <a:t>IoT vs WoT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200" b="1" dirty="0"/>
              <a:t>Architecture </a:t>
            </a:r>
          </a:p>
          <a:p>
            <a:pPr marL="114300" indent="0">
              <a:buNone/>
            </a:pPr>
            <a:r>
              <a:rPr lang="en-US" sz="1400" b="1" dirty="0"/>
              <a:t>SoLiD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200" b="1" dirty="0"/>
              <a:t>Decentralization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200" b="1" dirty="0"/>
              <a:t>Linked Data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200" b="1" dirty="0"/>
              <a:t>SoLiD vs. Typical Web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200" b="1" dirty="0"/>
              <a:t>The SoLiD Specification</a:t>
            </a:r>
          </a:p>
          <a:p>
            <a:pPr marL="114300" indent="0">
              <a:buNone/>
            </a:pPr>
            <a:r>
              <a:rPr lang="en-US" sz="1400" b="1" dirty="0"/>
              <a:t>SoLiD in WoT</a:t>
            </a:r>
          </a:p>
          <a:p>
            <a:pPr marL="114300" indent="0">
              <a:buNone/>
            </a:pPr>
            <a:r>
              <a:rPr lang="en-US" sz="1400" b="1" dirty="0"/>
              <a:t>Relevant Works</a:t>
            </a:r>
          </a:p>
          <a:p>
            <a:pPr marL="114300" indent="0">
              <a:buNone/>
            </a:pPr>
            <a:r>
              <a:rPr lang="en-US" sz="1400" b="1" dirty="0"/>
              <a:t>Proposed System</a:t>
            </a:r>
          </a:p>
          <a:p>
            <a:pPr marL="114300" indent="0">
              <a:buNone/>
            </a:pPr>
            <a:r>
              <a:rPr lang="en-US" sz="1400" b="1" dirty="0"/>
              <a:t>Implementation</a:t>
            </a:r>
          </a:p>
          <a:p>
            <a:pPr marL="114300" indent="0">
              <a:buNone/>
            </a:pPr>
            <a:r>
              <a:rPr lang="en-US" sz="1400" b="1" dirty="0"/>
              <a:t>The Demo</a:t>
            </a:r>
          </a:p>
          <a:p>
            <a:pPr marL="114300" indent="0">
              <a:buNone/>
            </a:pPr>
            <a:r>
              <a:rPr lang="en-US" sz="1400" b="1" dirty="0"/>
              <a:t>Conclusion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582756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de-DE" dirty="0"/>
              <a:t>SoLiD </a:t>
            </a:r>
            <a:r>
              <a:rPr lang="de-DE" dirty="0" err="1"/>
              <a:t>Specification</a:t>
            </a:r>
            <a:endParaRPr dirty="0"/>
          </a:p>
        </p:txBody>
      </p:sp>
      <p:sp>
        <p:nvSpPr>
          <p:cNvPr id="158" name="Google Shape;158;p23"/>
          <p:cNvSpPr txBox="1">
            <a:spLocks noGrp="1"/>
          </p:cNvSpPr>
          <p:nvPr>
            <p:ph type="body" idx="1"/>
          </p:nvPr>
        </p:nvSpPr>
        <p:spPr>
          <a:xfrm>
            <a:off x="2789382" y="1825625"/>
            <a:ext cx="8564418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</a:pPr>
            <a:r>
              <a:rPr lang="en-US" sz="2000" dirty="0">
                <a:solidFill>
                  <a:schemeClr val="tx1"/>
                </a:solidFill>
              </a:rPr>
              <a:t>Identity (</a:t>
            </a:r>
            <a:r>
              <a:rPr lang="en-US" sz="2000" dirty="0" err="1">
                <a:solidFill>
                  <a:schemeClr val="tx1"/>
                </a:solidFill>
              </a:rPr>
              <a:t>WebId</a:t>
            </a:r>
            <a:r>
              <a:rPr lang="en-US" sz="2000" dirty="0">
                <a:solidFill>
                  <a:schemeClr val="tx1"/>
                </a:solidFill>
              </a:rPr>
              <a:t>)</a:t>
            </a:r>
          </a:p>
          <a:p>
            <a:pPr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</a:pPr>
            <a:r>
              <a:rPr lang="en-US" sz="2000" dirty="0">
                <a:solidFill>
                  <a:schemeClr val="tx1"/>
                </a:solidFill>
              </a:rPr>
              <a:t>Profiles</a:t>
            </a:r>
          </a:p>
          <a:p>
            <a:pPr lvl="1"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Font typeface="Calibri" panose="020F0502020204030204" pitchFamily="34" charset="0"/>
              <a:buChar char="−"/>
            </a:pPr>
            <a:r>
              <a:rPr lang="en-US" sz="1600" dirty="0" err="1">
                <a:solidFill>
                  <a:schemeClr val="tx1"/>
                </a:solidFill>
              </a:rPr>
              <a:t>WebID</a:t>
            </a:r>
            <a:r>
              <a:rPr lang="en-US" sz="1600" dirty="0">
                <a:solidFill>
                  <a:schemeClr val="tx1"/>
                </a:solidFill>
              </a:rPr>
              <a:t> Profile Documents</a:t>
            </a:r>
          </a:p>
          <a:p>
            <a:pPr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</a:pPr>
            <a:r>
              <a:rPr lang="en-US" sz="2000" dirty="0">
                <a:solidFill>
                  <a:schemeClr val="tx1"/>
                </a:solidFill>
              </a:rPr>
              <a:t>Authentication</a:t>
            </a:r>
          </a:p>
          <a:p>
            <a:pPr lvl="1"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Font typeface="Calibri" panose="020F0502020204030204" pitchFamily="34" charset="0"/>
              <a:buChar char="−"/>
            </a:pPr>
            <a:r>
              <a:rPr lang="en-US" sz="1600" dirty="0">
                <a:solidFill>
                  <a:schemeClr val="tx1"/>
                </a:solidFill>
              </a:rPr>
              <a:t>Primary Authentication: </a:t>
            </a:r>
            <a:r>
              <a:rPr lang="en-US" sz="1600" dirty="0" err="1">
                <a:solidFill>
                  <a:schemeClr val="tx1"/>
                </a:solidFill>
              </a:rPr>
              <a:t>WebID</a:t>
            </a:r>
            <a:r>
              <a:rPr lang="en-US" sz="1600" dirty="0">
                <a:solidFill>
                  <a:schemeClr val="tx1"/>
                </a:solidFill>
              </a:rPr>
              <a:t>-TLS</a:t>
            </a:r>
          </a:p>
          <a:p>
            <a:pPr lvl="1"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Font typeface="Calibri" panose="020F0502020204030204" pitchFamily="34" charset="0"/>
              <a:buChar char="−"/>
            </a:pPr>
            <a:r>
              <a:rPr lang="en-US" sz="1600" dirty="0">
                <a:solidFill>
                  <a:schemeClr val="tx1"/>
                </a:solidFill>
              </a:rPr>
              <a:t>Alternative Authentication Mechanisms</a:t>
            </a:r>
          </a:p>
          <a:p>
            <a:pPr lvl="1"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Font typeface="Calibri" panose="020F0502020204030204" pitchFamily="34" charset="0"/>
              <a:buChar char="−"/>
            </a:pPr>
            <a:r>
              <a:rPr lang="en-US" sz="1600" dirty="0">
                <a:solidFill>
                  <a:schemeClr val="tx1"/>
                </a:solidFill>
              </a:rPr>
              <a:t>Secondary Authentication: Account Recovery</a:t>
            </a:r>
          </a:p>
          <a:p>
            <a:pPr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</a:pPr>
            <a:r>
              <a:rPr lang="en-US" sz="2000" dirty="0">
                <a:solidFill>
                  <a:schemeClr val="tx1"/>
                </a:solidFill>
              </a:rPr>
              <a:t>Authorization and Access Control</a:t>
            </a:r>
          </a:p>
          <a:p>
            <a:pPr lvl="1"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Font typeface="Calibri" panose="020F0502020204030204" pitchFamily="34" charset="0"/>
              <a:buChar char="−"/>
            </a:pPr>
            <a:r>
              <a:rPr lang="en-US" sz="1600" dirty="0">
                <a:solidFill>
                  <a:schemeClr val="tx1"/>
                </a:solidFill>
              </a:rPr>
              <a:t>Web Access Control</a:t>
            </a:r>
          </a:p>
          <a:p>
            <a:pPr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</a:pPr>
            <a:r>
              <a:rPr lang="en-US" sz="2000" dirty="0">
                <a:solidFill>
                  <a:schemeClr val="tx1"/>
                </a:solidFill>
              </a:rPr>
              <a:t>Content Representation</a:t>
            </a:r>
          </a:p>
          <a:p>
            <a:pPr lvl="1"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Font typeface="Calibri" panose="020F0502020204030204" pitchFamily="34" charset="0"/>
              <a:buChar char="−"/>
            </a:pPr>
            <a:r>
              <a:rPr lang="en-US" sz="1600" dirty="0">
                <a:solidFill>
                  <a:schemeClr val="tx1"/>
                </a:solidFill>
              </a:rPr>
              <a:t>RDF in the form of JSON-LD, Turtle, </a:t>
            </a:r>
            <a:r>
              <a:rPr lang="en-US" sz="1600" dirty="0" err="1">
                <a:solidFill>
                  <a:schemeClr val="tx1"/>
                </a:solidFill>
              </a:rPr>
              <a:t>HTML+RDFa</a:t>
            </a:r>
            <a:r>
              <a:rPr lang="en-US" sz="1600" dirty="0">
                <a:solidFill>
                  <a:schemeClr val="tx1"/>
                </a:solidFill>
              </a:rPr>
              <a:t>, </a:t>
            </a:r>
            <a:r>
              <a:rPr lang="en-US" sz="1600" dirty="0" err="1">
                <a:solidFill>
                  <a:schemeClr val="tx1"/>
                </a:solidFill>
              </a:rPr>
              <a:t>etc</a:t>
            </a:r>
            <a:endParaRPr lang="en-US" sz="160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</a:pPr>
            <a:r>
              <a:rPr lang="en-US" sz="2000" dirty="0">
                <a:solidFill>
                  <a:schemeClr val="tx1"/>
                </a:solidFill>
              </a:rPr>
              <a:t>Reading and Writing Resources</a:t>
            </a:r>
          </a:p>
          <a:p>
            <a:pPr lvl="1"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Font typeface="Calibri" panose="020F0502020204030204" pitchFamily="34" charset="0"/>
              <a:buChar char="−"/>
            </a:pPr>
            <a:r>
              <a:rPr lang="en-US" sz="1600" dirty="0">
                <a:solidFill>
                  <a:schemeClr val="tx1"/>
                </a:solidFill>
              </a:rPr>
              <a:t>HTTPS REST API</a:t>
            </a:r>
          </a:p>
          <a:p>
            <a:pPr lvl="1"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Font typeface="Calibri" panose="020F0502020204030204" pitchFamily="34" charset="0"/>
              <a:buChar char="−"/>
            </a:pPr>
            <a:r>
              <a:rPr lang="en-US" sz="1600" dirty="0" err="1">
                <a:solidFill>
                  <a:schemeClr val="tx1"/>
                </a:solidFill>
              </a:rPr>
              <a:t>WebSockets</a:t>
            </a:r>
            <a:r>
              <a:rPr lang="en-US" sz="1600" dirty="0">
                <a:solidFill>
                  <a:schemeClr val="tx1"/>
                </a:solidFill>
              </a:rPr>
              <a:t> API</a:t>
            </a:r>
          </a:p>
          <a:p>
            <a:pPr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</a:pPr>
            <a:r>
              <a:rPr lang="en-US" sz="2000" dirty="0">
                <a:solidFill>
                  <a:schemeClr val="tx1"/>
                </a:solidFill>
              </a:rPr>
              <a:t>Social Web App Protocols (Under Development)</a:t>
            </a:r>
          </a:p>
          <a:p>
            <a:pPr>
              <a:spcBef>
                <a:spcPts val="0"/>
              </a:spcBef>
              <a:buClr>
                <a:srgbClr val="000000"/>
              </a:buClr>
            </a:pPr>
            <a:endParaRPr lang="en-US" sz="180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buClr>
                <a:srgbClr val="000000"/>
              </a:buClr>
            </a:pPr>
            <a:endParaRPr sz="1800" dirty="0">
              <a:solidFill>
                <a:schemeClr val="tx1"/>
              </a:solidFill>
            </a:endParaRPr>
          </a:p>
        </p:txBody>
      </p:sp>
      <p:pic>
        <p:nvPicPr>
          <p:cNvPr id="1026" name="Picture 2" descr="Image result for inrupt">
            <a:extLst>
              <a:ext uri="{FF2B5EF4-FFF2-40B4-BE49-F238E27FC236}">
                <a16:creationId xmlns:a16="http://schemas.microsoft.com/office/drawing/2014/main" id="{73C9DB12-AD68-472E-B07C-A10D001F5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1725" y="1535864"/>
            <a:ext cx="2632075" cy="2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92A2B6D-B385-4E1D-9906-22DD94FD2406}"/>
              </a:ext>
            </a:extLst>
          </p:cNvPr>
          <p:cNvSpPr/>
          <p:nvPr/>
        </p:nvSpPr>
        <p:spPr>
          <a:xfrm>
            <a:off x="904875" y="2438400"/>
            <a:ext cx="1884507" cy="2438400"/>
          </a:xfrm>
          <a:prstGeom prst="rect">
            <a:avLst/>
          </a:prstGeom>
          <a:solidFill>
            <a:schemeClr val="bg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de-DE" dirty="0" err="1"/>
              <a:t>Linked</a:t>
            </a:r>
            <a:r>
              <a:rPr lang="de-DE" dirty="0"/>
              <a:t> Data </a:t>
            </a:r>
            <a:r>
              <a:rPr lang="de-DE" dirty="0" err="1"/>
              <a:t>applied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SoLiD</a:t>
            </a:r>
            <a:endParaRPr dirty="0"/>
          </a:p>
        </p:txBody>
      </p:sp>
      <p:sp>
        <p:nvSpPr>
          <p:cNvPr id="171" name="Google Shape;171;p25"/>
          <p:cNvSpPr txBox="1">
            <a:spLocks noGrp="1"/>
          </p:cNvSpPr>
          <p:nvPr>
            <p:ph type="body" idx="1"/>
          </p:nvPr>
        </p:nvSpPr>
        <p:spPr>
          <a:xfrm>
            <a:off x="2789382" y="1825625"/>
            <a:ext cx="8564418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35000" indent="-457200">
              <a:spcBef>
                <a:spcPts val="0"/>
              </a:spcBef>
              <a:spcAft>
                <a:spcPts val="1200"/>
              </a:spcAft>
              <a:buSzPts val="2800"/>
            </a:pPr>
            <a:r>
              <a:rPr lang="de-DE" dirty="0"/>
              <a:t>Profile</a:t>
            </a:r>
          </a:p>
          <a:p>
            <a:pPr marL="1092200" lvl="1" indent="-457200">
              <a:spcBef>
                <a:spcPts val="0"/>
              </a:spcBef>
              <a:spcAft>
                <a:spcPts val="1200"/>
              </a:spcAft>
              <a:buSzPts val="2800"/>
              <a:buFont typeface="Wingdings" panose="05000000000000000000" pitchFamily="2" charset="2"/>
              <a:buChar char="ü"/>
            </a:pPr>
            <a:r>
              <a:rPr lang="de-DE" dirty="0"/>
              <a:t>A RDF </a:t>
            </a:r>
            <a:r>
              <a:rPr lang="de-DE" dirty="0" err="1"/>
              <a:t>Resource</a:t>
            </a:r>
            <a:endParaRPr lang="de-DE" dirty="0"/>
          </a:p>
          <a:p>
            <a:pPr marL="635000" indent="-457200">
              <a:spcBef>
                <a:spcPts val="0"/>
              </a:spcBef>
              <a:spcAft>
                <a:spcPts val="1200"/>
              </a:spcAft>
              <a:buSzPts val="2800"/>
            </a:pPr>
            <a:r>
              <a:rPr lang="de-DE" dirty="0"/>
              <a:t>Content </a:t>
            </a:r>
            <a:r>
              <a:rPr lang="de-DE" dirty="0" err="1"/>
              <a:t>Representation</a:t>
            </a:r>
            <a:endParaRPr lang="de-DE" dirty="0"/>
          </a:p>
          <a:p>
            <a:pPr marL="977900" lvl="1">
              <a:spcBef>
                <a:spcPts val="0"/>
              </a:spcBef>
              <a:spcAft>
                <a:spcPts val="1200"/>
              </a:spcAft>
              <a:buSzPts val="2800"/>
              <a:buFont typeface="Wingdings" panose="05000000000000000000" pitchFamily="2" charset="2"/>
              <a:buChar char="ü"/>
            </a:pPr>
            <a:r>
              <a:rPr lang="de-DE" dirty="0"/>
              <a:t>RDF Containers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Resource</a:t>
            </a:r>
            <a:endParaRPr lang="de-DE" dirty="0"/>
          </a:p>
          <a:p>
            <a:pPr marL="635000" indent="-457200">
              <a:spcBef>
                <a:spcPts val="0"/>
              </a:spcBef>
              <a:spcAft>
                <a:spcPts val="1200"/>
              </a:spcAft>
              <a:buSzPts val="2800"/>
            </a:pPr>
            <a:r>
              <a:rPr lang="de-DE" dirty="0" err="1"/>
              <a:t>Authorization</a:t>
            </a:r>
            <a:endParaRPr lang="de-DE" dirty="0"/>
          </a:p>
          <a:p>
            <a:pPr marL="1092200" lvl="1" indent="-457200">
              <a:spcBef>
                <a:spcPts val="0"/>
              </a:spcBef>
              <a:spcAft>
                <a:spcPts val="1200"/>
              </a:spcAft>
              <a:buSzPts val="2800"/>
              <a:buFont typeface="Wingdings" panose="05000000000000000000" pitchFamily="2" charset="2"/>
              <a:buChar char="ü"/>
            </a:pPr>
            <a:r>
              <a:rPr lang="de-DE" dirty="0"/>
              <a:t>RDF </a:t>
            </a:r>
            <a:r>
              <a:rPr lang="de-DE" dirty="0" err="1"/>
              <a:t>Resource</a:t>
            </a:r>
            <a:r>
              <a:rPr lang="de-DE" dirty="0"/>
              <a:t> (ACL </a:t>
            </a:r>
            <a:r>
              <a:rPr lang="de-DE" dirty="0" err="1"/>
              <a:t>files</a:t>
            </a:r>
            <a:r>
              <a:rPr lang="de-DE" dirty="0"/>
              <a:t>)</a:t>
            </a:r>
          </a:p>
          <a:p>
            <a:pPr marL="635000" indent="-457200">
              <a:spcBef>
                <a:spcPts val="0"/>
              </a:spcBef>
              <a:spcAft>
                <a:spcPts val="1200"/>
              </a:spcAft>
              <a:buSzPts val="2800"/>
            </a:pPr>
            <a:r>
              <a:rPr lang="en-US" dirty="0"/>
              <a:t>Social Web App Protocols</a:t>
            </a:r>
          </a:p>
          <a:p>
            <a:pPr marL="1092200" lvl="1" indent="-457200">
              <a:spcBef>
                <a:spcPts val="0"/>
              </a:spcBef>
              <a:spcAft>
                <a:spcPts val="1200"/>
              </a:spcAft>
              <a:buSzPts val="2800"/>
              <a:buFont typeface="Wingdings" panose="05000000000000000000" pitchFamily="2" charset="2"/>
              <a:buChar char="ü"/>
            </a:pPr>
            <a:r>
              <a:rPr lang="en-US" dirty="0"/>
              <a:t>Yet to discover</a:t>
            </a:r>
            <a:endParaRPr lang="de-DE" dirty="0"/>
          </a:p>
          <a:p>
            <a:pPr marL="635000" indent="-457200">
              <a:spcBef>
                <a:spcPts val="0"/>
              </a:spcBef>
              <a:buSzPts val="2800"/>
            </a:pPr>
            <a:endParaRPr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9EAC01-9421-446B-A2FC-347F8E33F2FB}"/>
              </a:ext>
            </a:extLst>
          </p:cNvPr>
          <p:cNvSpPr/>
          <p:nvPr/>
        </p:nvSpPr>
        <p:spPr>
          <a:xfrm>
            <a:off x="904875" y="2438400"/>
            <a:ext cx="1884507" cy="2438400"/>
          </a:xfrm>
          <a:prstGeom prst="rect">
            <a:avLst/>
          </a:prstGeom>
          <a:solidFill>
            <a:schemeClr val="bg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2399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6"/>
          <p:cNvSpPr/>
          <p:nvPr/>
        </p:nvSpPr>
        <p:spPr>
          <a:xfrm>
            <a:off x="0" y="0"/>
            <a:ext cx="6483095" cy="6854272"/>
          </a:xfrm>
          <a:prstGeom prst="rect">
            <a:avLst/>
          </a:prstGeom>
          <a:gradFill>
            <a:gsLst>
              <a:gs pos="0">
                <a:srgbClr val="4472C3">
                  <a:alpha val="81960"/>
                </a:srgbClr>
              </a:gs>
              <a:gs pos="25000">
                <a:srgbClr val="4472C4">
                  <a:alpha val="60000"/>
                </a:srgbClr>
              </a:gs>
              <a:gs pos="94000">
                <a:srgbClr val="AEABAB"/>
              </a:gs>
              <a:gs pos="100000">
                <a:srgbClr val="AEABAB"/>
              </a:gs>
            </a:gsLst>
            <a:lin ang="4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9" name="Google Shape;239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36"/>
          <p:cNvSpPr txBox="1">
            <a:spLocks noGrp="1"/>
          </p:cNvSpPr>
          <p:nvPr>
            <p:ph type="title"/>
          </p:nvPr>
        </p:nvSpPr>
        <p:spPr>
          <a:xfrm>
            <a:off x="6094105" y="802955"/>
            <a:ext cx="4977976" cy="1455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</a:pPr>
            <a:r>
              <a:rPr lang="de-DE" sz="4000" dirty="0">
                <a:solidFill>
                  <a:srgbClr val="000000"/>
                </a:solidFill>
              </a:rPr>
              <a:t>SoLiD: Content </a:t>
            </a:r>
            <a:r>
              <a:rPr lang="de-DE" sz="4000" dirty="0" err="1">
                <a:solidFill>
                  <a:srgbClr val="000000"/>
                </a:solidFill>
              </a:rPr>
              <a:t>Representation</a:t>
            </a:r>
            <a:endParaRPr dirty="0"/>
          </a:p>
        </p:txBody>
      </p:sp>
      <p:sp>
        <p:nvSpPr>
          <p:cNvPr id="241" name="Google Shape;241;p36"/>
          <p:cNvSpPr/>
          <p:nvPr/>
        </p:nvSpPr>
        <p:spPr>
          <a:xfrm>
            <a:off x="1763882" y="0"/>
            <a:ext cx="3880988" cy="2206512"/>
          </a:xfrm>
          <a:custGeom>
            <a:avLst/>
            <a:gdLst/>
            <a:ahLst/>
            <a:cxnLst/>
            <a:rect l="l" t="t" r="r" b="b"/>
            <a:pathLst>
              <a:path w="3960193" h="2251543" extrusionOk="0">
                <a:moveTo>
                  <a:pt x="20753" y="0"/>
                </a:moveTo>
                <a:lnTo>
                  <a:pt x="3939440" y="0"/>
                </a:lnTo>
                <a:lnTo>
                  <a:pt x="3949969" y="68994"/>
                </a:lnTo>
                <a:cubicBezTo>
                  <a:pt x="3956730" y="135559"/>
                  <a:pt x="3960193" y="203099"/>
                  <a:pt x="3960193" y="271447"/>
                </a:cubicBezTo>
                <a:cubicBezTo>
                  <a:pt x="3960193" y="1365024"/>
                  <a:pt x="3073674" y="2251543"/>
                  <a:pt x="1980096" y="2251543"/>
                </a:cubicBezTo>
                <a:cubicBezTo>
                  <a:pt x="886519" y="2251543"/>
                  <a:pt x="0" y="1365024"/>
                  <a:pt x="0" y="271447"/>
                </a:cubicBezTo>
                <a:cubicBezTo>
                  <a:pt x="0" y="203099"/>
                  <a:pt x="3463" y="135559"/>
                  <a:pt x="10224" y="68994"/>
                </a:cubicBezTo>
                <a:close/>
              </a:path>
            </a:pathLst>
          </a:custGeom>
          <a:solidFill>
            <a:srgbClr val="FFFFFF"/>
          </a:solidFill>
          <a:ln w="12700" cap="flat" cmpd="sng">
            <a:solidFill>
              <a:srgbClr val="B3C6E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36"/>
          <p:cNvSpPr/>
          <p:nvPr/>
        </p:nvSpPr>
        <p:spPr>
          <a:xfrm>
            <a:off x="0" y="2912701"/>
            <a:ext cx="4942589" cy="3945299"/>
          </a:xfrm>
          <a:custGeom>
            <a:avLst/>
            <a:gdLst/>
            <a:ahLst/>
            <a:cxnLst/>
            <a:rect l="l" t="t" r="r" b="b"/>
            <a:pathLst>
              <a:path w="4942589" h="3945299" extrusionOk="0">
                <a:moveTo>
                  <a:pt x="2223943" y="0"/>
                </a:moveTo>
                <a:cubicBezTo>
                  <a:pt x="3725410" y="0"/>
                  <a:pt x="4942589" y="1217179"/>
                  <a:pt x="4942589" y="2718646"/>
                </a:cubicBezTo>
                <a:cubicBezTo>
                  <a:pt x="4942589" y="3094013"/>
                  <a:pt x="4866516" y="3451612"/>
                  <a:pt x="4728945" y="3776866"/>
                </a:cubicBezTo>
                <a:lnTo>
                  <a:pt x="4647806" y="3945299"/>
                </a:lnTo>
                <a:lnTo>
                  <a:pt x="0" y="3945299"/>
                </a:lnTo>
                <a:lnTo>
                  <a:pt x="0" y="1157971"/>
                </a:lnTo>
                <a:lnTo>
                  <a:pt x="126104" y="989335"/>
                </a:lnTo>
                <a:cubicBezTo>
                  <a:pt x="624744" y="385123"/>
                  <a:pt x="1379368" y="0"/>
                  <a:pt x="2223943" y="0"/>
                </a:cubicBezTo>
                <a:close/>
              </a:path>
            </a:pathLst>
          </a:custGeom>
          <a:solidFill>
            <a:srgbClr val="FFFFFF"/>
          </a:solidFill>
          <a:ln w="12700" cap="flat" cmpd="sng">
            <a:solidFill>
              <a:srgbClr val="B3C6E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4" name="Google Shape;244;p36" descr="Sample separation of Linked Data Platform Resourc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605117" y="153216"/>
            <a:ext cx="2198518" cy="1377737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36"/>
          <p:cNvSpPr txBox="1">
            <a:spLocks noGrp="1"/>
          </p:cNvSpPr>
          <p:nvPr>
            <p:ph type="body" idx="1"/>
          </p:nvPr>
        </p:nvSpPr>
        <p:spPr>
          <a:xfrm>
            <a:off x="6090574" y="2421682"/>
            <a:ext cx="4977578" cy="363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•"/>
            </a:pPr>
            <a:r>
              <a:rPr lang="de-DE" sz="2000" dirty="0" err="1">
                <a:solidFill>
                  <a:srgbClr val="000000"/>
                </a:solidFill>
              </a:rPr>
              <a:t>Two</a:t>
            </a:r>
            <a:r>
              <a:rPr lang="de-DE" sz="2000" dirty="0">
                <a:solidFill>
                  <a:srgbClr val="000000"/>
                </a:solidFill>
              </a:rPr>
              <a:t> </a:t>
            </a:r>
            <a:r>
              <a:rPr lang="de-DE" sz="2000" dirty="0" err="1">
                <a:solidFill>
                  <a:srgbClr val="000000"/>
                </a:solidFill>
              </a:rPr>
              <a:t>kinds</a:t>
            </a:r>
            <a:r>
              <a:rPr lang="de-DE" sz="2000" dirty="0">
                <a:solidFill>
                  <a:srgbClr val="000000"/>
                </a:solidFill>
              </a:rPr>
              <a:t> </a:t>
            </a:r>
            <a:r>
              <a:rPr lang="de-DE" sz="2000" dirty="0" err="1">
                <a:solidFill>
                  <a:srgbClr val="000000"/>
                </a:solidFill>
              </a:rPr>
              <a:t>of</a:t>
            </a:r>
            <a:r>
              <a:rPr lang="de-DE" sz="2000" dirty="0">
                <a:solidFill>
                  <a:srgbClr val="000000"/>
                </a:solidFill>
              </a:rPr>
              <a:t> Resources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Char char="•"/>
            </a:pPr>
            <a:r>
              <a:rPr lang="de-DE" sz="2000" dirty="0" err="1">
                <a:solidFill>
                  <a:srgbClr val="000000"/>
                </a:solidFill>
              </a:rPr>
              <a:t>Linked</a:t>
            </a:r>
            <a:r>
              <a:rPr lang="de-DE" sz="2000" dirty="0">
                <a:solidFill>
                  <a:srgbClr val="000000"/>
                </a:solidFill>
              </a:rPr>
              <a:t> Data </a:t>
            </a:r>
            <a:r>
              <a:rPr lang="de-DE" sz="2000" dirty="0" err="1">
                <a:solidFill>
                  <a:srgbClr val="000000"/>
                </a:solidFill>
              </a:rPr>
              <a:t>resources</a:t>
            </a:r>
            <a:endParaRPr dirty="0"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Char char="•"/>
            </a:pPr>
            <a:r>
              <a:rPr lang="de-DE" dirty="0">
                <a:solidFill>
                  <a:srgbClr val="000000"/>
                </a:solidFill>
              </a:rPr>
              <a:t>RDF in </a:t>
            </a:r>
            <a:r>
              <a:rPr lang="de-DE" dirty="0" err="1">
                <a:solidFill>
                  <a:srgbClr val="000000"/>
                </a:solidFill>
              </a:rPr>
              <a:t>the</a:t>
            </a:r>
            <a:r>
              <a:rPr lang="de-DE" dirty="0">
                <a:solidFill>
                  <a:srgbClr val="000000"/>
                </a:solidFill>
              </a:rPr>
              <a:t> form </a:t>
            </a:r>
            <a:r>
              <a:rPr lang="de-DE" dirty="0" err="1">
                <a:solidFill>
                  <a:srgbClr val="000000"/>
                </a:solidFill>
              </a:rPr>
              <a:t>of</a:t>
            </a:r>
            <a:r>
              <a:rPr lang="de-DE" dirty="0">
                <a:solidFill>
                  <a:srgbClr val="000000"/>
                </a:solidFill>
              </a:rPr>
              <a:t> JSON-LD, Turtle, </a:t>
            </a:r>
            <a:r>
              <a:rPr lang="de-DE" dirty="0" err="1">
                <a:solidFill>
                  <a:srgbClr val="000000"/>
                </a:solidFill>
              </a:rPr>
              <a:t>HTML+RDFa</a:t>
            </a:r>
            <a:r>
              <a:rPr lang="de-DE" dirty="0">
                <a:solidFill>
                  <a:srgbClr val="000000"/>
                </a:solidFill>
              </a:rPr>
              <a:t>, </a:t>
            </a:r>
            <a:r>
              <a:rPr lang="de-DE" dirty="0" err="1">
                <a:solidFill>
                  <a:srgbClr val="000000"/>
                </a:solidFill>
              </a:rPr>
              <a:t>etc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Char char="•"/>
            </a:pPr>
            <a:r>
              <a:rPr lang="de-DE" sz="2000" dirty="0" err="1">
                <a:solidFill>
                  <a:srgbClr val="000000"/>
                </a:solidFill>
              </a:rPr>
              <a:t>Everything</a:t>
            </a:r>
            <a:r>
              <a:rPr lang="de-DE" sz="2000" dirty="0">
                <a:solidFill>
                  <a:srgbClr val="000000"/>
                </a:solidFill>
              </a:rPr>
              <a:t> </a:t>
            </a:r>
            <a:r>
              <a:rPr lang="de-DE" sz="2000" dirty="0" err="1">
                <a:solidFill>
                  <a:srgbClr val="000000"/>
                </a:solidFill>
              </a:rPr>
              <a:t>else</a:t>
            </a:r>
            <a:endParaRPr dirty="0"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Char char="•"/>
            </a:pPr>
            <a:r>
              <a:rPr lang="de-DE" dirty="0">
                <a:solidFill>
                  <a:srgbClr val="000000"/>
                </a:solidFill>
              </a:rPr>
              <a:t>Binary </a:t>
            </a:r>
            <a:r>
              <a:rPr lang="de-DE" dirty="0" err="1">
                <a:solidFill>
                  <a:srgbClr val="000000"/>
                </a:solidFill>
              </a:rPr>
              <a:t>data</a:t>
            </a:r>
            <a:r>
              <a:rPr lang="de-DE" dirty="0">
                <a:solidFill>
                  <a:srgbClr val="000000"/>
                </a:solidFill>
              </a:rPr>
              <a:t> and non-</a:t>
            </a:r>
            <a:r>
              <a:rPr lang="de-DE" dirty="0" err="1">
                <a:solidFill>
                  <a:srgbClr val="000000"/>
                </a:solidFill>
              </a:rPr>
              <a:t>linked</a:t>
            </a:r>
            <a:r>
              <a:rPr lang="de-DE" dirty="0">
                <a:solidFill>
                  <a:srgbClr val="000000"/>
                </a:solidFill>
              </a:rPr>
              <a:t>-</a:t>
            </a:r>
            <a:r>
              <a:rPr lang="de-DE" dirty="0" err="1">
                <a:solidFill>
                  <a:srgbClr val="000000"/>
                </a:solidFill>
              </a:rPr>
              <a:t>data</a:t>
            </a:r>
            <a:r>
              <a:rPr lang="de-DE" dirty="0">
                <a:solidFill>
                  <a:srgbClr val="000000"/>
                </a:solidFill>
              </a:rPr>
              <a:t> </a:t>
            </a:r>
            <a:r>
              <a:rPr lang="de-DE" dirty="0" err="1">
                <a:solidFill>
                  <a:srgbClr val="000000"/>
                </a:solidFill>
              </a:rPr>
              <a:t>structured</a:t>
            </a:r>
            <a:r>
              <a:rPr lang="de-DE" dirty="0">
                <a:solidFill>
                  <a:srgbClr val="000000"/>
                </a:solidFill>
              </a:rPr>
              <a:t> </a:t>
            </a:r>
            <a:r>
              <a:rPr lang="de-DE" dirty="0" err="1">
                <a:solidFill>
                  <a:srgbClr val="000000"/>
                </a:solidFill>
              </a:rPr>
              <a:t>text</a:t>
            </a:r>
            <a:endParaRPr dirty="0"/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 dirty="0">
              <a:solidFill>
                <a:srgbClr val="000000"/>
              </a:solidFill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Char char="•"/>
            </a:pPr>
            <a:r>
              <a:rPr lang="de-DE" sz="2000" dirty="0" err="1">
                <a:solidFill>
                  <a:srgbClr val="000000"/>
                </a:solidFill>
              </a:rPr>
              <a:t>Linked</a:t>
            </a:r>
            <a:r>
              <a:rPr lang="de-DE" sz="2000" dirty="0">
                <a:solidFill>
                  <a:srgbClr val="000000"/>
                </a:solidFill>
              </a:rPr>
              <a:t> Data </a:t>
            </a:r>
            <a:r>
              <a:rPr lang="de-DE" sz="2000" dirty="0" err="1">
                <a:solidFill>
                  <a:srgbClr val="000000"/>
                </a:solidFill>
              </a:rPr>
              <a:t>provides</a:t>
            </a:r>
            <a:r>
              <a:rPr lang="de-DE" sz="2000" dirty="0">
                <a:solidFill>
                  <a:srgbClr val="000000"/>
                </a:solidFill>
              </a:rPr>
              <a:t> </a:t>
            </a:r>
            <a:r>
              <a:rPr lang="de-DE" sz="2000" dirty="0" err="1">
                <a:solidFill>
                  <a:srgbClr val="000000"/>
                </a:solidFill>
              </a:rPr>
              <a:t>considerable</a:t>
            </a:r>
            <a:r>
              <a:rPr lang="de-DE" sz="2000" dirty="0">
                <a:solidFill>
                  <a:srgbClr val="000000"/>
                </a:solidFill>
              </a:rPr>
              <a:t> </a:t>
            </a:r>
            <a:r>
              <a:rPr lang="de-DE" sz="2000" dirty="0" err="1">
                <a:solidFill>
                  <a:srgbClr val="000000"/>
                </a:solidFill>
              </a:rPr>
              <a:t>benefits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Char char="•"/>
            </a:pPr>
            <a:r>
              <a:rPr lang="de-DE" sz="2000" dirty="0">
                <a:solidFill>
                  <a:srgbClr val="000000"/>
                </a:solidFill>
              </a:rPr>
              <a:t>In </a:t>
            </a:r>
            <a:r>
              <a:rPr lang="de-DE" sz="2000" dirty="0" err="1">
                <a:solidFill>
                  <a:srgbClr val="000000"/>
                </a:solidFill>
              </a:rPr>
              <a:t>terms</a:t>
            </a:r>
            <a:r>
              <a:rPr lang="de-DE" sz="2000" dirty="0">
                <a:solidFill>
                  <a:srgbClr val="000000"/>
                </a:solidFill>
              </a:rPr>
              <a:t> </a:t>
            </a:r>
            <a:r>
              <a:rPr lang="de-DE" sz="2000" dirty="0" err="1">
                <a:solidFill>
                  <a:srgbClr val="000000"/>
                </a:solidFill>
              </a:rPr>
              <a:t>of</a:t>
            </a:r>
            <a:r>
              <a:rPr lang="de-DE" sz="2000" dirty="0">
                <a:solidFill>
                  <a:srgbClr val="000000"/>
                </a:solidFill>
              </a:rPr>
              <a:t> </a:t>
            </a:r>
            <a:r>
              <a:rPr lang="de-DE" sz="2000" b="1" dirty="0" err="1">
                <a:solidFill>
                  <a:srgbClr val="000000"/>
                </a:solidFill>
              </a:rPr>
              <a:t>interoperability</a:t>
            </a:r>
            <a:r>
              <a:rPr lang="de-DE" sz="2000" dirty="0">
                <a:solidFill>
                  <a:srgbClr val="000000"/>
                </a:solidFill>
              </a:rPr>
              <a:t> </a:t>
            </a:r>
            <a:r>
              <a:rPr lang="de-DE" sz="2000" dirty="0" err="1">
                <a:solidFill>
                  <a:srgbClr val="000000"/>
                </a:solidFill>
              </a:rPr>
              <a:t>with</a:t>
            </a:r>
            <a:r>
              <a:rPr lang="de-DE" sz="2000" dirty="0">
                <a:solidFill>
                  <a:srgbClr val="000000"/>
                </a:solidFill>
              </a:rPr>
              <a:t> </a:t>
            </a:r>
            <a:r>
              <a:rPr lang="de-DE" sz="2000" dirty="0" err="1">
                <a:solidFill>
                  <a:srgbClr val="000000"/>
                </a:solidFill>
              </a:rPr>
              <a:t>the</a:t>
            </a:r>
            <a:r>
              <a:rPr lang="de-DE" sz="2000" dirty="0">
                <a:solidFill>
                  <a:srgbClr val="000000"/>
                </a:solidFill>
              </a:rPr>
              <a:t> </a:t>
            </a:r>
            <a:r>
              <a:rPr lang="de-DE" sz="2000" dirty="0" err="1">
                <a:solidFill>
                  <a:srgbClr val="000000"/>
                </a:solidFill>
              </a:rPr>
              <a:t>rest</a:t>
            </a:r>
            <a:r>
              <a:rPr lang="de-DE" sz="2000" dirty="0">
                <a:solidFill>
                  <a:srgbClr val="000000"/>
                </a:solidFill>
              </a:rPr>
              <a:t> </a:t>
            </a:r>
            <a:r>
              <a:rPr lang="de-DE" sz="2000" dirty="0" err="1">
                <a:solidFill>
                  <a:srgbClr val="000000"/>
                </a:solidFill>
              </a:rPr>
              <a:t>of</a:t>
            </a:r>
            <a:r>
              <a:rPr lang="de-DE" sz="2000" dirty="0">
                <a:solidFill>
                  <a:srgbClr val="000000"/>
                </a:solidFill>
              </a:rPr>
              <a:t> </a:t>
            </a:r>
            <a:r>
              <a:rPr lang="de-DE" sz="2000" dirty="0" err="1">
                <a:solidFill>
                  <a:srgbClr val="000000"/>
                </a:solidFill>
              </a:rPr>
              <a:t>the</a:t>
            </a:r>
            <a:r>
              <a:rPr lang="de-DE" sz="2000" dirty="0">
                <a:solidFill>
                  <a:srgbClr val="000000"/>
                </a:solidFill>
              </a:rPr>
              <a:t> Solid </a:t>
            </a:r>
            <a:r>
              <a:rPr lang="de-DE" sz="2000" dirty="0" err="1">
                <a:solidFill>
                  <a:srgbClr val="000000"/>
                </a:solidFill>
              </a:rPr>
              <a:t>app</a:t>
            </a:r>
            <a:r>
              <a:rPr lang="de-DE" sz="2000" dirty="0">
                <a:solidFill>
                  <a:srgbClr val="000000"/>
                </a:solidFill>
              </a:rPr>
              <a:t> </a:t>
            </a:r>
            <a:r>
              <a:rPr lang="de-DE" sz="2000" dirty="0" err="1">
                <a:solidFill>
                  <a:srgbClr val="000000"/>
                </a:solidFill>
              </a:rPr>
              <a:t>ecosystem</a:t>
            </a:r>
            <a:r>
              <a:rPr lang="de-DE" sz="2000" dirty="0">
                <a:solidFill>
                  <a:srgbClr val="000000"/>
                </a:solidFill>
              </a:rPr>
              <a:t>.</a:t>
            </a:r>
            <a:endParaRPr dirty="0"/>
          </a:p>
        </p:txBody>
      </p:sp>
      <p:pic>
        <p:nvPicPr>
          <p:cNvPr id="10" name="Google Shape;252;p37">
            <a:extLst>
              <a:ext uri="{FF2B5EF4-FFF2-40B4-BE49-F238E27FC236}">
                <a16:creationId xmlns:a16="http://schemas.microsoft.com/office/drawing/2014/main" id="{A635534D-2874-40CC-B1CB-B12F4F088811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r="7563"/>
          <a:stretch/>
        </p:blipFill>
        <p:spPr>
          <a:xfrm>
            <a:off x="586950" y="3685359"/>
            <a:ext cx="4036333" cy="301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7E6C643-D97F-49A4-AB32-6DAED1FE5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SoLiD &amp; WoT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DDD9EA-118E-495C-9E6F-3857DA5FFD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they</a:t>
            </a:r>
            <a:r>
              <a:rPr lang="de-DE" dirty="0"/>
              <a:t> </a:t>
            </a:r>
            <a:r>
              <a:rPr lang="de-DE" dirty="0" err="1"/>
              <a:t>make</a:t>
            </a:r>
            <a:r>
              <a:rPr lang="de-DE" dirty="0"/>
              <a:t> sense </a:t>
            </a:r>
            <a:r>
              <a:rPr lang="de-DE" dirty="0" err="1"/>
              <a:t>together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7284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8696E5D-E029-4889-9294-D9E942E61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rgbClr val="295C50"/>
                </a:solidFill>
              </a:rPr>
              <a:t>SoLiD &amp; WoT at a </a:t>
            </a:r>
            <a:r>
              <a:rPr lang="de-DE" dirty="0" err="1">
                <a:solidFill>
                  <a:srgbClr val="295C50"/>
                </a:solidFill>
              </a:rPr>
              <a:t>glance</a:t>
            </a:r>
            <a:endParaRPr lang="en-US" dirty="0">
              <a:solidFill>
                <a:srgbClr val="295C50"/>
              </a:solidFill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ECB4CF4-1D79-4CA9-8891-F45852F2BE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>
                <a:solidFill>
                  <a:srgbClr val="0070C0"/>
                </a:solidFill>
              </a:rPr>
              <a:t>WoT </a:t>
            </a:r>
            <a:r>
              <a:rPr lang="de-DE" dirty="0" err="1">
                <a:solidFill>
                  <a:srgbClr val="0070C0"/>
                </a:solidFill>
              </a:rPr>
              <a:t>Requires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A8825AA-D3D8-40A5-B28B-1D42BBDBE4A1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635000" indent="-457200">
              <a:spcBef>
                <a:spcPts val="0"/>
              </a:spcBef>
              <a:spcAft>
                <a:spcPts val="1200"/>
              </a:spcAft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Access</a:t>
            </a:r>
          </a:p>
          <a:p>
            <a:pPr marL="635000" indent="-457200">
              <a:spcBef>
                <a:spcPts val="0"/>
              </a:spcBef>
              <a:spcAft>
                <a:spcPts val="1200"/>
              </a:spcAft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Discover Things</a:t>
            </a:r>
          </a:p>
          <a:p>
            <a:pPr marL="635000" indent="-457200">
              <a:spcBef>
                <a:spcPts val="0"/>
              </a:spcBef>
              <a:spcAft>
                <a:spcPts val="1200"/>
              </a:spcAft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Share Data</a:t>
            </a:r>
          </a:p>
          <a:p>
            <a:pPr marL="635000" indent="-457200">
              <a:spcBef>
                <a:spcPts val="0"/>
              </a:spcBef>
              <a:spcAft>
                <a:spcPts val="1200"/>
              </a:spcAft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Actuate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628BCAE-9E89-4ADC-AE8C-9C68EE33CE1E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de-DE" dirty="0">
                <a:solidFill>
                  <a:srgbClr val="0070C0"/>
                </a:solidFill>
              </a:rPr>
              <a:t>SoLiD </a:t>
            </a:r>
            <a:r>
              <a:rPr lang="de-DE" dirty="0" err="1">
                <a:solidFill>
                  <a:srgbClr val="0070C0"/>
                </a:solidFill>
              </a:rPr>
              <a:t>Provides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D241E2F-084D-4E0F-B6DA-45EE8748E9DF}"/>
              </a:ext>
            </a:extLst>
          </p:cNvPr>
          <p:cNvSpPr>
            <a:spLocks noGrp="1"/>
          </p:cNvSpPr>
          <p:nvPr>
            <p:ph type="body" idx="4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de-DE" dirty="0"/>
              <a:t>REST interface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de-DE" dirty="0"/>
              <a:t>RDF+SPARQL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de-DE" dirty="0"/>
              <a:t>POD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de-DE" dirty="0"/>
              <a:t>Web Socket + SPARQL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3428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de-DE" dirty="0" err="1"/>
              <a:t>Related</a:t>
            </a:r>
            <a:r>
              <a:rPr lang="de-DE" dirty="0"/>
              <a:t> Works</a:t>
            </a:r>
            <a:endParaRPr dirty="0"/>
          </a:p>
        </p:txBody>
      </p:sp>
      <p:sp>
        <p:nvSpPr>
          <p:cNvPr id="183" name="Google Shape;183;p27"/>
          <p:cNvSpPr txBox="1">
            <a:spLocks noGrp="1"/>
          </p:cNvSpPr>
          <p:nvPr>
            <p:ph type="body" idx="1"/>
          </p:nvPr>
        </p:nvSpPr>
        <p:spPr>
          <a:xfrm>
            <a:off x="2789382" y="1825625"/>
            <a:ext cx="8564418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indent="-50800">
              <a:spcBef>
                <a:spcPts val="0"/>
              </a:spcBef>
              <a:buSzPts val="2800"/>
              <a:buNone/>
            </a:pPr>
            <a:r>
              <a:rPr lang="en-US" sz="2000" dirty="0">
                <a:solidFill>
                  <a:schemeClr val="dk2"/>
                </a:solidFill>
                <a:latin typeface="Calibri" panose="020F0502020204030204" pitchFamily="34" charset="0"/>
                <a:ea typeface="Lato"/>
                <a:cs typeface="Calibri" panose="020F0502020204030204" pitchFamily="34" charset="0"/>
                <a:sym typeface="Lato"/>
              </a:rPr>
              <a:t>[1] </a:t>
            </a:r>
            <a:r>
              <a:rPr lang="en-US" sz="2000" dirty="0" err="1">
                <a:solidFill>
                  <a:schemeClr val="dk2"/>
                </a:solidFill>
                <a:latin typeface="Calibri" panose="020F0502020204030204" pitchFamily="34" charset="0"/>
                <a:ea typeface="Lato"/>
                <a:cs typeface="Calibri" panose="020F0502020204030204" pitchFamily="34" charset="0"/>
                <a:sym typeface="Lato"/>
              </a:rPr>
              <a:t>Käfer</a:t>
            </a:r>
            <a:r>
              <a:rPr lang="en-US" sz="2000" dirty="0">
                <a:solidFill>
                  <a:schemeClr val="dk2"/>
                </a:solidFill>
                <a:latin typeface="Calibri" panose="020F0502020204030204" pitchFamily="34" charset="0"/>
                <a:ea typeface="Lato"/>
                <a:cs typeface="Calibri" panose="020F0502020204030204" pitchFamily="34" charset="0"/>
                <a:sym typeface="Lato"/>
              </a:rPr>
              <a:t>, T., &amp; </a:t>
            </a:r>
            <a:r>
              <a:rPr lang="en-US" sz="2000" dirty="0" err="1">
                <a:solidFill>
                  <a:schemeClr val="dk2"/>
                </a:solidFill>
                <a:latin typeface="Calibri" panose="020F0502020204030204" pitchFamily="34" charset="0"/>
                <a:ea typeface="Lato"/>
                <a:cs typeface="Calibri" panose="020F0502020204030204" pitchFamily="34" charset="0"/>
                <a:sym typeface="Lato"/>
              </a:rPr>
              <a:t>Harth</a:t>
            </a:r>
            <a:r>
              <a:rPr lang="en-US" sz="2000" dirty="0">
                <a:solidFill>
                  <a:schemeClr val="dk2"/>
                </a:solidFill>
                <a:latin typeface="Calibri" panose="020F0502020204030204" pitchFamily="34" charset="0"/>
                <a:ea typeface="Lato"/>
                <a:cs typeface="Calibri" panose="020F0502020204030204" pitchFamily="34" charset="0"/>
                <a:sym typeface="Lato"/>
              </a:rPr>
              <a:t>, A. (2018, October). </a:t>
            </a:r>
            <a:r>
              <a:rPr lang="en-US" sz="2000" b="1" dirty="0">
                <a:solidFill>
                  <a:schemeClr val="dk2"/>
                </a:solidFill>
                <a:latin typeface="Calibri" panose="020F0502020204030204" pitchFamily="34" charset="0"/>
                <a:ea typeface="Lato"/>
                <a:cs typeface="Calibri" panose="020F0502020204030204" pitchFamily="34" charset="0"/>
                <a:sym typeface="Lato"/>
              </a:rPr>
              <a:t>Specifying, monitoring, and executing workflows in linked data environments</a:t>
            </a:r>
            <a:r>
              <a:rPr lang="en-US" sz="2000" dirty="0">
                <a:solidFill>
                  <a:schemeClr val="dk2"/>
                </a:solidFill>
                <a:latin typeface="Calibri" panose="020F0502020204030204" pitchFamily="34" charset="0"/>
                <a:ea typeface="Lato"/>
                <a:cs typeface="Calibri" panose="020F0502020204030204" pitchFamily="34" charset="0"/>
                <a:sym typeface="Lato"/>
              </a:rPr>
              <a:t>. In International Semantic Web Conference (pp. 424-440). Springer, Cham.</a:t>
            </a:r>
            <a:endParaRPr lang="de-DE" dirty="0"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US" b="1" dirty="0"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b="1" dirty="0" err="1">
                <a:solidFill>
                  <a:srgbClr val="FF0000"/>
                </a:solidFill>
              </a:rPr>
              <a:t>WiLD</a:t>
            </a:r>
            <a:endParaRPr lang="en-US" b="1" dirty="0">
              <a:solidFill>
                <a:srgbClr val="FF0000"/>
              </a:solidFill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F246318-38FB-415F-8F97-47709D2A19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8475" y="3984374"/>
            <a:ext cx="8315325" cy="158959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55CAF80-9F5E-4589-9D4D-C6BE1A6D25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6226" y="3019425"/>
            <a:ext cx="990599" cy="48618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BBA661B-52FE-4147-A695-5D067EF0C9BA}"/>
              </a:ext>
            </a:extLst>
          </p:cNvPr>
          <p:cNvSpPr/>
          <p:nvPr/>
        </p:nvSpPr>
        <p:spPr>
          <a:xfrm>
            <a:off x="904875" y="3019425"/>
            <a:ext cx="1884507" cy="1857375"/>
          </a:xfrm>
          <a:prstGeom prst="rect">
            <a:avLst/>
          </a:prstGeom>
          <a:solidFill>
            <a:schemeClr val="bg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de-DE" dirty="0"/>
              <a:t>Further Motivation</a:t>
            </a:r>
            <a:endParaRPr dirty="0"/>
          </a:p>
        </p:txBody>
      </p:sp>
      <p:sp>
        <p:nvSpPr>
          <p:cNvPr id="189" name="Google Shape;189;p28"/>
          <p:cNvSpPr txBox="1">
            <a:spLocks noGrp="1"/>
          </p:cNvSpPr>
          <p:nvPr>
            <p:ph type="body" idx="1"/>
          </p:nvPr>
        </p:nvSpPr>
        <p:spPr>
          <a:xfrm>
            <a:off x="2789382" y="1825625"/>
            <a:ext cx="8564418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2800"/>
              <a:buChar char="•"/>
            </a:pPr>
            <a:r>
              <a:rPr lang="de-DE" dirty="0"/>
              <a:t>Data Controls </a:t>
            </a:r>
            <a:r>
              <a:rPr lang="de-DE" dirty="0" err="1"/>
              <a:t>us</a:t>
            </a:r>
            <a:endParaRPr lang="de-DE" dirty="0"/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2800"/>
              <a:buChar char="•"/>
            </a:pP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think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things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entities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Social</a:t>
            </a:r>
            <a:r>
              <a:rPr lang="de-DE" dirty="0"/>
              <a:t> Web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2800"/>
              <a:buChar char="•"/>
            </a:pP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thing</a:t>
            </a:r>
            <a:r>
              <a:rPr lang="de-DE" dirty="0"/>
              <a:t> will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able</a:t>
            </a:r>
            <a:r>
              <a:rPr lang="de-DE" dirty="0"/>
              <a:t> </a:t>
            </a:r>
            <a:r>
              <a:rPr lang="de-DE" dirty="0" err="1"/>
              <a:t>communicate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 and </a:t>
            </a:r>
            <a:r>
              <a:rPr lang="de-DE" b="1" dirty="0" err="1"/>
              <a:t>share</a:t>
            </a:r>
            <a:r>
              <a:rPr lang="de-DE" b="1" dirty="0"/>
              <a:t> </a:t>
            </a:r>
            <a:r>
              <a:rPr lang="de-DE" b="1" dirty="0" err="1"/>
              <a:t>data</a:t>
            </a:r>
            <a:r>
              <a:rPr lang="de-DE" b="1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share</a:t>
            </a:r>
            <a:r>
              <a:rPr lang="de-DE" dirty="0"/>
              <a:t> </a:t>
            </a:r>
            <a:r>
              <a:rPr lang="de-DE" dirty="0" err="1"/>
              <a:t>thoughts</a:t>
            </a:r>
            <a:endParaRPr lang="de-DE" dirty="0"/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2800"/>
              <a:buChar char="•"/>
            </a:pPr>
            <a:r>
              <a:rPr lang="de-DE" dirty="0"/>
              <a:t>Things will </a:t>
            </a:r>
            <a:r>
              <a:rPr lang="de-DE" b="1" dirty="0" err="1"/>
              <a:t>take</a:t>
            </a:r>
            <a:r>
              <a:rPr lang="de-DE" b="1" dirty="0"/>
              <a:t> </a:t>
            </a:r>
            <a:r>
              <a:rPr lang="de-DE" b="1" dirty="0" err="1"/>
              <a:t>decision</a:t>
            </a:r>
            <a:r>
              <a:rPr lang="de-DE" b="1" dirty="0"/>
              <a:t> </a:t>
            </a:r>
            <a:r>
              <a:rPr lang="de-DE" dirty="0" err="1"/>
              <a:t>based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generated</a:t>
            </a:r>
            <a:r>
              <a:rPr lang="de-DE" dirty="0"/>
              <a:t> by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things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human </a:t>
            </a:r>
            <a:r>
              <a:rPr lang="de-DE" dirty="0" err="1"/>
              <a:t>being</a:t>
            </a:r>
            <a:r>
              <a:rPr lang="de-DE" dirty="0"/>
              <a:t> do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2800"/>
              <a:buChar char="•"/>
            </a:pPr>
            <a:r>
              <a:rPr lang="de-DE" dirty="0"/>
              <a:t>Proper </a:t>
            </a:r>
            <a:r>
              <a:rPr lang="de-DE" dirty="0" err="1"/>
              <a:t>semantic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needed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assure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facilitate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above</a:t>
            </a:r>
            <a:r>
              <a:rPr lang="de-DE" dirty="0"/>
              <a:t> </a:t>
            </a:r>
            <a:r>
              <a:rPr lang="de-DE" dirty="0" err="1"/>
              <a:t>points</a:t>
            </a:r>
            <a:endParaRPr lang="de-DE" dirty="0"/>
          </a:p>
          <a:p>
            <a:pPr marL="685800" lvl="1" indent="-228600">
              <a:spcBef>
                <a:spcPts val="0"/>
              </a:spcBef>
              <a:spcAft>
                <a:spcPts val="1200"/>
              </a:spcAft>
              <a:buSzPts val="2800"/>
            </a:pPr>
            <a:endParaRPr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9070727-9D94-408F-BC7C-F43605A190F6}"/>
              </a:ext>
            </a:extLst>
          </p:cNvPr>
          <p:cNvSpPr/>
          <p:nvPr/>
        </p:nvSpPr>
        <p:spPr>
          <a:xfrm>
            <a:off x="904875" y="2962275"/>
            <a:ext cx="1884507" cy="1914525"/>
          </a:xfrm>
          <a:prstGeom prst="rect">
            <a:avLst/>
          </a:prstGeom>
          <a:solidFill>
            <a:schemeClr val="bg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4F764-5137-44EB-B6E4-B3CB15513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WoT Scenario: A Top Level View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0C34774-CB80-4E45-A889-1B8BBFE24A6F}"/>
              </a:ext>
            </a:extLst>
          </p:cNvPr>
          <p:cNvGrpSpPr/>
          <p:nvPr/>
        </p:nvGrpSpPr>
        <p:grpSpPr>
          <a:xfrm>
            <a:off x="9933836" y="1008834"/>
            <a:ext cx="1419964" cy="1601016"/>
            <a:chOff x="9467112" y="1825625"/>
            <a:chExt cx="1419964" cy="160101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C1D265C-7278-4DCE-A39E-72F3AF7AB788}"/>
                </a:ext>
              </a:extLst>
            </p:cNvPr>
            <p:cNvSpPr/>
            <p:nvPr/>
          </p:nvSpPr>
          <p:spPr>
            <a:xfrm>
              <a:off x="9467112" y="1825625"/>
              <a:ext cx="1419964" cy="160101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6FB5BE6D-807B-4386-A399-685159196F31}"/>
                </a:ext>
              </a:extLst>
            </p:cNvPr>
            <p:cNvSpPr/>
            <p:nvPr/>
          </p:nvSpPr>
          <p:spPr>
            <a:xfrm>
              <a:off x="9629406" y="1981201"/>
              <a:ext cx="457570" cy="45757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S</a:t>
              </a:r>
              <a:endParaRPr lang="en-US" dirty="0"/>
            </a:p>
          </p:txBody>
        </p:sp>
        <p:pic>
          <p:nvPicPr>
            <p:cNvPr id="2050" name="Picture 2" descr="Image result for raspberry pi icon">
              <a:extLst>
                <a:ext uri="{FF2B5EF4-FFF2-40B4-BE49-F238E27FC236}">
                  <a16:creationId xmlns:a16="http://schemas.microsoft.com/office/drawing/2014/main" id="{836FB480-891E-41EF-99E6-BF530D26062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18535" y="3085380"/>
              <a:ext cx="214849" cy="2743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CBE8F52-B4D9-420E-B860-EE0E0CC83A82}"/>
                </a:ext>
              </a:extLst>
            </p:cNvPr>
            <p:cNvSpPr/>
            <p:nvPr/>
          </p:nvSpPr>
          <p:spPr>
            <a:xfrm>
              <a:off x="10020486" y="2431680"/>
              <a:ext cx="457570" cy="45757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S</a:t>
              </a:r>
              <a:endParaRPr lang="en-US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C26B2C52-C145-49B7-B00E-B3BA995252E2}"/>
                </a:ext>
              </a:extLst>
            </p:cNvPr>
            <p:cNvSpPr/>
            <p:nvPr/>
          </p:nvSpPr>
          <p:spPr>
            <a:xfrm>
              <a:off x="10239376" y="1904816"/>
              <a:ext cx="457570" cy="45757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S</a:t>
              </a:r>
              <a:endParaRPr lang="en-US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474F742-5B99-418F-995A-59B72999278C}"/>
              </a:ext>
            </a:extLst>
          </p:cNvPr>
          <p:cNvGrpSpPr/>
          <p:nvPr/>
        </p:nvGrpSpPr>
        <p:grpSpPr>
          <a:xfrm>
            <a:off x="9933836" y="2964485"/>
            <a:ext cx="1419964" cy="1601016"/>
            <a:chOff x="9933836" y="2964485"/>
            <a:chExt cx="1419964" cy="1601016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D6086E74-3153-4DE2-B6DA-E3306A86761E}"/>
                </a:ext>
              </a:extLst>
            </p:cNvPr>
            <p:cNvGrpSpPr/>
            <p:nvPr/>
          </p:nvGrpSpPr>
          <p:grpSpPr>
            <a:xfrm>
              <a:off x="9933836" y="2964485"/>
              <a:ext cx="1419964" cy="1601016"/>
              <a:chOff x="9467112" y="1825625"/>
              <a:chExt cx="1419964" cy="1601016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4C1D1288-DA7C-4A32-8E7D-9CDD867939E5}"/>
                  </a:ext>
                </a:extLst>
              </p:cNvPr>
              <p:cNvSpPr/>
              <p:nvPr/>
            </p:nvSpPr>
            <p:spPr>
              <a:xfrm>
                <a:off x="9467112" y="1825625"/>
                <a:ext cx="1419964" cy="1601016"/>
              </a:xfrm>
              <a:prstGeom prst="rect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7833FD4A-5C8B-479C-99B0-F95E293B2476}"/>
                  </a:ext>
                </a:extLst>
              </p:cNvPr>
              <p:cNvSpPr/>
              <p:nvPr/>
            </p:nvSpPr>
            <p:spPr>
              <a:xfrm>
                <a:off x="9629406" y="1981201"/>
                <a:ext cx="457570" cy="457570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/>
                  <a:t>S</a:t>
                </a:r>
                <a:endParaRPr lang="en-US" dirty="0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80F4B678-ECCB-4445-A4C0-A248A1A6F35A}"/>
                  </a:ext>
                </a:extLst>
              </p:cNvPr>
              <p:cNvSpPr/>
              <p:nvPr/>
            </p:nvSpPr>
            <p:spPr>
              <a:xfrm>
                <a:off x="9629406" y="2703921"/>
                <a:ext cx="457570" cy="457570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/>
                  <a:t>S</a:t>
                </a:r>
                <a:endParaRPr lang="en-US" dirty="0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9F6D74C6-7231-4DB3-B431-C313D499B8F4}"/>
                  </a:ext>
                </a:extLst>
              </p:cNvPr>
              <p:cNvSpPr/>
              <p:nvPr/>
            </p:nvSpPr>
            <p:spPr>
              <a:xfrm>
                <a:off x="10228001" y="2417828"/>
                <a:ext cx="457570" cy="457570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/>
                  <a:t>S</a:t>
                </a:r>
                <a:endParaRPr lang="en-US" dirty="0"/>
              </a:p>
            </p:txBody>
          </p:sp>
        </p:grpSp>
        <p:pic>
          <p:nvPicPr>
            <p:cNvPr id="2052" name="Picture 4" descr="Image result for arduino icon">
              <a:extLst>
                <a:ext uri="{FF2B5EF4-FFF2-40B4-BE49-F238E27FC236}">
                  <a16:creationId xmlns:a16="http://schemas.microsoft.com/office/drawing/2014/main" id="{1383EA83-6E1E-4435-9E0F-16E779B9B8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98045" y="4179864"/>
              <a:ext cx="302063" cy="3020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2B207A5-6481-4F08-B5A7-370A929DCCB3}"/>
              </a:ext>
            </a:extLst>
          </p:cNvPr>
          <p:cNvGrpSpPr/>
          <p:nvPr/>
        </p:nvGrpSpPr>
        <p:grpSpPr>
          <a:xfrm>
            <a:off x="9933836" y="4813671"/>
            <a:ext cx="1419964" cy="1601016"/>
            <a:chOff x="9933836" y="4813671"/>
            <a:chExt cx="1419964" cy="1601016"/>
          </a:xfrm>
        </p:grpSpPr>
        <p:pic>
          <p:nvPicPr>
            <p:cNvPr id="2054" name="Picture 6" descr="https://upload.wikimedia.org/wikipedia/commons/thumb/6/64/Intel_8742_153056995.jpg/230px-Intel_8742_153056995.jpg">
              <a:extLst>
                <a:ext uri="{FF2B5EF4-FFF2-40B4-BE49-F238E27FC236}">
                  <a16:creationId xmlns:a16="http://schemas.microsoft.com/office/drawing/2014/main" id="{04E857C2-7220-458C-8BC0-AB1D5DDA3F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13692" y="6152295"/>
              <a:ext cx="270767" cy="1818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BC1F17CC-8B62-4335-8081-424AE792CFC0}"/>
                </a:ext>
              </a:extLst>
            </p:cNvPr>
            <p:cNvGrpSpPr/>
            <p:nvPr/>
          </p:nvGrpSpPr>
          <p:grpSpPr>
            <a:xfrm>
              <a:off x="9933836" y="4813671"/>
              <a:ext cx="1419964" cy="1601016"/>
              <a:chOff x="9467112" y="1825625"/>
              <a:chExt cx="1419964" cy="1601016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86B4978A-F2CC-4FC1-B3BC-5AE812EF5E64}"/>
                  </a:ext>
                </a:extLst>
              </p:cNvPr>
              <p:cNvSpPr/>
              <p:nvPr/>
            </p:nvSpPr>
            <p:spPr>
              <a:xfrm>
                <a:off x="9467112" y="1825625"/>
                <a:ext cx="1419964" cy="1601016"/>
              </a:xfrm>
              <a:prstGeom prst="rect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C5A12654-F9CC-4EF4-8E56-9198C8937678}"/>
                  </a:ext>
                </a:extLst>
              </p:cNvPr>
              <p:cNvSpPr/>
              <p:nvPr/>
            </p:nvSpPr>
            <p:spPr>
              <a:xfrm>
                <a:off x="9770431" y="2614408"/>
                <a:ext cx="457570" cy="457570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/>
                  <a:t>S</a:t>
                </a:r>
                <a:endParaRPr lang="en-US" dirty="0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103F9B44-9F36-44DA-9994-9F36065BB301}"/>
                  </a:ext>
                </a:extLst>
              </p:cNvPr>
              <p:cNvSpPr/>
              <p:nvPr/>
            </p:nvSpPr>
            <p:spPr>
              <a:xfrm>
                <a:off x="10168649" y="2162176"/>
                <a:ext cx="457570" cy="457570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/>
                  <a:t>S</a:t>
                </a:r>
                <a:endParaRPr lang="en-US" dirty="0"/>
              </a:p>
            </p:txBody>
          </p:sp>
        </p:grpSp>
      </p:grpSp>
      <p:sp>
        <p:nvSpPr>
          <p:cNvPr id="18" name="Flowchart: Process 17">
            <a:extLst>
              <a:ext uri="{FF2B5EF4-FFF2-40B4-BE49-F238E27FC236}">
                <a16:creationId xmlns:a16="http://schemas.microsoft.com/office/drawing/2014/main" id="{28CAAE28-CEEA-47A2-A4F1-AD3FFF10D9E0}"/>
              </a:ext>
            </a:extLst>
          </p:cNvPr>
          <p:cNvSpPr/>
          <p:nvPr/>
        </p:nvSpPr>
        <p:spPr>
          <a:xfrm>
            <a:off x="6257925" y="1894597"/>
            <a:ext cx="1200150" cy="325562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de-DE" dirty="0"/>
              <a:t>SMART GATEWAY</a:t>
            </a:r>
            <a:endParaRPr lang="en-US" dirty="0"/>
          </a:p>
        </p:txBody>
      </p:sp>
      <p:sp>
        <p:nvSpPr>
          <p:cNvPr id="19" name="Flowchart: Magnetic Disk 18">
            <a:extLst>
              <a:ext uri="{FF2B5EF4-FFF2-40B4-BE49-F238E27FC236}">
                <a16:creationId xmlns:a16="http://schemas.microsoft.com/office/drawing/2014/main" id="{6A5B2EBE-919C-4097-8564-9376788804E6}"/>
              </a:ext>
            </a:extLst>
          </p:cNvPr>
          <p:cNvSpPr/>
          <p:nvPr/>
        </p:nvSpPr>
        <p:spPr>
          <a:xfrm>
            <a:off x="6548437" y="5717952"/>
            <a:ext cx="619125" cy="68063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3B02E02-D3B2-4E7E-89B3-50CF5E098997}"/>
              </a:ext>
            </a:extLst>
          </p:cNvPr>
          <p:cNvCxnSpPr>
            <a:cxnSpLocks/>
            <a:stCxn id="18" idx="2"/>
            <a:endCxn id="19" idx="1"/>
          </p:cNvCxnSpPr>
          <p:nvPr/>
        </p:nvCxnSpPr>
        <p:spPr>
          <a:xfrm>
            <a:off x="6858000" y="5150222"/>
            <a:ext cx="0" cy="56773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6" name="Picture 8" descr="Image result for user icon">
            <a:extLst>
              <a:ext uri="{FF2B5EF4-FFF2-40B4-BE49-F238E27FC236}">
                <a16:creationId xmlns:a16="http://schemas.microsoft.com/office/drawing/2014/main" id="{88591BB2-531E-421A-9A6B-AD22976480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661"/>
          <a:stretch/>
        </p:blipFill>
        <p:spPr bwMode="auto">
          <a:xfrm>
            <a:off x="3484613" y="2789963"/>
            <a:ext cx="1535432" cy="1464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44C446B-D6C1-4ADB-BFDF-D6A392CED42D}"/>
              </a:ext>
            </a:extLst>
          </p:cNvPr>
          <p:cNvCxnSpPr>
            <a:stCxn id="2056" idx="3"/>
            <a:endCxn id="18" idx="1"/>
          </p:cNvCxnSpPr>
          <p:nvPr/>
        </p:nvCxnSpPr>
        <p:spPr>
          <a:xfrm>
            <a:off x="5020045" y="3522409"/>
            <a:ext cx="1237880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C02C215-8973-43D0-BB86-C0AFD6E461CC}"/>
              </a:ext>
            </a:extLst>
          </p:cNvPr>
          <p:cNvCxnSpPr>
            <a:cxnSpLocks/>
            <a:stCxn id="18" idx="3"/>
            <a:endCxn id="4" idx="1"/>
          </p:cNvCxnSpPr>
          <p:nvPr/>
        </p:nvCxnSpPr>
        <p:spPr>
          <a:xfrm flipV="1">
            <a:off x="7458075" y="1809342"/>
            <a:ext cx="2475761" cy="171306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D2E6F92-3C3F-4344-AD64-C479CD889BCD}"/>
              </a:ext>
            </a:extLst>
          </p:cNvPr>
          <p:cNvCxnSpPr>
            <a:cxnSpLocks/>
            <a:stCxn id="18" idx="3"/>
            <a:endCxn id="13" idx="1"/>
          </p:cNvCxnSpPr>
          <p:nvPr/>
        </p:nvCxnSpPr>
        <p:spPr>
          <a:xfrm>
            <a:off x="7458075" y="3522410"/>
            <a:ext cx="2475761" cy="24258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66BDF2B-7E9F-43FD-9F52-541BCF71E630}"/>
              </a:ext>
            </a:extLst>
          </p:cNvPr>
          <p:cNvCxnSpPr>
            <a:cxnSpLocks/>
            <a:stCxn id="18" idx="3"/>
            <a:endCxn id="22" idx="1"/>
          </p:cNvCxnSpPr>
          <p:nvPr/>
        </p:nvCxnSpPr>
        <p:spPr>
          <a:xfrm>
            <a:off x="7458075" y="3522410"/>
            <a:ext cx="2475761" cy="209176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5AE7610-76B4-4AFB-BB2A-BBEB2FF39BD9}"/>
              </a:ext>
            </a:extLst>
          </p:cNvPr>
          <p:cNvSpPr txBox="1"/>
          <p:nvPr/>
        </p:nvSpPr>
        <p:spPr>
          <a:xfrm rot="2435460">
            <a:off x="8326678" y="4268442"/>
            <a:ext cx="7385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MQTT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5F75CD8-841F-4F5D-B3FB-7D577FED3CD1}"/>
              </a:ext>
            </a:extLst>
          </p:cNvPr>
          <p:cNvSpPr txBox="1"/>
          <p:nvPr/>
        </p:nvSpPr>
        <p:spPr>
          <a:xfrm rot="19494178">
            <a:off x="8240220" y="2336577"/>
            <a:ext cx="7385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MQTT</a:t>
            </a:r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BF10B44-C9D0-4B21-8858-E3225BF8BDD3}"/>
              </a:ext>
            </a:extLst>
          </p:cNvPr>
          <p:cNvSpPr txBox="1"/>
          <p:nvPr/>
        </p:nvSpPr>
        <p:spPr>
          <a:xfrm rot="347498">
            <a:off x="8418272" y="3354979"/>
            <a:ext cx="7385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MQTT</a:t>
            </a:r>
            <a:endParaRPr lang="en-US" dirty="0"/>
          </a:p>
        </p:txBody>
      </p: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ED400853-BA3F-4018-ADEC-0C9D42004823}"/>
              </a:ext>
            </a:extLst>
          </p:cNvPr>
          <p:cNvCxnSpPr>
            <a:cxnSpLocks/>
            <a:stCxn id="2056" idx="2"/>
            <a:endCxn id="22" idx="1"/>
          </p:cNvCxnSpPr>
          <p:nvPr/>
        </p:nvCxnSpPr>
        <p:spPr>
          <a:xfrm rot="16200000" flipH="1">
            <a:off x="6413420" y="2093763"/>
            <a:ext cx="1359324" cy="5681507"/>
          </a:xfrm>
          <a:prstGeom prst="curvedConnector2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051DF2CE-358B-49B4-A1BD-9C8A43CA9838}"/>
              </a:ext>
            </a:extLst>
          </p:cNvPr>
          <p:cNvSpPr txBox="1"/>
          <p:nvPr/>
        </p:nvSpPr>
        <p:spPr>
          <a:xfrm rot="1120945">
            <a:off x="5020045" y="4645244"/>
            <a:ext cx="7385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MQTT</a:t>
            </a:r>
            <a:endParaRPr 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EFEADC6-ABB2-4037-8E65-01EA10DF8281}"/>
              </a:ext>
            </a:extLst>
          </p:cNvPr>
          <p:cNvSpPr txBox="1"/>
          <p:nvPr/>
        </p:nvSpPr>
        <p:spPr>
          <a:xfrm>
            <a:off x="5357077" y="3248911"/>
            <a:ext cx="7385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HTTP</a:t>
            </a:r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E03C86E-076C-4324-8218-3C3B31321FDA}"/>
              </a:ext>
            </a:extLst>
          </p:cNvPr>
          <p:cNvSpPr/>
          <p:nvPr/>
        </p:nvSpPr>
        <p:spPr>
          <a:xfrm>
            <a:off x="904875" y="2964485"/>
            <a:ext cx="1884507" cy="1912315"/>
          </a:xfrm>
          <a:prstGeom prst="rect">
            <a:avLst/>
          </a:prstGeom>
          <a:solidFill>
            <a:schemeClr val="bg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1317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CBE1851-2230-47A9-B000-CE9046EA6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rgbClr val="3442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4DC52A-79FC-4174-9BFF-732FDEC3B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276" y="803705"/>
            <a:ext cx="4208656" cy="30348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spcBef>
                <a:spcPct val="0"/>
              </a:spcBef>
            </a:pPr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Previous Proposal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2BA13E-F3B3-494F-96AB-BD3B8F8BD9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8921" y="4013165"/>
            <a:ext cx="4204012" cy="220573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r">
              <a:buNone/>
            </a:pPr>
            <a:r>
              <a:rPr lang="en-US" sz="18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POD per sensors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3B93832-6514-44F4-849B-5EE2C8A233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6679" y="3928939"/>
            <a:ext cx="3931920" cy="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A36AAF16-06ED-4B50-9B81-BC97AB18EE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046196"/>
            <a:ext cx="5459470" cy="476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76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de-DE" dirty="0"/>
              <a:t>The </a:t>
            </a:r>
            <a:r>
              <a:rPr lang="de-DE" dirty="0" err="1"/>
              <a:t>Proposed</a:t>
            </a:r>
            <a:r>
              <a:rPr lang="de-DE" dirty="0"/>
              <a:t> Secnerio-1</a:t>
            </a:r>
            <a:endParaRPr dirty="0"/>
          </a:p>
        </p:txBody>
      </p:sp>
      <p:sp>
        <p:nvSpPr>
          <p:cNvPr id="201" name="Google Shape;201;p30"/>
          <p:cNvSpPr txBox="1">
            <a:spLocks noGrp="1"/>
          </p:cNvSpPr>
          <p:nvPr>
            <p:ph type="body" idx="1"/>
          </p:nvPr>
        </p:nvSpPr>
        <p:spPr>
          <a:xfrm>
            <a:off x="2789382" y="1825625"/>
            <a:ext cx="8564418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35000" indent="-457200">
              <a:spcBef>
                <a:spcPts val="0"/>
              </a:spcBef>
              <a:buSzPts val="2800"/>
            </a:pPr>
            <a:r>
              <a:rPr lang="de-DE" dirty="0"/>
              <a:t>POD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configured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WebID</a:t>
            </a:r>
            <a:endParaRPr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A932A72-3D7F-45CE-BC13-6A17A64A664A}"/>
              </a:ext>
            </a:extLst>
          </p:cNvPr>
          <p:cNvGrpSpPr/>
          <p:nvPr/>
        </p:nvGrpSpPr>
        <p:grpSpPr>
          <a:xfrm>
            <a:off x="3520727" y="2655218"/>
            <a:ext cx="5881892" cy="3693071"/>
            <a:chOff x="1907899" y="1763781"/>
            <a:chExt cx="4228555" cy="265498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9549CA1-92F9-4A10-BD6F-F639D60A1917}"/>
                </a:ext>
              </a:extLst>
            </p:cNvPr>
            <p:cNvSpPr/>
            <p:nvPr/>
          </p:nvSpPr>
          <p:spPr>
            <a:xfrm>
              <a:off x="3154017" y="1763781"/>
              <a:ext cx="1765852" cy="239201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0A6B271F-51A4-484E-B6AF-997B896B62D9}"/>
                </a:ext>
              </a:extLst>
            </p:cNvPr>
            <p:cNvSpPr/>
            <p:nvPr/>
          </p:nvSpPr>
          <p:spPr>
            <a:xfrm>
              <a:off x="3317389" y="1868557"/>
              <a:ext cx="1413638" cy="1646705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de-DE" b="1" dirty="0">
                  <a:solidFill>
                    <a:srgbClr val="FF0000"/>
                  </a:solidFill>
                </a:rPr>
                <a:t>SMART GATEWAY</a:t>
              </a:r>
            </a:p>
            <a:p>
              <a:pPr algn="ctr"/>
              <a:r>
                <a:rPr lang="de-DE" dirty="0">
                  <a:solidFill>
                    <a:schemeClr val="tx1"/>
                  </a:solidFill>
                </a:rPr>
                <a:t>(SoLiD Server)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B4412B9B-0903-48DA-A013-21B420F536C1}"/>
                </a:ext>
              </a:extLst>
            </p:cNvPr>
            <p:cNvSpPr/>
            <p:nvPr/>
          </p:nvSpPr>
          <p:spPr>
            <a:xfrm>
              <a:off x="3362738" y="3763825"/>
              <a:ext cx="1368288" cy="278503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Controller Device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8" name="Picture 2" descr="Image result for temperature sensor icon">
              <a:extLst>
                <a:ext uri="{FF2B5EF4-FFF2-40B4-BE49-F238E27FC236}">
                  <a16:creationId xmlns:a16="http://schemas.microsoft.com/office/drawing/2014/main" id="{698A0C33-728A-4A79-A3E8-54D44701EA3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529" t="19369" r="23839" b="20259"/>
            <a:stretch/>
          </p:blipFill>
          <p:spPr bwMode="auto">
            <a:xfrm>
              <a:off x="1907899" y="3189130"/>
              <a:ext cx="373131" cy="4538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Related image">
              <a:extLst>
                <a:ext uri="{FF2B5EF4-FFF2-40B4-BE49-F238E27FC236}">
                  <a16:creationId xmlns:a16="http://schemas.microsoft.com/office/drawing/2014/main" id="{A189D5FF-00D8-4559-9B0C-5AB32781218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510" r="24860"/>
            <a:stretch/>
          </p:blipFill>
          <p:spPr bwMode="auto">
            <a:xfrm>
              <a:off x="2078322" y="4017499"/>
              <a:ext cx="347869" cy="4012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6" descr="Image result for earthquake sensor icon">
              <a:extLst>
                <a:ext uri="{FF2B5EF4-FFF2-40B4-BE49-F238E27FC236}">
                  <a16:creationId xmlns:a16="http://schemas.microsoft.com/office/drawing/2014/main" id="{2C0C54E2-8D7F-451A-8E7F-01AFDC8B191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755" t="5217" r="5446" b="6570"/>
            <a:stretch/>
          </p:blipFill>
          <p:spPr bwMode="auto">
            <a:xfrm>
              <a:off x="2132455" y="2332934"/>
              <a:ext cx="438433" cy="430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A23051F-FF98-46A6-9DA2-F5883673AD12}"/>
                </a:ext>
              </a:extLst>
            </p:cNvPr>
            <p:cNvCxnSpPr>
              <a:cxnSpLocks/>
              <a:stCxn id="8" idx="3"/>
              <a:endCxn id="7" idx="1"/>
            </p:cNvCxnSpPr>
            <p:nvPr/>
          </p:nvCxnSpPr>
          <p:spPr>
            <a:xfrm>
              <a:off x="2281030" y="3416064"/>
              <a:ext cx="1081708" cy="48701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01FD018-1382-4458-9BD7-125399F09B7C}"/>
                </a:ext>
              </a:extLst>
            </p:cNvPr>
            <p:cNvCxnSpPr>
              <a:cxnSpLocks/>
              <a:stCxn id="9" idx="3"/>
              <a:endCxn id="7" idx="1"/>
            </p:cNvCxnSpPr>
            <p:nvPr/>
          </p:nvCxnSpPr>
          <p:spPr>
            <a:xfrm flipV="1">
              <a:off x="2426191" y="3903077"/>
              <a:ext cx="936547" cy="31505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DD3B4EC-AC60-4B1F-B8C7-C61DF7EC92A9}"/>
                </a:ext>
              </a:extLst>
            </p:cNvPr>
            <p:cNvCxnSpPr>
              <a:cxnSpLocks/>
              <a:stCxn id="7" idx="1"/>
              <a:endCxn id="10" idx="3"/>
            </p:cNvCxnSpPr>
            <p:nvPr/>
          </p:nvCxnSpPr>
          <p:spPr>
            <a:xfrm flipH="1" flipV="1">
              <a:off x="2570888" y="2548282"/>
              <a:ext cx="791850" cy="135479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Flowchart: Manual Input 15">
              <a:extLst>
                <a:ext uri="{FF2B5EF4-FFF2-40B4-BE49-F238E27FC236}">
                  <a16:creationId xmlns:a16="http://schemas.microsoft.com/office/drawing/2014/main" id="{89A221FD-EBB4-4366-8BC8-2B94E3873BC3}"/>
                </a:ext>
              </a:extLst>
            </p:cNvPr>
            <p:cNvSpPr/>
            <p:nvPr/>
          </p:nvSpPr>
          <p:spPr>
            <a:xfrm>
              <a:off x="3700615" y="2658670"/>
              <a:ext cx="647186" cy="301120"/>
            </a:xfrm>
            <a:prstGeom prst="flowChartManualInput">
              <a:avLst/>
            </a:prstGeom>
            <a:gradFill flip="none" rotWithShape="1">
              <a:gsLst>
                <a:gs pos="0">
                  <a:schemeClr val="accent4">
                    <a:lumMod val="67000"/>
                  </a:schemeClr>
                </a:gs>
                <a:gs pos="48000">
                  <a:schemeClr val="accent4">
                    <a:lumMod val="97000"/>
                    <a:lumOff val="3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POD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E42F702-96D3-409F-9B7E-9B3B49CAE543}"/>
                </a:ext>
              </a:extLst>
            </p:cNvPr>
            <p:cNvCxnSpPr>
              <a:cxnSpLocks/>
              <a:stCxn id="6" idx="2"/>
              <a:endCxn id="7" idx="0"/>
            </p:cNvCxnSpPr>
            <p:nvPr/>
          </p:nvCxnSpPr>
          <p:spPr>
            <a:xfrm>
              <a:off x="4024208" y="3515262"/>
              <a:ext cx="22674" cy="24856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20" name="Picture 8" descr="Image result for user small">
              <a:extLst>
                <a:ext uri="{FF2B5EF4-FFF2-40B4-BE49-F238E27FC236}">
                  <a16:creationId xmlns:a16="http://schemas.microsoft.com/office/drawing/2014/main" id="{7298BB94-C934-404E-92C1-5A0B34B1AFC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452" t="17809" r="21568" b="17634"/>
            <a:stretch/>
          </p:blipFill>
          <p:spPr bwMode="auto">
            <a:xfrm>
              <a:off x="5845218" y="2658670"/>
              <a:ext cx="291236" cy="2846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143D1BE-4ECA-419B-B64A-41B936D73DF4}"/>
                </a:ext>
              </a:extLst>
            </p:cNvPr>
            <p:cNvCxnSpPr>
              <a:cxnSpLocks/>
              <a:stCxn id="16" idx="3"/>
              <a:endCxn id="20" idx="1"/>
            </p:cNvCxnSpPr>
            <p:nvPr/>
          </p:nvCxnSpPr>
          <p:spPr>
            <a:xfrm flipV="1">
              <a:off x="4347801" y="2800978"/>
              <a:ext cx="1497416" cy="825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7A08DBE0-7EF6-4DCF-A5ED-AD5C53B1A959}"/>
              </a:ext>
            </a:extLst>
          </p:cNvPr>
          <p:cNvSpPr/>
          <p:nvPr/>
        </p:nvSpPr>
        <p:spPr>
          <a:xfrm>
            <a:off x="904875" y="3257550"/>
            <a:ext cx="1884507" cy="1619249"/>
          </a:xfrm>
          <a:prstGeom prst="rect">
            <a:avLst/>
          </a:prstGeom>
          <a:solidFill>
            <a:schemeClr val="bg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CC7DCF5-8BDD-46F8-9545-16A0735C8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rgbClr val="295C50"/>
                </a:solidFill>
              </a:rPr>
              <a:t>WoT</a:t>
            </a:r>
            <a:endParaRPr lang="en-US" dirty="0">
              <a:solidFill>
                <a:srgbClr val="295C50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2318D6-EE7E-4D44-9F69-5C44601E20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Web </a:t>
            </a:r>
            <a:r>
              <a:rPr lang="de-DE" dirty="0" err="1"/>
              <a:t>of</a:t>
            </a:r>
            <a:r>
              <a:rPr lang="de-DE" dirty="0"/>
              <a:t> Things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1981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de-DE" dirty="0"/>
              <a:t>The </a:t>
            </a:r>
            <a:r>
              <a:rPr lang="de-DE" dirty="0" err="1"/>
              <a:t>Proposed</a:t>
            </a:r>
            <a:r>
              <a:rPr lang="de-DE" dirty="0"/>
              <a:t> Scenerio-2</a:t>
            </a:r>
            <a:endParaRPr dirty="0"/>
          </a:p>
        </p:txBody>
      </p:sp>
      <p:sp>
        <p:nvSpPr>
          <p:cNvPr id="201" name="Google Shape;201;p30"/>
          <p:cNvSpPr txBox="1">
            <a:spLocks noGrp="1"/>
          </p:cNvSpPr>
          <p:nvPr>
            <p:ph type="body" idx="1"/>
          </p:nvPr>
        </p:nvSpPr>
        <p:spPr>
          <a:xfrm>
            <a:off x="2789382" y="1825625"/>
            <a:ext cx="8564418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35000" indent="-457200">
              <a:spcBef>
                <a:spcPts val="0"/>
              </a:spcBef>
              <a:buSzPts val="2800"/>
            </a:pPr>
            <a:r>
              <a:rPr lang="de-DE" dirty="0"/>
              <a:t>PODs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configured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b="1" dirty="0" err="1"/>
              <a:t>WebID</a:t>
            </a:r>
            <a:endParaRPr b="1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A932A72-3D7F-45CE-BC13-6A17A64A664A}"/>
              </a:ext>
            </a:extLst>
          </p:cNvPr>
          <p:cNvGrpSpPr/>
          <p:nvPr/>
        </p:nvGrpSpPr>
        <p:grpSpPr>
          <a:xfrm>
            <a:off x="3519276" y="2460182"/>
            <a:ext cx="6377199" cy="3542372"/>
            <a:chOff x="1670923" y="1763781"/>
            <a:chExt cx="4306260" cy="239201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9549CA1-92F9-4A10-BD6F-F639D60A1917}"/>
                </a:ext>
              </a:extLst>
            </p:cNvPr>
            <p:cNvSpPr/>
            <p:nvPr/>
          </p:nvSpPr>
          <p:spPr>
            <a:xfrm>
              <a:off x="3154017" y="1763781"/>
              <a:ext cx="1765852" cy="239201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0A6B271F-51A4-484E-B6AF-997B896B62D9}"/>
                </a:ext>
              </a:extLst>
            </p:cNvPr>
            <p:cNvSpPr/>
            <p:nvPr/>
          </p:nvSpPr>
          <p:spPr>
            <a:xfrm>
              <a:off x="3317389" y="1868557"/>
              <a:ext cx="1413638" cy="2034519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de-DE" b="1" dirty="0">
                  <a:solidFill>
                    <a:srgbClr val="FF0000"/>
                  </a:solidFill>
                </a:rPr>
                <a:t>THE DEVICE ITSELF</a:t>
              </a:r>
            </a:p>
            <a:p>
              <a:pPr algn="ctr"/>
              <a:r>
                <a:rPr lang="de-DE" dirty="0">
                  <a:solidFill>
                    <a:schemeClr val="tx1"/>
                  </a:solidFill>
                </a:rPr>
                <a:t>(SoLiD Server)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B4412B9B-0903-48DA-A013-21B420F536C1}"/>
                </a:ext>
              </a:extLst>
            </p:cNvPr>
            <p:cNvSpPr/>
            <p:nvPr/>
          </p:nvSpPr>
          <p:spPr>
            <a:xfrm>
              <a:off x="3515817" y="3202003"/>
              <a:ext cx="1084001" cy="278503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Controller Module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8" name="Picture 2" descr="Image result for temperature sensor icon">
              <a:extLst>
                <a:ext uri="{FF2B5EF4-FFF2-40B4-BE49-F238E27FC236}">
                  <a16:creationId xmlns:a16="http://schemas.microsoft.com/office/drawing/2014/main" id="{698A0C33-728A-4A79-A3E8-54D44701EA3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529" t="19369" r="23839" b="20259"/>
            <a:stretch/>
          </p:blipFill>
          <p:spPr bwMode="auto">
            <a:xfrm>
              <a:off x="1670923" y="3114320"/>
              <a:ext cx="373131" cy="4538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Related image">
              <a:extLst>
                <a:ext uri="{FF2B5EF4-FFF2-40B4-BE49-F238E27FC236}">
                  <a16:creationId xmlns:a16="http://schemas.microsoft.com/office/drawing/2014/main" id="{A189D5FF-00D8-4559-9B0C-5AB32781218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510" r="24860"/>
            <a:stretch/>
          </p:blipFill>
          <p:spPr bwMode="auto">
            <a:xfrm>
              <a:off x="2153091" y="3613193"/>
              <a:ext cx="347869" cy="4012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6" descr="Image result for earthquake sensor icon">
              <a:extLst>
                <a:ext uri="{FF2B5EF4-FFF2-40B4-BE49-F238E27FC236}">
                  <a16:creationId xmlns:a16="http://schemas.microsoft.com/office/drawing/2014/main" id="{2C0C54E2-8D7F-451A-8E7F-01AFDC8B191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755" t="5217" r="5446" b="6570"/>
            <a:stretch/>
          </p:blipFill>
          <p:spPr bwMode="auto">
            <a:xfrm>
              <a:off x="2107809" y="2529094"/>
              <a:ext cx="438433" cy="430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A23051F-FF98-46A6-9DA2-F5883673AD12}"/>
                </a:ext>
              </a:extLst>
            </p:cNvPr>
            <p:cNvCxnSpPr>
              <a:cxnSpLocks/>
              <a:stCxn id="8" idx="3"/>
              <a:endCxn id="7" idx="1"/>
            </p:cNvCxnSpPr>
            <p:nvPr/>
          </p:nvCxnSpPr>
          <p:spPr>
            <a:xfrm>
              <a:off x="2044054" y="3341254"/>
              <a:ext cx="1471763" cy="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01FD018-1382-4458-9BD7-125399F09B7C}"/>
                </a:ext>
              </a:extLst>
            </p:cNvPr>
            <p:cNvCxnSpPr>
              <a:cxnSpLocks/>
              <a:stCxn id="9" idx="3"/>
              <a:endCxn id="7" idx="1"/>
            </p:cNvCxnSpPr>
            <p:nvPr/>
          </p:nvCxnSpPr>
          <p:spPr>
            <a:xfrm flipV="1">
              <a:off x="2500960" y="3341254"/>
              <a:ext cx="1014857" cy="47257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DD3B4EC-AC60-4B1F-B8C7-C61DF7EC92A9}"/>
                </a:ext>
              </a:extLst>
            </p:cNvPr>
            <p:cNvCxnSpPr>
              <a:cxnSpLocks/>
              <a:stCxn id="7" idx="1"/>
              <a:endCxn id="10" idx="3"/>
            </p:cNvCxnSpPr>
            <p:nvPr/>
          </p:nvCxnSpPr>
          <p:spPr>
            <a:xfrm flipH="1" flipV="1">
              <a:off x="2546242" y="2744442"/>
              <a:ext cx="969575" cy="59681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Flowchart: Manual Input 15">
              <a:extLst>
                <a:ext uri="{FF2B5EF4-FFF2-40B4-BE49-F238E27FC236}">
                  <a16:creationId xmlns:a16="http://schemas.microsoft.com/office/drawing/2014/main" id="{89A221FD-EBB4-4366-8BC8-2B94E3873BC3}"/>
                </a:ext>
              </a:extLst>
            </p:cNvPr>
            <p:cNvSpPr/>
            <p:nvPr/>
          </p:nvSpPr>
          <p:spPr>
            <a:xfrm>
              <a:off x="3524703" y="2430171"/>
              <a:ext cx="1050391" cy="488721"/>
            </a:xfrm>
            <a:prstGeom prst="flowChartManualInput">
              <a:avLst/>
            </a:prstGeom>
            <a:gradFill flip="none" rotWithShape="1">
              <a:gsLst>
                <a:gs pos="0">
                  <a:schemeClr val="accent4">
                    <a:lumMod val="67000"/>
                  </a:schemeClr>
                </a:gs>
                <a:gs pos="48000">
                  <a:schemeClr val="accent4">
                    <a:lumMod val="97000"/>
                    <a:lumOff val="3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POD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pic>
          <p:nvPicPr>
            <p:cNvPr id="20" name="Picture 8" descr="Image result for user small">
              <a:extLst>
                <a:ext uri="{FF2B5EF4-FFF2-40B4-BE49-F238E27FC236}">
                  <a16:creationId xmlns:a16="http://schemas.microsoft.com/office/drawing/2014/main" id="{7298BB94-C934-404E-92C1-5A0B34B1AFC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452" t="17809" r="21568" b="17634"/>
            <a:stretch/>
          </p:blipFill>
          <p:spPr bwMode="auto">
            <a:xfrm>
              <a:off x="5685947" y="2529094"/>
              <a:ext cx="291236" cy="2846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143D1BE-4ECA-419B-B64A-41B936D73DF4}"/>
                </a:ext>
              </a:extLst>
            </p:cNvPr>
            <p:cNvCxnSpPr>
              <a:cxnSpLocks/>
              <a:stCxn id="16" idx="3"/>
              <a:endCxn id="20" idx="1"/>
            </p:cNvCxnSpPr>
            <p:nvPr/>
          </p:nvCxnSpPr>
          <p:spPr>
            <a:xfrm flipV="1">
              <a:off x="4575094" y="2671402"/>
              <a:ext cx="1110854" cy="313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A9FAD5C-3001-470C-8A86-82D1D788B97F}"/>
              </a:ext>
            </a:extLst>
          </p:cNvPr>
          <p:cNvCxnSpPr>
            <a:cxnSpLocks/>
            <a:stCxn id="7" idx="0"/>
            <a:endCxn id="16" idx="2"/>
          </p:cNvCxnSpPr>
          <p:nvPr/>
        </p:nvCxnSpPr>
        <p:spPr>
          <a:xfrm flipH="1" flipV="1">
            <a:off x="7042333" y="4170802"/>
            <a:ext cx="11728" cy="4192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14993B77-CFDD-47EF-A2BF-AEC01B2D163A}"/>
              </a:ext>
            </a:extLst>
          </p:cNvPr>
          <p:cNvSpPr/>
          <p:nvPr/>
        </p:nvSpPr>
        <p:spPr>
          <a:xfrm>
            <a:off x="904875" y="3257550"/>
            <a:ext cx="1884507" cy="1619249"/>
          </a:xfrm>
          <a:prstGeom prst="rect">
            <a:avLst/>
          </a:prstGeom>
          <a:solidFill>
            <a:schemeClr val="bg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9076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84D7B3C3-190D-4BFB-B4A2-0F5140F318CD}"/>
              </a:ext>
            </a:extLst>
          </p:cNvPr>
          <p:cNvGrpSpPr/>
          <p:nvPr/>
        </p:nvGrpSpPr>
        <p:grpSpPr>
          <a:xfrm>
            <a:off x="1514475" y="561975"/>
            <a:ext cx="7572376" cy="4935877"/>
            <a:chOff x="1514475" y="561975"/>
            <a:chExt cx="7572376" cy="4935877"/>
          </a:xfrm>
        </p:grpSpPr>
        <p:grpSp>
          <p:nvGrpSpPr>
            <p:cNvPr id="1084" name="Group 1083">
              <a:extLst>
                <a:ext uri="{FF2B5EF4-FFF2-40B4-BE49-F238E27FC236}">
                  <a16:creationId xmlns:a16="http://schemas.microsoft.com/office/drawing/2014/main" id="{1E0AC3E3-3CB5-430B-8512-0CBAD40D4922}"/>
                </a:ext>
              </a:extLst>
            </p:cNvPr>
            <p:cNvGrpSpPr/>
            <p:nvPr/>
          </p:nvGrpSpPr>
          <p:grpSpPr>
            <a:xfrm>
              <a:off x="1514475" y="561975"/>
              <a:ext cx="7572376" cy="4935877"/>
              <a:chOff x="1514475" y="561975"/>
              <a:chExt cx="7572376" cy="4935877"/>
            </a:xfrm>
          </p:grpSpPr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F63A5915-C03A-4486-BCDB-39B2E3098AEE}"/>
                  </a:ext>
                </a:extLst>
              </p:cNvPr>
              <p:cNvSpPr/>
              <p:nvPr/>
            </p:nvSpPr>
            <p:spPr>
              <a:xfrm>
                <a:off x="1514475" y="561975"/>
                <a:ext cx="7572376" cy="493587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/>
              </a:p>
            </p:txBody>
          </p:sp>
          <p:grpSp>
            <p:nvGrpSpPr>
              <p:cNvPr id="1083" name="Group 1082">
                <a:extLst>
                  <a:ext uri="{FF2B5EF4-FFF2-40B4-BE49-F238E27FC236}">
                    <a16:creationId xmlns:a16="http://schemas.microsoft.com/office/drawing/2014/main" id="{7F3E96BF-332B-45FD-BBE5-36892AD4AACC}"/>
                  </a:ext>
                </a:extLst>
              </p:cNvPr>
              <p:cNvGrpSpPr/>
              <p:nvPr/>
            </p:nvGrpSpPr>
            <p:grpSpPr>
              <a:xfrm>
                <a:off x="1951673" y="1018966"/>
                <a:ext cx="6290110" cy="4347300"/>
                <a:chOff x="1951673" y="1018966"/>
                <a:chExt cx="6290110" cy="4347300"/>
              </a:xfrm>
            </p:grpSpPr>
            <p:grpSp>
              <p:nvGrpSpPr>
                <p:cNvPr id="1068" name="Group 1067">
                  <a:extLst>
                    <a:ext uri="{FF2B5EF4-FFF2-40B4-BE49-F238E27FC236}">
                      <a16:creationId xmlns:a16="http://schemas.microsoft.com/office/drawing/2014/main" id="{121ECE8C-8443-468A-A581-3542612A0F4B}"/>
                    </a:ext>
                  </a:extLst>
                </p:cNvPr>
                <p:cNvGrpSpPr/>
                <p:nvPr/>
              </p:nvGrpSpPr>
              <p:grpSpPr>
                <a:xfrm>
                  <a:off x="1951673" y="1018966"/>
                  <a:ext cx="6290110" cy="4347300"/>
                  <a:chOff x="1951673" y="1018966"/>
                  <a:chExt cx="6290110" cy="4347300"/>
                </a:xfrm>
              </p:grpSpPr>
              <p:grpSp>
                <p:nvGrpSpPr>
                  <p:cNvPr id="1064" name="Group 1063">
                    <a:extLst>
                      <a:ext uri="{FF2B5EF4-FFF2-40B4-BE49-F238E27FC236}">
                        <a16:creationId xmlns:a16="http://schemas.microsoft.com/office/drawing/2014/main" id="{DA1F979E-5988-4732-92D6-A925C56CB9E8}"/>
                      </a:ext>
                    </a:extLst>
                  </p:cNvPr>
                  <p:cNvGrpSpPr/>
                  <p:nvPr/>
                </p:nvGrpSpPr>
                <p:grpSpPr>
                  <a:xfrm>
                    <a:off x="2956600" y="1018966"/>
                    <a:ext cx="5285183" cy="3981659"/>
                    <a:chOff x="2947075" y="1018966"/>
                    <a:chExt cx="5285183" cy="3981659"/>
                  </a:xfrm>
                </p:grpSpPr>
                <p:sp>
                  <p:nvSpPr>
                    <p:cNvPr id="98" name="Rectangle 97">
                      <a:extLst>
                        <a:ext uri="{FF2B5EF4-FFF2-40B4-BE49-F238E27FC236}">
                          <a16:creationId xmlns:a16="http://schemas.microsoft.com/office/drawing/2014/main" id="{DB20951D-F900-4588-83BC-15F7A6D969C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467099" y="1018966"/>
                      <a:ext cx="4765159" cy="3981659"/>
                    </a:xfrm>
                    <a:prstGeom prst="rect">
                      <a:avLst/>
                    </a:prstGeom>
                    <a:ln w="3175"/>
                  </p:spPr>
                  <p:style>
                    <a:lnRef idx="2">
                      <a:schemeClr val="accent3"/>
                    </a:lnRef>
                    <a:fillRef idx="1">
                      <a:schemeClr val="lt1"/>
                    </a:fillRef>
                    <a:effectRef idx="0">
                      <a:schemeClr val="accent3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 dirty="0"/>
                    </a:p>
                  </p:txBody>
                </p:sp>
                <p:sp>
                  <p:nvSpPr>
                    <p:cNvPr id="4" name="Rectangle 3">
                      <a:extLst>
                        <a:ext uri="{FF2B5EF4-FFF2-40B4-BE49-F238E27FC236}">
                          <a16:creationId xmlns:a16="http://schemas.microsoft.com/office/drawing/2014/main" id="{AAF57AC1-1360-4584-BBDF-2508642D312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18673" y="1247776"/>
                      <a:ext cx="3273947" cy="3524250"/>
                    </a:xfrm>
                    <a:prstGeom prst="rect">
                      <a:avLst/>
                    </a:prstGeom>
                    <a:solidFill>
                      <a:schemeClr val="accent5">
                        <a:lumMod val="40000"/>
                        <a:lumOff val="60000"/>
                      </a:schemeClr>
                    </a:solidFill>
                    <a:ln w="3175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 dirty="0"/>
                    </a:p>
                  </p:txBody>
                </p:sp>
                <p:sp>
                  <p:nvSpPr>
                    <p:cNvPr id="5" name="Rectangle 4">
                      <a:extLst>
                        <a:ext uri="{FF2B5EF4-FFF2-40B4-BE49-F238E27FC236}">
                          <a16:creationId xmlns:a16="http://schemas.microsoft.com/office/drawing/2014/main" id="{24CE922E-A116-419C-9112-7481E2A5243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40694" y="3982719"/>
                      <a:ext cx="2829903" cy="562293"/>
                    </a:xfrm>
                    <a:prstGeom prst="rect">
                      <a:avLst/>
                    </a:prstGeom>
                    <a:ln w="12700"/>
                  </p:spPr>
                  <p:style>
                    <a:lnRef idx="2">
                      <a:schemeClr val="accent6">
                        <a:shade val="50000"/>
                      </a:schemeClr>
                    </a:lnRef>
                    <a:fillRef idx="1">
                      <a:schemeClr val="accent6"/>
                    </a:fillRef>
                    <a:effectRef idx="0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de-DE" b="1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a:t>CONTROLLER-MODULE</a:t>
                      </a:r>
                      <a:endParaRPr lang="en-US" sz="1200" dirty="0">
                        <a:effectLst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p:txBody>
                </p:sp>
                <p:sp>
                  <p:nvSpPr>
                    <p:cNvPr id="6" name="Flowchart: Manual Input 5">
                      <a:extLst>
                        <a:ext uri="{FF2B5EF4-FFF2-40B4-BE49-F238E27FC236}">
                          <a16:creationId xmlns:a16="http://schemas.microsoft.com/office/drawing/2014/main" id="{459188CB-1DFC-41DA-A1A1-488C66F78FE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40694" y="1915795"/>
                      <a:ext cx="2829903" cy="1782445"/>
                    </a:xfrm>
                    <a:prstGeom prst="flowChartManualInput">
                      <a:avLst/>
                    </a:prstGeom>
                    <a:ln w="12700"/>
                  </p:spPr>
                  <p:style>
                    <a:lnRef idx="2">
                      <a:schemeClr val="accent5">
                        <a:shade val="50000"/>
                      </a:schemeClr>
                    </a:lnRef>
                    <a:fillRef idx="1">
                      <a:schemeClr val="accent5"/>
                    </a:fillRef>
                    <a:effectRef idx="0">
                      <a:schemeClr val="accent5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 dirty="0"/>
                    </a:p>
                  </p:txBody>
                </p:sp>
                <p:sp>
                  <p:nvSpPr>
                    <p:cNvPr id="7" name="Rectangle: Folded Corner 6">
                      <a:extLst>
                        <a:ext uri="{FF2B5EF4-FFF2-40B4-BE49-F238E27FC236}">
                          <a16:creationId xmlns:a16="http://schemas.microsoft.com/office/drawing/2014/main" id="{5A0F8D94-B8B9-4A20-950E-A9666D2C41D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10485" y="2613341"/>
                      <a:ext cx="1827646" cy="582930"/>
                    </a:xfrm>
                    <a:prstGeom prst="foldedCorner">
                      <a:avLst/>
                    </a:prstGeom>
                    <a:ln w="12700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de-DE" sz="1200" b="1" dirty="0" err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a:t>device.ttl</a:t>
                      </a:r>
                      <a:endParaRPr lang="en-US" sz="105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p:txBody>
                </p:sp>
                <p:sp>
                  <p:nvSpPr>
                    <p:cNvPr id="16" name="Text Box 2">
                      <a:extLst>
                        <a:ext uri="{FF2B5EF4-FFF2-40B4-BE49-F238E27FC236}">
                          <a16:creationId xmlns:a16="http://schemas.microsoft.com/office/drawing/2014/main" id="{ACC7426D-6D47-432C-B7EC-1103D8177EAF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021454" y="2553017"/>
                      <a:ext cx="456565" cy="67151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dk1"/>
                    </a:fontRef>
                  </p:style>
                  <p:txBody>
                    <a:bodyPr rot="0" vert="vert270" wrap="square" lIns="91440" tIns="45720" rIns="91440" bIns="45720" anchor="t" anchorCtr="0">
                      <a:noAutofit/>
                    </a:bodyPr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b="1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a:t>POD</a:t>
                      </a:r>
                      <a:endParaRPr lang="en-US" sz="1000" dirty="0">
                        <a:effectLst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p:txBody>
                </p:sp>
                <p:sp>
                  <p:nvSpPr>
                    <p:cNvPr id="17" name="Text Box 2">
                      <a:extLst>
                        <a:ext uri="{FF2B5EF4-FFF2-40B4-BE49-F238E27FC236}">
                          <a16:creationId xmlns:a16="http://schemas.microsoft.com/office/drawing/2014/main" id="{71E6A55C-509A-4B3D-9D36-FC6843425590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249736" y="1449546"/>
                      <a:ext cx="2284413" cy="37084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dk1"/>
                    </a:fontRef>
                  </p:style>
                  <p:txBody>
                    <a:bodyPr rot="0" vert="horz" wrap="square" lIns="91440" tIns="45720" rIns="91440" bIns="45720" anchor="t" anchorCtr="0">
                      <a:noAutofit/>
                    </a:bodyPr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b="1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a:t>SoLiD-SERVER</a:t>
                      </a:r>
                      <a:endParaRPr lang="en-US" sz="900" dirty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p:txBody>
                </p:sp>
                <p:cxnSp>
                  <p:nvCxnSpPr>
                    <p:cNvPr id="34" name="Straight Arrow Connector 33">
                      <a:extLst>
                        <a:ext uri="{FF2B5EF4-FFF2-40B4-BE49-F238E27FC236}">
                          <a16:creationId xmlns:a16="http://schemas.microsoft.com/office/drawing/2014/main" id="{E33DF3C6-B384-419B-8D21-6BE4747EFBD8}"/>
                        </a:ext>
                      </a:extLst>
                    </p:cNvPr>
                    <p:cNvCxnSpPr>
                      <a:cxnSpLocks/>
                      <a:stCxn id="1045" idx="1"/>
                      <a:endCxn id="5" idx="3"/>
                    </p:cNvCxnSpPr>
                    <p:nvPr/>
                  </p:nvCxnSpPr>
                  <p:spPr>
                    <a:xfrm flipH="1">
                      <a:off x="6770597" y="2948969"/>
                      <a:ext cx="773433" cy="1314897"/>
                    </a:xfrm>
                    <a:prstGeom prst="straightConnector1">
                      <a:avLst/>
                    </a:prstGeom>
                    <a:ln w="19050">
                      <a:prstDash val="sysDash"/>
                      <a:headEnd type="triangle"/>
                      <a:tailEnd type="triangle"/>
                    </a:ln>
                    <a:effectLst/>
                  </p:spPr>
                  <p:style>
                    <a:lnRef idx="2">
                      <a:schemeClr val="accent6"/>
                    </a:lnRef>
                    <a:fillRef idx="0">
                      <a:schemeClr val="accent6"/>
                    </a:fillRef>
                    <a:effectRef idx="1">
                      <a:schemeClr val="accent6"/>
                    </a:effectRef>
                    <a:fontRef idx="minor">
                      <a:schemeClr val="tx1"/>
                    </a:fontRef>
                  </p:style>
                </p:cxnSp>
                <p:pic>
                  <p:nvPicPr>
                    <p:cNvPr id="1030" name="Picture 6" descr="internet, iot, robot, things, wifi icon">
                      <a:extLst>
                        <a:ext uri="{FF2B5EF4-FFF2-40B4-BE49-F238E27FC236}">
                          <a16:creationId xmlns:a16="http://schemas.microsoft.com/office/drawing/2014/main" id="{60AC4FD6-0689-4B9B-BBD3-6C9B6C22FD26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>
                      <a:duotone>
                        <a:schemeClr val="accent6">
                          <a:shade val="45000"/>
                          <a:satMod val="135000"/>
                        </a:schemeClr>
                        <a:prstClr val="white"/>
                      </a:duotone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7456285" y="3420250"/>
                      <a:ext cx="548640" cy="548640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pic>
                  <p:nvPicPr>
                    <p:cNvPr id="1032" name="Picture 8" descr="internet, iot, refrigerator, things, wifi icon">
                      <a:extLst>
                        <a:ext uri="{FF2B5EF4-FFF2-40B4-BE49-F238E27FC236}">
                          <a16:creationId xmlns:a16="http://schemas.microsoft.com/office/drawing/2014/main" id="{C3F7D3A1-DB28-43D0-9D5E-59CABD652EBF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>
                      <a:duotone>
                        <a:schemeClr val="accent6">
                          <a:shade val="45000"/>
                          <a:satMod val="135000"/>
                        </a:schemeClr>
                        <a:prstClr val="white"/>
                      </a:duotone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7488554" y="1360148"/>
                      <a:ext cx="548640" cy="548640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pic>
                  <p:nvPicPr>
                    <p:cNvPr id="1034" name="Picture 10" descr="internet, iot, key, lock, wifi icon">
                      <a:extLst>
                        <a:ext uri="{FF2B5EF4-FFF2-40B4-BE49-F238E27FC236}">
                          <a16:creationId xmlns:a16="http://schemas.microsoft.com/office/drawing/2014/main" id="{44BC859D-18D1-48B8-9FE5-E69BC09502BC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4">
                      <a:duotone>
                        <a:schemeClr val="accent6">
                          <a:shade val="45000"/>
                          <a:satMod val="135000"/>
                        </a:schemeClr>
                        <a:prstClr val="white"/>
                      </a:duotone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7478395" y="4173471"/>
                      <a:ext cx="457200" cy="457200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cxnSp>
                  <p:nvCxnSpPr>
                    <p:cNvPr id="57" name="Straight Arrow Connector 56">
                      <a:extLst>
                        <a:ext uri="{FF2B5EF4-FFF2-40B4-BE49-F238E27FC236}">
                          <a16:creationId xmlns:a16="http://schemas.microsoft.com/office/drawing/2014/main" id="{60050071-60FE-410F-871C-A0472B4AFCDB}"/>
                        </a:ext>
                      </a:extLst>
                    </p:cNvPr>
                    <p:cNvCxnSpPr>
                      <a:cxnSpLocks/>
                      <a:stCxn id="1034" idx="1"/>
                      <a:endCxn id="5" idx="3"/>
                    </p:cNvCxnSpPr>
                    <p:nvPr/>
                  </p:nvCxnSpPr>
                  <p:spPr>
                    <a:xfrm flipH="1" flipV="1">
                      <a:off x="6770597" y="4263866"/>
                      <a:ext cx="707798" cy="138205"/>
                    </a:xfrm>
                    <a:prstGeom prst="straightConnector1">
                      <a:avLst/>
                    </a:prstGeom>
                    <a:ln w="19050">
                      <a:prstDash val="sysDash"/>
                      <a:headEnd type="triangle"/>
                      <a:tailEnd type="triangle"/>
                    </a:ln>
                    <a:effectLst/>
                  </p:spPr>
                  <p:style>
                    <a:lnRef idx="2">
                      <a:schemeClr val="accent6"/>
                    </a:lnRef>
                    <a:fillRef idx="0">
                      <a:schemeClr val="accent6"/>
                    </a:fillRef>
                    <a:effectRef idx="1">
                      <a:schemeClr val="accent6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0" name="Straight Arrow Connector 59">
                      <a:extLst>
                        <a:ext uri="{FF2B5EF4-FFF2-40B4-BE49-F238E27FC236}">
                          <a16:creationId xmlns:a16="http://schemas.microsoft.com/office/drawing/2014/main" id="{551BCB5A-2E08-4268-8F02-EE4183FBE7C0}"/>
                        </a:ext>
                      </a:extLst>
                    </p:cNvPr>
                    <p:cNvCxnSpPr>
                      <a:cxnSpLocks/>
                      <a:stCxn id="1032" idx="1"/>
                      <a:endCxn id="5" idx="3"/>
                    </p:cNvCxnSpPr>
                    <p:nvPr/>
                  </p:nvCxnSpPr>
                  <p:spPr>
                    <a:xfrm flipH="1">
                      <a:off x="6770597" y="1634468"/>
                      <a:ext cx="717957" cy="2629398"/>
                    </a:xfrm>
                    <a:prstGeom prst="straightConnector1">
                      <a:avLst/>
                    </a:prstGeom>
                    <a:ln w="19050">
                      <a:prstDash val="sysDash"/>
                      <a:headEnd type="triangle"/>
                      <a:tailEnd type="triangle"/>
                    </a:ln>
                    <a:effectLst/>
                  </p:spPr>
                  <p:style>
                    <a:lnRef idx="2">
                      <a:schemeClr val="accent6"/>
                    </a:lnRef>
                    <a:fillRef idx="0">
                      <a:schemeClr val="accent6"/>
                    </a:fillRef>
                    <a:effectRef idx="1">
                      <a:schemeClr val="accent6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5" name="Straight Arrow Connector 34">
                      <a:extLst>
                        <a:ext uri="{FF2B5EF4-FFF2-40B4-BE49-F238E27FC236}">
                          <a16:creationId xmlns:a16="http://schemas.microsoft.com/office/drawing/2014/main" id="{B89E348D-C36D-4D37-B309-A85145C68F8F}"/>
                        </a:ext>
                      </a:extLst>
                    </p:cNvPr>
                    <p:cNvCxnSpPr>
                      <a:cxnSpLocks/>
                      <a:stCxn id="1030" idx="1"/>
                      <a:endCxn id="5" idx="3"/>
                    </p:cNvCxnSpPr>
                    <p:nvPr/>
                  </p:nvCxnSpPr>
                  <p:spPr>
                    <a:xfrm flipH="1">
                      <a:off x="6770597" y="3694570"/>
                      <a:ext cx="685688" cy="569296"/>
                    </a:xfrm>
                    <a:prstGeom prst="straightConnector1">
                      <a:avLst/>
                    </a:prstGeom>
                    <a:ln w="19050">
                      <a:prstDash val="sysDash"/>
                      <a:headEnd type="triangle"/>
                      <a:tailEnd type="triangle"/>
                    </a:ln>
                    <a:effectLst/>
                  </p:spPr>
                  <p:style>
                    <a:lnRef idx="2">
                      <a:schemeClr val="accent6"/>
                    </a:lnRef>
                    <a:fillRef idx="0">
                      <a:schemeClr val="accent6"/>
                    </a:fillRef>
                    <a:effectRef idx="1">
                      <a:schemeClr val="accent6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0" name="Straight Arrow Connector 39">
                      <a:extLst>
                        <a:ext uri="{FF2B5EF4-FFF2-40B4-BE49-F238E27FC236}">
                          <a16:creationId xmlns:a16="http://schemas.microsoft.com/office/drawing/2014/main" id="{06DD781B-8038-4E84-B213-8E2573B189F9}"/>
                        </a:ext>
                      </a:extLst>
                    </p:cNvPr>
                    <p:cNvCxnSpPr>
                      <a:cxnSpLocks/>
                      <a:stCxn id="1041" idx="1"/>
                      <a:endCxn id="5" idx="3"/>
                    </p:cNvCxnSpPr>
                    <p:nvPr/>
                  </p:nvCxnSpPr>
                  <p:spPr>
                    <a:xfrm flipH="1">
                      <a:off x="6770597" y="2307460"/>
                      <a:ext cx="737007" cy="1956406"/>
                    </a:xfrm>
                    <a:prstGeom prst="straightConnector1">
                      <a:avLst/>
                    </a:prstGeom>
                    <a:ln w="19050">
                      <a:prstDash val="sysDash"/>
                      <a:headEnd type="triangle"/>
                      <a:tailEnd type="triangle"/>
                    </a:ln>
                    <a:effectLst/>
                  </p:spPr>
                  <p:style>
                    <a:lnRef idx="2">
                      <a:schemeClr val="accent6"/>
                    </a:lnRef>
                    <a:fillRef idx="0">
                      <a:schemeClr val="accent6"/>
                    </a:fillRef>
                    <a:effectRef idx="1">
                      <a:schemeClr val="accent6"/>
                    </a:effectRef>
                    <a:fontRef idx="minor">
                      <a:schemeClr val="tx1"/>
                    </a:fontRef>
                  </p:style>
                </p:cxnSp>
                <p:pic>
                  <p:nvPicPr>
                    <p:cNvPr id="1041" name="Picture 16" descr="cctv, internet, iot, things, wifi icon">
                      <a:extLst>
                        <a:ext uri="{FF2B5EF4-FFF2-40B4-BE49-F238E27FC236}">
                          <a16:creationId xmlns:a16="http://schemas.microsoft.com/office/drawing/2014/main" id="{81652023-7A48-44F6-A395-13C71581767E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>
                      <a:duotone>
                        <a:prstClr val="black"/>
                        <a:schemeClr val="accent6">
                          <a:tint val="45000"/>
                          <a:satMod val="400000"/>
                        </a:schemeClr>
                      </a:duotone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7507604" y="2078860"/>
                      <a:ext cx="457200" cy="457200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pic>
                  <p:nvPicPr>
                    <p:cNvPr id="1045" name="Picture 18" descr="bulb, internet of things, iot, smart home, wifi, wireless icon">
                      <a:extLst>
                        <a:ext uri="{FF2B5EF4-FFF2-40B4-BE49-F238E27FC236}">
                          <a16:creationId xmlns:a16="http://schemas.microsoft.com/office/drawing/2014/main" id="{8BBB4CD9-1FE3-4345-A610-013B47D62BB7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6">
                      <a:duotone>
                        <a:prstClr val="black"/>
                        <a:schemeClr val="accent6">
                          <a:tint val="45000"/>
                          <a:satMod val="400000"/>
                        </a:schemeClr>
                      </a:duotone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13792" t="13251" r="22077" b="11930"/>
                    <a:stretch/>
                  </p:blipFill>
                  <p:spPr bwMode="auto">
                    <a:xfrm>
                      <a:off x="7544030" y="2682268"/>
                      <a:ext cx="457200" cy="533401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cxnSp>
                  <p:nvCxnSpPr>
                    <p:cNvPr id="100" name="Straight Arrow Connector 99">
                      <a:extLst>
                        <a:ext uri="{FF2B5EF4-FFF2-40B4-BE49-F238E27FC236}">
                          <a16:creationId xmlns:a16="http://schemas.microsoft.com/office/drawing/2014/main" id="{042DD949-4442-4C55-9B2B-CFDE6E655BD9}"/>
                        </a:ext>
                      </a:extLst>
                    </p:cNvPr>
                    <p:cNvCxnSpPr>
                      <a:cxnSpLocks/>
                      <a:stCxn id="6" idx="1"/>
                      <a:endCxn id="22" idx="3"/>
                    </p:cNvCxnSpPr>
                    <p:nvPr/>
                  </p:nvCxnSpPr>
                  <p:spPr>
                    <a:xfrm flipH="1" flipV="1">
                      <a:off x="2947075" y="2807017"/>
                      <a:ext cx="993619" cy="1"/>
                    </a:xfrm>
                    <a:prstGeom prst="straightConnector1">
                      <a:avLst/>
                    </a:prstGeom>
                    <a:ln>
                      <a:prstDash val="sysDash"/>
                      <a:headEnd type="triangle"/>
                      <a:tailEnd type="triangle"/>
                    </a:ln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09" name="Text Box 2">
                    <a:extLst>
                      <a:ext uri="{FF2B5EF4-FFF2-40B4-BE49-F238E27FC236}">
                        <a16:creationId xmlns:a16="http://schemas.microsoft.com/office/drawing/2014/main" id="{8939B450-D7D3-4D1D-93A7-3E41203C800D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819650" y="4998114"/>
                    <a:ext cx="2552700" cy="36815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dk1"/>
                  </a:fontRef>
                </p:style>
                <p:txBody>
                  <a:bodyPr rot="0" vert="horz" wrap="square" lIns="91440" tIns="45720" rIns="91440" bIns="45720" anchor="t" anchorCtr="0">
                    <a:noAutofit/>
                  </a:bodyPr>
                  <a:lstStyle/>
                  <a:p>
                    <a:pPr marL="0" marR="0" algn="ctr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</a:pPr>
                    <a:r>
                      <a:rPr lang="en-US" b="1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a:t>HOST-DEVICE</a:t>
                    </a:r>
                    <a:endParaRPr lang="en-US" sz="1000" dirty="0">
                      <a:solidFill>
                        <a:schemeClr val="tx1"/>
                      </a:solidFill>
                      <a:effectLst/>
                      <a:ea typeface="Calibri" panose="020F0502020204030204" pitchFamily="34" charset="0"/>
                      <a:cs typeface="Vrinda" panose="020B0502040204020203" pitchFamily="34" charset="0"/>
                    </a:endParaRPr>
                  </a:p>
                </p:txBody>
              </p:sp>
              <p:sp>
                <p:nvSpPr>
                  <p:cNvPr id="111" name="Text Box 2">
                    <a:extLst>
                      <a:ext uri="{FF2B5EF4-FFF2-40B4-BE49-F238E27FC236}">
                        <a16:creationId xmlns:a16="http://schemas.microsoft.com/office/drawing/2014/main" id="{A6335ADD-2E42-4A61-8950-8725D8C36B22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951673" y="3187718"/>
                    <a:ext cx="1184908" cy="36815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dk1"/>
                  </a:fontRef>
                </p:style>
                <p:txBody>
                  <a:bodyPr rot="0" vert="horz" wrap="square" lIns="91440" tIns="45720" rIns="91440" bIns="45720" anchor="t" anchorCtr="0">
                    <a:noAutofit/>
                  </a:bodyPr>
                  <a:lstStyle/>
                  <a:p>
                    <a:pPr marL="0" marR="0" algn="ctr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</a:pPr>
                    <a:r>
                      <a:rPr lang="en-US" sz="1200" b="1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a:t>USER-AGENT</a:t>
                    </a:r>
                    <a:endParaRPr lang="en-US" sz="800" dirty="0">
                      <a:solidFill>
                        <a:schemeClr val="tx1"/>
                      </a:solidFill>
                      <a:effectLst/>
                      <a:ea typeface="Calibri" panose="020F0502020204030204" pitchFamily="34" charset="0"/>
                      <a:cs typeface="Vrinda" panose="020B0502040204020203" pitchFamily="34" charset="0"/>
                    </a:endParaRPr>
                  </a:p>
                </p:txBody>
              </p:sp>
            </p:grpSp>
            <p:cxnSp>
              <p:nvCxnSpPr>
                <p:cNvPr id="113" name="Straight Arrow Connector 112">
                  <a:extLst>
                    <a:ext uri="{FF2B5EF4-FFF2-40B4-BE49-F238E27FC236}">
                      <a16:creationId xmlns:a16="http://schemas.microsoft.com/office/drawing/2014/main" id="{E5C9FF25-7B4E-4E77-A1E5-D8C89F97B5DD}"/>
                    </a:ext>
                  </a:extLst>
                </p:cNvPr>
                <p:cNvCxnSpPr>
                  <a:cxnSpLocks/>
                  <a:stCxn id="6" idx="2"/>
                  <a:endCxn id="5" idx="0"/>
                </p:cNvCxnSpPr>
                <p:nvPr/>
              </p:nvCxnSpPr>
              <p:spPr>
                <a:xfrm>
                  <a:off x="5365171" y="3698240"/>
                  <a:ext cx="0" cy="284479"/>
                </a:xfrm>
                <a:prstGeom prst="straightConnector1">
                  <a:avLst/>
                </a:prstGeom>
                <a:ln>
                  <a:solidFill>
                    <a:schemeClr val="bg1"/>
                  </a:solidFill>
                  <a:headEnd type="triangle"/>
                  <a:tailEnd type="triangle"/>
                </a:ln>
              </p:spPr>
              <p:style>
                <a:lnRef idx="2">
                  <a:schemeClr val="accent3"/>
                </a:lnRef>
                <a:fillRef idx="0">
                  <a:schemeClr val="accent3"/>
                </a:fillRef>
                <a:effectRef idx="1">
                  <a:schemeClr val="accent3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D0DFE45E-FDDF-4F87-A39C-07223D3AC8F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099473" y="2378453"/>
              <a:ext cx="857127" cy="8571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858554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5C57D-7E1D-4BD4-ADFE-BC140335B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Implementation: Scenerio-1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551D04-F04A-4DB5-BBEB-5CA595B15E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89382" y="1825625"/>
            <a:ext cx="5640243" cy="4351338"/>
          </a:xfrm>
        </p:spPr>
        <p:txBody>
          <a:bodyPr/>
          <a:lstStyle/>
          <a:p>
            <a:r>
              <a:rPr lang="de-DE" b="1" dirty="0"/>
              <a:t>Controller Device </a:t>
            </a:r>
            <a:r>
              <a:rPr lang="de-DE" dirty="0"/>
              <a:t>was </a:t>
            </a:r>
            <a:r>
              <a:rPr lang="de-DE" dirty="0" err="1"/>
              <a:t>simulated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a web </a:t>
            </a:r>
            <a:r>
              <a:rPr lang="de-DE" dirty="0" err="1"/>
              <a:t>app</a:t>
            </a:r>
            <a:endParaRPr lang="de-DE" dirty="0"/>
          </a:p>
          <a:p>
            <a:pPr lvl="1">
              <a:buFont typeface="Calibri" panose="020F0502020204030204" pitchFamily="34" charset="0"/>
              <a:buChar char="−"/>
            </a:pPr>
            <a:r>
              <a:rPr lang="de-DE" dirty="0" err="1"/>
              <a:t>Developed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Node.js</a:t>
            </a:r>
          </a:p>
          <a:p>
            <a:r>
              <a:rPr lang="de-DE" b="1" dirty="0"/>
              <a:t>User Interface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another</a:t>
            </a:r>
            <a:r>
              <a:rPr lang="de-DE" dirty="0"/>
              <a:t> web </a:t>
            </a:r>
            <a:r>
              <a:rPr lang="de-DE" dirty="0" err="1"/>
              <a:t>app</a:t>
            </a:r>
            <a:endParaRPr lang="de-DE" dirty="0"/>
          </a:p>
          <a:p>
            <a:pPr lvl="1">
              <a:buFont typeface="Calibri" panose="020F0502020204030204" pitchFamily="34" charset="0"/>
              <a:buChar char="−"/>
            </a:pPr>
            <a:r>
              <a:rPr lang="de-DE" dirty="0" err="1"/>
              <a:t>Developed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Node.js</a:t>
            </a:r>
          </a:p>
          <a:p>
            <a:r>
              <a:rPr lang="de-DE" b="1" dirty="0"/>
              <a:t>Solid Server</a:t>
            </a:r>
          </a:p>
          <a:p>
            <a:pPr lvl="1">
              <a:buFont typeface="Calibri" panose="020F0502020204030204" pitchFamily="34" charset="0"/>
              <a:buChar char="−"/>
            </a:pPr>
            <a:r>
              <a:rPr lang="de-DE" dirty="0" err="1"/>
              <a:t>node</a:t>
            </a:r>
            <a:r>
              <a:rPr lang="de-DE" dirty="0"/>
              <a:t>-solid-server 5.1.1</a:t>
            </a:r>
          </a:p>
          <a:p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FFC68DC-01AA-4ED0-9A0E-C9FDC05691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5824" y="1950178"/>
            <a:ext cx="2738502" cy="1724347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FC9BC098-9D73-4F25-A63F-C4CD496B8692}"/>
              </a:ext>
            </a:extLst>
          </p:cNvPr>
          <p:cNvSpPr/>
          <p:nvPr/>
        </p:nvSpPr>
        <p:spPr>
          <a:xfrm>
            <a:off x="904875" y="3551236"/>
            <a:ext cx="1884507" cy="1325563"/>
          </a:xfrm>
          <a:prstGeom prst="rect">
            <a:avLst/>
          </a:prstGeom>
          <a:solidFill>
            <a:schemeClr val="bg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605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5C57D-7E1D-4BD4-ADFE-BC140335B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Challenges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Faced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551D04-F04A-4DB5-BBEB-5CA595B15E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2400" dirty="0"/>
              <a:t>Understand </a:t>
            </a:r>
            <a:r>
              <a:rPr lang="de-DE" sz="2400" dirty="0" err="1"/>
              <a:t>the</a:t>
            </a:r>
            <a:r>
              <a:rPr lang="de-DE" sz="2400" dirty="0"/>
              <a:t> RDF </a:t>
            </a:r>
            <a:r>
              <a:rPr lang="de-DE" sz="2400" dirty="0" err="1"/>
              <a:t>Ecosystem</a:t>
            </a:r>
            <a:endParaRPr lang="de-DE" sz="2400" dirty="0"/>
          </a:p>
          <a:p>
            <a:r>
              <a:rPr lang="de-DE" sz="2400" dirty="0"/>
              <a:t>Deal </a:t>
            </a:r>
            <a:r>
              <a:rPr lang="de-DE" sz="2400" dirty="0" err="1"/>
              <a:t>with</a:t>
            </a:r>
            <a:r>
              <a:rPr lang="de-DE" sz="2400" dirty="0"/>
              <a:t> </a:t>
            </a:r>
            <a:r>
              <a:rPr lang="de-DE" sz="2400" dirty="0" err="1"/>
              <a:t>the</a:t>
            </a:r>
            <a:r>
              <a:rPr lang="de-DE" sz="2400" dirty="0"/>
              <a:t> </a:t>
            </a:r>
            <a:r>
              <a:rPr lang="de-DE" sz="2400" dirty="0" err="1"/>
              <a:t>poor</a:t>
            </a:r>
            <a:r>
              <a:rPr lang="de-DE" sz="2400" dirty="0"/>
              <a:t> SoLiD </a:t>
            </a:r>
            <a:r>
              <a:rPr lang="de-DE" sz="2400" dirty="0" err="1"/>
              <a:t>documentation</a:t>
            </a:r>
            <a:endParaRPr lang="de-DE" sz="2400" dirty="0"/>
          </a:p>
          <a:p>
            <a:r>
              <a:rPr lang="de-DE" sz="2400" dirty="0" err="1"/>
              <a:t>Describing</a:t>
            </a:r>
            <a:r>
              <a:rPr lang="de-DE" sz="2400" dirty="0"/>
              <a:t> </a:t>
            </a:r>
            <a:r>
              <a:rPr lang="de-DE" sz="2400" dirty="0" err="1"/>
              <a:t>things</a:t>
            </a:r>
            <a:endParaRPr lang="de-DE" sz="2400" dirty="0"/>
          </a:p>
          <a:p>
            <a:r>
              <a:rPr lang="de-DE" sz="2400" dirty="0" err="1"/>
              <a:t>Actuating</a:t>
            </a:r>
            <a:r>
              <a:rPr lang="de-DE" sz="2400" dirty="0"/>
              <a:t> </a:t>
            </a:r>
            <a:r>
              <a:rPr lang="de-DE" sz="2400" dirty="0" err="1"/>
              <a:t>things</a:t>
            </a:r>
            <a:endParaRPr lang="en-US" sz="2400" dirty="0"/>
          </a:p>
          <a:p>
            <a:pPr marL="114300" indent="0">
              <a:buNone/>
            </a:pPr>
            <a:r>
              <a:rPr lang="en-US" b="1" dirty="0"/>
              <a:t>How we solved</a:t>
            </a:r>
          </a:p>
          <a:p>
            <a:pPr lvl="1"/>
            <a:r>
              <a:rPr lang="en-US" dirty="0"/>
              <a:t>Had some previous knowledge about RDF</a:t>
            </a:r>
          </a:p>
          <a:p>
            <a:pPr lvl="1"/>
            <a:r>
              <a:rPr lang="en-US" dirty="0"/>
              <a:t>Regarding the documentation, we had to deal with it</a:t>
            </a:r>
          </a:p>
          <a:p>
            <a:pPr lvl="1"/>
            <a:r>
              <a:rPr lang="en-US" b="1" dirty="0"/>
              <a:t>Describing things</a:t>
            </a:r>
            <a:r>
              <a:rPr lang="en-US" dirty="0"/>
              <a:t>: used RDF</a:t>
            </a:r>
          </a:p>
          <a:p>
            <a:pPr lvl="1"/>
            <a:r>
              <a:rPr lang="en-US" b="1" dirty="0"/>
              <a:t>Actuating things</a:t>
            </a:r>
            <a:r>
              <a:rPr lang="en-US" dirty="0"/>
              <a:t>: used Web Socket</a:t>
            </a:r>
          </a:p>
          <a:p>
            <a:pPr lvl="1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824BE5-F9CF-4F4E-AA8E-038CF37DE3DA}"/>
              </a:ext>
            </a:extLst>
          </p:cNvPr>
          <p:cNvSpPr/>
          <p:nvPr/>
        </p:nvSpPr>
        <p:spPr>
          <a:xfrm>
            <a:off x="838200" y="3548857"/>
            <a:ext cx="1884507" cy="904874"/>
          </a:xfrm>
          <a:prstGeom prst="rect">
            <a:avLst/>
          </a:prstGeom>
          <a:solidFill>
            <a:schemeClr val="bg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5470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ectangle 89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3E2B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2" name="Google Shape;212;p32"/>
          <p:cNvSpPr txBox="1"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algn="ctr">
              <a:spcBef>
                <a:spcPct val="0"/>
              </a:spcBef>
              <a:spcAft>
                <a:spcPts val="0"/>
              </a:spcAft>
              <a:buClr>
                <a:schemeClr val="dk1"/>
              </a:buClr>
              <a:buSzPts val="4400"/>
            </a:pPr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The Demo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155D520-AA02-456F-86F7-0D9F9C9C2A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5288" y="1170424"/>
            <a:ext cx="8380460" cy="4106426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Conclusion</a:t>
            </a:r>
          </a:p>
        </p:txBody>
      </p:sp>
      <p:sp>
        <p:nvSpPr>
          <p:cNvPr id="219" name="Google Shape;219;p3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35000" indent="-457200">
              <a:spcBef>
                <a:spcPts val="0"/>
              </a:spcBef>
              <a:spcAft>
                <a:spcPts val="1200"/>
              </a:spcAft>
              <a:buSzPts val="2800"/>
            </a:pPr>
            <a:r>
              <a:rPr lang="de-DE" dirty="0"/>
              <a:t>SoLiD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foster</a:t>
            </a:r>
            <a:r>
              <a:rPr lang="de-DE" dirty="0"/>
              <a:t> WoT</a:t>
            </a:r>
          </a:p>
          <a:p>
            <a:pPr marL="635000" indent="-457200">
              <a:spcBef>
                <a:spcPts val="0"/>
              </a:spcBef>
              <a:spcAft>
                <a:spcPts val="1200"/>
              </a:spcAft>
              <a:buSzPts val="2800"/>
            </a:pPr>
            <a:r>
              <a:rPr lang="de-DE" dirty="0" err="1"/>
              <a:t>Enormous</a:t>
            </a:r>
            <a:r>
              <a:rPr lang="de-DE" dirty="0"/>
              <a:t> Research opportunity </a:t>
            </a:r>
          </a:p>
          <a:p>
            <a:pPr marL="635000" indent="-457200">
              <a:spcBef>
                <a:spcPts val="0"/>
              </a:spcBef>
              <a:spcAft>
                <a:spcPts val="1200"/>
              </a:spcAft>
              <a:buSzPts val="2800"/>
            </a:pPr>
            <a:r>
              <a:rPr lang="de-DE" dirty="0"/>
              <a:t>As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future</a:t>
            </a:r>
            <a:r>
              <a:rPr lang="de-DE" dirty="0"/>
              <a:t> </a:t>
            </a:r>
            <a:r>
              <a:rPr lang="de-DE" dirty="0" err="1"/>
              <a:t>work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intend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implement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Secenerio</a:t>
            </a:r>
            <a:r>
              <a:rPr lang="de-DE" dirty="0"/>
              <a:t> 2</a:t>
            </a:r>
          </a:p>
          <a:p>
            <a:pPr marL="1092200" lvl="1" indent="-457200">
              <a:spcBef>
                <a:spcPts val="0"/>
              </a:spcBef>
              <a:spcAft>
                <a:spcPts val="1200"/>
              </a:spcAft>
              <a:buSzPts val="2800"/>
              <a:buFont typeface="Calibri" panose="020F0502020204030204" pitchFamily="34" charset="0"/>
              <a:buChar char="−"/>
            </a:pPr>
            <a:r>
              <a:rPr lang="de-DE" dirty="0"/>
              <a:t>Providing native support </a:t>
            </a:r>
            <a:r>
              <a:rPr lang="de-DE" dirty="0" err="1"/>
              <a:t>for</a:t>
            </a:r>
            <a:r>
              <a:rPr lang="de-DE" dirty="0"/>
              <a:t> WoT in SoLiD </a:t>
            </a:r>
            <a:r>
              <a:rPr lang="de-DE" dirty="0" err="1"/>
              <a:t>Ecosystem</a:t>
            </a:r>
            <a:endParaRPr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4"/>
          <p:cNvSpPr/>
          <p:nvPr/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rgbClr val="3865B4"/>
              </a:gs>
              <a:gs pos="25000">
                <a:srgbClr val="3865B4"/>
              </a:gs>
              <a:gs pos="94000">
                <a:srgbClr val="3A3838"/>
              </a:gs>
              <a:gs pos="100000">
                <a:srgbClr val="3A3838"/>
              </a:gs>
            </a:gsLst>
            <a:lin ang="4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5" name="Google Shape;225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34"/>
          <p:cNvSpPr txBox="1">
            <a:spLocks noGrp="1"/>
          </p:cNvSpPr>
          <p:nvPr>
            <p:ph type="title"/>
          </p:nvPr>
        </p:nvSpPr>
        <p:spPr>
          <a:xfrm>
            <a:off x="3131093" y="2782401"/>
            <a:ext cx="6105194" cy="2031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4E0B2"/>
              </a:buClr>
              <a:buSzPts val="12400"/>
              <a:buFont typeface="Calibri"/>
              <a:buNone/>
            </a:pPr>
            <a:r>
              <a:rPr lang="de-DE" sz="12400" dirty="0">
                <a:solidFill>
                  <a:srgbClr val="C4E0B2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dirty="0"/>
          </a:p>
        </p:txBody>
      </p:sp>
      <p:sp>
        <p:nvSpPr>
          <p:cNvPr id="5" name="Google Shape;226;p34">
            <a:extLst>
              <a:ext uri="{FF2B5EF4-FFF2-40B4-BE49-F238E27FC236}">
                <a16:creationId xmlns:a16="http://schemas.microsoft.com/office/drawing/2014/main" id="{9CA51D9D-142A-48CE-AD16-A51AE592F3E8}"/>
              </a:ext>
            </a:extLst>
          </p:cNvPr>
          <p:cNvSpPr txBox="1">
            <a:spLocks/>
          </p:cNvSpPr>
          <p:nvPr/>
        </p:nvSpPr>
        <p:spPr>
          <a:xfrm>
            <a:off x="3205328" y="1693220"/>
            <a:ext cx="6105194" cy="111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rgbClr val="C4E0B2"/>
              </a:buClr>
              <a:buSzPts val="12400"/>
            </a:pPr>
            <a:r>
              <a:rPr lang="de-DE" sz="6600" dirty="0" err="1">
                <a:solidFill>
                  <a:schemeClr val="bg1"/>
                </a:solidFill>
              </a:rPr>
              <a:t>Thank</a:t>
            </a:r>
            <a:r>
              <a:rPr lang="de-DE" sz="6600" dirty="0">
                <a:solidFill>
                  <a:schemeClr val="bg1"/>
                </a:solidFill>
              </a:rPr>
              <a:t> </a:t>
            </a:r>
            <a:r>
              <a:rPr lang="de-DE" sz="6600" dirty="0" err="1">
                <a:solidFill>
                  <a:schemeClr val="bg1"/>
                </a:solidFill>
              </a:rPr>
              <a:t>you</a:t>
            </a:r>
            <a:r>
              <a:rPr lang="de-DE" sz="6600" dirty="0">
                <a:solidFill>
                  <a:schemeClr val="bg1"/>
                </a:solidFill>
              </a:rPr>
              <a:t>!</a:t>
            </a:r>
            <a:endParaRPr lang="de-DE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de-DE" dirty="0"/>
              <a:t>Web?</a:t>
            </a:r>
            <a:endParaRPr dirty="0"/>
          </a:p>
        </p:txBody>
      </p:sp>
      <p:sp>
        <p:nvSpPr>
          <p:cNvPr id="109" name="Google Shape;109;p16"/>
          <p:cNvSpPr txBox="1">
            <a:spLocks noGrp="1"/>
          </p:cNvSpPr>
          <p:nvPr>
            <p:ph type="body" idx="1"/>
          </p:nvPr>
        </p:nvSpPr>
        <p:spPr>
          <a:xfrm>
            <a:off x="2789382" y="1825625"/>
            <a:ext cx="8564418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l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ts val="2400"/>
              <a:buFont typeface="Calibri"/>
              <a:buChar char="•"/>
            </a:pPr>
            <a:r>
              <a:rPr lang="de-DE" sz="2400" dirty="0">
                <a:solidFill>
                  <a:schemeClr val="tx1"/>
                </a:solidFill>
              </a:rPr>
              <a:t>Common </a:t>
            </a:r>
            <a:r>
              <a:rPr lang="de-DE" sz="2400" dirty="0" err="1">
                <a:solidFill>
                  <a:schemeClr val="tx1"/>
                </a:solidFill>
              </a:rPr>
              <a:t>name</a:t>
            </a:r>
            <a:r>
              <a:rPr lang="de-DE" sz="2400" dirty="0">
                <a:solidFill>
                  <a:schemeClr val="tx1"/>
                </a:solidFill>
              </a:rPr>
              <a:t> </a:t>
            </a:r>
            <a:r>
              <a:rPr lang="de-DE" sz="2400" dirty="0" err="1">
                <a:solidFill>
                  <a:schemeClr val="tx1"/>
                </a:solidFill>
              </a:rPr>
              <a:t>for</a:t>
            </a:r>
            <a:r>
              <a:rPr lang="de-DE" sz="2400" dirty="0">
                <a:solidFill>
                  <a:schemeClr val="tx1"/>
                </a:solidFill>
              </a:rPr>
              <a:t> World Wide Web (WWW)</a:t>
            </a:r>
            <a:endParaRPr sz="2400" dirty="0">
              <a:solidFill>
                <a:schemeClr val="tx1"/>
              </a:solidFill>
            </a:endParaRPr>
          </a:p>
          <a:p>
            <a:pPr marL="457200" lvl="0" indent="-381000" algn="l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ts val="2400"/>
              <a:buFont typeface="Calibri"/>
              <a:buChar char="•"/>
            </a:pPr>
            <a:r>
              <a:rPr lang="de-DE" sz="2400" dirty="0">
                <a:solidFill>
                  <a:schemeClr val="tx1"/>
                </a:solidFill>
                <a:highlight>
                  <a:srgbClr val="FFFFFF"/>
                </a:highlight>
              </a:rPr>
              <a:t>R</a:t>
            </a:r>
            <a:r>
              <a:rPr lang="de-DE" sz="2400" dirty="0">
                <a:solidFill>
                  <a:schemeClr val="tx1"/>
                </a:solidFill>
                <a:highlight>
                  <a:srgbClr val="FFFFFF"/>
                </a:highlight>
                <a:uFill>
                  <a:noFill/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esources</a:t>
            </a:r>
            <a:r>
              <a:rPr lang="de-DE" sz="2400" dirty="0">
                <a:solidFill>
                  <a:schemeClr val="tx1"/>
                </a:solidFill>
                <a:highlight>
                  <a:srgbClr val="FFFFFF"/>
                </a:highlight>
              </a:rPr>
              <a:t> </a:t>
            </a:r>
            <a:r>
              <a:rPr lang="de-DE" sz="2400" dirty="0" err="1">
                <a:solidFill>
                  <a:schemeClr val="tx1"/>
                </a:solidFill>
                <a:highlight>
                  <a:srgbClr val="FFFFFF"/>
                </a:highlight>
              </a:rPr>
              <a:t>are</a:t>
            </a:r>
            <a:r>
              <a:rPr lang="de-DE" sz="2400" dirty="0">
                <a:solidFill>
                  <a:schemeClr val="tx1"/>
                </a:solidFill>
                <a:highlight>
                  <a:srgbClr val="FFFFFF"/>
                </a:highlight>
              </a:rPr>
              <a:t> </a:t>
            </a:r>
            <a:r>
              <a:rPr lang="de-DE" sz="2400" dirty="0" err="1">
                <a:solidFill>
                  <a:schemeClr val="tx1"/>
                </a:solidFill>
                <a:highlight>
                  <a:srgbClr val="FFFFFF"/>
                </a:highlight>
              </a:rPr>
              <a:t>identified</a:t>
            </a:r>
            <a:r>
              <a:rPr lang="de-DE" sz="2400" dirty="0">
                <a:solidFill>
                  <a:schemeClr val="tx1"/>
                </a:solidFill>
                <a:highlight>
                  <a:srgbClr val="FFFFFF"/>
                </a:highlight>
              </a:rPr>
              <a:t> by </a:t>
            </a:r>
            <a:r>
              <a:rPr lang="de-DE" sz="2400" dirty="0">
                <a:solidFill>
                  <a:schemeClr val="tx1"/>
                </a:solidFill>
                <a:highlight>
                  <a:srgbClr val="FFFFFF"/>
                </a:highlight>
                <a:uFill>
                  <a:noFill/>
                </a:u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Uniform </a:t>
            </a:r>
            <a:r>
              <a:rPr lang="de-DE" sz="2400" dirty="0" err="1">
                <a:solidFill>
                  <a:schemeClr val="tx1"/>
                </a:solidFill>
                <a:highlight>
                  <a:srgbClr val="FFFFFF"/>
                </a:highlight>
                <a:uFill>
                  <a:noFill/>
                </a:u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Resource</a:t>
            </a:r>
            <a:r>
              <a:rPr lang="de-DE" sz="2400" dirty="0">
                <a:solidFill>
                  <a:schemeClr val="tx1"/>
                </a:solidFill>
                <a:highlight>
                  <a:srgbClr val="FFFFFF"/>
                </a:highlight>
                <a:uFill>
                  <a:noFill/>
                </a:u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Locators</a:t>
            </a:r>
            <a:endParaRPr lang="de-DE" sz="2400" dirty="0">
              <a:solidFill>
                <a:schemeClr val="tx1"/>
              </a:solidFill>
            </a:endParaRPr>
          </a:p>
          <a:p>
            <a:pPr marL="457200" lvl="0" indent="-381000" algn="l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ts val="2400"/>
              <a:buFont typeface="Calibri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Resources are linked through HTML anchors</a:t>
            </a:r>
          </a:p>
          <a:p>
            <a:pPr marL="457200" lvl="0" indent="-381000" algn="l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ts val="2400"/>
              <a:buFont typeface="Calibri"/>
              <a:buChar char="•"/>
            </a:pPr>
            <a:r>
              <a:rPr lang="de-DE" sz="2400" dirty="0">
                <a:solidFill>
                  <a:schemeClr val="tx1"/>
                </a:solidFill>
              </a:rPr>
              <a:t>Internet Vs Web</a:t>
            </a:r>
          </a:p>
          <a:p>
            <a:pPr lvl="1" indent="-381000">
              <a:spcBef>
                <a:spcPts val="0"/>
              </a:spcBef>
              <a:spcAft>
                <a:spcPts val="600"/>
              </a:spcAft>
              <a:buSzPts val="2400"/>
              <a:buFont typeface="Calibri" panose="020F0502020204030204" pitchFamily="34" charset="0"/>
              <a:buChar char="−"/>
            </a:pPr>
            <a:r>
              <a:rPr lang="en-US" sz="2000" dirty="0">
                <a:solidFill>
                  <a:schemeClr val="tx1"/>
                </a:solidFill>
                <a:highlight>
                  <a:srgbClr val="FFFFFF"/>
                </a:highlight>
              </a:rPr>
              <a:t>The Internet is a global network of networks</a:t>
            </a:r>
          </a:p>
          <a:p>
            <a:pPr lvl="2" indent="-381000">
              <a:spcBef>
                <a:spcPts val="0"/>
              </a:spcBef>
              <a:spcAft>
                <a:spcPts val="600"/>
              </a:spcAft>
              <a:buSzPts val="2400"/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chemeClr val="tx1"/>
                </a:solidFill>
                <a:highlight>
                  <a:srgbClr val="FFFFFF"/>
                </a:highlight>
              </a:rPr>
              <a:t>The infrastructure</a:t>
            </a:r>
          </a:p>
          <a:p>
            <a:pPr lvl="2" indent="-381000">
              <a:spcBef>
                <a:spcPts val="0"/>
              </a:spcBef>
              <a:spcAft>
                <a:spcPts val="600"/>
              </a:spcAft>
              <a:buSzPts val="2400"/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chemeClr val="tx1"/>
                </a:solidFill>
                <a:highlight>
                  <a:srgbClr val="FFFFFF"/>
                </a:highlight>
              </a:rPr>
              <a:t>Physical Network</a:t>
            </a:r>
          </a:p>
          <a:p>
            <a:pPr lvl="2" indent="-381000">
              <a:spcBef>
                <a:spcPts val="0"/>
              </a:spcBef>
              <a:spcAft>
                <a:spcPts val="600"/>
              </a:spcAft>
              <a:buSzPts val="2400"/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chemeClr val="tx1"/>
                </a:solidFill>
                <a:highlight>
                  <a:srgbClr val="FFFFFF"/>
                </a:highlight>
              </a:rPr>
              <a:t>Uses TCP/IP</a:t>
            </a:r>
          </a:p>
          <a:p>
            <a:pPr lvl="1" indent="-381000">
              <a:spcBef>
                <a:spcPts val="0"/>
              </a:spcBef>
              <a:spcAft>
                <a:spcPts val="600"/>
              </a:spcAft>
              <a:buSzPts val="2400"/>
              <a:buFont typeface="Calibri" panose="020F0502020204030204" pitchFamily="34" charset="0"/>
              <a:buChar char="−"/>
            </a:pPr>
            <a:r>
              <a:rPr lang="en-US" sz="2000" dirty="0">
                <a:solidFill>
                  <a:schemeClr val="tx1"/>
                </a:solidFill>
                <a:highlight>
                  <a:srgbClr val="FFFFFF"/>
                </a:highlight>
              </a:rPr>
              <a:t>Web is the service on  top of Internet</a:t>
            </a:r>
          </a:p>
          <a:p>
            <a:pPr lvl="2" indent="-381000">
              <a:spcBef>
                <a:spcPts val="0"/>
              </a:spcBef>
              <a:spcAft>
                <a:spcPts val="600"/>
              </a:spcAft>
              <a:buSzPts val="2400"/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chemeClr val="tx1"/>
                </a:solidFill>
                <a:highlight>
                  <a:srgbClr val="FFFFFF"/>
                </a:highlight>
              </a:rPr>
              <a:t>Network of documents</a:t>
            </a:r>
          </a:p>
          <a:p>
            <a:pPr lvl="2" indent="-381000">
              <a:spcBef>
                <a:spcPts val="0"/>
              </a:spcBef>
              <a:spcAft>
                <a:spcPts val="600"/>
              </a:spcAft>
              <a:buSzPts val="2400"/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chemeClr val="tx1"/>
                </a:solidFill>
                <a:highlight>
                  <a:srgbClr val="FFFFFF"/>
                </a:highlight>
              </a:rPr>
              <a:t>Logical Network</a:t>
            </a:r>
          </a:p>
          <a:p>
            <a:pPr lvl="2" indent="-381000">
              <a:spcBef>
                <a:spcPts val="0"/>
              </a:spcBef>
              <a:spcAft>
                <a:spcPts val="600"/>
              </a:spcAft>
              <a:buSzPts val="2400"/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chemeClr val="tx1"/>
                </a:solidFill>
                <a:highlight>
                  <a:srgbClr val="FFFFFF"/>
                </a:highlight>
              </a:rPr>
              <a:t>Uses HTTP on top of TCP/IP</a:t>
            </a:r>
          </a:p>
        </p:txBody>
      </p:sp>
      <p:pic>
        <p:nvPicPr>
          <p:cNvPr id="110" name="Google Shape;110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554894" y="3429000"/>
            <a:ext cx="2484581" cy="227617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2A29590-2478-48BD-8F31-9E9DE8DE0887}"/>
              </a:ext>
            </a:extLst>
          </p:cNvPr>
          <p:cNvSpPr/>
          <p:nvPr/>
        </p:nvSpPr>
        <p:spPr>
          <a:xfrm>
            <a:off x="904875" y="2219325"/>
            <a:ext cx="1884507" cy="2438400"/>
          </a:xfrm>
          <a:prstGeom prst="rect">
            <a:avLst/>
          </a:prstGeom>
          <a:solidFill>
            <a:schemeClr val="bg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4400"/>
            </a:pPr>
            <a:r>
              <a:rPr lang="de-DE" dirty="0"/>
              <a:t>Thing?</a:t>
            </a:r>
            <a:endParaRPr dirty="0"/>
          </a:p>
        </p:txBody>
      </p:sp>
      <p:sp>
        <p:nvSpPr>
          <p:cNvPr id="116" name="Google Shape;116;p17"/>
          <p:cNvSpPr txBox="1">
            <a:spLocks noGrp="1"/>
          </p:cNvSpPr>
          <p:nvPr>
            <p:ph type="body" idx="1"/>
          </p:nvPr>
        </p:nvSpPr>
        <p:spPr>
          <a:xfrm>
            <a:off x="2789382" y="2324100"/>
            <a:ext cx="8564418" cy="3852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68300" algn="l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2200"/>
              <a:buFont typeface="Calibri"/>
              <a:buChar char="•"/>
            </a:pPr>
            <a:r>
              <a:rPr lang="de-DE" sz="2200" dirty="0" err="1">
                <a:solidFill>
                  <a:srgbClr val="000000"/>
                </a:solidFill>
              </a:rPr>
              <a:t>Refers</a:t>
            </a:r>
            <a:r>
              <a:rPr lang="de-DE" sz="2200" dirty="0">
                <a:solidFill>
                  <a:srgbClr val="000000"/>
                </a:solidFill>
              </a:rPr>
              <a:t> </a:t>
            </a:r>
            <a:r>
              <a:rPr lang="de-DE" sz="2200" dirty="0" err="1">
                <a:solidFill>
                  <a:srgbClr val="000000"/>
                </a:solidFill>
              </a:rPr>
              <a:t>to</a:t>
            </a:r>
            <a:r>
              <a:rPr lang="de-DE" sz="2200" dirty="0">
                <a:solidFill>
                  <a:srgbClr val="000000"/>
                </a:solidFill>
              </a:rPr>
              <a:t> </a:t>
            </a:r>
            <a:r>
              <a:rPr lang="de-DE" sz="2200" b="1" dirty="0" err="1">
                <a:solidFill>
                  <a:srgbClr val="000000"/>
                </a:solidFill>
              </a:rPr>
              <a:t>Anything</a:t>
            </a:r>
            <a:endParaRPr lang="de-DE" sz="2200" b="1" dirty="0">
              <a:solidFill>
                <a:srgbClr val="000000"/>
              </a:solidFill>
            </a:endParaRPr>
          </a:p>
          <a:p>
            <a:pPr lvl="1" indent="-368300"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2200"/>
              <a:buFont typeface="Calibri" panose="020F0502020204030204" pitchFamily="34" charset="0"/>
              <a:buChar char="−"/>
            </a:pPr>
            <a:r>
              <a:rPr lang="de-DE" sz="1800" dirty="0" err="1">
                <a:solidFill>
                  <a:srgbClr val="000000"/>
                </a:solidFill>
              </a:rPr>
              <a:t>Typically</a:t>
            </a:r>
            <a:r>
              <a:rPr lang="de-DE" sz="1800" dirty="0">
                <a:solidFill>
                  <a:srgbClr val="000000"/>
                </a:solidFill>
              </a:rPr>
              <a:t> a </a:t>
            </a:r>
            <a:r>
              <a:rPr lang="de-DE" sz="1800" dirty="0" err="1">
                <a:solidFill>
                  <a:srgbClr val="000000"/>
                </a:solidFill>
              </a:rPr>
              <a:t>computing</a:t>
            </a:r>
            <a:r>
              <a:rPr lang="de-DE" sz="1800" dirty="0">
                <a:solidFill>
                  <a:srgbClr val="000000"/>
                </a:solidFill>
              </a:rPr>
              <a:t> </a:t>
            </a:r>
            <a:r>
              <a:rPr lang="de-DE" sz="1800" dirty="0" err="1">
                <a:solidFill>
                  <a:srgbClr val="000000"/>
                </a:solidFill>
              </a:rPr>
              <a:t>device</a:t>
            </a:r>
            <a:endParaRPr lang="de-DE" sz="1800" dirty="0">
              <a:solidFill>
                <a:srgbClr val="000000"/>
              </a:solidFill>
            </a:endParaRPr>
          </a:p>
          <a:p>
            <a:pPr lvl="1" indent="-368300"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2200"/>
              <a:buFont typeface="Calibri" panose="020F0502020204030204" pitchFamily="34" charset="0"/>
              <a:buChar char="−"/>
            </a:pPr>
            <a:r>
              <a:rPr lang="de-DE" sz="1800" dirty="0" err="1">
                <a:solidFill>
                  <a:srgbClr val="000000"/>
                </a:solidFill>
              </a:rPr>
              <a:t>Connected</a:t>
            </a:r>
            <a:r>
              <a:rPr lang="de-DE" sz="1800" dirty="0">
                <a:solidFill>
                  <a:srgbClr val="000000"/>
                </a:solidFill>
              </a:rPr>
              <a:t> </a:t>
            </a:r>
            <a:r>
              <a:rPr lang="de-DE" sz="1800" dirty="0" err="1">
                <a:solidFill>
                  <a:srgbClr val="000000"/>
                </a:solidFill>
              </a:rPr>
              <a:t>to</a:t>
            </a:r>
            <a:r>
              <a:rPr lang="de-DE" sz="1800" dirty="0">
                <a:solidFill>
                  <a:srgbClr val="000000"/>
                </a:solidFill>
              </a:rPr>
              <a:t> </a:t>
            </a:r>
            <a:r>
              <a:rPr lang="de-DE" sz="1800" dirty="0" err="1">
                <a:solidFill>
                  <a:srgbClr val="000000"/>
                </a:solidFill>
              </a:rPr>
              <a:t>internet</a:t>
            </a:r>
            <a:endParaRPr lang="de-DE" sz="1800" dirty="0">
              <a:solidFill>
                <a:srgbClr val="000000"/>
              </a:solidFill>
            </a:endParaRPr>
          </a:p>
          <a:p>
            <a:pPr lvl="1" indent="-368300"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2200"/>
              <a:buFont typeface="Calibri" panose="020F0502020204030204" pitchFamily="34" charset="0"/>
              <a:buChar char="−"/>
            </a:pPr>
            <a:r>
              <a:rPr lang="de-DE" sz="1800" dirty="0" err="1">
                <a:solidFill>
                  <a:srgbClr val="000000"/>
                </a:solidFill>
              </a:rPr>
              <a:t>Able</a:t>
            </a:r>
            <a:r>
              <a:rPr lang="de-DE" sz="1800" dirty="0">
                <a:solidFill>
                  <a:srgbClr val="000000"/>
                </a:solidFill>
              </a:rPr>
              <a:t> </a:t>
            </a:r>
            <a:r>
              <a:rPr lang="de-DE" sz="1800" dirty="0" err="1">
                <a:solidFill>
                  <a:srgbClr val="000000"/>
                </a:solidFill>
              </a:rPr>
              <a:t>to</a:t>
            </a:r>
            <a:r>
              <a:rPr lang="de-DE" sz="1800" dirty="0">
                <a:solidFill>
                  <a:srgbClr val="000000"/>
                </a:solidFill>
              </a:rPr>
              <a:t> send and </a:t>
            </a:r>
            <a:r>
              <a:rPr lang="de-DE" sz="1800" dirty="0" err="1">
                <a:solidFill>
                  <a:srgbClr val="000000"/>
                </a:solidFill>
              </a:rPr>
              <a:t>receive</a:t>
            </a:r>
            <a:r>
              <a:rPr lang="de-DE" sz="1800" dirty="0">
                <a:solidFill>
                  <a:srgbClr val="000000"/>
                </a:solidFill>
              </a:rPr>
              <a:t> </a:t>
            </a:r>
            <a:r>
              <a:rPr lang="de-DE" sz="1800" dirty="0" err="1">
                <a:solidFill>
                  <a:srgbClr val="000000"/>
                </a:solidFill>
              </a:rPr>
              <a:t>data</a:t>
            </a:r>
            <a:r>
              <a:rPr lang="de-DE" sz="1800" dirty="0">
                <a:solidFill>
                  <a:srgbClr val="000000"/>
                </a:solidFill>
              </a:rPr>
              <a:t> </a:t>
            </a:r>
            <a:r>
              <a:rPr lang="de-DE" sz="1800" dirty="0" err="1">
                <a:solidFill>
                  <a:srgbClr val="000000"/>
                </a:solidFill>
              </a:rPr>
              <a:t>over</a:t>
            </a:r>
            <a:r>
              <a:rPr lang="de-DE" sz="1800" dirty="0">
                <a:solidFill>
                  <a:srgbClr val="000000"/>
                </a:solidFill>
              </a:rPr>
              <a:t> </a:t>
            </a:r>
            <a:r>
              <a:rPr lang="de-DE" sz="1800" dirty="0" err="1">
                <a:solidFill>
                  <a:srgbClr val="000000"/>
                </a:solidFill>
              </a:rPr>
              <a:t>some</a:t>
            </a:r>
            <a:r>
              <a:rPr lang="de-DE" sz="1800" dirty="0">
                <a:solidFill>
                  <a:srgbClr val="000000"/>
                </a:solidFill>
              </a:rPr>
              <a:t> </a:t>
            </a:r>
            <a:r>
              <a:rPr lang="de-DE" sz="1800" dirty="0" err="1">
                <a:solidFill>
                  <a:srgbClr val="000000"/>
                </a:solidFill>
              </a:rPr>
              <a:t>predefined</a:t>
            </a:r>
            <a:r>
              <a:rPr lang="de-DE" sz="1800" dirty="0">
                <a:solidFill>
                  <a:srgbClr val="000000"/>
                </a:solidFill>
              </a:rPr>
              <a:t> </a:t>
            </a:r>
            <a:r>
              <a:rPr lang="de-DE" sz="1800" dirty="0" err="1">
                <a:solidFill>
                  <a:srgbClr val="000000"/>
                </a:solidFill>
              </a:rPr>
              <a:t>protocol</a:t>
            </a:r>
            <a:endParaRPr lang="de-DE" sz="1800" dirty="0">
              <a:solidFill>
                <a:srgbClr val="000000"/>
              </a:solidFill>
            </a:endParaRPr>
          </a:p>
          <a:p>
            <a:pPr marL="457200" lvl="0" indent="-368300" algn="l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2200"/>
              <a:buFont typeface="Calibri"/>
              <a:buChar char="•"/>
            </a:pPr>
            <a:r>
              <a:rPr lang="de-DE" sz="2200" dirty="0" err="1">
                <a:solidFill>
                  <a:srgbClr val="000000"/>
                </a:solidFill>
              </a:rPr>
              <a:t>Typical</a:t>
            </a:r>
            <a:r>
              <a:rPr lang="de-DE" sz="2200" dirty="0">
                <a:solidFill>
                  <a:srgbClr val="000000"/>
                </a:solidFill>
              </a:rPr>
              <a:t> </a:t>
            </a:r>
            <a:r>
              <a:rPr lang="de-DE" sz="2200" dirty="0" err="1">
                <a:solidFill>
                  <a:srgbClr val="000000"/>
                </a:solidFill>
              </a:rPr>
              <a:t>criterias</a:t>
            </a:r>
            <a:r>
              <a:rPr lang="de-DE" sz="2200" dirty="0">
                <a:solidFill>
                  <a:srgbClr val="000000"/>
                </a:solidFill>
              </a:rPr>
              <a:t> </a:t>
            </a:r>
            <a:r>
              <a:rPr lang="de-DE" sz="2200" dirty="0" err="1">
                <a:solidFill>
                  <a:srgbClr val="000000"/>
                </a:solidFill>
              </a:rPr>
              <a:t>to</a:t>
            </a:r>
            <a:r>
              <a:rPr lang="de-DE" sz="2200" dirty="0">
                <a:solidFill>
                  <a:srgbClr val="000000"/>
                </a:solidFill>
              </a:rPr>
              <a:t> </a:t>
            </a:r>
            <a:r>
              <a:rPr lang="de-DE" sz="2200" dirty="0" err="1">
                <a:solidFill>
                  <a:srgbClr val="000000"/>
                </a:solidFill>
              </a:rPr>
              <a:t>be</a:t>
            </a:r>
            <a:r>
              <a:rPr lang="de-DE" sz="2200" dirty="0">
                <a:solidFill>
                  <a:srgbClr val="000000"/>
                </a:solidFill>
              </a:rPr>
              <a:t> </a:t>
            </a:r>
            <a:r>
              <a:rPr lang="de-DE" sz="2200" dirty="0" err="1">
                <a:solidFill>
                  <a:srgbClr val="000000"/>
                </a:solidFill>
              </a:rPr>
              <a:t>fulfilled</a:t>
            </a:r>
            <a:endParaRPr sz="2200" dirty="0">
              <a:solidFill>
                <a:srgbClr val="000000"/>
              </a:solidFill>
            </a:endParaRPr>
          </a:p>
          <a:p>
            <a:pPr marL="914400" lvl="1" indent="-368300" algn="l" rtl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2200"/>
              <a:buFont typeface="Calibri" panose="020F0502020204030204" pitchFamily="34" charset="0"/>
              <a:buChar char="−"/>
            </a:pPr>
            <a:r>
              <a:rPr lang="de-DE" sz="1800" dirty="0" err="1">
                <a:solidFill>
                  <a:srgbClr val="000000"/>
                </a:solidFill>
              </a:rPr>
              <a:t>Identification</a:t>
            </a:r>
            <a:r>
              <a:rPr lang="de-DE" sz="1800" dirty="0">
                <a:solidFill>
                  <a:srgbClr val="000000"/>
                </a:solidFill>
              </a:rPr>
              <a:t> and </a:t>
            </a:r>
            <a:r>
              <a:rPr lang="de-DE" sz="1800" dirty="0" err="1">
                <a:solidFill>
                  <a:srgbClr val="000000"/>
                </a:solidFill>
              </a:rPr>
              <a:t>info</a:t>
            </a:r>
            <a:r>
              <a:rPr lang="de-DE" sz="1800" dirty="0">
                <a:solidFill>
                  <a:srgbClr val="000000"/>
                </a:solidFill>
              </a:rPr>
              <a:t> </a:t>
            </a:r>
            <a:r>
              <a:rPr lang="de-DE" sz="1800" dirty="0" err="1">
                <a:solidFill>
                  <a:srgbClr val="000000"/>
                </a:solidFill>
              </a:rPr>
              <a:t>storage</a:t>
            </a:r>
            <a:r>
              <a:rPr lang="de-DE" sz="1800" dirty="0">
                <a:solidFill>
                  <a:srgbClr val="000000"/>
                </a:solidFill>
              </a:rPr>
              <a:t> (RFID tags, MAC </a:t>
            </a:r>
            <a:r>
              <a:rPr lang="de-DE" sz="1800" dirty="0" err="1">
                <a:solidFill>
                  <a:srgbClr val="000000"/>
                </a:solidFill>
              </a:rPr>
              <a:t>address</a:t>
            </a:r>
            <a:r>
              <a:rPr lang="de-DE" sz="1800" dirty="0">
                <a:solidFill>
                  <a:srgbClr val="000000"/>
                </a:solidFill>
              </a:rPr>
              <a:t>)</a:t>
            </a:r>
          </a:p>
          <a:p>
            <a:pPr marL="914400" lvl="1" indent="-368300" algn="l" rtl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2200"/>
              <a:buFont typeface="Calibri" panose="020F0502020204030204" pitchFamily="34" charset="0"/>
              <a:buChar char="−"/>
            </a:pPr>
            <a:r>
              <a:rPr lang="de-DE" sz="1800" dirty="0"/>
              <a:t>Information </a:t>
            </a:r>
            <a:r>
              <a:rPr lang="de-DE" sz="1800" dirty="0" err="1"/>
              <a:t>collection</a:t>
            </a:r>
            <a:r>
              <a:rPr lang="de-DE" sz="1800" dirty="0"/>
              <a:t> (Sensor </a:t>
            </a:r>
            <a:r>
              <a:rPr lang="de-DE" sz="1800" dirty="0" err="1"/>
              <a:t>networks</a:t>
            </a:r>
            <a:r>
              <a:rPr lang="de-DE" sz="1800" dirty="0"/>
              <a:t>, </a:t>
            </a:r>
            <a:r>
              <a:rPr lang="de-DE" sz="1800" dirty="0" err="1"/>
              <a:t>store</a:t>
            </a:r>
            <a:r>
              <a:rPr lang="de-DE" sz="1800" dirty="0"/>
              <a:t> </a:t>
            </a:r>
            <a:r>
              <a:rPr lang="de-DE" sz="1800" dirty="0" err="1"/>
              <a:t>sensor</a:t>
            </a:r>
            <a:r>
              <a:rPr lang="de-DE" sz="1800" dirty="0"/>
              <a:t> </a:t>
            </a:r>
            <a:r>
              <a:rPr lang="de-DE" sz="1800" dirty="0" err="1"/>
              <a:t>values</a:t>
            </a:r>
            <a:r>
              <a:rPr lang="de-DE" sz="1800" dirty="0"/>
              <a:t>)</a:t>
            </a:r>
          </a:p>
          <a:p>
            <a:pPr marL="914400" lvl="1" indent="-368300" algn="l" rtl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2200"/>
              <a:buFont typeface="Calibri" panose="020F0502020204030204" pitchFamily="34" charset="0"/>
              <a:buChar char="−"/>
            </a:pPr>
            <a:r>
              <a:rPr lang="de-DE" sz="1800" dirty="0"/>
              <a:t>Information </a:t>
            </a:r>
            <a:r>
              <a:rPr lang="de-DE" sz="1800" dirty="0" err="1"/>
              <a:t>processing</a:t>
            </a:r>
            <a:r>
              <a:rPr lang="de-DE" sz="1800" dirty="0"/>
              <a:t> (Understanding </a:t>
            </a:r>
            <a:r>
              <a:rPr lang="de-DE" sz="1800" dirty="0" err="1"/>
              <a:t>commands</a:t>
            </a:r>
            <a:r>
              <a:rPr lang="de-DE" sz="1800" dirty="0"/>
              <a:t>, </a:t>
            </a:r>
            <a:r>
              <a:rPr lang="de-DE" sz="1800" dirty="0" err="1"/>
              <a:t>filtering</a:t>
            </a:r>
            <a:r>
              <a:rPr lang="de-DE" sz="1800" dirty="0"/>
              <a:t> </a:t>
            </a:r>
            <a:r>
              <a:rPr lang="de-DE" sz="1800" dirty="0" err="1"/>
              <a:t>data</a:t>
            </a:r>
            <a:r>
              <a:rPr lang="de-DE" sz="1800" dirty="0"/>
              <a:t>)</a:t>
            </a:r>
          </a:p>
          <a:p>
            <a:pPr marL="914400" lvl="1" indent="-368300" algn="l" rtl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2200"/>
              <a:buFont typeface="Calibri" panose="020F0502020204030204" pitchFamily="34" charset="0"/>
              <a:buChar char="−"/>
            </a:pPr>
            <a:r>
              <a:rPr lang="de-DE" sz="1800" dirty="0"/>
              <a:t>Communications (</a:t>
            </a:r>
            <a:r>
              <a:rPr lang="de-DE" sz="1800" dirty="0" err="1"/>
              <a:t>Transmit</a:t>
            </a:r>
            <a:r>
              <a:rPr lang="de-DE" sz="1800" dirty="0"/>
              <a:t> and </a:t>
            </a:r>
            <a:r>
              <a:rPr lang="de-DE" sz="1800" dirty="0" err="1"/>
              <a:t>receive</a:t>
            </a:r>
            <a:r>
              <a:rPr lang="de-DE" sz="1800" dirty="0"/>
              <a:t> </a:t>
            </a:r>
            <a:r>
              <a:rPr lang="de-DE" sz="1800" dirty="0" err="1"/>
              <a:t>messages</a:t>
            </a:r>
            <a:r>
              <a:rPr lang="de-DE" sz="1800" dirty="0"/>
              <a:t>),</a:t>
            </a:r>
          </a:p>
          <a:p>
            <a:pPr marL="914400" lvl="1" indent="-368300" algn="l" rtl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2200"/>
              <a:buFont typeface="Calibri" panose="020F0502020204030204" pitchFamily="34" charset="0"/>
              <a:buChar char="−"/>
            </a:pPr>
            <a:r>
              <a:rPr lang="de-DE" sz="1800" dirty="0" err="1"/>
              <a:t>Actuation</a:t>
            </a:r>
            <a:r>
              <a:rPr lang="de-DE" sz="1800" dirty="0"/>
              <a:t> (Switch </a:t>
            </a:r>
            <a:r>
              <a:rPr lang="de-DE" sz="1800" dirty="0" err="1"/>
              <a:t>control</a:t>
            </a:r>
            <a:r>
              <a:rPr lang="de-DE" sz="1800" dirty="0"/>
              <a:t>, </a:t>
            </a:r>
            <a:r>
              <a:rPr lang="de-DE" sz="1800" dirty="0" err="1"/>
              <a:t>motor</a:t>
            </a:r>
            <a:r>
              <a:rPr lang="de-DE" sz="1800" dirty="0"/>
              <a:t> </a:t>
            </a:r>
            <a:r>
              <a:rPr lang="de-DE" sz="1800" dirty="0" err="1"/>
              <a:t>control</a:t>
            </a:r>
            <a:r>
              <a:rPr lang="de-DE" sz="1800" dirty="0"/>
              <a:t>)</a:t>
            </a:r>
            <a:endParaRPr sz="1800" dirty="0"/>
          </a:p>
          <a:p>
            <a:pPr marL="0" lvl="0" indent="0" algn="l" rtl="0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None/>
            </a:pPr>
            <a:endParaRPr sz="2200" dirty="0"/>
          </a:p>
        </p:txBody>
      </p:sp>
      <p:pic>
        <p:nvPicPr>
          <p:cNvPr id="117" name="Google Shape;11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6400" y="247650"/>
            <a:ext cx="6705600" cy="25015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87068B4-90DB-415F-8E39-B26B416E35F0}"/>
              </a:ext>
            </a:extLst>
          </p:cNvPr>
          <p:cNvSpPr/>
          <p:nvPr/>
        </p:nvSpPr>
        <p:spPr>
          <a:xfrm>
            <a:off x="904875" y="2219325"/>
            <a:ext cx="1884507" cy="2438400"/>
          </a:xfrm>
          <a:prstGeom prst="rect">
            <a:avLst/>
          </a:prstGeom>
          <a:solidFill>
            <a:schemeClr val="bg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de-DE"/>
              <a:t>Web Of Things</a:t>
            </a:r>
            <a:endParaRPr/>
          </a:p>
        </p:txBody>
      </p:sp>
      <p:sp>
        <p:nvSpPr>
          <p:cNvPr id="123" name="Google Shape;123;p18"/>
          <p:cNvSpPr txBox="1">
            <a:spLocks noGrp="1"/>
          </p:cNvSpPr>
          <p:nvPr>
            <p:ph type="body" idx="1"/>
          </p:nvPr>
        </p:nvSpPr>
        <p:spPr>
          <a:xfrm>
            <a:off x="2789382" y="1744063"/>
            <a:ext cx="5994111" cy="4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l" rtl="0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2400"/>
              <a:buFont typeface="Calibri"/>
              <a:buChar char="•"/>
            </a:pPr>
            <a:r>
              <a:rPr lang="de-DE" sz="2400" dirty="0">
                <a:solidFill>
                  <a:srgbClr val="333333"/>
                </a:solidFill>
              </a:rPr>
              <a:t>A </a:t>
            </a:r>
            <a:r>
              <a:rPr lang="de-DE" sz="2400" dirty="0" err="1">
                <a:solidFill>
                  <a:srgbClr val="333333"/>
                </a:solidFill>
              </a:rPr>
              <a:t>computing</a:t>
            </a:r>
            <a:r>
              <a:rPr lang="de-DE" sz="2400" dirty="0">
                <a:solidFill>
                  <a:srgbClr val="333333"/>
                </a:solidFill>
              </a:rPr>
              <a:t> </a:t>
            </a:r>
            <a:r>
              <a:rPr lang="de-DE" sz="2400" dirty="0" err="1">
                <a:solidFill>
                  <a:srgbClr val="333333"/>
                </a:solidFill>
              </a:rPr>
              <a:t>concept</a:t>
            </a:r>
            <a:r>
              <a:rPr lang="de-DE" sz="2400" dirty="0">
                <a:solidFill>
                  <a:srgbClr val="333333"/>
                </a:solidFill>
              </a:rPr>
              <a:t> </a:t>
            </a:r>
            <a:r>
              <a:rPr lang="de-DE" sz="2400" dirty="0" err="1">
                <a:solidFill>
                  <a:srgbClr val="333333"/>
                </a:solidFill>
              </a:rPr>
              <a:t>that</a:t>
            </a:r>
            <a:r>
              <a:rPr lang="de-DE" sz="2400" dirty="0">
                <a:solidFill>
                  <a:srgbClr val="333333"/>
                </a:solidFill>
              </a:rPr>
              <a:t> </a:t>
            </a:r>
            <a:r>
              <a:rPr lang="de-DE" sz="2400" dirty="0" err="1">
                <a:solidFill>
                  <a:srgbClr val="333333"/>
                </a:solidFill>
              </a:rPr>
              <a:t>describes</a:t>
            </a:r>
            <a:r>
              <a:rPr lang="de-DE" sz="2400" dirty="0">
                <a:solidFill>
                  <a:srgbClr val="333333"/>
                </a:solidFill>
              </a:rPr>
              <a:t> a </a:t>
            </a:r>
            <a:r>
              <a:rPr lang="de-DE" sz="2400" dirty="0" err="1">
                <a:solidFill>
                  <a:srgbClr val="333333"/>
                </a:solidFill>
              </a:rPr>
              <a:t>future</a:t>
            </a:r>
            <a:r>
              <a:rPr lang="de-DE" sz="2400" dirty="0">
                <a:solidFill>
                  <a:srgbClr val="333333"/>
                </a:solidFill>
              </a:rPr>
              <a:t> </a:t>
            </a:r>
            <a:r>
              <a:rPr lang="de-DE" sz="2400" dirty="0" err="1">
                <a:solidFill>
                  <a:srgbClr val="333333"/>
                </a:solidFill>
              </a:rPr>
              <a:t>where</a:t>
            </a:r>
            <a:r>
              <a:rPr lang="de-DE" sz="2400" dirty="0">
                <a:solidFill>
                  <a:srgbClr val="333333"/>
                </a:solidFill>
              </a:rPr>
              <a:t> </a:t>
            </a:r>
            <a:r>
              <a:rPr lang="de-DE" sz="2400" dirty="0" err="1">
                <a:solidFill>
                  <a:srgbClr val="333333"/>
                </a:solidFill>
              </a:rPr>
              <a:t>everyday</a:t>
            </a:r>
            <a:r>
              <a:rPr lang="de-DE" sz="2400" dirty="0">
                <a:solidFill>
                  <a:srgbClr val="333333"/>
                </a:solidFill>
              </a:rPr>
              <a:t> </a:t>
            </a:r>
            <a:r>
              <a:rPr lang="de-DE" sz="2400" dirty="0" err="1">
                <a:solidFill>
                  <a:srgbClr val="333333"/>
                </a:solidFill>
              </a:rPr>
              <a:t>objects</a:t>
            </a:r>
            <a:r>
              <a:rPr lang="de-DE" sz="2400" dirty="0">
                <a:solidFill>
                  <a:srgbClr val="333333"/>
                </a:solidFill>
              </a:rPr>
              <a:t> </a:t>
            </a:r>
            <a:r>
              <a:rPr lang="de-DE" sz="2400" dirty="0" err="1">
                <a:solidFill>
                  <a:srgbClr val="333333"/>
                </a:solidFill>
              </a:rPr>
              <a:t>are</a:t>
            </a:r>
            <a:r>
              <a:rPr lang="de-DE" sz="2400" dirty="0">
                <a:solidFill>
                  <a:srgbClr val="333333"/>
                </a:solidFill>
              </a:rPr>
              <a:t> fully </a:t>
            </a:r>
            <a:r>
              <a:rPr lang="de-DE" sz="2400" b="1" dirty="0" err="1">
                <a:solidFill>
                  <a:srgbClr val="333333"/>
                </a:solidFill>
              </a:rPr>
              <a:t>integrated</a:t>
            </a:r>
            <a:r>
              <a:rPr lang="de-DE" sz="2400" b="1" dirty="0">
                <a:solidFill>
                  <a:srgbClr val="333333"/>
                </a:solidFill>
              </a:rPr>
              <a:t> </a:t>
            </a:r>
            <a:r>
              <a:rPr lang="de-DE" sz="2400" b="1" dirty="0" err="1">
                <a:solidFill>
                  <a:srgbClr val="333333"/>
                </a:solidFill>
              </a:rPr>
              <a:t>with</a:t>
            </a:r>
            <a:r>
              <a:rPr lang="de-DE" sz="2400" b="1" dirty="0">
                <a:solidFill>
                  <a:srgbClr val="333333"/>
                </a:solidFill>
              </a:rPr>
              <a:t> </a:t>
            </a:r>
            <a:r>
              <a:rPr lang="de-DE" sz="2400" b="1" dirty="0" err="1">
                <a:solidFill>
                  <a:srgbClr val="333333"/>
                </a:solidFill>
              </a:rPr>
              <a:t>the</a:t>
            </a:r>
            <a:r>
              <a:rPr lang="de-DE" sz="2400" b="1" dirty="0">
                <a:solidFill>
                  <a:srgbClr val="333333"/>
                </a:solidFill>
              </a:rPr>
              <a:t> Web</a:t>
            </a:r>
            <a:r>
              <a:rPr lang="de-DE" sz="2400" dirty="0">
                <a:solidFill>
                  <a:srgbClr val="333333"/>
                </a:solidFill>
              </a:rPr>
              <a:t>.</a:t>
            </a:r>
            <a:endParaRPr sz="2400" dirty="0">
              <a:solidFill>
                <a:srgbClr val="333333"/>
              </a:solidFill>
            </a:endParaRPr>
          </a:p>
          <a:p>
            <a:pPr marL="457200" lvl="0" indent="-381000" algn="l" rtl="0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rgbClr val="333333"/>
              </a:buClr>
              <a:buSzPts val="2400"/>
              <a:buFont typeface="Calibri"/>
              <a:buChar char="•"/>
            </a:pPr>
            <a:r>
              <a:rPr lang="de-DE" sz="2400" dirty="0" err="1">
                <a:solidFill>
                  <a:srgbClr val="333333"/>
                </a:solidFill>
              </a:rPr>
              <a:t>You</a:t>
            </a:r>
            <a:r>
              <a:rPr lang="de-DE" sz="2400" dirty="0">
                <a:solidFill>
                  <a:srgbClr val="333333"/>
                </a:solidFill>
              </a:rPr>
              <a:t> </a:t>
            </a:r>
            <a:r>
              <a:rPr lang="de-DE" sz="2400" dirty="0" err="1">
                <a:solidFill>
                  <a:srgbClr val="333333"/>
                </a:solidFill>
              </a:rPr>
              <a:t>could</a:t>
            </a:r>
            <a:r>
              <a:rPr lang="de-DE" sz="2400" dirty="0">
                <a:solidFill>
                  <a:srgbClr val="333333"/>
                </a:solidFill>
              </a:rPr>
              <a:t> </a:t>
            </a:r>
            <a:r>
              <a:rPr lang="de-DE" sz="2400" dirty="0" err="1">
                <a:solidFill>
                  <a:srgbClr val="333333"/>
                </a:solidFill>
              </a:rPr>
              <a:t>think</a:t>
            </a:r>
            <a:r>
              <a:rPr lang="de-DE" sz="2400" dirty="0">
                <a:solidFill>
                  <a:srgbClr val="333333"/>
                </a:solidFill>
              </a:rPr>
              <a:t> </a:t>
            </a:r>
            <a:r>
              <a:rPr lang="de-DE" sz="2400" dirty="0" err="1">
                <a:solidFill>
                  <a:srgbClr val="333333"/>
                </a:solidFill>
              </a:rPr>
              <a:t>of</a:t>
            </a:r>
            <a:r>
              <a:rPr lang="de-DE" sz="2400" dirty="0">
                <a:solidFill>
                  <a:srgbClr val="333333"/>
                </a:solidFill>
              </a:rPr>
              <a:t> </a:t>
            </a:r>
            <a:r>
              <a:rPr lang="de-DE" sz="2400" dirty="0" err="1">
                <a:solidFill>
                  <a:srgbClr val="333333"/>
                </a:solidFill>
              </a:rPr>
              <a:t>the</a:t>
            </a:r>
            <a:r>
              <a:rPr lang="de-DE" sz="2400" dirty="0">
                <a:solidFill>
                  <a:srgbClr val="333333"/>
                </a:solidFill>
              </a:rPr>
              <a:t> Web </a:t>
            </a:r>
            <a:r>
              <a:rPr lang="de-DE" sz="2400" dirty="0" err="1">
                <a:solidFill>
                  <a:srgbClr val="333333"/>
                </a:solidFill>
              </a:rPr>
              <a:t>of</a:t>
            </a:r>
            <a:r>
              <a:rPr lang="de-DE" sz="2400" dirty="0">
                <a:solidFill>
                  <a:srgbClr val="333333"/>
                </a:solidFill>
              </a:rPr>
              <a:t> Things </a:t>
            </a:r>
            <a:r>
              <a:rPr lang="de-DE" sz="2400" dirty="0" err="1">
                <a:solidFill>
                  <a:srgbClr val="333333"/>
                </a:solidFill>
              </a:rPr>
              <a:t>as</a:t>
            </a:r>
            <a:r>
              <a:rPr lang="de-DE" sz="2400" dirty="0">
                <a:solidFill>
                  <a:srgbClr val="333333"/>
                </a:solidFill>
              </a:rPr>
              <a:t> </a:t>
            </a:r>
            <a:r>
              <a:rPr lang="de-DE" sz="2400" dirty="0" err="1">
                <a:solidFill>
                  <a:srgbClr val="333333"/>
                </a:solidFill>
              </a:rPr>
              <a:t>everyday</a:t>
            </a:r>
            <a:r>
              <a:rPr lang="de-DE" sz="2400" dirty="0">
                <a:solidFill>
                  <a:srgbClr val="333333"/>
                </a:solidFill>
              </a:rPr>
              <a:t> </a:t>
            </a:r>
            <a:r>
              <a:rPr lang="de-DE" sz="2400" dirty="0" err="1">
                <a:solidFill>
                  <a:srgbClr val="333333"/>
                </a:solidFill>
              </a:rPr>
              <a:t>objects</a:t>
            </a:r>
            <a:r>
              <a:rPr lang="de-DE" sz="2400" dirty="0">
                <a:solidFill>
                  <a:srgbClr val="333333"/>
                </a:solidFill>
              </a:rPr>
              <a:t> </a:t>
            </a:r>
            <a:r>
              <a:rPr lang="de-DE" sz="2400" dirty="0" err="1">
                <a:solidFill>
                  <a:srgbClr val="333333"/>
                </a:solidFill>
              </a:rPr>
              <a:t>being</a:t>
            </a:r>
            <a:r>
              <a:rPr lang="de-DE" sz="2400" dirty="0">
                <a:solidFill>
                  <a:srgbClr val="333333"/>
                </a:solidFill>
              </a:rPr>
              <a:t> </a:t>
            </a:r>
            <a:r>
              <a:rPr lang="de-DE" sz="2400" dirty="0" err="1">
                <a:solidFill>
                  <a:srgbClr val="333333"/>
                </a:solidFill>
              </a:rPr>
              <a:t>able</a:t>
            </a:r>
            <a:r>
              <a:rPr lang="de-DE" sz="2400" dirty="0">
                <a:solidFill>
                  <a:srgbClr val="333333"/>
                </a:solidFill>
              </a:rPr>
              <a:t> </a:t>
            </a:r>
            <a:r>
              <a:rPr lang="de-DE" sz="2400" dirty="0" err="1">
                <a:solidFill>
                  <a:srgbClr val="333333"/>
                </a:solidFill>
              </a:rPr>
              <a:t>to</a:t>
            </a:r>
            <a:r>
              <a:rPr lang="de-DE" sz="2400" dirty="0">
                <a:solidFill>
                  <a:srgbClr val="333333"/>
                </a:solidFill>
              </a:rPr>
              <a:t> </a:t>
            </a:r>
            <a:r>
              <a:rPr lang="de-DE" sz="2400" dirty="0" err="1">
                <a:solidFill>
                  <a:srgbClr val="333333"/>
                </a:solidFill>
              </a:rPr>
              <a:t>access</a:t>
            </a:r>
            <a:r>
              <a:rPr lang="de-DE" sz="2400" dirty="0">
                <a:solidFill>
                  <a:srgbClr val="333333"/>
                </a:solidFill>
              </a:rPr>
              <a:t> Web </a:t>
            </a:r>
            <a:r>
              <a:rPr lang="de-DE" sz="2400" dirty="0" err="1">
                <a:solidFill>
                  <a:srgbClr val="333333"/>
                </a:solidFill>
              </a:rPr>
              <a:t>services</a:t>
            </a:r>
            <a:r>
              <a:rPr lang="de-DE" sz="2400" dirty="0">
                <a:solidFill>
                  <a:srgbClr val="333333"/>
                </a:solidFill>
              </a:rPr>
              <a:t>.</a:t>
            </a:r>
            <a:endParaRPr sz="2400" dirty="0">
              <a:solidFill>
                <a:srgbClr val="333333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1200"/>
              </a:spcAft>
              <a:buClr>
                <a:srgbClr val="333333"/>
              </a:buClr>
              <a:buSzPts val="2400"/>
              <a:buFont typeface="Calibri"/>
              <a:buChar char="•"/>
            </a:pPr>
            <a:r>
              <a:rPr lang="de-DE" sz="2400" dirty="0">
                <a:solidFill>
                  <a:srgbClr val="333333"/>
                </a:solidFill>
              </a:rPr>
              <a:t> The </a:t>
            </a:r>
            <a:r>
              <a:rPr lang="de-DE" sz="2400" b="1" dirty="0" err="1">
                <a:solidFill>
                  <a:srgbClr val="333333"/>
                </a:solidFill>
              </a:rPr>
              <a:t>key</a:t>
            </a:r>
            <a:r>
              <a:rPr lang="de-DE" sz="2400" b="1" dirty="0">
                <a:solidFill>
                  <a:srgbClr val="333333"/>
                </a:solidFill>
              </a:rPr>
              <a:t> </a:t>
            </a:r>
            <a:r>
              <a:rPr lang="de-DE" sz="2400" b="1" dirty="0" err="1">
                <a:solidFill>
                  <a:srgbClr val="333333"/>
                </a:solidFill>
              </a:rPr>
              <a:t>point</a:t>
            </a:r>
            <a:r>
              <a:rPr lang="de-DE" sz="2400" b="1" dirty="0">
                <a:solidFill>
                  <a:srgbClr val="333333"/>
                </a:solidFill>
              </a:rPr>
              <a:t> </a:t>
            </a:r>
            <a:r>
              <a:rPr lang="de-DE" sz="2400" dirty="0" err="1">
                <a:solidFill>
                  <a:srgbClr val="333333"/>
                </a:solidFill>
              </a:rPr>
              <a:t>is</a:t>
            </a:r>
            <a:r>
              <a:rPr lang="de-DE" sz="2400" dirty="0">
                <a:solidFill>
                  <a:srgbClr val="333333"/>
                </a:solidFill>
              </a:rPr>
              <a:t> </a:t>
            </a:r>
            <a:r>
              <a:rPr lang="de-DE" sz="2400" dirty="0" err="1">
                <a:solidFill>
                  <a:srgbClr val="333333"/>
                </a:solidFill>
              </a:rPr>
              <a:t>that</a:t>
            </a:r>
            <a:r>
              <a:rPr lang="de-DE" sz="2400" dirty="0">
                <a:solidFill>
                  <a:srgbClr val="333333"/>
                </a:solidFill>
              </a:rPr>
              <a:t> </a:t>
            </a:r>
            <a:r>
              <a:rPr lang="de-DE" sz="2400" dirty="0" err="1">
                <a:solidFill>
                  <a:srgbClr val="333333"/>
                </a:solidFill>
              </a:rPr>
              <a:t>this</a:t>
            </a:r>
            <a:r>
              <a:rPr lang="de-DE" sz="2400" dirty="0">
                <a:solidFill>
                  <a:srgbClr val="333333"/>
                </a:solidFill>
              </a:rPr>
              <a:t> </a:t>
            </a:r>
            <a:r>
              <a:rPr lang="de-DE" sz="2400" b="1" dirty="0" err="1">
                <a:solidFill>
                  <a:srgbClr val="333333"/>
                </a:solidFill>
              </a:rPr>
              <a:t>doesn't</a:t>
            </a:r>
            <a:r>
              <a:rPr lang="de-DE" sz="2400" b="1" dirty="0">
                <a:solidFill>
                  <a:srgbClr val="333333"/>
                </a:solidFill>
              </a:rPr>
              <a:t> </a:t>
            </a:r>
            <a:r>
              <a:rPr lang="de-DE" sz="2400" b="1" dirty="0" err="1">
                <a:solidFill>
                  <a:srgbClr val="333333"/>
                </a:solidFill>
              </a:rPr>
              <a:t>involve</a:t>
            </a:r>
            <a:r>
              <a:rPr lang="de-DE" sz="2400" b="1" dirty="0">
                <a:solidFill>
                  <a:srgbClr val="333333"/>
                </a:solidFill>
              </a:rPr>
              <a:t> </a:t>
            </a:r>
            <a:r>
              <a:rPr lang="de-DE" sz="2400" b="1" dirty="0" err="1">
                <a:solidFill>
                  <a:srgbClr val="333333"/>
                </a:solidFill>
              </a:rPr>
              <a:t>the</a:t>
            </a:r>
            <a:r>
              <a:rPr lang="de-DE" sz="2400" b="1" dirty="0">
                <a:solidFill>
                  <a:srgbClr val="333333"/>
                </a:solidFill>
              </a:rPr>
              <a:t> </a:t>
            </a:r>
            <a:r>
              <a:rPr lang="de-DE" sz="2400" b="1" dirty="0" err="1">
                <a:solidFill>
                  <a:srgbClr val="333333"/>
                </a:solidFill>
              </a:rPr>
              <a:t>reinvention</a:t>
            </a:r>
            <a:r>
              <a:rPr lang="de-DE" sz="2400" b="1" dirty="0">
                <a:solidFill>
                  <a:srgbClr val="333333"/>
                </a:solidFill>
              </a:rPr>
              <a:t> </a:t>
            </a:r>
            <a:r>
              <a:rPr lang="de-DE" sz="2400" dirty="0" err="1">
                <a:solidFill>
                  <a:srgbClr val="333333"/>
                </a:solidFill>
              </a:rPr>
              <a:t>of</a:t>
            </a:r>
            <a:r>
              <a:rPr lang="de-DE" sz="2400" dirty="0">
                <a:solidFill>
                  <a:srgbClr val="333333"/>
                </a:solidFill>
              </a:rPr>
              <a:t> </a:t>
            </a:r>
            <a:r>
              <a:rPr lang="de-DE" sz="2400" dirty="0" err="1">
                <a:solidFill>
                  <a:srgbClr val="333333"/>
                </a:solidFill>
              </a:rPr>
              <a:t>the</a:t>
            </a:r>
            <a:r>
              <a:rPr lang="de-DE" sz="2400" dirty="0">
                <a:solidFill>
                  <a:srgbClr val="333333"/>
                </a:solidFill>
              </a:rPr>
              <a:t> </a:t>
            </a:r>
            <a:r>
              <a:rPr lang="de-DE" sz="2400" dirty="0" err="1">
                <a:solidFill>
                  <a:srgbClr val="333333"/>
                </a:solidFill>
              </a:rPr>
              <a:t>means</a:t>
            </a:r>
            <a:r>
              <a:rPr lang="de-DE" sz="2400" dirty="0">
                <a:solidFill>
                  <a:srgbClr val="333333"/>
                </a:solidFill>
              </a:rPr>
              <a:t> </a:t>
            </a:r>
            <a:r>
              <a:rPr lang="de-DE" sz="2400" dirty="0" err="1">
                <a:solidFill>
                  <a:srgbClr val="333333"/>
                </a:solidFill>
              </a:rPr>
              <a:t>of</a:t>
            </a:r>
            <a:r>
              <a:rPr lang="de-DE" sz="2400" dirty="0">
                <a:solidFill>
                  <a:srgbClr val="333333"/>
                </a:solidFill>
              </a:rPr>
              <a:t> </a:t>
            </a:r>
            <a:r>
              <a:rPr lang="de-DE" sz="2400" dirty="0" err="1">
                <a:solidFill>
                  <a:srgbClr val="333333"/>
                </a:solidFill>
              </a:rPr>
              <a:t>communication</a:t>
            </a:r>
            <a:r>
              <a:rPr lang="de-DE" sz="2400" dirty="0">
                <a:solidFill>
                  <a:srgbClr val="333333"/>
                </a:solidFill>
              </a:rPr>
              <a:t> </a:t>
            </a:r>
            <a:r>
              <a:rPr lang="de-DE" sz="2400" dirty="0" err="1">
                <a:solidFill>
                  <a:srgbClr val="333333"/>
                </a:solidFill>
              </a:rPr>
              <a:t>beause</a:t>
            </a:r>
            <a:r>
              <a:rPr lang="de-DE" sz="2400" dirty="0">
                <a:solidFill>
                  <a:srgbClr val="333333"/>
                </a:solidFill>
              </a:rPr>
              <a:t> </a:t>
            </a:r>
            <a:r>
              <a:rPr lang="de-DE" sz="2400" b="1" dirty="0" err="1">
                <a:solidFill>
                  <a:srgbClr val="333333"/>
                </a:solidFill>
              </a:rPr>
              <a:t>existing</a:t>
            </a:r>
            <a:r>
              <a:rPr lang="de-DE" sz="2400" b="1" dirty="0">
                <a:solidFill>
                  <a:srgbClr val="333333"/>
                </a:solidFill>
              </a:rPr>
              <a:t> </a:t>
            </a:r>
            <a:r>
              <a:rPr lang="de-DE" sz="2400" b="1" dirty="0" err="1">
                <a:solidFill>
                  <a:srgbClr val="333333"/>
                </a:solidFill>
              </a:rPr>
              <a:t>standards</a:t>
            </a:r>
            <a:r>
              <a:rPr lang="de-DE" sz="2400" b="1" dirty="0">
                <a:solidFill>
                  <a:srgbClr val="333333"/>
                </a:solidFill>
              </a:rPr>
              <a:t> </a:t>
            </a:r>
            <a:r>
              <a:rPr lang="de-DE" sz="2400" b="1" dirty="0" err="1">
                <a:solidFill>
                  <a:srgbClr val="333333"/>
                </a:solidFill>
              </a:rPr>
              <a:t>are</a:t>
            </a:r>
            <a:r>
              <a:rPr lang="de-DE" sz="2400" b="1" dirty="0">
                <a:solidFill>
                  <a:srgbClr val="333333"/>
                </a:solidFill>
              </a:rPr>
              <a:t> </a:t>
            </a:r>
            <a:r>
              <a:rPr lang="de-DE" sz="2400" b="1" dirty="0" err="1">
                <a:solidFill>
                  <a:srgbClr val="333333"/>
                </a:solidFill>
              </a:rPr>
              <a:t>used</a:t>
            </a:r>
            <a:r>
              <a:rPr lang="de-DE" sz="2400" dirty="0">
                <a:solidFill>
                  <a:srgbClr val="333333"/>
                </a:solidFill>
              </a:rPr>
              <a:t>.</a:t>
            </a:r>
            <a:endParaRPr sz="2400" dirty="0">
              <a:solidFill>
                <a:srgbClr val="333333"/>
              </a:solidFill>
            </a:endParaRPr>
          </a:p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333333"/>
              </a:solidFill>
            </a:endParaRPr>
          </a:p>
        </p:txBody>
      </p:sp>
      <p:pic>
        <p:nvPicPr>
          <p:cNvPr id="124" name="Google Shape;12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83493" y="1690688"/>
            <a:ext cx="3185625" cy="275787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4791130-33F6-42D2-BEB6-BA2FFD2767E0}"/>
              </a:ext>
            </a:extLst>
          </p:cNvPr>
          <p:cNvSpPr/>
          <p:nvPr/>
        </p:nvSpPr>
        <p:spPr>
          <a:xfrm>
            <a:off x="904875" y="2219325"/>
            <a:ext cx="1884507" cy="2438400"/>
          </a:xfrm>
          <a:prstGeom prst="rect">
            <a:avLst/>
          </a:prstGeom>
          <a:solidFill>
            <a:schemeClr val="bg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de-DE" dirty="0" err="1"/>
              <a:t>IoT</a:t>
            </a:r>
            <a:r>
              <a:rPr lang="de-DE" dirty="0"/>
              <a:t> </a:t>
            </a:r>
            <a:r>
              <a:rPr lang="de-DE" dirty="0" err="1"/>
              <a:t>vs</a:t>
            </a:r>
            <a:r>
              <a:rPr lang="de-DE" dirty="0"/>
              <a:t> WoT</a:t>
            </a:r>
            <a:endParaRPr dirty="0"/>
          </a:p>
        </p:txBody>
      </p:sp>
      <p:sp>
        <p:nvSpPr>
          <p:cNvPr id="130" name="Google Shape;130;p19"/>
          <p:cNvSpPr txBox="1">
            <a:spLocks noGrp="1"/>
          </p:cNvSpPr>
          <p:nvPr>
            <p:ph type="body" idx="1"/>
          </p:nvPr>
        </p:nvSpPr>
        <p:spPr>
          <a:xfrm>
            <a:off x="2789382" y="1690825"/>
            <a:ext cx="5049694" cy="4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l" rtl="0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2400"/>
              <a:buFont typeface="Calibri"/>
              <a:buChar char="•"/>
            </a:pPr>
            <a:r>
              <a:rPr lang="de-DE" sz="2400" dirty="0">
                <a:solidFill>
                  <a:srgbClr val="222222"/>
                </a:solidFill>
              </a:rPr>
              <a:t>The </a:t>
            </a:r>
            <a:r>
              <a:rPr lang="de-DE" sz="2400" b="1" dirty="0">
                <a:solidFill>
                  <a:srgbClr val="222222"/>
                </a:solidFill>
              </a:rPr>
              <a:t>I</a:t>
            </a:r>
            <a:r>
              <a:rPr lang="de-DE" sz="2400" dirty="0">
                <a:solidFill>
                  <a:srgbClr val="222222"/>
                </a:solidFill>
              </a:rPr>
              <a:t>nternet </a:t>
            </a:r>
            <a:r>
              <a:rPr lang="de-DE" sz="2400" b="1" dirty="0" err="1">
                <a:solidFill>
                  <a:srgbClr val="222222"/>
                </a:solidFill>
              </a:rPr>
              <a:t>o</a:t>
            </a:r>
            <a:r>
              <a:rPr lang="de-DE" sz="2400" dirty="0" err="1">
                <a:solidFill>
                  <a:srgbClr val="222222"/>
                </a:solidFill>
              </a:rPr>
              <a:t>f</a:t>
            </a:r>
            <a:r>
              <a:rPr lang="de-DE" sz="2400" dirty="0">
                <a:solidFill>
                  <a:srgbClr val="222222"/>
                </a:solidFill>
              </a:rPr>
              <a:t> </a:t>
            </a:r>
            <a:r>
              <a:rPr lang="de-DE" sz="2400" b="1" dirty="0">
                <a:solidFill>
                  <a:srgbClr val="222222"/>
                </a:solidFill>
              </a:rPr>
              <a:t>T</a:t>
            </a:r>
            <a:r>
              <a:rPr lang="de-DE" sz="2400" dirty="0">
                <a:solidFill>
                  <a:srgbClr val="222222"/>
                </a:solidFill>
              </a:rPr>
              <a:t>hings </a:t>
            </a:r>
            <a:r>
              <a:rPr lang="de-DE" sz="2400" dirty="0" err="1">
                <a:solidFill>
                  <a:srgbClr val="222222"/>
                </a:solidFill>
              </a:rPr>
              <a:t>is</a:t>
            </a:r>
            <a:r>
              <a:rPr lang="de-DE" sz="2400" dirty="0">
                <a:solidFill>
                  <a:srgbClr val="222222"/>
                </a:solidFill>
              </a:rPr>
              <a:t> </a:t>
            </a:r>
            <a:r>
              <a:rPr lang="de-DE" sz="2400" dirty="0" err="1">
                <a:solidFill>
                  <a:srgbClr val="222222"/>
                </a:solidFill>
              </a:rPr>
              <a:t>simply</a:t>
            </a:r>
            <a:r>
              <a:rPr lang="de-DE" sz="2400" dirty="0">
                <a:solidFill>
                  <a:srgbClr val="222222"/>
                </a:solidFill>
              </a:rPr>
              <a:t> "A network </a:t>
            </a:r>
            <a:r>
              <a:rPr lang="de-DE" sz="2400" dirty="0" err="1">
                <a:solidFill>
                  <a:srgbClr val="222222"/>
                </a:solidFill>
              </a:rPr>
              <a:t>of</a:t>
            </a:r>
            <a:r>
              <a:rPr lang="de-DE" sz="2400" dirty="0">
                <a:solidFill>
                  <a:srgbClr val="222222"/>
                </a:solidFill>
              </a:rPr>
              <a:t> Internet </a:t>
            </a:r>
            <a:r>
              <a:rPr lang="de-DE" sz="2400" dirty="0" err="1">
                <a:solidFill>
                  <a:srgbClr val="222222"/>
                </a:solidFill>
              </a:rPr>
              <a:t>connected</a:t>
            </a:r>
            <a:r>
              <a:rPr lang="de-DE" sz="2400" dirty="0">
                <a:solidFill>
                  <a:srgbClr val="222222"/>
                </a:solidFill>
              </a:rPr>
              <a:t> </a:t>
            </a:r>
            <a:r>
              <a:rPr lang="de-DE" sz="2400" dirty="0" err="1">
                <a:solidFill>
                  <a:srgbClr val="222222"/>
                </a:solidFill>
              </a:rPr>
              <a:t>objects</a:t>
            </a:r>
            <a:r>
              <a:rPr lang="de-DE" sz="2400" dirty="0">
                <a:solidFill>
                  <a:srgbClr val="222222"/>
                </a:solidFill>
              </a:rPr>
              <a:t> </a:t>
            </a:r>
            <a:r>
              <a:rPr lang="de-DE" sz="2400" dirty="0" err="1">
                <a:solidFill>
                  <a:srgbClr val="222222"/>
                </a:solidFill>
              </a:rPr>
              <a:t>able</a:t>
            </a:r>
            <a:r>
              <a:rPr lang="de-DE" sz="2400" dirty="0">
                <a:solidFill>
                  <a:srgbClr val="222222"/>
                </a:solidFill>
              </a:rPr>
              <a:t> </a:t>
            </a:r>
            <a:r>
              <a:rPr lang="de-DE" sz="2400" dirty="0" err="1">
                <a:solidFill>
                  <a:srgbClr val="222222"/>
                </a:solidFill>
              </a:rPr>
              <a:t>to</a:t>
            </a:r>
            <a:r>
              <a:rPr lang="de-DE" sz="2400" dirty="0">
                <a:solidFill>
                  <a:srgbClr val="222222"/>
                </a:solidFill>
              </a:rPr>
              <a:t> </a:t>
            </a:r>
            <a:r>
              <a:rPr lang="de-DE" sz="2400" dirty="0" err="1">
                <a:solidFill>
                  <a:srgbClr val="222222"/>
                </a:solidFill>
              </a:rPr>
              <a:t>collect</a:t>
            </a:r>
            <a:r>
              <a:rPr lang="de-DE" sz="2400" dirty="0">
                <a:solidFill>
                  <a:srgbClr val="222222"/>
                </a:solidFill>
              </a:rPr>
              <a:t> and </a:t>
            </a:r>
            <a:r>
              <a:rPr lang="de-DE" sz="2400" dirty="0" err="1">
                <a:solidFill>
                  <a:srgbClr val="222222"/>
                </a:solidFill>
              </a:rPr>
              <a:t>exchange</a:t>
            </a:r>
            <a:r>
              <a:rPr lang="de-DE" sz="2400" dirty="0">
                <a:solidFill>
                  <a:srgbClr val="222222"/>
                </a:solidFill>
              </a:rPr>
              <a:t> </a:t>
            </a:r>
            <a:r>
              <a:rPr lang="de-DE" sz="2400" dirty="0" err="1">
                <a:solidFill>
                  <a:srgbClr val="222222"/>
                </a:solidFill>
              </a:rPr>
              <a:t>data</a:t>
            </a:r>
            <a:r>
              <a:rPr lang="de-DE" sz="2400" dirty="0">
                <a:solidFill>
                  <a:srgbClr val="222222"/>
                </a:solidFill>
              </a:rPr>
              <a:t>.„</a:t>
            </a:r>
          </a:p>
          <a:p>
            <a:pPr indent="-381000">
              <a:spcBef>
                <a:spcPts val="0"/>
              </a:spcBef>
              <a:spcAft>
                <a:spcPts val="1200"/>
              </a:spcAft>
              <a:buSzPts val="2400"/>
              <a:buFont typeface="Calibri"/>
              <a:buChar char="•"/>
            </a:pPr>
            <a:r>
              <a:rPr lang="en-US" sz="2400" dirty="0">
                <a:solidFill>
                  <a:srgbClr val="333333"/>
                </a:solidFill>
              </a:rPr>
              <a:t>Interoperability is a major challenge on the Internet of Things</a:t>
            </a:r>
            <a:endParaRPr sz="2400" dirty="0">
              <a:solidFill>
                <a:srgbClr val="333333"/>
              </a:solidFill>
            </a:endParaRPr>
          </a:p>
          <a:p>
            <a:pPr marL="457200" lvl="0" indent="-381000" algn="l" rtl="0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rgbClr val="333333"/>
              </a:buClr>
              <a:buSzPts val="2400"/>
              <a:buFont typeface="Calibri"/>
              <a:buChar char="•"/>
            </a:pPr>
            <a:r>
              <a:rPr lang="de-DE" sz="2400" dirty="0">
                <a:solidFill>
                  <a:srgbClr val="333333"/>
                </a:solidFill>
              </a:rPr>
              <a:t>Web </a:t>
            </a:r>
            <a:r>
              <a:rPr lang="de-DE" sz="2400" dirty="0" err="1">
                <a:solidFill>
                  <a:srgbClr val="333333"/>
                </a:solidFill>
              </a:rPr>
              <a:t>of</a:t>
            </a:r>
            <a:r>
              <a:rPr lang="de-DE" sz="2400" dirty="0">
                <a:solidFill>
                  <a:srgbClr val="333333"/>
                </a:solidFill>
              </a:rPr>
              <a:t> </a:t>
            </a:r>
            <a:r>
              <a:rPr lang="de-DE" sz="2400" dirty="0" err="1">
                <a:solidFill>
                  <a:srgbClr val="333333"/>
                </a:solidFill>
              </a:rPr>
              <a:t>things</a:t>
            </a:r>
            <a:r>
              <a:rPr lang="de-DE" sz="2400" dirty="0">
                <a:solidFill>
                  <a:srgbClr val="333333"/>
                </a:solidFill>
              </a:rPr>
              <a:t> </a:t>
            </a:r>
            <a:r>
              <a:rPr lang="de-DE" sz="2400" dirty="0" err="1">
                <a:solidFill>
                  <a:srgbClr val="333333"/>
                </a:solidFill>
              </a:rPr>
              <a:t>is</a:t>
            </a:r>
            <a:r>
              <a:rPr lang="de-DE" sz="2400" dirty="0">
                <a:solidFill>
                  <a:srgbClr val="333333"/>
                </a:solidFill>
              </a:rPr>
              <a:t> </a:t>
            </a:r>
            <a:r>
              <a:rPr lang="de-DE" sz="2400" dirty="0" err="1">
                <a:solidFill>
                  <a:srgbClr val="333333"/>
                </a:solidFill>
              </a:rPr>
              <a:t>the</a:t>
            </a:r>
            <a:r>
              <a:rPr lang="de-DE" sz="2400" dirty="0">
                <a:solidFill>
                  <a:srgbClr val="333333"/>
                </a:solidFill>
              </a:rPr>
              <a:t> </a:t>
            </a:r>
            <a:r>
              <a:rPr lang="de-DE" sz="2400" b="1" dirty="0" err="1">
                <a:solidFill>
                  <a:srgbClr val="333333"/>
                </a:solidFill>
              </a:rPr>
              <a:t>subset</a:t>
            </a:r>
            <a:r>
              <a:rPr lang="de-DE" sz="2400" dirty="0">
                <a:solidFill>
                  <a:srgbClr val="333333"/>
                </a:solidFill>
              </a:rPr>
              <a:t> </a:t>
            </a:r>
            <a:r>
              <a:rPr lang="de-DE" sz="2400" dirty="0" err="1">
                <a:solidFill>
                  <a:srgbClr val="333333"/>
                </a:solidFill>
              </a:rPr>
              <a:t>of</a:t>
            </a:r>
            <a:r>
              <a:rPr lang="de-DE" sz="2400" dirty="0">
                <a:solidFill>
                  <a:srgbClr val="333333"/>
                </a:solidFill>
              </a:rPr>
              <a:t> Internet </a:t>
            </a:r>
            <a:r>
              <a:rPr lang="de-DE" sz="2400" dirty="0" err="1">
                <a:solidFill>
                  <a:srgbClr val="333333"/>
                </a:solidFill>
              </a:rPr>
              <a:t>Of</a:t>
            </a:r>
            <a:r>
              <a:rPr lang="de-DE" sz="2400" dirty="0">
                <a:solidFill>
                  <a:srgbClr val="333333"/>
                </a:solidFill>
              </a:rPr>
              <a:t> Things.</a:t>
            </a:r>
            <a:endParaRPr sz="2400" dirty="0">
              <a:solidFill>
                <a:srgbClr val="333333"/>
              </a:solidFill>
            </a:endParaRPr>
          </a:p>
          <a:p>
            <a:pPr marL="457200" lvl="0" indent="-381000" algn="l" rtl="0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rgbClr val="333333"/>
              </a:buClr>
              <a:buSzPts val="2400"/>
              <a:buChar char="•"/>
            </a:pPr>
            <a:r>
              <a:rPr lang="de-DE" sz="2400" dirty="0">
                <a:solidFill>
                  <a:srgbClr val="333333"/>
                </a:solidFill>
              </a:rPr>
              <a:t>WoT </a:t>
            </a:r>
            <a:r>
              <a:rPr lang="de-DE" sz="2400" dirty="0" err="1">
                <a:solidFill>
                  <a:srgbClr val="333333"/>
                </a:solidFill>
              </a:rPr>
              <a:t>is</a:t>
            </a:r>
            <a:r>
              <a:rPr lang="de-DE" sz="2400" dirty="0">
                <a:solidFill>
                  <a:srgbClr val="333333"/>
                </a:solidFill>
              </a:rPr>
              <a:t> </a:t>
            </a:r>
            <a:r>
              <a:rPr lang="de-DE" sz="2400" b="1" dirty="0" err="1">
                <a:solidFill>
                  <a:srgbClr val="333333"/>
                </a:solidFill>
              </a:rPr>
              <a:t>Application</a:t>
            </a:r>
            <a:r>
              <a:rPr lang="de-DE" sz="2400" b="1" dirty="0">
                <a:solidFill>
                  <a:srgbClr val="333333"/>
                </a:solidFill>
              </a:rPr>
              <a:t> Layer </a:t>
            </a:r>
            <a:r>
              <a:rPr lang="de-DE" sz="2400" dirty="0" err="1">
                <a:solidFill>
                  <a:srgbClr val="333333"/>
                </a:solidFill>
              </a:rPr>
              <a:t>over</a:t>
            </a:r>
            <a:r>
              <a:rPr lang="de-DE" sz="2400" dirty="0">
                <a:solidFill>
                  <a:srgbClr val="333333"/>
                </a:solidFill>
              </a:rPr>
              <a:t> </a:t>
            </a:r>
            <a:r>
              <a:rPr lang="de-DE" sz="2400" dirty="0" err="1">
                <a:solidFill>
                  <a:srgbClr val="333333"/>
                </a:solidFill>
              </a:rPr>
              <a:t>IoT</a:t>
            </a:r>
            <a:r>
              <a:rPr lang="de-DE" sz="2400" dirty="0">
                <a:solidFill>
                  <a:srgbClr val="333333"/>
                </a:solidFill>
              </a:rPr>
              <a:t>. </a:t>
            </a:r>
          </a:p>
          <a:p>
            <a:pPr lvl="0" indent="-381000">
              <a:spcBef>
                <a:spcPts val="0"/>
              </a:spcBef>
              <a:spcAft>
                <a:spcPts val="1200"/>
              </a:spcAft>
              <a:buClr>
                <a:srgbClr val="333333"/>
              </a:buClr>
              <a:buSzPts val="2400"/>
            </a:pPr>
            <a:r>
              <a:rPr lang="en-US" sz="2400" dirty="0">
                <a:solidFill>
                  <a:srgbClr val="333333"/>
                </a:solidFill>
              </a:rPr>
              <a:t>Interoperability challenge is taken care of by using existing web technologies</a:t>
            </a:r>
            <a:endParaRPr sz="2400" dirty="0">
              <a:solidFill>
                <a:srgbClr val="333333"/>
              </a:solidFill>
            </a:endParaRPr>
          </a:p>
        </p:txBody>
      </p:sp>
      <p:pic>
        <p:nvPicPr>
          <p:cNvPr id="131" name="Google Shape;13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2877" y="2593700"/>
            <a:ext cx="3497623" cy="233174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A130CAF-EA89-4E18-B71B-8C9969D1658E}"/>
              </a:ext>
            </a:extLst>
          </p:cNvPr>
          <p:cNvSpPr/>
          <p:nvPr/>
        </p:nvSpPr>
        <p:spPr>
          <a:xfrm>
            <a:off x="904875" y="2219325"/>
            <a:ext cx="1884507" cy="2438400"/>
          </a:xfrm>
          <a:prstGeom prst="rect">
            <a:avLst/>
          </a:prstGeom>
          <a:solidFill>
            <a:schemeClr val="bg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de-DE" dirty="0">
                <a:solidFill>
                  <a:srgbClr val="295C50"/>
                </a:solidFill>
              </a:rPr>
              <a:t>WoT </a:t>
            </a:r>
            <a:r>
              <a:rPr lang="de-DE" dirty="0" err="1">
                <a:solidFill>
                  <a:srgbClr val="295C50"/>
                </a:solidFill>
              </a:rPr>
              <a:t>vs</a:t>
            </a:r>
            <a:r>
              <a:rPr lang="de-DE" dirty="0">
                <a:solidFill>
                  <a:srgbClr val="295C50"/>
                </a:solidFill>
              </a:rPr>
              <a:t> </a:t>
            </a:r>
            <a:r>
              <a:rPr lang="de-DE" dirty="0" err="1">
                <a:solidFill>
                  <a:srgbClr val="295C50"/>
                </a:solidFill>
              </a:rPr>
              <a:t>IoT</a:t>
            </a:r>
            <a:r>
              <a:rPr lang="de-DE" dirty="0">
                <a:solidFill>
                  <a:srgbClr val="295C50"/>
                </a:solidFill>
              </a:rPr>
              <a:t>: Way </a:t>
            </a:r>
            <a:r>
              <a:rPr lang="de-DE" dirty="0" err="1">
                <a:solidFill>
                  <a:srgbClr val="295C50"/>
                </a:solidFill>
              </a:rPr>
              <a:t>of</a:t>
            </a:r>
            <a:r>
              <a:rPr lang="de-DE" dirty="0">
                <a:solidFill>
                  <a:srgbClr val="295C50"/>
                </a:solidFill>
              </a:rPr>
              <a:t> </a:t>
            </a:r>
            <a:r>
              <a:rPr lang="de-DE" dirty="0" err="1">
                <a:solidFill>
                  <a:srgbClr val="295C50"/>
                </a:solidFill>
              </a:rPr>
              <a:t>doing</a:t>
            </a:r>
            <a:r>
              <a:rPr lang="de-DE" dirty="0">
                <a:solidFill>
                  <a:srgbClr val="295C50"/>
                </a:solidFill>
              </a:rPr>
              <a:t> </a:t>
            </a:r>
            <a:r>
              <a:rPr lang="de-DE" dirty="0" err="1">
                <a:solidFill>
                  <a:srgbClr val="295C50"/>
                </a:solidFill>
              </a:rPr>
              <a:t>things</a:t>
            </a:r>
            <a:endParaRPr dirty="0">
              <a:solidFill>
                <a:srgbClr val="295C50"/>
              </a:solidFill>
            </a:endParaRPr>
          </a:p>
        </p:txBody>
      </p:sp>
      <p:sp>
        <p:nvSpPr>
          <p:cNvPr id="130" name="Google Shape;130;p1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28600" lvl="0" indent="-228600">
              <a:spcBef>
                <a:spcPts val="0"/>
              </a:spcBef>
              <a:buSzPts val="2590"/>
            </a:pPr>
            <a:r>
              <a:rPr lang="en-US" sz="2400" dirty="0">
                <a:solidFill>
                  <a:srgbClr val="0070C0"/>
                </a:solidFill>
              </a:rPr>
              <a:t>IoT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0E8CE94-7F13-4249-893E-8025F0BABDBC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228600" lvl="0" indent="-228600">
              <a:spcBef>
                <a:spcPts val="0"/>
              </a:spcBef>
              <a:buSzPts val="2590"/>
            </a:pPr>
            <a:r>
              <a:rPr lang="en-US" dirty="0"/>
              <a:t>Fosters a</a:t>
            </a:r>
            <a:r>
              <a:rPr lang="en-US" b="1" dirty="0"/>
              <a:t> event-driven nature </a:t>
            </a:r>
            <a:r>
              <a:rPr lang="en-US" dirty="0"/>
              <a:t>of applications</a:t>
            </a:r>
          </a:p>
          <a:p>
            <a:pPr marL="228600" lvl="0" indent="-228600">
              <a:spcBef>
                <a:spcPts val="0"/>
              </a:spcBef>
              <a:buSzPts val="2590"/>
            </a:pPr>
            <a:r>
              <a:rPr lang="en-US" dirty="0"/>
              <a:t>Use protocols like MQTT or </a:t>
            </a:r>
            <a:r>
              <a:rPr lang="en-US" dirty="0" err="1"/>
              <a:t>CoAP</a:t>
            </a:r>
            <a:r>
              <a:rPr lang="en-US" dirty="0"/>
              <a:t> </a:t>
            </a:r>
            <a:r>
              <a:rPr lang="en-US" dirty="0" err="1"/>
              <a:t>etc</a:t>
            </a:r>
            <a:endParaRPr lang="en-US" dirty="0"/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DB63F0-9AEC-4B0A-AFB2-EBA1DBCD54E8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 anchor="ctr"/>
          <a:lstStyle/>
          <a:p>
            <a:r>
              <a:rPr lang="de-DE" dirty="0">
                <a:solidFill>
                  <a:srgbClr val="0070C0"/>
                </a:solidFill>
              </a:rPr>
              <a:t>WoT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DDA7BB-725C-458A-B7CE-D074E035B976}"/>
              </a:ext>
            </a:extLst>
          </p:cNvPr>
          <p:cNvSpPr>
            <a:spLocks noGrp="1"/>
          </p:cNvSpPr>
          <p:nvPr>
            <p:ph type="body" idx="4"/>
          </p:nvPr>
        </p:nvSpPr>
        <p:spPr/>
        <p:txBody>
          <a:bodyPr/>
          <a:lstStyle/>
          <a:p>
            <a:pPr marL="228600" lvl="0" indent="-228600">
              <a:spcBef>
                <a:spcPts val="0"/>
              </a:spcBef>
              <a:spcAft>
                <a:spcPts val="600"/>
              </a:spcAft>
              <a:buSzPts val="2590"/>
            </a:pPr>
            <a:r>
              <a:rPr lang="en-US" sz="2400" dirty="0"/>
              <a:t>Integrates </a:t>
            </a:r>
            <a:r>
              <a:rPr lang="en-US" sz="2400" b="1" dirty="0"/>
              <a:t>Things</a:t>
            </a:r>
            <a:r>
              <a:rPr lang="en-US" sz="2400" dirty="0"/>
              <a:t> with the Web</a:t>
            </a:r>
          </a:p>
          <a:p>
            <a:pPr marL="228600" indent="-228600">
              <a:spcBef>
                <a:spcPts val="0"/>
              </a:spcBef>
              <a:spcAft>
                <a:spcPts val="600"/>
              </a:spcAft>
              <a:buSzPts val="2590"/>
            </a:pPr>
            <a:r>
              <a:rPr lang="en-US" sz="2400" dirty="0"/>
              <a:t>Limitations: The request-response nature of HTTP </a:t>
            </a:r>
          </a:p>
          <a:p>
            <a:pPr marL="228600" indent="-228600">
              <a:spcBef>
                <a:spcPts val="0"/>
              </a:spcBef>
              <a:spcAft>
                <a:spcPts val="600"/>
              </a:spcAft>
              <a:buSzPts val="2590"/>
            </a:pPr>
            <a:r>
              <a:rPr lang="en-US" sz="2400" dirty="0"/>
              <a:t>The event-driven nature is suggested to be implemented by the use of HTML5 </a:t>
            </a:r>
            <a:r>
              <a:rPr lang="en-US" sz="2400" dirty="0" err="1"/>
              <a:t>WebSockets</a:t>
            </a:r>
            <a:r>
              <a:rPr lang="en-US" sz="2400" dirty="0"/>
              <a:t> </a:t>
            </a:r>
          </a:p>
          <a:p>
            <a:pPr marL="800100" lvl="1">
              <a:spcBef>
                <a:spcPts val="0"/>
              </a:spcBef>
              <a:spcAft>
                <a:spcPts val="600"/>
              </a:spcAft>
              <a:buSzPts val="2590"/>
              <a:buFont typeface="Calibri" panose="020F0502020204030204" pitchFamily="34" charset="0"/>
              <a:buChar char="−"/>
            </a:pPr>
            <a:r>
              <a:rPr lang="en-US" sz="2000" dirty="0"/>
              <a:t>Natively or through the use of translation brokers</a:t>
            </a:r>
          </a:p>
          <a:p>
            <a:pPr marL="1200150" lvl="2" indent="-285750">
              <a:spcBef>
                <a:spcPts val="0"/>
              </a:spcBef>
              <a:spcAft>
                <a:spcPts val="600"/>
              </a:spcAft>
              <a:buSzPts val="2590"/>
              <a:buFont typeface="Courier New" panose="02070309020205020404" pitchFamily="49" charset="0"/>
              <a:buChar char="o"/>
            </a:pPr>
            <a:r>
              <a:rPr lang="en-US" sz="1600" dirty="0"/>
              <a:t>e.g., translating from MQTT or </a:t>
            </a:r>
            <a:r>
              <a:rPr lang="en-US" sz="1600" dirty="0" err="1"/>
              <a:t>CoAP</a:t>
            </a:r>
            <a:r>
              <a:rPr lang="en-US" sz="1600" dirty="0"/>
              <a:t> to </a:t>
            </a:r>
            <a:r>
              <a:rPr lang="en-US" sz="1600" dirty="0" err="1"/>
              <a:t>WebSockets</a:t>
            </a:r>
            <a:r>
              <a:rPr lang="en-US" sz="1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099826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de-DE" dirty="0"/>
              <a:t>WoT Architecture</a:t>
            </a:r>
            <a:endParaRPr dirty="0"/>
          </a:p>
        </p:txBody>
      </p:sp>
      <p:pic>
        <p:nvPicPr>
          <p:cNvPr id="138" name="Google Shape;13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47850" y="365126"/>
            <a:ext cx="4844150" cy="612775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B44F2343-EF41-4D55-BDBF-DC203AB3B431}"/>
              </a:ext>
            </a:extLst>
          </p:cNvPr>
          <p:cNvSpPr txBox="1">
            <a:spLocks/>
          </p:cNvSpPr>
          <p:nvPr/>
        </p:nvSpPr>
        <p:spPr>
          <a:xfrm>
            <a:off x="2843179" y="1690825"/>
            <a:ext cx="4605371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dirty="0"/>
              <a:t>4 Main layers </a:t>
            </a:r>
          </a:p>
          <a:p>
            <a:r>
              <a:rPr lang="en-US" dirty="0"/>
              <a:t>Describes the framework to classify the different patterns and protocols   involved.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0267AEF-A522-4E5C-85C2-4B1A4E3C39A7}"/>
              </a:ext>
            </a:extLst>
          </p:cNvPr>
          <p:cNvSpPr/>
          <p:nvPr/>
        </p:nvSpPr>
        <p:spPr>
          <a:xfrm>
            <a:off x="904875" y="2219325"/>
            <a:ext cx="1884507" cy="2438400"/>
          </a:xfrm>
          <a:prstGeom prst="rect">
            <a:avLst/>
          </a:prstGeom>
          <a:solidFill>
            <a:schemeClr val="bg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1330</Words>
  <Application>Microsoft Office PowerPoint</Application>
  <PresentationFormat>Widescreen</PresentationFormat>
  <Paragraphs>245</Paragraphs>
  <Slides>36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3" baseType="lpstr">
      <vt:lpstr>Arial</vt:lpstr>
      <vt:lpstr>Calibri</vt:lpstr>
      <vt:lpstr>Consolas</vt:lpstr>
      <vt:lpstr>Courier New</vt:lpstr>
      <vt:lpstr>Source Sans Pro</vt:lpstr>
      <vt:lpstr>Wingdings</vt:lpstr>
      <vt:lpstr>Office Theme</vt:lpstr>
      <vt:lpstr>Seminar Web Engineering                                            112- SoLiD for WoT Devices</vt:lpstr>
      <vt:lpstr>Outline</vt:lpstr>
      <vt:lpstr>WoT</vt:lpstr>
      <vt:lpstr>Web?</vt:lpstr>
      <vt:lpstr>Thing?</vt:lpstr>
      <vt:lpstr>Web Of Things</vt:lpstr>
      <vt:lpstr>IoT vs WoT</vt:lpstr>
      <vt:lpstr>WoT vs IoT: Way of doing things</vt:lpstr>
      <vt:lpstr>WoT Architecture</vt:lpstr>
      <vt:lpstr>WoT :: Layer-1: Accessibility Layer</vt:lpstr>
      <vt:lpstr>WoT :: Layer-2: Findability Layer</vt:lpstr>
      <vt:lpstr>WoT :: Layer-3: Sharing Layer</vt:lpstr>
      <vt:lpstr>WoT :: Layer-4: Composition Layer</vt:lpstr>
      <vt:lpstr>SoLiD</vt:lpstr>
      <vt:lpstr>Decentralization</vt:lpstr>
      <vt:lpstr>Linked Data</vt:lpstr>
      <vt:lpstr>Typical HTML Data vs Linked Data</vt:lpstr>
      <vt:lpstr>Linked Data Platform</vt:lpstr>
      <vt:lpstr>SoLiD</vt:lpstr>
      <vt:lpstr>SoLiD Specification</vt:lpstr>
      <vt:lpstr>Linked Data applied to SoLiD</vt:lpstr>
      <vt:lpstr>SoLiD: Content Representation</vt:lpstr>
      <vt:lpstr>SoLiD &amp; WoT</vt:lpstr>
      <vt:lpstr>SoLiD &amp; WoT at a glance</vt:lpstr>
      <vt:lpstr>Related Works</vt:lpstr>
      <vt:lpstr>Further Motivation</vt:lpstr>
      <vt:lpstr>WoT Scenario: A Top Level View</vt:lpstr>
      <vt:lpstr>Previous Proposal</vt:lpstr>
      <vt:lpstr>The Proposed Secnerio-1</vt:lpstr>
      <vt:lpstr>The Proposed Scenerio-2</vt:lpstr>
      <vt:lpstr>PowerPoint Presentation</vt:lpstr>
      <vt:lpstr>The Implementation: Scenerio-1</vt:lpstr>
      <vt:lpstr>Challenges We Faced</vt:lpstr>
      <vt:lpstr>The Demo</vt:lpstr>
      <vt:lpstr>Conclusion</vt:lpstr>
      <vt:lpstr>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Seminar Web Engineering                                            112- SoLiD for WoT Devices</dc:title>
  <dc:creator>Shovra Das</dc:creator>
  <cp:lastModifiedBy>Shovra Das</cp:lastModifiedBy>
  <cp:revision>30</cp:revision>
  <dcterms:created xsi:type="dcterms:W3CDTF">2019-06-02T21:06:00Z</dcterms:created>
  <dcterms:modified xsi:type="dcterms:W3CDTF">2019-06-30T18:45:10Z</dcterms:modified>
</cp:coreProperties>
</file>