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01" r:id="rId4"/>
    <p:sldId id="258" r:id="rId5"/>
    <p:sldId id="259" r:id="rId6"/>
    <p:sldId id="260" r:id="rId7"/>
    <p:sldId id="261" r:id="rId8"/>
    <p:sldId id="291" r:id="rId9"/>
    <p:sldId id="262" r:id="rId10"/>
    <p:sldId id="297" r:id="rId11"/>
    <p:sldId id="296" r:id="rId12"/>
    <p:sldId id="298" r:id="rId13"/>
    <p:sldId id="299" r:id="rId14"/>
    <p:sldId id="300" r:id="rId15"/>
    <p:sldId id="263" r:id="rId16"/>
    <p:sldId id="266" r:id="rId17"/>
    <p:sldId id="304" r:id="rId18"/>
    <p:sldId id="267" r:id="rId19"/>
    <p:sldId id="264" r:id="rId20"/>
    <p:sldId id="265" r:id="rId21"/>
    <p:sldId id="288" r:id="rId22"/>
    <p:sldId id="278" r:id="rId23"/>
    <p:sldId id="302" r:id="rId24"/>
    <p:sldId id="303" r:id="rId25"/>
    <p:sldId id="269" r:id="rId26"/>
    <p:sldId id="270" r:id="rId27"/>
    <p:sldId id="287" r:id="rId28"/>
    <p:sldId id="286" r:id="rId29"/>
    <p:sldId id="272" r:id="rId30"/>
    <p:sldId id="290" r:id="rId31"/>
    <p:sldId id="307" r:id="rId32"/>
    <p:sldId id="289" r:id="rId33"/>
    <p:sldId id="305" r:id="rId34"/>
    <p:sldId id="274" r:id="rId35"/>
    <p:sldId id="275" r:id="rId36"/>
    <p:sldId id="276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5C5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6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3EC0C-5457-4786-B9A9-D1F388FA4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906D-DED8-4A94-A356-62780079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77AE-34C1-4332-8366-7B383B8F8D3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CB20-6A46-4767-9434-B470DF215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E4FD-B515-4A47-A8D9-AFD2CF84B7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C951-B496-415C-90BA-7AFDDF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47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59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22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494c8955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b494c895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30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dLayout">
  <p:cSld name="Outlined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295C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4"/>
          <p:cNvSpPr/>
          <p:nvPr userDrawn="1"/>
        </p:nvSpPr>
        <p:spPr>
          <a:xfrm>
            <a:off x="838200" y="1825625"/>
            <a:ext cx="19511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Web of Things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 in WoT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Relevant Works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Proposed System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Implementation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The Demo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Conclusion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re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UR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524000" y="1762125"/>
            <a:ext cx="9144000" cy="20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Seminar Web Engineering                                            </a:t>
            </a:r>
            <a:r>
              <a:rPr lang="en-US" sz="4800" dirty="0">
                <a:solidFill>
                  <a:srgbClr val="295C50"/>
                </a:solidFill>
              </a:rPr>
              <a:t>112- </a:t>
            </a:r>
            <a:r>
              <a:rPr lang="en-US" sz="4800" dirty="0" err="1">
                <a:solidFill>
                  <a:srgbClr val="295C50"/>
                </a:solidFill>
              </a:rPr>
              <a:t>SoLiD</a:t>
            </a:r>
            <a:r>
              <a:rPr lang="en-US" sz="4800" dirty="0">
                <a:solidFill>
                  <a:srgbClr val="295C50"/>
                </a:solidFill>
              </a:rPr>
              <a:t> for </a:t>
            </a:r>
            <a:r>
              <a:rPr lang="en-US" sz="4800" dirty="0" err="1">
                <a:solidFill>
                  <a:srgbClr val="295C50"/>
                </a:solidFill>
              </a:rPr>
              <a:t>WoT</a:t>
            </a:r>
            <a:r>
              <a:rPr lang="en-US" sz="4800" dirty="0">
                <a:solidFill>
                  <a:srgbClr val="295C50"/>
                </a:solidFill>
              </a:rPr>
              <a:t> Devices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8DD2E3C3-1B4C-4DBD-8C10-F594220AC7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7324" y="4519449"/>
            <a:ext cx="4008675" cy="1338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Advisor: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Mahda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Noura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     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id="{0AE5C4BB-9C03-4921-8CD5-3514954088F5}"/>
              </a:ext>
            </a:extLst>
          </p:cNvPr>
          <p:cNvSpPr txBox="1"/>
          <p:nvPr/>
        </p:nvSpPr>
        <p:spPr>
          <a:xfrm>
            <a:off x="8153400" y="4519449"/>
            <a:ext cx="4008674" cy="133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Presented by:</a:t>
            </a:r>
            <a:r>
              <a:rPr lang="en-GB" sz="2400" u="sng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Sagar 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Kafle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  <a:p>
            <a:pPr lvl="0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Shovra Das</a:t>
            </a:r>
            <a:b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8" name="Google Shape;62;p13">
            <a:extLst>
              <a:ext uri="{FF2B5EF4-FFF2-40B4-BE49-F238E27FC236}">
                <a16:creationId xmlns:a16="http://schemas.microsoft.com/office/drawing/2014/main" id="{93E71BEF-8F9D-4858-A83D-200944F4B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6984" y="406976"/>
            <a:ext cx="3338030" cy="165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vsr.informatik.tu-chemnitz.de/svnproxy/images/teaser-large.png">
            <a:extLst>
              <a:ext uri="{FF2B5EF4-FFF2-40B4-BE49-F238E27FC236}">
                <a16:creationId xmlns:a16="http://schemas.microsoft.com/office/drawing/2014/main" id="{2C5913C1-6827-475C-AE8A-9E77F6660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82" r="3492"/>
          <a:stretch/>
        </p:blipFill>
        <p:spPr bwMode="auto">
          <a:xfrm>
            <a:off x="11020424" y="6090416"/>
            <a:ext cx="1171575" cy="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132-5016-4D52-8AEC-A6B43BA5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Layer-1: Accessibility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E63F-99AB-4D23-8F81-589F23AB2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core layer </a:t>
            </a:r>
            <a:r>
              <a:rPr lang="en-US" dirty="0"/>
              <a:t>of the WoT</a:t>
            </a:r>
          </a:p>
          <a:p>
            <a:r>
              <a:rPr lang="en-US" dirty="0"/>
              <a:t>Deals with the </a:t>
            </a:r>
            <a:r>
              <a:rPr lang="en-US" b="1" dirty="0"/>
              <a:t>access of things </a:t>
            </a:r>
            <a:r>
              <a:rPr lang="en-US" dirty="0"/>
              <a:t>to the Internet</a:t>
            </a:r>
          </a:p>
          <a:p>
            <a:r>
              <a:rPr lang="en-US" dirty="0"/>
              <a:t>Ensure they expose their services via </a:t>
            </a:r>
            <a:r>
              <a:rPr lang="en-US" b="1" dirty="0"/>
              <a:t>Web APIs</a:t>
            </a:r>
            <a:r>
              <a:rPr lang="en-US" dirty="0"/>
              <a:t>.</a:t>
            </a:r>
          </a:p>
        </p:txBody>
      </p:sp>
      <p:pic>
        <p:nvPicPr>
          <p:cNvPr id="4" name="Google Shape;138;p20">
            <a:extLst>
              <a:ext uri="{FF2B5EF4-FFF2-40B4-BE49-F238E27FC236}">
                <a16:creationId xmlns:a16="http://schemas.microsoft.com/office/drawing/2014/main" id="{44FFAEAA-6250-4020-8D79-DDD6E1B507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4353" b="9274"/>
          <a:stretch/>
        </p:blipFill>
        <p:spPr>
          <a:xfrm>
            <a:off x="4249466" y="3695700"/>
            <a:ext cx="48441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5ADE7-70D9-453D-A71F-BF4B20876BB2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BCD3-11EC-45A5-B1A9-7E70127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Layer-2: Findability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20D6-3A92-4532-8A89-D3116E9D0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Focus: To provide a way to find and locate things on the Web</a:t>
            </a:r>
          </a:p>
          <a:p>
            <a:r>
              <a:rPr lang="en-US" b="1" dirty="0"/>
              <a:t>Strongly influenced by the semantic Web</a:t>
            </a:r>
          </a:p>
          <a:p>
            <a:r>
              <a:rPr lang="en-US" dirty="0"/>
              <a:t>Reuse Web semantic standards to describe things and their services.</a:t>
            </a:r>
          </a:p>
          <a:p>
            <a:pPr lvl="1"/>
            <a:r>
              <a:rPr lang="en-US" dirty="0"/>
              <a:t>HTML5 Microdata integration, RDF / </a:t>
            </a:r>
            <a:r>
              <a:rPr lang="en-US" dirty="0" err="1"/>
              <a:t>RDFa</a:t>
            </a:r>
            <a:r>
              <a:rPr lang="en-US" dirty="0"/>
              <a:t>, JSON-LD etc.</a:t>
            </a:r>
          </a:p>
          <a:p>
            <a:pPr lvl="1"/>
            <a:r>
              <a:rPr lang="en-US" dirty="0"/>
              <a:t>Enables machine to machine interaction following some standards.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A5C6D-5F2D-4A5C-B663-32684785D95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Layer-3: Sharing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Deals with the idea of things </a:t>
            </a:r>
            <a:r>
              <a:rPr lang="en-US" b="1" dirty="0"/>
              <a:t>pushing data to the Web</a:t>
            </a:r>
          </a:p>
          <a:p>
            <a:r>
              <a:rPr lang="en-US" dirty="0"/>
              <a:t>Intelligence and Big-data patterns can be applied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Manage our health (Wearables),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Optimize energy consumption (Smart Grid)</a:t>
            </a:r>
          </a:p>
          <a:p>
            <a:r>
              <a:rPr lang="en-US" dirty="0"/>
              <a:t>Ensures that data generated by things can be shared in an </a:t>
            </a:r>
            <a:r>
              <a:rPr lang="en-US" b="1" dirty="0"/>
              <a:t>efficient and secure </a:t>
            </a:r>
            <a:r>
              <a:rPr lang="en-US" dirty="0"/>
              <a:t>manner.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E5F94-D85B-4CF2-A677-68BC1B9130C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Layer-4: Composition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Integrates the services and data offered by things into higher level Web tools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Analytics software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Mashup applications such as IFTTT</a:t>
            </a:r>
          </a:p>
          <a:p>
            <a:r>
              <a:rPr lang="en-US" dirty="0"/>
              <a:t>Makes simpler to create applications involving things and virtual Web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D05CA-714E-47A6-A7CE-BD2C1997323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5B35F-963F-4302-8C6D-70230CC1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8C868-3EF9-4E7D-ADA1-83FAD86C2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Web </a:t>
            </a:r>
            <a:r>
              <a:rPr lang="de-DE" dirty="0" err="1"/>
              <a:t>Decentralization</a:t>
            </a:r>
            <a:r>
              <a:rPr lang="de-DE" dirty="0"/>
              <a:t> Project by Prof. Tim Berners-Lee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Decentralization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50211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Web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runs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across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number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machines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that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by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regular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rather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than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central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place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like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server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22222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supposed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like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you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know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but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without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relying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centralised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operators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21212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Individual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user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have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there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instead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any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big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tech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firms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 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D915E-4598-4A81-8567-8C6982D9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49" y="1825625"/>
            <a:ext cx="3641991" cy="3975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CCB041-C24A-4F2C-8A79-17023E007608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Linked Data</a:t>
            </a: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8267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</a:rPr>
              <a:t>A Structured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Interlinked with other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Described based on some semantic vocabularies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Can be useful through semantic queries.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Based on the RDF model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Views data as a collection and in relation to other data.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Provides a single standardized access mechanism for all involved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Shareable, Extensible and Reusable, even on different results and different interfaces.</a:t>
            </a:r>
            <a:endParaRPr lang="en-US" sz="2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2" descr="Image result for linked data">
            <a:extLst>
              <a:ext uri="{FF2B5EF4-FFF2-40B4-BE49-F238E27FC236}">
                <a16:creationId xmlns:a16="http://schemas.microsoft.com/office/drawing/2014/main" id="{5CF52008-335A-4C48-A86E-4F7ADAB2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9" r="14733"/>
          <a:stretch/>
        </p:blipFill>
        <p:spPr bwMode="auto">
          <a:xfrm>
            <a:off x="8875729" y="933450"/>
            <a:ext cx="3316271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E7F005-F329-4D7F-8A4A-4CA26F88DAFF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CE4-BED5-4A02-9FB5-1737316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HTML Data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61F0-F672-4602-8FF3-07BD2AE1E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de-DE" dirty="0"/>
              <a:t>HTTP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HTTP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Interfaces: GET/POST/PUT/DELETE </a:t>
            </a:r>
            <a:r>
              <a:rPr lang="de-DE" dirty="0" err="1"/>
              <a:t>etc</a:t>
            </a:r>
            <a:endParaRPr lang="de-DE" dirty="0"/>
          </a:p>
          <a:p>
            <a:pPr marL="228600" lvl="0" indent="-228600">
              <a:buSzPts val="2800"/>
            </a:pPr>
            <a:r>
              <a:rPr lang="de-DE" dirty="0"/>
              <a:t>RDF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Interface: SPARQL (On top </a:t>
            </a:r>
            <a:r>
              <a:rPr lang="de-DE" dirty="0" err="1"/>
              <a:t>of</a:t>
            </a:r>
            <a:r>
              <a:rPr lang="de-DE" dirty="0"/>
              <a:t> HTTP)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7F060-3433-4F21-9D21-D82CEB0D4CBC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Platform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0880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The term </a:t>
            </a:r>
            <a:r>
              <a:rPr lang="en-US" b="1" dirty="0"/>
              <a:t>Linked Data</a:t>
            </a:r>
            <a:r>
              <a:rPr lang="en-US" dirty="0"/>
              <a:t> was coined on around 2006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Data model: </a:t>
            </a:r>
            <a:r>
              <a:rPr lang="en-US" b="1" dirty="0"/>
              <a:t>RDF </a:t>
            </a:r>
            <a:r>
              <a:rPr lang="en-US" dirty="0"/>
              <a:t>(Developed in the 1990s)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Format: </a:t>
            </a:r>
            <a:r>
              <a:rPr lang="en-US" b="1" dirty="0"/>
              <a:t>RDF/</a:t>
            </a:r>
            <a:r>
              <a:rPr lang="en-US" b="1" dirty="0" err="1"/>
              <a:t>RDFa</a:t>
            </a:r>
            <a:r>
              <a:rPr lang="en-US" b="1" dirty="0"/>
              <a:t>, Turtle, JSON-LD etc.</a:t>
            </a:r>
            <a:endParaRPr lang="en-US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Communication protocol:  </a:t>
            </a:r>
            <a:r>
              <a:rPr lang="en-US" b="1" dirty="0"/>
              <a:t>HTTP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Architectural style: </a:t>
            </a:r>
            <a:r>
              <a:rPr lang="en-US" b="1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FEA38-2B22-4D57-9B5B-12C8C6EDCF41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7452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ocial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inked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ata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decentralization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project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by Tim Berners-Lee.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Proposed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conventions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tools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building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social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Linked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Data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Principles</a:t>
            </a:r>
            <a:endParaRPr sz="2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Today’s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variety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reasons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User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became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source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power and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Internet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companies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 Solid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solution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70C0"/>
                </a:solidFill>
                <a:highlight>
                  <a:srgbClr val="FFFFFF"/>
                </a:highlight>
              </a:rPr>
              <a:t>POD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Allow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have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their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own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including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access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location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87" y="4001294"/>
            <a:ext cx="1733551" cy="17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D9116-6DF6-48E4-99DF-2D949B3E19F4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C63-4E40-419C-8A23-2AB9604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Outline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9CCE-CF10-406B-89A2-F221CA0CA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/>
              <a:t>Web of 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IoT vs WoT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Architecture </a:t>
            </a:r>
          </a:p>
          <a:p>
            <a:pPr marL="114300" indent="0">
              <a:buNone/>
            </a:pPr>
            <a:r>
              <a:rPr lang="en-US" sz="1400" b="1" dirty="0"/>
              <a:t>SoLiD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Decentralization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Linked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SoLiD vs. Typical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The SoLiD Specification</a:t>
            </a:r>
          </a:p>
          <a:p>
            <a:pPr marL="114300" indent="0">
              <a:buNone/>
            </a:pPr>
            <a:r>
              <a:rPr lang="en-US" sz="1400" b="1" dirty="0"/>
              <a:t>SoLiD in WoT</a:t>
            </a:r>
          </a:p>
          <a:p>
            <a:pPr marL="114300" indent="0">
              <a:buNone/>
            </a:pPr>
            <a:r>
              <a:rPr lang="en-US" sz="1400" b="1" dirty="0"/>
              <a:t>Relevant Works</a:t>
            </a:r>
          </a:p>
          <a:p>
            <a:pPr marL="114300" indent="0">
              <a:buNone/>
            </a:pPr>
            <a:r>
              <a:rPr lang="en-US" sz="1400" b="1" dirty="0"/>
              <a:t>Proposed System</a:t>
            </a:r>
          </a:p>
          <a:p>
            <a:pPr marL="114300" indent="0">
              <a:buNone/>
            </a:pPr>
            <a:r>
              <a:rPr lang="en-US" sz="1400" b="1" dirty="0"/>
              <a:t>Implementation</a:t>
            </a:r>
          </a:p>
          <a:p>
            <a:pPr marL="114300" indent="0">
              <a:buNone/>
            </a:pPr>
            <a:r>
              <a:rPr lang="en-US" sz="1400" b="1" dirty="0"/>
              <a:t>The Demo</a:t>
            </a:r>
          </a:p>
          <a:p>
            <a:pPr marL="114300" indent="0">
              <a:buNone/>
            </a:pPr>
            <a:r>
              <a:rPr lang="en-US" sz="1400" b="1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27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 </a:t>
            </a:r>
            <a:r>
              <a:rPr lang="de-DE" dirty="0" err="1"/>
              <a:t>Specification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Identity (</a:t>
            </a:r>
            <a:r>
              <a:rPr lang="en-US" sz="2000" dirty="0" err="1">
                <a:solidFill>
                  <a:schemeClr val="tx1"/>
                </a:solidFill>
              </a:rPr>
              <a:t>WebId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Profiles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 Profile Documents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Authentication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Primary Authentication: </a:t>
            </a: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-TLS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Alternative Authentication Mechanisms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Secondary Authentication: Account Recovery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Authorization and Access Control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Web Access Control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Content Representation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RDF in the form of JSON-LD, Turtle, </a:t>
            </a:r>
            <a:r>
              <a:rPr lang="en-US" sz="1600" dirty="0" err="1">
                <a:solidFill>
                  <a:schemeClr val="tx1"/>
                </a:solidFill>
              </a:rPr>
              <a:t>HTML+RDFa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Reading and Writing Resources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HTTPS REST API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WebSockets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Social Web App Protocols (Under Development)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inrupt">
            <a:extLst>
              <a:ext uri="{FF2B5EF4-FFF2-40B4-BE49-F238E27FC236}">
                <a16:creationId xmlns:a16="http://schemas.microsoft.com/office/drawing/2014/main" id="{73C9DB12-AD68-472E-B07C-A10D001F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1535864"/>
            <a:ext cx="2632075" cy="2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A2B6D-B385-4E1D-9906-22DD94FD2406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SoLiD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Profile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A RDF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Content </a:t>
            </a:r>
            <a:r>
              <a:rPr lang="de-DE" dirty="0" err="1"/>
              <a:t>Representation</a:t>
            </a:r>
            <a:endParaRPr lang="de-DE" dirty="0"/>
          </a:p>
          <a:p>
            <a:pPr marL="977900" lvl="1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Containers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Authorization</a:t>
            </a:r>
            <a:endParaRPr lang="de-DE" dirty="0"/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Resource</a:t>
            </a:r>
            <a:r>
              <a:rPr lang="de-DE" dirty="0"/>
              <a:t> (ACL </a:t>
            </a:r>
            <a:r>
              <a:rPr lang="de-DE" dirty="0" err="1"/>
              <a:t>files</a:t>
            </a:r>
            <a:r>
              <a:rPr lang="de-DE" dirty="0"/>
              <a:t>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Social Web App Protocols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Yet to discover</a:t>
            </a:r>
            <a:endParaRPr lang="de-DE" dirty="0"/>
          </a:p>
          <a:p>
            <a:pPr marL="635000" indent="-457200">
              <a:spcBef>
                <a:spcPts val="0"/>
              </a:spcBef>
              <a:buSzPts val="2800"/>
            </a:pP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EAC01-9421-446B-A2FC-347F8E33F2FB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3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dirty="0">
                <a:solidFill>
                  <a:srgbClr val="000000"/>
                </a:solidFill>
              </a:rPr>
              <a:t>SoLiD: Content </a:t>
            </a:r>
            <a:r>
              <a:rPr lang="de-DE" sz="4000" dirty="0" err="1">
                <a:solidFill>
                  <a:srgbClr val="000000"/>
                </a:solidFill>
              </a:rPr>
              <a:t>Representation</a:t>
            </a:r>
            <a:endParaRPr dirty="0"/>
          </a:p>
        </p:txBody>
      </p:sp>
      <p:sp>
        <p:nvSpPr>
          <p:cNvPr id="241" name="Google Shape;241;p36"/>
          <p:cNvSpPr/>
          <p:nvPr/>
        </p:nvSpPr>
        <p:spPr>
          <a:xfrm>
            <a:off x="1763882" y="0"/>
            <a:ext cx="3880988" cy="2206512"/>
          </a:xfrm>
          <a:custGeom>
            <a:avLst/>
            <a:gdLst/>
            <a:ahLst/>
            <a:cxnLst/>
            <a:rect l="l" t="t" r="r" b="b"/>
            <a:pathLst>
              <a:path w="3960193" h="2251543" extrusionOk="0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0" y="2912701"/>
            <a:ext cx="4942589" cy="3945299"/>
          </a:xfrm>
          <a:custGeom>
            <a:avLst/>
            <a:gdLst/>
            <a:ahLst/>
            <a:cxnLst/>
            <a:rect l="l" t="t" r="r" b="b"/>
            <a:pathLst>
              <a:path w="4942589" h="3945299" extrusionOk="0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6" descr="Sample separation of Linked Data Platform Resour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5117" y="153216"/>
            <a:ext cx="2198518" cy="137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Two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kinds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Resources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resources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RDF in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form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JSON-LD, Turtle, </a:t>
            </a:r>
            <a:r>
              <a:rPr lang="de-DE" dirty="0" err="1">
                <a:solidFill>
                  <a:srgbClr val="000000"/>
                </a:solidFill>
              </a:rPr>
              <a:t>HTML+RDFa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etc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Everything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else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and non-</a:t>
            </a:r>
            <a:r>
              <a:rPr lang="de-DE" dirty="0" err="1">
                <a:solidFill>
                  <a:srgbClr val="000000"/>
                </a:solidFill>
              </a:rPr>
              <a:t>linked</a:t>
            </a:r>
            <a:r>
              <a:rPr lang="de-DE" dirty="0">
                <a:solidFill>
                  <a:srgbClr val="000000"/>
                </a:solidFill>
              </a:rPr>
              <a:t>-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structured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text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provides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considerable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benefits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In </a:t>
            </a:r>
            <a:r>
              <a:rPr lang="de-DE" sz="2000" dirty="0" err="1">
                <a:solidFill>
                  <a:srgbClr val="000000"/>
                </a:solidFill>
              </a:rPr>
              <a:t>terms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b="1" dirty="0" err="1">
                <a:solidFill>
                  <a:srgbClr val="000000"/>
                </a:solidFill>
              </a:rPr>
              <a:t>interoperability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with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rest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Solid </a:t>
            </a:r>
            <a:r>
              <a:rPr lang="de-DE" sz="2000" dirty="0" err="1">
                <a:solidFill>
                  <a:srgbClr val="000000"/>
                </a:solidFill>
              </a:rPr>
              <a:t>app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ecosystem</a:t>
            </a:r>
            <a:r>
              <a:rPr lang="de-DE" sz="2000" dirty="0">
                <a:solidFill>
                  <a:srgbClr val="000000"/>
                </a:solidFill>
              </a:rPr>
              <a:t>.</a:t>
            </a:r>
            <a:endParaRPr dirty="0"/>
          </a:p>
        </p:txBody>
      </p:sp>
      <p:pic>
        <p:nvPicPr>
          <p:cNvPr id="10" name="Google Shape;252;p37">
            <a:extLst>
              <a:ext uri="{FF2B5EF4-FFF2-40B4-BE49-F238E27FC236}">
                <a16:creationId xmlns:a16="http://schemas.microsoft.com/office/drawing/2014/main" id="{A635534D-2874-40CC-B1CB-B12F4F0888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63"/>
          <a:stretch/>
        </p:blipFill>
        <p:spPr>
          <a:xfrm>
            <a:off x="586950" y="3685359"/>
            <a:ext cx="4036333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6C643-D97F-49A4-AB32-6DAED1F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&amp; WoT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DD9EA-118E-495C-9E6F-3857DA5F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 </a:t>
            </a:r>
            <a:r>
              <a:rPr lang="de-DE" dirty="0" err="1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696E5D-E029-4889-9294-D9E942E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 &amp; WoT at a </a:t>
            </a:r>
            <a:r>
              <a:rPr lang="de-DE" dirty="0" err="1">
                <a:solidFill>
                  <a:srgbClr val="295C50"/>
                </a:solidFill>
              </a:rPr>
              <a:t>glance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CB4CF4-1D79-4CA9-8891-F45852F2B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WoT </a:t>
            </a:r>
            <a:r>
              <a:rPr lang="de-DE" dirty="0" err="1">
                <a:solidFill>
                  <a:srgbClr val="0070C0"/>
                </a:solidFill>
              </a:rPr>
              <a:t>Requires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8825AA-D3D8-40A5-B28B-1D42BBDBE4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Access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Discover Things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Share Data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Actuate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28BCAE-9E89-4ADC-AE8C-9C68EE33CE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SoLiD </a:t>
            </a:r>
            <a:r>
              <a:rPr lang="de-DE" dirty="0" err="1">
                <a:solidFill>
                  <a:srgbClr val="0070C0"/>
                </a:solidFill>
              </a:rPr>
              <a:t>Provides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241E2F-084D-4E0F-B6DA-45EE8748E9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REST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RDF+SPARQL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Web Socket + SPARQL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4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Related</a:t>
            </a:r>
            <a:r>
              <a:rPr lang="de-DE" dirty="0"/>
              <a:t> Works</a:t>
            </a:r>
            <a:endParaRPr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[1]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Käfer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T., &amp;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Harth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A. (2018, October). </a:t>
            </a:r>
            <a:r>
              <a:rPr lang="en-US" sz="2000" b="1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Specifying, monitoring, and executing workflows in linked data environments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. In International Semantic Web Conference (pp. 424-440). Springer, Cham.</a:t>
            </a:r>
            <a:endParaRPr lang="de-DE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solidFill>
                  <a:srgbClr val="FF0000"/>
                </a:solidFill>
              </a:rPr>
              <a:t>WiLD</a:t>
            </a:r>
            <a:endParaRPr lang="en-US" b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46318-38FB-415F-8F97-47709D2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984374"/>
            <a:ext cx="8315325" cy="1589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5CAF80-9F5E-4589-9D4D-C6BE1A6D2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6" y="3019425"/>
            <a:ext cx="990599" cy="486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61B-52FE-4147-A695-5D067EF0C9BA}"/>
              </a:ext>
            </a:extLst>
          </p:cNvPr>
          <p:cNvSpPr/>
          <p:nvPr/>
        </p:nvSpPr>
        <p:spPr>
          <a:xfrm>
            <a:off x="904875" y="3019425"/>
            <a:ext cx="1884507" cy="185737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Further Motivation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Data Controls </a:t>
            </a:r>
            <a:r>
              <a:rPr lang="de-DE" dirty="0" err="1"/>
              <a:t>us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Web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and </a:t>
            </a:r>
            <a:r>
              <a:rPr lang="de-DE" b="1" dirty="0" err="1"/>
              <a:t>share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thoughts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Things will </a:t>
            </a:r>
            <a:r>
              <a:rPr lang="de-DE" b="1" dirty="0" err="1"/>
              <a:t>take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by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human </a:t>
            </a:r>
            <a:r>
              <a:rPr lang="de-DE" dirty="0" err="1"/>
              <a:t>being</a:t>
            </a:r>
            <a:r>
              <a:rPr lang="de-DE" dirty="0"/>
              <a:t> do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Proper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SzPts val="2800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70727-9D94-408F-BC7C-F43605A190F6}"/>
              </a:ext>
            </a:extLst>
          </p:cNvPr>
          <p:cNvSpPr/>
          <p:nvPr/>
        </p:nvSpPr>
        <p:spPr>
          <a:xfrm>
            <a:off x="904875" y="2962275"/>
            <a:ext cx="1884507" cy="191452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764-5137-44EB-B6E4-B3CB1551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Scenario: A Top Level View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C34774-CB80-4E45-A889-1B8BBFE24A6F}"/>
              </a:ext>
            </a:extLst>
          </p:cNvPr>
          <p:cNvGrpSpPr/>
          <p:nvPr/>
        </p:nvGrpSpPr>
        <p:grpSpPr>
          <a:xfrm>
            <a:off x="9933836" y="1008834"/>
            <a:ext cx="1419964" cy="1601016"/>
            <a:chOff x="9467112" y="1825625"/>
            <a:chExt cx="1419964" cy="1601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1D265C-7278-4DCE-A39E-72F3AF7AB788}"/>
                </a:ext>
              </a:extLst>
            </p:cNvPr>
            <p:cNvSpPr/>
            <p:nvPr/>
          </p:nvSpPr>
          <p:spPr>
            <a:xfrm>
              <a:off x="9467112" y="1825625"/>
              <a:ext cx="1419964" cy="16010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B5BE6D-807B-4386-A399-685159196F31}"/>
                </a:ext>
              </a:extLst>
            </p:cNvPr>
            <p:cNvSpPr/>
            <p:nvPr/>
          </p:nvSpPr>
          <p:spPr>
            <a:xfrm>
              <a:off x="9629406" y="1981201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pic>
          <p:nvPicPr>
            <p:cNvPr id="2050" name="Picture 2" descr="Image result for raspberry pi icon">
              <a:extLst>
                <a:ext uri="{FF2B5EF4-FFF2-40B4-BE49-F238E27FC236}">
                  <a16:creationId xmlns:a16="http://schemas.microsoft.com/office/drawing/2014/main" id="{836FB480-891E-41EF-99E6-BF530D260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8535" y="3085380"/>
              <a:ext cx="214849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E8F52-B4D9-420E-B860-EE0E0CC83A82}"/>
                </a:ext>
              </a:extLst>
            </p:cNvPr>
            <p:cNvSpPr/>
            <p:nvPr/>
          </p:nvSpPr>
          <p:spPr>
            <a:xfrm>
              <a:off x="10020486" y="2431680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6B2C52-C145-49B7-B00E-B3BA995252E2}"/>
                </a:ext>
              </a:extLst>
            </p:cNvPr>
            <p:cNvSpPr/>
            <p:nvPr/>
          </p:nvSpPr>
          <p:spPr>
            <a:xfrm>
              <a:off x="10239376" y="1904816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74F742-5B99-418F-995A-59B72999278C}"/>
              </a:ext>
            </a:extLst>
          </p:cNvPr>
          <p:cNvGrpSpPr/>
          <p:nvPr/>
        </p:nvGrpSpPr>
        <p:grpSpPr>
          <a:xfrm>
            <a:off x="9933836" y="2964485"/>
            <a:ext cx="1419964" cy="1601016"/>
            <a:chOff x="9933836" y="2964485"/>
            <a:chExt cx="1419964" cy="1601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086E74-3153-4DE2-B6DA-E3306A86761E}"/>
                </a:ext>
              </a:extLst>
            </p:cNvPr>
            <p:cNvGrpSpPr/>
            <p:nvPr/>
          </p:nvGrpSpPr>
          <p:grpSpPr>
            <a:xfrm>
              <a:off x="9933836" y="2964485"/>
              <a:ext cx="1419964" cy="1601016"/>
              <a:chOff x="9467112" y="1825625"/>
              <a:chExt cx="1419964" cy="16010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1D1288-DA7C-4A32-8E7D-9CDD867939E5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33FD4A-5C8B-479C-99B0-F95E293B2476}"/>
                  </a:ext>
                </a:extLst>
              </p:cNvPr>
              <p:cNvSpPr/>
              <p:nvPr/>
            </p:nvSpPr>
            <p:spPr>
              <a:xfrm>
                <a:off x="9629406" y="198120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0F4B678-ECCB-4445-A4C0-A248A1A6F35A}"/>
                  </a:ext>
                </a:extLst>
              </p:cNvPr>
              <p:cNvSpPr/>
              <p:nvPr/>
            </p:nvSpPr>
            <p:spPr>
              <a:xfrm>
                <a:off x="9629406" y="270392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6D74C6-7231-4DB3-B431-C313D499B8F4}"/>
                  </a:ext>
                </a:extLst>
              </p:cNvPr>
              <p:cNvSpPr/>
              <p:nvPr/>
            </p:nvSpPr>
            <p:spPr>
              <a:xfrm>
                <a:off x="10228001" y="241782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  <p:pic>
          <p:nvPicPr>
            <p:cNvPr id="2052" name="Picture 4" descr="Image result for arduino icon">
              <a:extLst>
                <a:ext uri="{FF2B5EF4-FFF2-40B4-BE49-F238E27FC236}">
                  <a16:creationId xmlns:a16="http://schemas.microsoft.com/office/drawing/2014/main" id="{1383EA83-6E1E-4435-9E0F-16E779B9B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045" y="4179864"/>
              <a:ext cx="302063" cy="30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B207A5-6481-4F08-B5A7-370A929DCCB3}"/>
              </a:ext>
            </a:extLst>
          </p:cNvPr>
          <p:cNvGrpSpPr/>
          <p:nvPr/>
        </p:nvGrpSpPr>
        <p:grpSpPr>
          <a:xfrm>
            <a:off x="9933836" y="4813671"/>
            <a:ext cx="1419964" cy="1601016"/>
            <a:chOff x="9933836" y="4813671"/>
            <a:chExt cx="1419964" cy="1601016"/>
          </a:xfrm>
        </p:grpSpPr>
        <p:pic>
          <p:nvPicPr>
            <p:cNvPr id="2054" name="Picture 6" descr="https://upload.wikimedia.org/wikipedia/commons/thumb/6/64/Intel_8742_153056995.jpg/230px-Intel_8742_153056995.jpg">
              <a:extLst>
                <a:ext uri="{FF2B5EF4-FFF2-40B4-BE49-F238E27FC236}">
                  <a16:creationId xmlns:a16="http://schemas.microsoft.com/office/drawing/2014/main" id="{04E857C2-7220-458C-8BC0-AB1D5DDA3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692" y="6152295"/>
              <a:ext cx="270767" cy="18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1F17CC-8B62-4335-8081-424AE792CFC0}"/>
                </a:ext>
              </a:extLst>
            </p:cNvPr>
            <p:cNvGrpSpPr/>
            <p:nvPr/>
          </p:nvGrpSpPr>
          <p:grpSpPr>
            <a:xfrm>
              <a:off x="9933836" y="4813671"/>
              <a:ext cx="1419964" cy="1601016"/>
              <a:chOff x="9467112" y="1825625"/>
              <a:chExt cx="1419964" cy="16010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B4978A-F2CC-4FC1-B3BC-5AE812EF5E64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A12654-F9CC-4EF4-8E56-9198C8937678}"/>
                  </a:ext>
                </a:extLst>
              </p:cNvPr>
              <p:cNvSpPr/>
              <p:nvPr/>
            </p:nvSpPr>
            <p:spPr>
              <a:xfrm>
                <a:off x="9770431" y="261440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3F9B44-9F36-44DA-9994-9F36065BB301}"/>
                  </a:ext>
                </a:extLst>
              </p:cNvPr>
              <p:cNvSpPr/>
              <p:nvPr/>
            </p:nvSpPr>
            <p:spPr>
              <a:xfrm>
                <a:off x="10168649" y="2162176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</p:grp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8CAAE28-CEEA-47A2-A4F1-AD3FFF10D9E0}"/>
              </a:ext>
            </a:extLst>
          </p:cNvPr>
          <p:cNvSpPr/>
          <p:nvPr/>
        </p:nvSpPr>
        <p:spPr>
          <a:xfrm>
            <a:off x="6257925" y="1894597"/>
            <a:ext cx="1200150" cy="3255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dirty="0"/>
              <a:t>SMART GATEWAY</a:t>
            </a:r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6A5B2EBE-919C-4097-8564-9376788804E6}"/>
              </a:ext>
            </a:extLst>
          </p:cNvPr>
          <p:cNvSpPr/>
          <p:nvPr/>
        </p:nvSpPr>
        <p:spPr>
          <a:xfrm>
            <a:off x="6548437" y="5717952"/>
            <a:ext cx="619125" cy="680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02E02-D3B2-4E7E-89B3-50CF5E098997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858000" y="5150222"/>
            <a:ext cx="0" cy="567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user icon">
            <a:extLst>
              <a:ext uri="{FF2B5EF4-FFF2-40B4-BE49-F238E27FC236}">
                <a16:creationId xmlns:a16="http://schemas.microsoft.com/office/drawing/2014/main" id="{88591BB2-531E-421A-9A6B-AD229764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1"/>
          <a:stretch/>
        </p:blipFill>
        <p:spPr bwMode="auto">
          <a:xfrm>
            <a:off x="3484613" y="2789963"/>
            <a:ext cx="1535432" cy="14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4C446B-D6C1-4ADB-BFDF-D6A392CED42D}"/>
              </a:ext>
            </a:extLst>
          </p:cNvPr>
          <p:cNvCxnSpPr>
            <a:stCxn id="2056" idx="3"/>
            <a:endCxn id="18" idx="1"/>
          </p:cNvCxnSpPr>
          <p:nvPr/>
        </p:nvCxnSpPr>
        <p:spPr>
          <a:xfrm>
            <a:off x="5020045" y="3522409"/>
            <a:ext cx="12378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2C215-8973-43D0-BB86-C0AFD6E461C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7458075" y="1809342"/>
            <a:ext cx="2475761" cy="1713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2E6F92-3C3F-4344-AD64-C479CD889BC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7458075" y="3522410"/>
            <a:ext cx="2475761" cy="242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BDF2B-7E9F-43FD-9F52-541BCF71E63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458075" y="3522410"/>
            <a:ext cx="2475761" cy="2091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AE7610-76B4-4AFB-BB2A-BBEB2FF39BD9}"/>
              </a:ext>
            </a:extLst>
          </p:cNvPr>
          <p:cNvSpPr txBox="1"/>
          <p:nvPr/>
        </p:nvSpPr>
        <p:spPr>
          <a:xfrm rot="2435460">
            <a:off x="8326678" y="4268442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75CD8-841F-4F5D-B3FB-7D577FED3CD1}"/>
              </a:ext>
            </a:extLst>
          </p:cNvPr>
          <p:cNvSpPr txBox="1"/>
          <p:nvPr/>
        </p:nvSpPr>
        <p:spPr>
          <a:xfrm rot="19494178">
            <a:off x="8240220" y="2336577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F10B44-C9D0-4B21-8858-E3225BF8BDD3}"/>
              </a:ext>
            </a:extLst>
          </p:cNvPr>
          <p:cNvSpPr txBox="1"/>
          <p:nvPr/>
        </p:nvSpPr>
        <p:spPr>
          <a:xfrm rot="347498">
            <a:off x="8418272" y="3354979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D400853-BA3F-4018-ADEC-0C9D42004823}"/>
              </a:ext>
            </a:extLst>
          </p:cNvPr>
          <p:cNvCxnSpPr>
            <a:cxnSpLocks/>
            <a:stCxn id="2056" idx="2"/>
            <a:endCxn id="22" idx="1"/>
          </p:cNvCxnSpPr>
          <p:nvPr/>
        </p:nvCxnSpPr>
        <p:spPr>
          <a:xfrm rot="16200000" flipH="1">
            <a:off x="6413420" y="2093763"/>
            <a:ext cx="1359324" cy="5681507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51DF2CE-358B-49B4-A1BD-9C8A43CA9838}"/>
              </a:ext>
            </a:extLst>
          </p:cNvPr>
          <p:cNvSpPr txBox="1"/>
          <p:nvPr/>
        </p:nvSpPr>
        <p:spPr>
          <a:xfrm rot="1120945">
            <a:off x="5020045" y="4645244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ADC6-ABB2-4037-8E65-01EA10DF8281}"/>
              </a:ext>
            </a:extLst>
          </p:cNvPr>
          <p:cNvSpPr txBox="1"/>
          <p:nvPr/>
        </p:nvSpPr>
        <p:spPr>
          <a:xfrm>
            <a:off x="5357077" y="3248911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3C86E-076C-4324-8218-3C3B31321FDA}"/>
              </a:ext>
            </a:extLst>
          </p:cNvPr>
          <p:cNvSpPr/>
          <p:nvPr/>
        </p:nvSpPr>
        <p:spPr>
          <a:xfrm>
            <a:off x="904875" y="2964485"/>
            <a:ext cx="1884507" cy="191231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DC52A-79FC-4174-9BFF-732FDEC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13E-F3B3-494F-96AB-BD3B8F8B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per sensors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6AAF16-06ED-4B50-9B81-BC97AB18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196"/>
            <a:ext cx="5459470" cy="47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Secnerio-1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WebID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20727" y="2655218"/>
            <a:ext cx="5881892" cy="3693071"/>
            <a:chOff x="1907899" y="1763781"/>
            <a:chExt cx="4228555" cy="26549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16467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SMART GATEWAY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362738" y="3763825"/>
              <a:ext cx="1368288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907899" y="318913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078322" y="4017499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32455" y="233293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281030" y="3416064"/>
              <a:ext cx="1081708" cy="48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426191" y="3903077"/>
              <a:ext cx="936547" cy="31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70888" y="2548282"/>
              <a:ext cx="791850" cy="1354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700615" y="2658670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42F702-96D3-409F-9B7E-9B3B49CAE54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24208" y="3515262"/>
              <a:ext cx="22674" cy="248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845218" y="2658670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347801" y="2800978"/>
              <a:ext cx="1497416" cy="8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8DBE0-7EF6-4DCF-A5ED-AD5C53B1A959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DCF5-8BDD-46F8-9545-16A0735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WoT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318D6-EE7E-4D44-9F69-5C44601E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9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Scenerio-2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WebID</a:t>
            </a:r>
            <a:endParaRPr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19276" y="2460182"/>
            <a:ext cx="6377199" cy="3542372"/>
            <a:chOff x="1670923" y="1763781"/>
            <a:chExt cx="4306260" cy="23920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20345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THE DEVICE ITSELF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515817" y="3202003"/>
              <a:ext cx="1084001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670923" y="311432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153091" y="3613193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07809" y="252909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044054" y="3341254"/>
              <a:ext cx="14717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500960" y="3341254"/>
              <a:ext cx="1014857" cy="47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46242" y="2744442"/>
              <a:ext cx="969575" cy="596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524703" y="2430171"/>
              <a:ext cx="1050391" cy="488721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685947" y="2529094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575094" y="2671402"/>
              <a:ext cx="1110854" cy="3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9FAD5C-3001-470C-8A86-82D1D788B97F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7042333" y="4170802"/>
            <a:ext cx="11728" cy="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93B77-CFDD-47EF-A2BF-AEC01B2D163A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4D7B3C3-190D-4BFB-B4A2-0F5140F318CD}"/>
              </a:ext>
            </a:extLst>
          </p:cNvPr>
          <p:cNvGrpSpPr/>
          <p:nvPr/>
        </p:nvGrpSpPr>
        <p:grpSpPr>
          <a:xfrm>
            <a:off x="1514475" y="561975"/>
            <a:ext cx="7572376" cy="4935877"/>
            <a:chOff x="1514475" y="561975"/>
            <a:chExt cx="7572376" cy="4935877"/>
          </a:xfrm>
        </p:grpSpPr>
        <p:grpSp>
          <p:nvGrpSpPr>
            <p:cNvPr id="1084" name="Group 1083">
              <a:extLst>
                <a:ext uri="{FF2B5EF4-FFF2-40B4-BE49-F238E27FC236}">
                  <a16:creationId xmlns:a16="http://schemas.microsoft.com/office/drawing/2014/main" id="{1E0AC3E3-3CB5-430B-8512-0CBAD40D4922}"/>
                </a:ext>
              </a:extLst>
            </p:cNvPr>
            <p:cNvGrpSpPr/>
            <p:nvPr/>
          </p:nvGrpSpPr>
          <p:grpSpPr>
            <a:xfrm>
              <a:off x="1514475" y="561975"/>
              <a:ext cx="7572376" cy="4935877"/>
              <a:chOff x="1514475" y="561975"/>
              <a:chExt cx="7572376" cy="493587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63A5915-C03A-4486-BCDB-39B2E3098AEE}"/>
                  </a:ext>
                </a:extLst>
              </p:cNvPr>
              <p:cNvSpPr/>
              <p:nvPr/>
            </p:nvSpPr>
            <p:spPr>
              <a:xfrm>
                <a:off x="1514475" y="561975"/>
                <a:ext cx="7572376" cy="4935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083" name="Group 1082">
                <a:extLst>
                  <a:ext uri="{FF2B5EF4-FFF2-40B4-BE49-F238E27FC236}">
                    <a16:creationId xmlns:a16="http://schemas.microsoft.com/office/drawing/2014/main" id="{7F3E96BF-332B-45FD-BBE5-36892AD4AACC}"/>
                  </a:ext>
                </a:extLst>
              </p:cNvPr>
              <p:cNvGrpSpPr/>
              <p:nvPr/>
            </p:nvGrpSpPr>
            <p:grpSpPr>
              <a:xfrm>
                <a:off x="1951673" y="1018966"/>
                <a:ext cx="6290110" cy="4347300"/>
                <a:chOff x="1951673" y="1018966"/>
                <a:chExt cx="6290110" cy="4347300"/>
              </a:xfrm>
            </p:grpSpPr>
            <p:grpSp>
              <p:nvGrpSpPr>
                <p:cNvPr id="1068" name="Group 1067">
                  <a:extLst>
                    <a:ext uri="{FF2B5EF4-FFF2-40B4-BE49-F238E27FC236}">
                      <a16:creationId xmlns:a16="http://schemas.microsoft.com/office/drawing/2014/main" id="{121ECE8C-8443-468A-A581-3542612A0F4B}"/>
                    </a:ext>
                  </a:extLst>
                </p:cNvPr>
                <p:cNvGrpSpPr/>
                <p:nvPr/>
              </p:nvGrpSpPr>
              <p:grpSpPr>
                <a:xfrm>
                  <a:off x="1951673" y="1018966"/>
                  <a:ext cx="6290110" cy="4347300"/>
                  <a:chOff x="1951673" y="1018966"/>
                  <a:chExt cx="6290110" cy="4347300"/>
                </a:xfrm>
              </p:grpSpPr>
              <p:grpSp>
                <p:nvGrpSpPr>
                  <p:cNvPr id="1064" name="Group 1063">
                    <a:extLst>
                      <a:ext uri="{FF2B5EF4-FFF2-40B4-BE49-F238E27FC236}">
                        <a16:creationId xmlns:a16="http://schemas.microsoft.com/office/drawing/2014/main" id="{DA1F979E-5988-4732-92D6-A925C56CB9E8}"/>
                      </a:ext>
                    </a:extLst>
                  </p:cNvPr>
                  <p:cNvGrpSpPr/>
                  <p:nvPr/>
                </p:nvGrpSpPr>
                <p:grpSpPr>
                  <a:xfrm>
                    <a:off x="2956600" y="1018966"/>
                    <a:ext cx="5285183" cy="3981659"/>
                    <a:chOff x="2947075" y="1018966"/>
                    <a:chExt cx="5285183" cy="3981659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DB20951D-F900-4588-83BC-15F7A6D96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7099" y="1018966"/>
                      <a:ext cx="4765159" cy="3981659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AAF57AC1-1360-4584-BBDF-2508642D3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8673" y="1247776"/>
                      <a:ext cx="3273947" cy="352425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24CE922E-A116-419C-9112-7481E2A5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0694" y="3982719"/>
                      <a:ext cx="2829903" cy="562293"/>
                    </a:xfrm>
                    <a:prstGeom prst="rect">
                      <a:avLst/>
                    </a:prstGeom>
                    <a:ln w="1270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CONTROLLER-MODULE</a:t>
                      </a:r>
                      <a:endParaRPr lang="en-US" sz="1200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6" name="Flowchart: Manual Input 5">
                      <a:extLst>
                        <a:ext uri="{FF2B5EF4-FFF2-40B4-BE49-F238E27FC236}">
                          <a16:creationId xmlns:a16="http://schemas.microsoft.com/office/drawing/2014/main" id="{459188CB-1DFC-41DA-A1A1-488C66F78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0694" y="1915795"/>
                      <a:ext cx="2829903" cy="1782445"/>
                    </a:xfrm>
                    <a:prstGeom prst="flowChartManualInput">
                      <a:avLst/>
                    </a:prstGeom>
                    <a:ln w="1270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" name="Rectangle: Folded Corner 6">
                      <a:extLst>
                        <a:ext uri="{FF2B5EF4-FFF2-40B4-BE49-F238E27FC236}">
                          <a16:creationId xmlns:a16="http://schemas.microsoft.com/office/drawing/2014/main" id="{5A0F8D94-B8B9-4A20-950E-A9666D2C4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6160" y="2453481"/>
                      <a:ext cx="1827646" cy="310515"/>
                    </a:xfrm>
                    <a:prstGeom prst="foldedCorner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200" b="1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device.ttl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8" name="Rectangle: Folded Corner 7">
                      <a:extLst>
                        <a:ext uri="{FF2B5EF4-FFF2-40B4-BE49-F238E27FC236}">
                          <a16:creationId xmlns:a16="http://schemas.microsoft.com/office/drawing/2014/main" id="{4C46BA01-90C0-4131-97D2-4BABA55FD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5007" y="2837338"/>
                      <a:ext cx="1828799" cy="310515"/>
                    </a:xfrm>
                    <a:prstGeom prst="foldedCorner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200" b="1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device-data.ttl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9" name="Rectangle: Folded Corner 8">
                      <a:extLst>
                        <a:ext uri="{FF2B5EF4-FFF2-40B4-BE49-F238E27FC236}">
                          <a16:creationId xmlns:a16="http://schemas.microsoft.com/office/drawing/2014/main" id="{8F11CD37-AB1A-4290-BD95-15CE4D128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6160" y="3215669"/>
                      <a:ext cx="1828800" cy="310515"/>
                    </a:xfrm>
                    <a:prstGeom prst="foldedCorner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200" b="1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device-control.ttl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16" name="Text Box 2">
                      <a:extLst>
                        <a:ext uri="{FF2B5EF4-FFF2-40B4-BE49-F238E27FC236}">
                          <a16:creationId xmlns:a16="http://schemas.microsoft.com/office/drawing/2014/main" id="{ACC7426D-6D47-432C-B7EC-1103D8177EA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21454" y="2553017"/>
                      <a:ext cx="456565" cy="6715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vert270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POD</a:t>
                      </a:r>
                      <a:endParaRPr lang="en-US" sz="1000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71E6A55C-509A-4B3D-9D36-FC68434255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49736" y="1449546"/>
                      <a:ext cx="2284413" cy="3708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SoLiD-SERVER</a:t>
                      </a:r>
                      <a:endParaRPr lang="en-US" sz="9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E33DF3C6-B384-419B-8D21-6BE4747EFBD8}"/>
                        </a:ext>
                      </a:extLst>
                    </p:cNvPr>
                    <p:cNvCxnSpPr>
                      <a:cxnSpLocks/>
                      <a:stCxn id="1045" idx="1"/>
                      <a:endCxn id="5" idx="3"/>
                    </p:cNvCxnSpPr>
                    <p:nvPr/>
                  </p:nvCxnSpPr>
                  <p:spPr>
                    <a:xfrm flipH="1">
                      <a:off x="6770597" y="2948969"/>
                      <a:ext cx="773433" cy="1314897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30" name="Picture 6" descr="internet, iot, robot, things, wifi icon">
                      <a:extLst>
                        <a:ext uri="{FF2B5EF4-FFF2-40B4-BE49-F238E27FC236}">
                          <a16:creationId xmlns:a16="http://schemas.microsoft.com/office/drawing/2014/main" id="{60AC4FD6-0689-4B9B-BBD3-6C9B6C22FD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56285" y="3420250"/>
                      <a:ext cx="548640" cy="5486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 descr="internet, iot, refrigerator, things, wifi icon">
                      <a:extLst>
                        <a:ext uri="{FF2B5EF4-FFF2-40B4-BE49-F238E27FC236}">
                          <a16:creationId xmlns:a16="http://schemas.microsoft.com/office/drawing/2014/main" id="{C3F7D3A1-DB28-43D0-9D5E-59CABD652E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88554" y="1360148"/>
                      <a:ext cx="548640" cy="5486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4" name="Picture 10" descr="internet, iot, key, lock, wifi icon">
                      <a:extLst>
                        <a:ext uri="{FF2B5EF4-FFF2-40B4-BE49-F238E27FC236}">
                          <a16:creationId xmlns:a16="http://schemas.microsoft.com/office/drawing/2014/main" id="{44BC859D-18D1-48B8-9FE5-E69BC09502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78395" y="4173471"/>
                      <a:ext cx="4572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60050071-60FE-410F-871C-A0472B4AFCDB}"/>
                        </a:ext>
                      </a:extLst>
                    </p:cNvPr>
                    <p:cNvCxnSpPr>
                      <a:cxnSpLocks/>
                      <a:stCxn id="1034" idx="1"/>
                      <a:endCxn id="5" idx="3"/>
                    </p:cNvCxnSpPr>
                    <p:nvPr/>
                  </p:nvCxnSpPr>
                  <p:spPr>
                    <a:xfrm flipH="1" flipV="1">
                      <a:off x="6770597" y="4263866"/>
                      <a:ext cx="707798" cy="138205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51BCB5A-2E08-4268-8F02-EE4183FBE7C0}"/>
                        </a:ext>
                      </a:extLst>
                    </p:cNvPr>
                    <p:cNvCxnSpPr>
                      <a:cxnSpLocks/>
                      <a:stCxn id="1032" idx="1"/>
                      <a:endCxn id="5" idx="3"/>
                    </p:cNvCxnSpPr>
                    <p:nvPr/>
                  </p:nvCxnSpPr>
                  <p:spPr>
                    <a:xfrm flipH="1">
                      <a:off x="6770597" y="1634468"/>
                      <a:ext cx="717957" cy="2629398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B89E348D-C36D-4D37-B309-A85145C68F8F}"/>
                        </a:ext>
                      </a:extLst>
                    </p:cNvPr>
                    <p:cNvCxnSpPr>
                      <a:cxnSpLocks/>
                      <a:stCxn id="1030" idx="1"/>
                      <a:endCxn id="5" idx="3"/>
                    </p:cNvCxnSpPr>
                    <p:nvPr/>
                  </p:nvCxnSpPr>
                  <p:spPr>
                    <a:xfrm flipH="1">
                      <a:off x="6770597" y="3694570"/>
                      <a:ext cx="685688" cy="569296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06DD781B-8038-4E84-B213-8E2573B189F9}"/>
                        </a:ext>
                      </a:extLst>
                    </p:cNvPr>
                    <p:cNvCxnSpPr>
                      <a:cxnSpLocks/>
                      <a:stCxn id="1041" idx="1"/>
                      <a:endCxn id="5" idx="3"/>
                    </p:cNvCxnSpPr>
                    <p:nvPr/>
                  </p:nvCxnSpPr>
                  <p:spPr>
                    <a:xfrm flipH="1">
                      <a:off x="6770597" y="2307460"/>
                      <a:ext cx="737007" cy="1956406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41" name="Picture 16" descr="cctv, internet, iot, things, wifi icon">
                      <a:extLst>
                        <a:ext uri="{FF2B5EF4-FFF2-40B4-BE49-F238E27FC236}">
                          <a16:creationId xmlns:a16="http://schemas.microsoft.com/office/drawing/2014/main" id="{81652023-7A48-44F6-A395-13C71581767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507604" y="2078860"/>
                      <a:ext cx="4572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45" name="Picture 18" descr="bulb, internet of things, iot, smart home, wifi, wireless icon">
                      <a:extLst>
                        <a:ext uri="{FF2B5EF4-FFF2-40B4-BE49-F238E27FC236}">
                          <a16:creationId xmlns:a16="http://schemas.microsoft.com/office/drawing/2014/main" id="{8BBB4CD9-1FE3-4345-A610-013B47D62BB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92" t="13251" r="22077" b="11930"/>
                    <a:stretch/>
                  </p:blipFill>
                  <p:spPr bwMode="auto">
                    <a:xfrm>
                      <a:off x="7544030" y="2682268"/>
                      <a:ext cx="457200" cy="53340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042DD949-4442-4C55-9B2B-CFDE6E655BD9}"/>
                        </a:ext>
                      </a:extLst>
                    </p:cNvPr>
                    <p:cNvCxnSpPr>
                      <a:cxnSpLocks/>
                      <a:stCxn id="6" idx="1"/>
                      <a:endCxn id="22" idx="3"/>
                    </p:cNvCxnSpPr>
                    <p:nvPr/>
                  </p:nvCxnSpPr>
                  <p:spPr>
                    <a:xfrm flipH="1" flipV="1">
                      <a:off x="2947075" y="2807017"/>
                      <a:ext cx="993619" cy="1"/>
                    </a:xfrm>
                    <a:prstGeom prst="straightConnector1">
                      <a:avLst/>
                    </a:prstGeom>
                    <a:ln>
                      <a:prstDash val="sysDash"/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 Box 2">
                    <a:extLst>
                      <a:ext uri="{FF2B5EF4-FFF2-40B4-BE49-F238E27FC236}">
                        <a16:creationId xmlns:a16="http://schemas.microsoft.com/office/drawing/2014/main" id="{8939B450-D7D3-4D1D-93A7-3E41203C800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9650" y="4998114"/>
                    <a:ext cx="2552700" cy="368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HOST-DEVICE</a:t>
                    </a:r>
                    <a:endParaRPr lang="en-US" sz="1000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  <p:sp>
                <p:nvSpPr>
                  <p:cNvPr id="111" name="Text Box 2">
                    <a:extLst>
                      <a:ext uri="{FF2B5EF4-FFF2-40B4-BE49-F238E27FC236}">
                        <a16:creationId xmlns:a16="http://schemas.microsoft.com/office/drawing/2014/main" id="{A6335ADD-2E42-4A61-8950-8725D8C36B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1673" y="3187718"/>
                    <a:ext cx="1184908" cy="368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USER-AGENT</a:t>
                    </a:r>
                    <a:endParaRPr lang="en-US" sz="800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C9FF25-7B4E-4E77-A1E5-D8C89F97B5DD}"/>
                    </a:ext>
                  </a:extLst>
                </p:cNvPr>
                <p:cNvCxnSpPr>
                  <a:cxnSpLocks/>
                  <a:stCxn id="6" idx="2"/>
                  <a:endCxn id="5" idx="0"/>
                </p:cNvCxnSpPr>
                <p:nvPr/>
              </p:nvCxnSpPr>
              <p:spPr>
                <a:xfrm>
                  <a:off x="5365171" y="3698240"/>
                  <a:ext cx="0" cy="28447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DFE45E-FDDF-4F87-A39C-07223D3A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9473" y="2378453"/>
              <a:ext cx="857127" cy="857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85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Implementation: Scenerio-1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9382" y="1825625"/>
            <a:ext cx="5640243" cy="4351338"/>
          </a:xfrm>
        </p:spPr>
        <p:txBody>
          <a:bodyPr/>
          <a:lstStyle/>
          <a:p>
            <a:r>
              <a:rPr lang="de-DE" b="1" dirty="0"/>
              <a:t>Controller Device </a:t>
            </a:r>
            <a:r>
              <a:rPr lang="de-DE" dirty="0"/>
              <a:t>was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User Interface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Solid Server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node</a:t>
            </a:r>
            <a:r>
              <a:rPr lang="de-DE" dirty="0"/>
              <a:t>-solid-server 5.1.1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FC68DC-01AA-4ED0-9A0E-C9FDC056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24" y="1950178"/>
            <a:ext cx="2738502" cy="17243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9BC098-9D73-4F25-A63F-C4CD496B8692}"/>
              </a:ext>
            </a:extLst>
          </p:cNvPr>
          <p:cNvSpPr/>
          <p:nvPr/>
        </p:nvSpPr>
        <p:spPr>
          <a:xfrm>
            <a:off x="904875" y="3551236"/>
            <a:ext cx="1884507" cy="132556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Faced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err="1"/>
              <a:t>Understand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RDF </a:t>
            </a:r>
            <a:r>
              <a:rPr lang="de-DE" sz="2400" dirty="0" err="1"/>
              <a:t>Ecosystem</a:t>
            </a:r>
            <a:endParaRPr lang="de-DE" sz="2400" dirty="0"/>
          </a:p>
          <a:p>
            <a:r>
              <a:rPr lang="de-DE" sz="2400" dirty="0"/>
              <a:t>Deal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poor</a:t>
            </a:r>
            <a:r>
              <a:rPr lang="de-DE" sz="2400" dirty="0"/>
              <a:t> SoLiD </a:t>
            </a:r>
            <a:r>
              <a:rPr lang="de-DE" sz="2400" dirty="0" err="1"/>
              <a:t>documentation</a:t>
            </a:r>
            <a:endParaRPr lang="de-DE" sz="2400" dirty="0"/>
          </a:p>
          <a:p>
            <a:r>
              <a:rPr lang="de-DE" sz="2400" dirty="0" err="1"/>
              <a:t>Describing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de-DE" sz="2400" dirty="0"/>
          </a:p>
          <a:p>
            <a:r>
              <a:rPr lang="de-DE" sz="2400" dirty="0" err="1"/>
              <a:t>Actuating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en-US" sz="2400" dirty="0"/>
          </a:p>
          <a:p>
            <a:pPr marL="114300" indent="0">
              <a:buNone/>
            </a:pPr>
            <a:r>
              <a:rPr lang="en-US" b="1" dirty="0"/>
              <a:t>How we solved</a:t>
            </a:r>
          </a:p>
          <a:p>
            <a:pPr lvl="1"/>
            <a:r>
              <a:rPr lang="en-US" dirty="0"/>
              <a:t>Had some previous knowledge about RDF</a:t>
            </a:r>
          </a:p>
          <a:p>
            <a:pPr lvl="1"/>
            <a:r>
              <a:rPr lang="en-US" dirty="0"/>
              <a:t>Regarding the documentation, we had to deal with it</a:t>
            </a:r>
          </a:p>
          <a:p>
            <a:pPr lvl="1"/>
            <a:r>
              <a:rPr lang="en-US" b="1" dirty="0"/>
              <a:t>Describing things</a:t>
            </a:r>
            <a:r>
              <a:rPr lang="en-US" dirty="0"/>
              <a:t>: used RDF</a:t>
            </a:r>
          </a:p>
          <a:p>
            <a:pPr lvl="1"/>
            <a:r>
              <a:rPr lang="en-US" b="1" dirty="0"/>
              <a:t>Actuating things</a:t>
            </a:r>
            <a:r>
              <a:rPr lang="en-US" dirty="0"/>
              <a:t>: used Web Socket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4BE5-F9CF-4F4E-AA8E-038CF37DE3DA}"/>
              </a:ext>
            </a:extLst>
          </p:cNvPr>
          <p:cNvSpPr/>
          <p:nvPr/>
        </p:nvSpPr>
        <p:spPr>
          <a:xfrm>
            <a:off x="838200" y="3548857"/>
            <a:ext cx="1884507" cy="90487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2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5D520-AA02-456F-86F7-0D9F9C9C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88" y="1170424"/>
            <a:ext cx="8380460" cy="41064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SoLiD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foster</a:t>
            </a:r>
            <a:r>
              <a:rPr lang="de-DE" dirty="0"/>
              <a:t> WoT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Enormous</a:t>
            </a:r>
            <a:r>
              <a:rPr lang="de-DE" dirty="0"/>
              <a:t> Research opportunity 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As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Secenerio</a:t>
            </a:r>
            <a:r>
              <a:rPr lang="de-DE" dirty="0"/>
              <a:t> 2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Calibri" panose="020F0502020204030204" pitchFamily="34" charset="0"/>
              <a:buChar char="−"/>
            </a:pPr>
            <a:r>
              <a:rPr lang="de-DE" dirty="0"/>
              <a:t>Providing native support </a:t>
            </a:r>
            <a:r>
              <a:rPr lang="de-DE" dirty="0" err="1"/>
              <a:t>for</a:t>
            </a:r>
            <a:r>
              <a:rPr lang="de-DE" dirty="0"/>
              <a:t> WoT in SoLiD </a:t>
            </a:r>
            <a:r>
              <a:rPr lang="de-DE" dirty="0" err="1"/>
              <a:t>Ecosystem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31093" y="2782401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E0B2"/>
              </a:buClr>
              <a:buSzPts val="12400"/>
              <a:buFont typeface="Calibri"/>
              <a:buNone/>
            </a:pPr>
            <a:r>
              <a:rPr lang="de-DE" sz="12400" dirty="0">
                <a:solidFill>
                  <a:srgbClr val="C4E0B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5" name="Google Shape;226;p34">
            <a:extLst>
              <a:ext uri="{FF2B5EF4-FFF2-40B4-BE49-F238E27FC236}">
                <a16:creationId xmlns:a16="http://schemas.microsoft.com/office/drawing/2014/main" id="{9CA51D9D-142A-48CE-AD16-A51AE592F3E8}"/>
              </a:ext>
            </a:extLst>
          </p:cNvPr>
          <p:cNvSpPr txBox="1">
            <a:spLocks/>
          </p:cNvSpPr>
          <p:nvPr/>
        </p:nvSpPr>
        <p:spPr>
          <a:xfrm>
            <a:off x="3205328" y="1693220"/>
            <a:ext cx="6105194" cy="11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4E0B2"/>
              </a:buClr>
              <a:buSzPts val="12400"/>
            </a:pPr>
            <a:r>
              <a:rPr lang="de-DE" sz="6600" dirty="0" err="1">
                <a:solidFill>
                  <a:schemeClr val="bg1"/>
                </a:solidFill>
              </a:rPr>
              <a:t>Thank</a:t>
            </a:r>
            <a:r>
              <a:rPr lang="de-DE" sz="6600" dirty="0">
                <a:solidFill>
                  <a:schemeClr val="bg1"/>
                </a:solidFill>
              </a:rPr>
              <a:t> </a:t>
            </a:r>
            <a:r>
              <a:rPr lang="de-DE" sz="6600" dirty="0" err="1">
                <a:solidFill>
                  <a:schemeClr val="bg1"/>
                </a:solidFill>
              </a:rPr>
              <a:t>you</a:t>
            </a:r>
            <a:r>
              <a:rPr lang="de-DE" sz="6600" dirty="0">
                <a:solidFill>
                  <a:schemeClr val="bg1"/>
                </a:solidFill>
              </a:rPr>
              <a:t>!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Web?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Common </a:t>
            </a:r>
            <a:r>
              <a:rPr lang="de-DE" sz="2400" dirty="0" err="1">
                <a:solidFill>
                  <a:schemeClr val="tx1"/>
                </a:solidFill>
              </a:rPr>
              <a:t>name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for</a:t>
            </a:r>
            <a:r>
              <a:rPr lang="de-DE" sz="2400" dirty="0">
                <a:solidFill>
                  <a:schemeClr val="tx1"/>
                </a:solidFill>
              </a:rPr>
              <a:t> World Wide Web (WWW)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R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esources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identified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by 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Uniform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Locators</a:t>
            </a:r>
            <a:endParaRPr lang="de-DE"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Resources are linked through HTML anchors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Internet Vs Web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The Internet is a global network of networks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The infrastructure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Physical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TCP/IP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Web is the service on  top of Internet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Network of documents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Logical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HTTP on top of TCP/IP</a:t>
            </a: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894" y="3429000"/>
            <a:ext cx="2484581" cy="227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A29590-2478-48BD-8F31-9E9DE8DE088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de-DE" dirty="0"/>
              <a:t>Thing?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789382" y="2324100"/>
            <a:ext cx="8564418" cy="3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Refers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b="1" dirty="0" err="1">
                <a:solidFill>
                  <a:srgbClr val="000000"/>
                </a:solidFill>
              </a:rPr>
              <a:t>Anything</a:t>
            </a:r>
            <a:endParaRPr lang="de-DE" sz="2200" b="1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Typically</a:t>
            </a:r>
            <a:r>
              <a:rPr lang="de-DE" sz="1800" dirty="0">
                <a:solidFill>
                  <a:srgbClr val="000000"/>
                </a:solidFill>
              </a:rPr>
              <a:t> a </a:t>
            </a:r>
            <a:r>
              <a:rPr lang="de-DE" sz="1800" dirty="0" err="1">
                <a:solidFill>
                  <a:srgbClr val="000000"/>
                </a:solidFill>
              </a:rPr>
              <a:t>computing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device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Connected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internet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Able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send and </a:t>
            </a:r>
            <a:r>
              <a:rPr lang="de-DE" sz="1800" dirty="0" err="1">
                <a:solidFill>
                  <a:srgbClr val="000000"/>
                </a:solidFill>
              </a:rPr>
              <a:t>receive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over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some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predefined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protocol</a:t>
            </a:r>
            <a:endParaRPr lang="de-DE" sz="18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Typical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criterias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be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fulfilled</a:t>
            </a:r>
            <a:endParaRPr sz="2200" dirty="0">
              <a:solidFill>
                <a:srgbClr val="000000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Identification</a:t>
            </a:r>
            <a:r>
              <a:rPr lang="de-DE" sz="1800" dirty="0">
                <a:solidFill>
                  <a:srgbClr val="000000"/>
                </a:solidFill>
              </a:rPr>
              <a:t> and </a:t>
            </a:r>
            <a:r>
              <a:rPr lang="de-DE" sz="1800" dirty="0" err="1">
                <a:solidFill>
                  <a:srgbClr val="000000"/>
                </a:solidFill>
              </a:rPr>
              <a:t>info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storage</a:t>
            </a:r>
            <a:r>
              <a:rPr lang="de-DE" sz="1800" dirty="0">
                <a:solidFill>
                  <a:srgbClr val="000000"/>
                </a:solidFill>
              </a:rPr>
              <a:t> (RFID tags, MAC </a:t>
            </a:r>
            <a:r>
              <a:rPr lang="de-DE" sz="1800" dirty="0" err="1">
                <a:solidFill>
                  <a:srgbClr val="000000"/>
                </a:solidFill>
              </a:rPr>
              <a:t>address</a:t>
            </a:r>
            <a:r>
              <a:rPr lang="de-DE" sz="1800" dirty="0">
                <a:solidFill>
                  <a:srgbClr val="000000"/>
                </a:solidFill>
              </a:rPr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collection</a:t>
            </a:r>
            <a:r>
              <a:rPr lang="de-DE" sz="1800" dirty="0"/>
              <a:t> (Sensor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store</a:t>
            </a:r>
            <a:r>
              <a:rPr lang="de-DE" sz="1800" dirty="0"/>
              <a:t>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processing</a:t>
            </a:r>
            <a:r>
              <a:rPr lang="de-DE" sz="1800" dirty="0"/>
              <a:t> (Understanding </a:t>
            </a:r>
            <a:r>
              <a:rPr lang="de-DE" sz="1800" dirty="0" err="1"/>
              <a:t>commands</a:t>
            </a:r>
            <a:r>
              <a:rPr lang="de-DE" sz="1800" dirty="0"/>
              <a:t>, </a:t>
            </a:r>
            <a:r>
              <a:rPr lang="de-DE" sz="1800" dirty="0" err="1"/>
              <a:t>filtering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Communications (</a:t>
            </a:r>
            <a:r>
              <a:rPr lang="de-DE" sz="1800" dirty="0" err="1"/>
              <a:t>Transmit</a:t>
            </a:r>
            <a:r>
              <a:rPr lang="de-DE" sz="1800" dirty="0"/>
              <a:t> and </a:t>
            </a:r>
            <a:r>
              <a:rPr lang="de-DE" sz="1800" dirty="0" err="1"/>
              <a:t>receive</a:t>
            </a:r>
            <a:r>
              <a:rPr lang="de-DE" sz="1800" dirty="0"/>
              <a:t> </a:t>
            </a:r>
            <a:r>
              <a:rPr lang="de-DE" sz="1800" dirty="0" err="1"/>
              <a:t>messages</a:t>
            </a:r>
            <a:r>
              <a:rPr lang="de-DE" sz="1800" dirty="0"/>
              <a:t>),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/>
              <a:t>Actuation</a:t>
            </a:r>
            <a:r>
              <a:rPr lang="de-DE" sz="1800" dirty="0"/>
              <a:t> (Switch </a:t>
            </a:r>
            <a:r>
              <a:rPr lang="de-DE" sz="1800" dirty="0" err="1"/>
              <a:t>control</a:t>
            </a:r>
            <a:r>
              <a:rPr lang="de-DE" sz="1800" dirty="0"/>
              <a:t>, </a:t>
            </a:r>
            <a:r>
              <a:rPr lang="de-DE" sz="1800" dirty="0" err="1"/>
              <a:t>motor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200" dirty="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247650"/>
            <a:ext cx="6705600" cy="2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7068B4-90DB-415F-8E39-B26B416E35F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Web Of Things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789382" y="1744063"/>
            <a:ext cx="5994111" cy="4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A </a:t>
            </a:r>
            <a:r>
              <a:rPr lang="de-DE" sz="2400" dirty="0" err="1">
                <a:solidFill>
                  <a:srgbClr val="333333"/>
                </a:solidFill>
              </a:rPr>
              <a:t>computing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concept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describes</a:t>
            </a:r>
            <a:r>
              <a:rPr lang="de-DE" sz="2400" dirty="0">
                <a:solidFill>
                  <a:srgbClr val="333333"/>
                </a:solidFill>
              </a:rPr>
              <a:t> a </a:t>
            </a:r>
            <a:r>
              <a:rPr lang="de-DE" sz="2400" dirty="0" err="1">
                <a:solidFill>
                  <a:srgbClr val="333333"/>
                </a:solidFill>
              </a:rPr>
              <a:t>future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where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are</a:t>
            </a:r>
            <a:r>
              <a:rPr lang="de-DE" sz="2400" dirty="0">
                <a:solidFill>
                  <a:srgbClr val="333333"/>
                </a:solidFill>
              </a:rPr>
              <a:t> fully </a:t>
            </a:r>
            <a:r>
              <a:rPr lang="de-DE" sz="2400" b="1" dirty="0" err="1">
                <a:solidFill>
                  <a:srgbClr val="333333"/>
                </a:solidFill>
              </a:rPr>
              <a:t>integrated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with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Web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333333"/>
                </a:solidFill>
              </a:rPr>
              <a:t>You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could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think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 </a:t>
            </a:r>
            <a:r>
              <a:rPr lang="de-DE" sz="2400" dirty="0" err="1">
                <a:solidFill>
                  <a:srgbClr val="333333"/>
                </a:solidFill>
              </a:rPr>
              <a:t>as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able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to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access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services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 The </a:t>
            </a:r>
            <a:r>
              <a:rPr lang="de-DE" sz="2400" b="1" dirty="0" err="1">
                <a:solidFill>
                  <a:srgbClr val="333333"/>
                </a:solidFill>
              </a:rPr>
              <a:t>key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point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doesn't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involve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reinvention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means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communication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beause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existing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standards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are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used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493" y="1690688"/>
            <a:ext cx="3185625" cy="2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791130-33F6-42D2-BEB6-BA2FFD2767E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WoT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789382" y="1690825"/>
            <a:ext cx="5049694" cy="4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222222"/>
                </a:solidFill>
              </a:rPr>
              <a:t>The </a:t>
            </a:r>
            <a:r>
              <a:rPr lang="de-DE" sz="2400" b="1" dirty="0">
                <a:solidFill>
                  <a:srgbClr val="222222"/>
                </a:solidFill>
              </a:rPr>
              <a:t>I</a:t>
            </a:r>
            <a:r>
              <a:rPr lang="de-DE" sz="2400" dirty="0">
                <a:solidFill>
                  <a:srgbClr val="222222"/>
                </a:solidFill>
              </a:rPr>
              <a:t>nternet </a:t>
            </a:r>
            <a:r>
              <a:rPr lang="de-DE" sz="2400" b="1" dirty="0" err="1">
                <a:solidFill>
                  <a:srgbClr val="222222"/>
                </a:solidFill>
              </a:rPr>
              <a:t>o</a:t>
            </a:r>
            <a:r>
              <a:rPr lang="de-DE" sz="2400" dirty="0" err="1">
                <a:solidFill>
                  <a:srgbClr val="222222"/>
                </a:solidFill>
              </a:rPr>
              <a:t>f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b="1" dirty="0">
                <a:solidFill>
                  <a:srgbClr val="222222"/>
                </a:solidFill>
              </a:rPr>
              <a:t>T</a:t>
            </a:r>
            <a:r>
              <a:rPr lang="de-DE" sz="2400" dirty="0">
                <a:solidFill>
                  <a:srgbClr val="222222"/>
                </a:solidFill>
              </a:rPr>
              <a:t>hings </a:t>
            </a:r>
            <a:r>
              <a:rPr lang="de-DE" sz="2400" dirty="0" err="1">
                <a:solidFill>
                  <a:srgbClr val="222222"/>
                </a:solidFill>
              </a:rPr>
              <a:t>is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simply</a:t>
            </a:r>
            <a:r>
              <a:rPr lang="de-DE" sz="2400" dirty="0">
                <a:solidFill>
                  <a:srgbClr val="222222"/>
                </a:solidFill>
              </a:rPr>
              <a:t> "A network </a:t>
            </a:r>
            <a:r>
              <a:rPr lang="de-DE" sz="2400" dirty="0" err="1">
                <a:solidFill>
                  <a:srgbClr val="222222"/>
                </a:solidFill>
              </a:rPr>
              <a:t>of</a:t>
            </a:r>
            <a:r>
              <a:rPr lang="de-DE" sz="2400" dirty="0">
                <a:solidFill>
                  <a:srgbClr val="222222"/>
                </a:solidFill>
              </a:rPr>
              <a:t> Internet </a:t>
            </a:r>
            <a:r>
              <a:rPr lang="de-DE" sz="2400" dirty="0" err="1">
                <a:solidFill>
                  <a:srgbClr val="222222"/>
                </a:solidFill>
              </a:rPr>
              <a:t>connected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objects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able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to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collect</a:t>
            </a:r>
            <a:r>
              <a:rPr lang="de-DE" sz="2400" dirty="0">
                <a:solidFill>
                  <a:srgbClr val="222222"/>
                </a:solidFill>
              </a:rPr>
              <a:t> and </a:t>
            </a:r>
            <a:r>
              <a:rPr lang="de-DE" sz="2400" dirty="0" err="1">
                <a:solidFill>
                  <a:srgbClr val="222222"/>
                </a:solidFill>
              </a:rPr>
              <a:t>exchange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data</a:t>
            </a:r>
            <a:r>
              <a:rPr lang="de-DE" sz="2400" dirty="0">
                <a:solidFill>
                  <a:srgbClr val="222222"/>
                </a:solidFill>
              </a:rPr>
              <a:t>.„</a:t>
            </a:r>
          </a:p>
          <a:p>
            <a:pPr indent="-381000"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Interoperability is a major challenge on the Internet of Things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things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subset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Internet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WoT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Application</a:t>
            </a:r>
            <a:r>
              <a:rPr lang="de-DE" sz="2400" b="1" dirty="0">
                <a:solidFill>
                  <a:srgbClr val="333333"/>
                </a:solidFill>
              </a:rPr>
              <a:t> Layer </a:t>
            </a:r>
            <a:r>
              <a:rPr lang="de-DE" sz="2400" dirty="0" err="1">
                <a:solidFill>
                  <a:srgbClr val="333333"/>
                </a:solidFill>
              </a:rPr>
              <a:t>over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IoT</a:t>
            </a:r>
            <a:r>
              <a:rPr lang="de-DE" sz="2400" dirty="0">
                <a:solidFill>
                  <a:srgbClr val="333333"/>
                </a:solidFill>
              </a:rPr>
              <a:t>. </a:t>
            </a:r>
          </a:p>
          <a:p>
            <a:pPr lvl="0" indent="-38100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</a:pPr>
            <a:r>
              <a:rPr lang="en-US" sz="2400" dirty="0">
                <a:solidFill>
                  <a:srgbClr val="333333"/>
                </a:solidFill>
              </a:rPr>
              <a:t>Interoperability challenge is taken care of by using existing web technologies</a:t>
            </a: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877" y="2593700"/>
            <a:ext cx="3497623" cy="23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130CAF-EA89-4E18-B71B-8C9969D1658E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>
                <a:solidFill>
                  <a:srgbClr val="295C50"/>
                </a:solidFill>
              </a:rPr>
              <a:t>WoT </a:t>
            </a:r>
            <a:r>
              <a:rPr lang="de-DE" dirty="0" err="1">
                <a:solidFill>
                  <a:srgbClr val="295C50"/>
                </a:solidFill>
              </a:rPr>
              <a:t>vs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IoT</a:t>
            </a:r>
            <a:r>
              <a:rPr lang="de-DE" dirty="0">
                <a:solidFill>
                  <a:srgbClr val="295C50"/>
                </a:solidFill>
              </a:rPr>
              <a:t>: Way </a:t>
            </a:r>
            <a:r>
              <a:rPr lang="de-DE" dirty="0" err="1">
                <a:solidFill>
                  <a:srgbClr val="295C50"/>
                </a:solidFill>
              </a:rPr>
              <a:t>of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doing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things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sz="2400" dirty="0">
                <a:solidFill>
                  <a:srgbClr val="0070C0"/>
                </a:solidFill>
              </a:rPr>
              <a:t>IoT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8CE94-7F13-4249-893E-8025F0BABD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Fosters a</a:t>
            </a:r>
            <a:r>
              <a:rPr lang="en-US" b="1" dirty="0"/>
              <a:t> event-driven nature </a:t>
            </a:r>
            <a:r>
              <a:rPr lang="en-US" dirty="0"/>
              <a:t>of applications</a:t>
            </a:r>
          </a:p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Use protocols like MQTT or </a:t>
            </a:r>
            <a:r>
              <a:rPr lang="en-US" dirty="0" err="1"/>
              <a:t>CoAP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63F0-9AEC-4B0A-AFB2-EBA1DBCD54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WoT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DA7BB-725C-458A-B7CE-D074E035B97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Integrates </a:t>
            </a:r>
            <a:r>
              <a:rPr lang="en-US" sz="2400" b="1" dirty="0"/>
              <a:t>Things</a:t>
            </a:r>
            <a:r>
              <a:rPr lang="en-US" sz="2400" dirty="0"/>
              <a:t> with the Web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Limitations: The request-response nature of HTTP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The event-driven nature is suggested to be implemented by the use of HTML5 </a:t>
            </a:r>
            <a:r>
              <a:rPr lang="en-US" sz="2400" dirty="0" err="1"/>
              <a:t>WebSockets</a:t>
            </a:r>
            <a:r>
              <a:rPr lang="en-US" sz="2400" dirty="0"/>
              <a:t> 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SzPts val="2590"/>
              <a:buFont typeface="Calibri" panose="020F0502020204030204" pitchFamily="34" charset="0"/>
              <a:buChar char="−"/>
            </a:pPr>
            <a:r>
              <a:rPr lang="en-US" sz="2000" dirty="0"/>
              <a:t>Natively or through the use of translation brokers</a:t>
            </a:r>
          </a:p>
          <a:p>
            <a:pPr marL="1200150" lvl="2" indent="-285750">
              <a:spcBef>
                <a:spcPts val="0"/>
              </a:spcBef>
              <a:spcAft>
                <a:spcPts val="600"/>
              </a:spcAft>
              <a:buSzPts val="2590"/>
              <a:buFont typeface="Courier New" panose="02070309020205020404" pitchFamily="49" charset="0"/>
              <a:buChar char="o"/>
            </a:pPr>
            <a:r>
              <a:rPr lang="en-US" sz="1600" dirty="0"/>
              <a:t>e.g., translating from MQTT or </a:t>
            </a:r>
            <a:r>
              <a:rPr lang="en-US" sz="1600" dirty="0" err="1"/>
              <a:t>CoAP</a:t>
            </a:r>
            <a:r>
              <a:rPr lang="en-US" sz="1600" dirty="0"/>
              <a:t> to </a:t>
            </a:r>
            <a:r>
              <a:rPr lang="en-US" sz="1600" dirty="0" err="1"/>
              <a:t>WebSockets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9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WoT Architecture</a:t>
            </a:r>
            <a:endParaRPr dirty="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850" y="365126"/>
            <a:ext cx="4844150" cy="6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4F2343-EF41-4D55-BDBF-DC203AB3B431}"/>
              </a:ext>
            </a:extLst>
          </p:cNvPr>
          <p:cNvSpPr txBox="1">
            <a:spLocks/>
          </p:cNvSpPr>
          <p:nvPr/>
        </p:nvSpPr>
        <p:spPr>
          <a:xfrm>
            <a:off x="2843179" y="1690825"/>
            <a:ext cx="46053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4 Main layers </a:t>
            </a:r>
          </a:p>
          <a:p>
            <a:r>
              <a:rPr lang="en-US" dirty="0"/>
              <a:t>Describes the framework to classify the different patterns and protocols   involved.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67AEF-A522-4E5C-85C2-4B1A4E3C39A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Microsoft Office PowerPoint</Application>
  <PresentationFormat>Widescreen</PresentationFormat>
  <Paragraphs>247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Source Sans Pro</vt:lpstr>
      <vt:lpstr>Wingdings</vt:lpstr>
      <vt:lpstr>Office Theme</vt:lpstr>
      <vt:lpstr>Seminar Web Engineering                                            112- SoLiD for WoT Devices</vt:lpstr>
      <vt:lpstr>Outline</vt:lpstr>
      <vt:lpstr>WoT</vt:lpstr>
      <vt:lpstr>Web?</vt:lpstr>
      <vt:lpstr>Thing?</vt:lpstr>
      <vt:lpstr>Web Of Things</vt:lpstr>
      <vt:lpstr>IoT vs WoT</vt:lpstr>
      <vt:lpstr>WoT vs IoT: Way of doing things</vt:lpstr>
      <vt:lpstr>WoT Architecture</vt:lpstr>
      <vt:lpstr>WoT :: Layer-1: Accessibility Layer</vt:lpstr>
      <vt:lpstr>WoT :: Layer-2: Findability Layer</vt:lpstr>
      <vt:lpstr>WoT :: Layer-3: Sharing Layer</vt:lpstr>
      <vt:lpstr>WoT :: Layer-4: Composition Layer</vt:lpstr>
      <vt:lpstr>SoLiD</vt:lpstr>
      <vt:lpstr>Decentralization</vt:lpstr>
      <vt:lpstr>Linked Data</vt:lpstr>
      <vt:lpstr>Typical HTML Data vs Linked Data</vt:lpstr>
      <vt:lpstr>Linked Data Platform</vt:lpstr>
      <vt:lpstr>SoLiD</vt:lpstr>
      <vt:lpstr>SoLiD Specification</vt:lpstr>
      <vt:lpstr>Linked Data applied to SoLiD</vt:lpstr>
      <vt:lpstr>SoLiD: Content Representation</vt:lpstr>
      <vt:lpstr>SoLiD &amp; WoT</vt:lpstr>
      <vt:lpstr>SoLiD &amp; WoT at a glance</vt:lpstr>
      <vt:lpstr>Related Works</vt:lpstr>
      <vt:lpstr>Further Motivation</vt:lpstr>
      <vt:lpstr>WoT Scenario: A Top Level View</vt:lpstr>
      <vt:lpstr>Previous Proposal</vt:lpstr>
      <vt:lpstr>The Proposed Secnerio-1</vt:lpstr>
      <vt:lpstr>The Proposed Scenerio-2</vt:lpstr>
      <vt:lpstr>PowerPoint Presentation</vt:lpstr>
      <vt:lpstr>The Implementation: Scenerio-1</vt:lpstr>
      <vt:lpstr>Challenges We Faced</vt:lpstr>
      <vt:lpstr>The Demo</vt:lpstr>
      <vt:lpstr>Conclusion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Web Engineering                                            112- SoLiD for WoT Devices</dc:title>
  <dc:creator>Shovra Das</dc:creator>
  <cp:lastModifiedBy>Shovra Das</cp:lastModifiedBy>
  <cp:revision>26</cp:revision>
  <dcterms:created xsi:type="dcterms:W3CDTF">2019-06-02T21:06:00Z</dcterms:created>
  <dcterms:modified xsi:type="dcterms:W3CDTF">2019-06-27T13:44:46Z</dcterms:modified>
</cp:coreProperties>
</file>