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b494c8955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5b494c8955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b494c8955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5b494c8955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tlinedLayout">
  <p:cSld name="OutlinedLayout">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33" name="Google Shape;33;p4"/>
          <p:cNvSpPr/>
          <p:nvPr/>
        </p:nvSpPr>
        <p:spPr>
          <a:xfrm>
            <a:off x="838200" y="1825625"/>
            <a:ext cx="1831109" cy="4351338"/>
          </a:xfrm>
          <a:prstGeom prst="rect">
            <a:avLst/>
          </a:prstGeom>
          <a:noFill/>
          <a:ln>
            <a:noFill/>
          </a:ln>
        </p:spPr>
        <p:txBody>
          <a:bodyPr anchorCtr="0" anchor="ctr" bIns="45700" lIns="91425" spcFirstLastPara="1" rIns="91425" wrap="square" tIns="45700">
            <a:noAutofit/>
          </a:bodyPr>
          <a:lstStyle/>
          <a:p>
            <a:pPr indent="-171450" lvl="0" marL="171450" marR="0" rtl="0" algn="l">
              <a:spcBef>
                <a:spcPts val="0"/>
              </a:spcBef>
              <a:spcAft>
                <a:spcPts val="0"/>
              </a:spcAft>
              <a:buClr>
                <a:schemeClr val="dk1"/>
              </a:buClr>
              <a:buSzPts val="1100"/>
              <a:buFont typeface="Noto Sans Symbols"/>
              <a:buChar char="▪"/>
            </a:pPr>
            <a:r>
              <a:rPr b="1" i="0" lang="de-DE" sz="1100" u="none" cap="none" strike="noStrike">
                <a:solidFill>
                  <a:schemeClr val="dk1"/>
                </a:solidFill>
                <a:latin typeface="Calibri"/>
                <a:ea typeface="Calibri"/>
                <a:cs typeface="Calibri"/>
                <a:sym typeface="Calibri"/>
              </a:rPr>
              <a:t>Web of Things</a:t>
            </a:r>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Web</a:t>
            </a:r>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Things</a:t>
            </a:r>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IoT vs WoT</a:t>
            </a:r>
            <a:endParaRPr b="0" i="0" sz="1100" u="none" cap="none" strike="noStrike">
              <a:solidFill>
                <a:schemeClr val="dk1"/>
              </a:solidFill>
              <a:latin typeface="Calibri"/>
              <a:ea typeface="Calibri"/>
              <a:cs typeface="Calibri"/>
              <a:sym typeface="Calibri"/>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Architecture</a:t>
            </a:r>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Accessibility layer</a:t>
            </a:r>
            <a:endParaRPr b="0" i="0" sz="1100" u="none" cap="none" strike="noStrike">
              <a:solidFill>
                <a:schemeClr val="dk1"/>
              </a:solidFill>
              <a:latin typeface="Calibri"/>
              <a:ea typeface="Calibri"/>
              <a:cs typeface="Calibri"/>
              <a:sym typeface="Calibri"/>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Findability layer</a:t>
            </a:r>
            <a:endParaRPr b="0" i="0" sz="1100" u="none" cap="none" strike="noStrike">
              <a:solidFill>
                <a:schemeClr val="dk1"/>
              </a:solidFill>
              <a:latin typeface="Calibri"/>
              <a:ea typeface="Calibri"/>
              <a:cs typeface="Calibri"/>
              <a:sym typeface="Calibri"/>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Sharing layer</a:t>
            </a:r>
            <a:endParaRPr b="0" i="0" sz="1100" u="none" cap="none" strike="noStrike">
              <a:solidFill>
                <a:schemeClr val="dk1"/>
              </a:solidFill>
              <a:latin typeface="Calibri"/>
              <a:ea typeface="Calibri"/>
              <a:cs typeface="Calibri"/>
              <a:sym typeface="Calibri"/>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Composition layer</a:t>
            </a:r>
            <a:endParaRPr b="0" i="0" sz="1100" u="none" cap="none" strike="noStrike">
              <a:solidFill>
                <a:schemeClr val="dk1"/>
              </a:solidFill>
              <a:latin typeface="Calibri"/>
              <a:ea typeface="Calibri"/>
              <a:cs typeface="Calibri"/>
              <a:sym typeface="Calibri"/>
            </a:endParaRPr>
          </a:p>
          <a:p>
            <a:pPr indent="-171450" lvl="0" marL="171450" marR="0" rtl="0" algn="l">
              <a:spcBef>
                <a:spcPts val="200"/>
              </a:spcBef>
              <a:spcAft>
                <a:spcPts val="0"/>
              </a:spcAft>
              <a:buClr>
                <a:schemeClr val="dk1"/>
              </a:buClr>
              <a:buSzPts val="1100"/>
              <a:buFont typeface="Noto Sans Symbols"/>
              <a:buChar char="▪"/>
            </a:pPr>
            <a:r>
              <a:rPr b="1" i="0" lang="de-DE" sz="1100" u="none" cap="none" strike="noStrike">
                <a:solidFill>
                  <a:schemeClr val="dk1"/>
                </a:solidFill>
                <a:latin typeface="Calibri"/>
                <a:ea typeface="Calibri"/>
                <a:cs typeface="Calibri"/>
                <a:sym typeface="Calibri"/>
              </a:rPr>
              <a:t>SoLiD</a:t>
            </a:r>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Decentralization</a:t>
            </a:r>
            <a:endParaRPr b="0" i="0" sz="1100" u="none" cap="none" strike="noStrike">
              <a:solidFill>
                <a:schemeClr val="dk1"/>
              </a:solidFill>
              <a:latin typeface="Calibri"/>
              <a:ea typeface="Calibri"/>
              <a:cs typeface="Calibri"/>
              <a:sym typeface="Calibri"/>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The SoLiD Specification</a:t>
            </a:r>
            <a:endParaRPr b="0" i="0" sz="1100" u="none" cap="none" strike="noStrike">
              <a:solidFill>
                <a:schemeClr val="dk1"/>
              </a:solidFill>
              <a:latin typeface="Calibri"/>
              <a:ea typeface="Calibri"/>
              <a:cs typeface="Calibri"/>
              <a:sym typeface="Calibri"/>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WebID</a:t>
            </a:r>
            <a:endParaRPr/>
          </a:p>
          <a:p>
            <a:pPr indent="0" lvl="0" marL="0" marR="0" rtl="0" algn="l">
              <a:spcBef>
                <a:spcPts val="200"/>
              </a:spcBef>
              <a:spcAft>
                <a:spcPts val="0"/>
              </a:spcAft>
              <a:buClr>
                <a:schemeClr val="dk1"/>
              </a:buClr>
              <a:buSzPts val="1100"/>
              <a:buFont typeface="Noto Sans Symbols"/>
              <a:buNone/>
            </a:pPr>
            <a:r>
              <a:rPr b="0" i="0" lang="de-DE" sz="1100" u="none" cap="none" strike="noStrike">
                <a:solidFill>
                  <a:schemeClr val="dk1"/>
                </a:solidFill>
                <a:latin typeface="Calibri"/>
                <a:ea typeface="Calibri"/>
                <a:cs typeface="Calibri"/>
                <a:sym typeface="Calibri"/>
              </a:rPr>
              <a:t>              Linked Data</a:t>
            </a:r>
            <a:endParaRPr/>
          </a:p>
          <a:p>
            <a:pPr indent="-171450" lvl="0" marL="171450" marR="0" rtl="0" algn="l">
              <a:spcBef>
                <a:spcPts val="200"/>
              </a:spcBef>
              <a:spcAft>
                <a:spcPts val="0"/>
              </a:spcAft>
              <a:buClr>
                <a:schemeClr val="dk1"/>
              </a:buClr>
              <a:buSzPts val="1100"/>
              <a:buFont typeface="Noto Sans Symbols"/>
              <a:buChar char="▪"/>
            </a:pPr>
            <a:r>
              <a:rPr b="1" i="0" lang="de-DE" sz="1100" u="none" cap="none" strike="noStrike">
                <a:solidFill>
                  <a:schemeClr val="dk1"/>
                </a:solidFill>
                <a:latin typeface="Calibri"/>
                <a:ea typeface="Calibri"/>
                <a:cs typeface="Calibri"/>
                <a:sym typeface="Calibri"/>
              </a:rPr>
              <a:t>SoLiD in WoT</a:t>
            </a:r>
            <a:endParaRPr b="1" i="0" sz="1100" u="none" cap="none" strike="noStrike">
              <a:solidFill>
                <a:schemeClr val="dk1"/>
              </a:solidFill>
              <a:latin typeface="Calibri"/>
              <a:ea typeface="Calibri"/>
              <a:cs typeface="Calibri"/>
              <a:sym typeface="Calibri"/>
            </a:endParaRPr>
          </a:p>
          <a:p>
            <a:pPr indent="-171450" lvl="1" marL="628650" marR="0" rtl="0" algn="l">
              <a:spcBef>
                <a:spcPts val="200"/>
              </a:spcBef>
              <a:spcAft>
                <a:spcPts val="0"/>
              </a:spcAft>
              <a:buClr>
                <a:schemeClr val="dk1"/>
              </a:buClr>
              <a:buSzPts val="1100"/>
              <a:buFont typeface="Noto Sans Symbols"/>
              <a:buChar char="▪"/>
            </a:pPr>
            <a:r>
              <a:rPr b="0" i="0" lang="de-DE" sz="1100" u="none" cap="none" strike="noStrike">
                <a:solidFill>
                  <a:schemeClr val="dk1"/>
                </a:solidFill>
                <a:latin typeface="Calibri"/>
                <a:ea typeface="Calibri"/>
                <a:cs typeface="Calibri"/>
                <a:sym typeface="Calibri"/>
              </a:rPr>
              <a:t>Challenges</a:t>
            </a:r>
            <a:endParaRPr b="0" i="0" sz="1100" u="none" cap="none" strike="noStrike">
              <a:solidFill>
                <a:schemeClr val="dk1"/>
              </a:solidFill>
              <a:latin typeface="Calibri"/>
              <a:ea typeface="Calibri"/>
              <a:cs typeface="Calibri"/>
              <a:sym typeface="Calibri"/>
            </a:endParaRPr>
          </a:p>
          <a:p>
            <a:pPr indent="-171450" lvl="2" marL="1085850" marR="0" rtl="0" algn="l">
              <a:spcBef>
                <a:spcPts val="200"/>
              </a:spcBef>
              <a:spcAft>
                <a:spcPts val="0"/>
              </a:spcAft>
              <a:buClr>
                <a:schemeClr val="dk1"/>
              </a:buClr>
              <a:buSzPts val="1100"/>
              <a:buFont typeface="Noto Sans Symbols"/>
              <a:buChar char="▪"/>
            </a:pPr>
            <a:r>
              <a:rPr b="0" i="0" lang="de-DE" sz="1100" u="none" cap="none" strike="noStrike">
                <a:solidFill>
                  <a:schemeClr val="dk1"/>
                </a:solidFill>
                <a:latin typeface="Calibri"/>
                <a:ea typeface="Calibri"/>
                <a:cs typeface="Calibri"/>
                <a:sym typeface="Calibri"/>
              </a:rPr>
              <a:t>Discovery</a:t>
            </a:r>
            <a:endParaRPr/>
          </a:p>
          <a:p>
            <a:pPr indent="-171450" lvl="2" marL="1085850" marR="0" rtl="0" algn="l">
              <a:spcBef>
                <a:spcPts val="200"/>
              </a:spcBef>
              <a:spcAft>
                <a:spcPts val="0"/>
              </a:spcAft>
              <a:buClr>
                <a:schemeClr val="dk1"/>
              </a:buClr>
              <a:buSzPts val="1100"/>
              <a:buFont typeface="Noto Sans Symbols"/>
              <a:buChar char="▪"/>
            </a:pPr>
            <a:r>
              <a:rPr b="0" i="0" lang="de-DE" sz="1100" u="none" cap="none" strike="noStrike">
                <a:solidFill>
                  <a:schemeClr val="dk1"/>
                </a:solidFill>
                <a:latin typeface="Calibri"/>
                <a:ea typeface="Calibri"/>
                <a:cs typeface="Calibri"/>
                <a:sym typeface="Calibri"/>
              </a:rPr>
              <a:t>Actuation</a:t>
            </a:r>
            <a:endParaRPr b="0" i="0" sz="1100" u="none" cap="none" strike="noStrike">
              <a:solidFill>
                <a:schemeClr val="dk1"/>
              </a:solidFill>
              <a:latin typeface="Calibri"/>
              <a:ea typeface="Calibri"/>
              <a:cs typeface="Calibri"/>
              <a:sym typeface="Calibri"/>
            </a:endParaRPr>
          </a:p>
          <a:p>
            <a:pPr indent="-171450" lvl="0" marL="171450" marR="0" rtl="0" algn="l">
              <a:spcBef>
                <a:spcPts val="200"/>
              </a:spcBef>
              <a:spcAft>
                <a:spcPts val="0"/>
              </a:spcAft>
              <a:buClr>
                <a:schemeClr val="dk1"/>
              </a:buClr>
              <a:buSzPts val="1100"/>
              <a:buFont typeface="Noto Sans Symbols"/>
              <a:buChar char="▪"/>
            </a:pPr>
            <a:r>
              <a:rPr b="1" i="0" lang="de-DE" sz="1100" u="none" cap="none" strike="noStrike">
                <a:solidFill>
                  <a:schemeClr val="dk1"/>
                </a:solidFill>
                <a:latin typeface="Calibri"/>
                <a:ea typeface="Calibri"/>
                <a:cs typeface="Calibri"/>
                <a:sym typeface="Calibri"/>
              </a:rPr>
              <a:t>Existing Works</a:t>
            </a:r>
            <a:endParaRPr/>
          </a:p>
          <a:p>
            <a:pPr indent="-171450" lvl="0" marL="171450" marR="0" rtl="0" algn="l">
              <a:spcBef>
                <a:spcPts val="200"/>
              </a:spcBef>
              <a:spcAft>
                <a:spcPts val="0"/>
              </a:spcAft>
              <a:buClr>
                <a:schemeClr val="dk1"/>
              </a:buClr>
              <a:buSzPts val="1100"/>
              <a:buFont typeface="Noto Sans Symbols"/>
              <a:buChar char="▪"/>
            </a:pPr>
            <a:r>
              <a:rPr b="1" i="0" lang="de-DE" sz="1100" u="none" cap="none" strike="noStrike">
                <a:solidFill>
                  <a:schemeClr val="dk1"/>
                </a:solidFill>
                <a:latin typeface="Calibri"/>
                <a:ea typeface="Calibri"/>
                <a:cs typeface="Calibri"/>
                <a:sym typeface="Calibri"/>
              </a:rPr>
              <a:t>Proposed Architecture</a:t>
            </a:r>
            <a:endParaRPr/>
          </a:p>
          <a:p>
            <a:pPr indent="-171450" lvl="0" marL="171450" marR="0" rtl="0" algn="l">
              <a:spcBef>
                <a:spcPts val="200"/>
              </a:spcBef>
              <a:spcAft>
                <a:spcPts val="0"/>
              </a:spcAft>
              <a:buClr>
                <a:schemeClr val="dk1"/>
              </a:buClr>
              <a:buSzPts val="1100"/>
              <a:buFont typeface="Noto Sans Symbols"/>
              <a:buChar char="▪"/>
            </a:pPr>
            <a:r>
              <a:rPr b="1" i="0" lang="de-DE" sz="1100" u="none" cap="none" strike="noStrike">
                <a:solidFill>
                  <a:schemeClr val="dk1"/>
                </a:solidFill>
                <a:latin typeface="Calibri"/>
                <a:ea typeface="Calibri"/>
                <a:cs typeface="Calibri"/>
                <a:sym typeface="Calibri"/>
              </a:rPr>
              <a:t>The Demo</a:t>
            </a:r>
            <a:endParaRPr/>
          </a:p>
          <a:p>
            <a:pPr indent="-171450" lvl="0" marL="171450" marR="0" rtl="0" algn="l">
              <a:spcBef>
                <a:spcPts val="200"/>
              </a:spcBef>
              <a:spcAft>
                <a:spcPts val="0"/>
              </a:spcAft>
              <a:buClr>
                <a:schemeClr val="dk1"/>
              </a:buClr>
              <a:buSzPts val="1100"/>
              <a:buFont typeface="Noto Sans Symbols"/>
              <a:buChar char="▪"/>
            </a:pPr>
            <a:r>
              <a:rPr b="1" i="0" lang="de-DE" sz="1100" u="none" cap="none" strike="noStrike">
                <a:solidFill>
                  <a:schemeClr val="dk1"/>
                </a:solidFill>
                <a:latin typeface="Calibri"/>
                <a:ea typeface="Calibri"/>
                <a:cs typeface="Calibri"/>
                <a:sym typeface="Calibri"/>
              </a:rPr>
              <a:t>Conclusion</a:t>
            </a:r>
            <a:endParaRPr/>
          </a:p>
          <a:p>
            <a:pPr indent="-95250" lvl="0" marL="171450" marR="0" rtl="0" algn="ctr">
              <a:spcBef>
                <a:spcPts val="200"/>
              </a:spcBef>
              <a:spcAft>
                <a:spcPts val="0"/>
              </a:spcAft>
              <a:buClr>
                <a:schemeClr val="dk1"/>
              </a:buClr>
              <a:buSzPts val="1200"/>
              <a:buFont typeface="Noto Sans Symbols"/>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w3.org/2005/Incubator/webid/spec/identity/" TargetMode="External"/><Relationship Id="rId4" Type="http://schemas.openxmlformats.org/officeDocument/2006/relationships/hyperlink" Target="https://github.com/solid/solid-spec#profil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en.wikipedia.org/wiki/Web_of_Thing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Web_resource" TargetMode="External"/><Relationship Id="rId4" Type="http://schemas.openxmlformats.org/officeDocument/2006/relationships/hyperlink" Target="https://en.wikipedia.org/wiki/URL" TargetMode="External"/><Relationship Id="rId5"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6" name="Google Shape;96;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SoLiD Specification: Identity(WebId)</a:t>
            </a:r>
            <a:endParaRPr/>
          </a:p>
        </p:txBody>
      </p:sp>
      <p:sp>
        <p:nvSpPr>
          <p:cNvPr id="158" name="Google Shape;158;p23"/>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rgbClr val="000000"/>
              </a:buClr>
              <a:buSzPts val="1800"/>
              <a:buFont typeface="Calibri"/>
              <a:buChar char="•"/>
            </a:pPr>
            <a:r>
              <a:rPr lang="de-DE" sz="1800">
                <a:solidFill>
                  <a:srgbClr val="000000"/>
                </a:solidFill>
              </a:rPr>
              <a:t>Solid uses </a:t>
            </a:r>
            <a:r>
              <a:rPr lang="de-DE" sz="1800">
                <a:solidFill>
                  <a:srgbClr val="000000"/>
                </a:solidFill>
                <a:uFill>
                  <a:noFill/>
                </a:uFill>
                <a:hlinkClick r:id="rId3"/>
              </a:rPr>
              <a:t>WebID</a:t>
            </a:r>
            <a:r>
              <a:rPr lang="de-DE" sz="1800">
                <a:solidFill>
                  <a:srgbClr val="000000"/>
                </a:solidFill>
              </a:rPr>
              <a:t> URIs as universal usernames or actor identifiers.</a:t>
            </a:r>
            <a:endParaRPr sz="1800">
              <a:solidFill>
                <a:srgbClr val="000000"/>
              </a:solidFill>
            </a:endParaRPr>
          </a:p>
          <a:p>
            <a:pPr indent="-342900" lvl="0" marL="457200" rtl="0" algn="l">
              <a:lnSpc>
                <a:spcPct val="90000"/>
              </a:lnSpc>
              <a:spcBef>
                <a:spcPts val="0"/>
              </a:spcBef>
              <a:spcAft>
                <a:spcPts val="0"/>
              </a:spcAft>
              <a:buClr>
                <a:srgbClr val="000000"/>
              </a:buClr>
              <a:buSzPts val="1800"/>
              <a:buFont typeface="Calibri"/>
              <a:buChar char="•"/>
            </a:pPr>
            <a:r>
              <a:rPr lang="de-DE" sz="1800">
                <a:solidFill>
                  <a:srgbClr val="000000"/>
                </a:solidFill>
              </a:rPr>
              <a:t>WebIDs provide globally unique decentralized identifiers, enable cross-service federated signin, prevent service provider lock-in, and give users control over their own identity.</a:t>
            </a:r>
            <a:endParaRPr sz="1800">
              <a:solidFill>
                <a:srgbClr val="000000"/>
              </a:solidFill>
            </a:endParaRPr>
          </a:p>
          <a:p>
            <a:pPr indent="-342900" lvl="0" marL="457200" rtl="0" algn="l">
              <a:lnSpc>
                <a:spcPct val="90000"/>
              </a:lnSpc>
              <a:spcBef>
                <a:spcPts val="0"/>
              </a:spcBef>
              <a:spcAft>
                <a:spcPts val="0"/>
              </a:spcAft>
              <a:buClr>
                <a:srgbClr val="000000"/>
              </a:buClr>
              <a:buSzPts val="1800"/>
              <a:buFont typeface="Calibri"/>
              <a:buChar char="•"/>
            </a:pPr>
            <a:r>
              <a:rPr lang="de-DE" sz="1800">
                <a:solidFill>
                  <a:srgbClr val="000000"/>
                </a:solidFill>
              </a:rPr>
              <a:t>The WebID URI's primary function is to point to the location of a public </a:t>
            </a:r>
            <a:r>
              <a:rPr lang="de-DE" sz="1800">
                <a:solidFill>
                  <a:srgbClr val="000000"/>
                </a:solidFill>
                <a:uFill>
                  <a:noFill/>
                </a:uFill>
                <a:hlinkClick r:id="rId4"/>
              </a:rPr>
              <a:t>WebID Profile document</a:t>
            </a:r>
            <a:endParaRPr sz="1800">
              <a:solidFill>
                <a:srgbClr val="000000"/>
              </a:solidFill>
            </a:endParaRPr>
          </a:p>
          <a:p>
            <a:pPr indent="-342900" lvl="0" marL="457200" rtl="0" algn="l">
              <a:lnSpc>
                <a:spcPct val="90000"/>
              </a:lnSpc>
              <a:spcBef>
                <a:spcPts val="0"/>
              </a:spcBef>
              <a:spcAft>
                <a:spcPts val="0"/>
              </a:spcAft>
              <a:buClr>
                <a:srgbClr val="000000"/>
              </a:buClr>
              <a:buSzPts val="1800"/>
              <a:buChar char="•"/>
            </a:pPr>
            <a:r>
              <a:rPr lang="de-DE" sz="1800">
                <a:solidFill>
                  <a:srgbClr val="000000"/>
                </a:solidFill>
              </a:rPr>
              <a:t>Example WebIDs: https://chemnitz.databox.com/profile/card#me or http://somename.com/#webid</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Linked Data</a:t>
            </a:r>
            <a:endParaRPr/>
          </a:p>
        </p:txBody>
      </p:sp>
      <p:sp>
        <p:nvSpPr>
          <p:cNvPr id="164" name="Google Shape;164;p24"/>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sz="2400">
              <a:solidFill>
                <a:srgbClr val="000000"/>
              </a:solidFill>
            </a:endParaRPr>
          </a:p>
          <a:p>
            <a:pPr indent="0" lvl="0" marL="0" rtl="0" algn="l">
              <a:lnSpc>
                <a:spcPct val="90000"/>
              </a:lnSpc>
              <a:spcBef>
                <a:spcPts val="0"/>
              </a:spcBef>
              <a:spcAft>
                <a:spcPts val="0"/>
              </a:spcAft>
              <a:buNone/>
            </a:pPr>
            <a:r>
              <a:t/>
            </a:r>
            <a:endParaRPr sz="2400">
              <a:solidFill>
                <a:srgbClr val="000000"/>
              </a:solidFill>
            </a:endParaRPr>
          </a:p>
          <a:p>
            <a:pPr indent="0" lvl="0" marL="457200" rtl="0" algn="l">
              <a:lnSpc>
                <a:spcPct val="90000"/>
              </a:lnSpc>
              <a:spcBef>
                <a:spcPts val="0"/>
              </a:spcBef>
              <a:spcAft>
                <a:spcPts val="0"/>
              </a:spcAft>
              <a:buNone/>
            </a:pPr>
            <a:r>
              <a:t/>
            </a:r>
            <a:endParaRPr sz="2400">
              <a:solidFill>
                <a:srgbClr val="000000"/>
              </a:solidFill>
            </a:endParaRPr>
          </a:p>
          <a:p>
            <a:pPr indent="0" lvl="0" marL="457200" rtl="0" algn="l">
              <a:lnSpc>
                <a:spcPct val="90000"/>
              </a:lnSpc>
              <a:spcBef>
                <a:spcPts val="0"/>
              </a:spcBef>
              <a:spcAft>
                <a:spcPts val="0"/>
              </a:spcAft>
              <a:buNone/>
            </a:pPr>
            <a:r>
              <a:t/>
            </a:r>
            <a:endParaRPr sz="2400">
              <a:solidFill>
                <a:srgbClr val="000000"/>
              </a:solidFill>
            </a:endParaRPr>
          </a:p>
          <a:p>
            <a:pPr indent="-381000" lvl="0" marL="457200" rtl="0" algn="l">
              <a:lnSpc>
                <a:spcPct val="90000"/>
              </a:lnSpc>
              <a:spcBef>
                <a:spcPts val="0"/>
              </a:spcBef>
              <a:spcAft>
                <a:spcPts val="0"/>
              </a:spcAft>
              <a:buClr>
                <a:srgbClr val="000000"/>
              </a:buClr>
              <a:buSzPts val="2400"/>
              <a:buFont typeface="Calibri"/>
              <a:buChar char="•"/>
            </a:pPr>
            <a:r>
              <a:rPr lang="de-DE" sz="2400">
                <a:solidFill>
                  <a:srgbClr val="000000"/>
                </a:solidFill>
              </a:rPr>
              <a:t>A structured data which is interlinked with other data so that become more useful through semantic queries.</a:t>
            </a:r>
            <a:endParaRPr sz="2400">
              <a:solidFill>
                <a:srgbClr val="000000"/>
              </a:solidFill>
            </a:endParaRPr>
          </a:p>
          <a:p>
            <a:pPr indent="-381000" lvl="0" marL="457200" rtl="0" algn="l">
              <a:lnSpc>
                <a:spcPct val="90000"/>
              </a:lnSpc>
              <a:spcBef>
                <a:spcPts val="0"/>
              </a:spcBef>
              <a:spcAft>
                <a:spcPts val="0"/>
              </a:spcAft>
              <a:buClr>
                <a:srgbClr val="000000"/>
              </a:buClr>
              <a:buSzPts val="2400"/>
              <a:buFont typeface="Calibri"/>
              <a:buChar char="•"/>
            </a:pPr>
            <a:r>
              <a:rPr lang="de-DE" sz="2400">
                <a:solidFill>
                  <a:srgbClr val="333333"/>
                </a:solidFill>
                <a:highlight>
                  <a:srgbClr val="FFFFFF"/>
                </a:highlight>
              </a:rPr>
              <a:t>Based on the RDF model, linked data views data as a collection and in relation to other data.</a:t>
            </a:r>
            <a:endParaRPr sz="2400">
              <a:solidFill>
                <a:srgbClr val="333333"/>
              </a:solidFill>
              <a:highlight>
                <a:srgbClr val="FFFFFF"/>
              </a:highlight>
            </a:endParaRPr>
          </a:p>
          <a:p>
            <a:pPr indent="-381000" lvl="0" marL="457200" rtl="0" algn="l">
              <a:lnSpc>
                <a:spcPct val="90000"/>
              </a:lnSpc>
              <a:spcBef>
                <a:spcPts val="0"/>
              </a:spcBef>
              <a:spcAft>
                <a:spcPts val="0"/>
              </a:spcAft>
              <a:buClr>
                <a:srgbClr val="333333"/>
              </a:buClr>
              <a:buSzPts val="2400"/>
              <a:buFont typeface="Calibri"/>
              <a:buChar char="•"/>
            </a:pPr>
            <a:r>
              <a:rPr lang="de-DE" sz="2400">
                <a:solidFill>
                  <a:srgbClr val="333333"/>
                </a:solidFill>
                <a:highlight>
                  <a:srgbClr val="FFFFFF"/>
                </a:highlight>
              </a:rPr>
              <a:t> It provides a single standardized access mechanism for all involved and also is shareable, extensible and reusable, even on different results and different interfaces.</a:t>
            </a:r>
            <a:endParaRPr sz="2400">
              <a:solidFill>
                <a:srgbClr val="333333"/>
              </a:solidFill>
              <a:highlight>
                <a:srgbClr val="FFFFFF"/>
              </a:highlight>
            </a:endParaRPr>
          </a:p>
        </p:txBody>
      </p:sp>
      <p:pic>
        <p:nvPicPr>
          <p:cNvPr id="165" name="Google Shape;165;p24"/>
          <p:cNvPicPr preferRelativeResize="0"/>
          <p:nvPr/>
        </p:nvPicPr>
        <p:blipFill>
          <a:blip r:embed="rId3">
            <a:alphaModFix/>
          </a:blip>
          <a:stretch>
            <a:fillRect/>
          </a:stretch>
        </p:blipFill>
        <p:spPr>
          <a:xfrm>
            <a:off x="6121725" y="185700"/>
            <a:ext cx="5752400" cy="288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Linked Data applied to SoLiD</a:t>
            </a:r>
            <a:endParaRPr/>
          </a:p>
        </p:txBody>
      </p:sp>
      <p:sp>
        <p:nvSpPr>
          <p:cNvPr id="171" name="Google Shape;171;p25"/>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WoT Challenges</a:t>
            </a:r>
            <a:endParaRPr/>
          </a:p>
        </p:txBody>
      </p:sp>
      <p:sp>
        <p:nvSpPr>
          <p:cNvPr id="177" name="Google Shape;177;p26"/>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Existing Works</a:t>
            </a:r>
            <a:endParaRPr/>
          </a:p>
        </p:txBody>
      </p:sp>
      <p:sp>
        <p:nvSpPr>
          <p:cNvPr id="183" name="Google Shape;183;p27"/>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Motivation</a:t>
            </a:r>
            <a:endParaRPr/>
          </a:p>
        </p:txBody>
      </p:sp>
      <p:sp>
        <p:nvSpPr>
          <p:cNvPr id="189" name="Google Shape;189;p28"/>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de-DE"/>
              <a:t>Data Controls us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Introducing SoLiD to support WoT</a:t>
            </a:r>
            <a:endParaRPr/>
          </a:p>
        </p:txBody>
      </p:sp>
      <p:sp>
        <p:nvSpPr>
          <p:cNvPr id="195" name="Google Shape;195;p29"/>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The Proposed Framework 1</a:t>
            </a:r>
            <a:endParaRPr/>
          </a:p>
        </p:txBody>
      </p:sp>
      <p:sp>
        <p:nvSpPr>
          <p:cNvPr id="201" name="Google Shape;201;p30"/>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The Proposed Framework 2</a:t>
            </a:r>
            <a:endParaRPr/>
          </a:p>
        </p:txBody>
      </p:sp>
      <p:sp>
        <p:nvSpPr>
          <p:cNvPr id="207" name="Google Shape;207;p31"/>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The Demo</a:t>
            </a:r>
            <a:endParaRPr/>
          </a:p>
        </p:txBody>
      </p:sp>
      <p:sp>
        <p:nvSpPr>
          <p:cNvPr id="213" name="Google Shape;213;p32"/>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Outline</a:t>
            </a:r>
            <a:endParaRPr/>
          </a:p>
        </p:txBody>
      </p:sp>
      <p:sp>
        <p:nvSpPr>
          <p:cNvPr id="103" name="Google Shape;10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700"/>
              <a:buChar char="•"/>
            </a:pPr>
            <a:r>
              <a:rPr lang="de-DE" sz="700"/>
              <a:t>Web of Things</a:t>
            </a:r>
            <a:endParaRPr/>
          </a:p>
          <a:p>
            <a:pPr indent="-228600" lvl="1" marL="685800" rtl="0" algn="l">
              <a:lnSpc>
                <a:spcPct val="70000"/>
              </a:lnSpc>
              <a:spcBef>
                <a:spcPts val="500"/>
              </a:spcBef>
              <a:spcAft>
                <a:spcPts val="0"/>
              </a:spcAft>
              <a:buClr>
                <a:schemeClr val="dk1"/>
              </a:buClr>
              <a:buSzPts val="600"/>
              <a:buChar char="•"/>
            </a:pPr>
            <a:r>
              <a:rPr lang="de-DE" sz="600"/>
              <a:t>Web</a:t>
            </a:r>
            <a:endParaRPr/>
          </a:p>
          <a:p>
            <a:pPr indent="-228600" lvl="1" marL="685800" rtl="0" algn="l">
              <a:lnSpc>
                <a:spcPct val="70000"/>
              </a:lnSpc>
              <a:spcBef>
                <a:spcPts val="500"/>
              </a:spcBef>
              <a:spcAft>
                <a:spcPts val="0"/>
              </a:spcAft>
              <a:buClr>
                <a:schemeClr val="dk1"/>
              </a:buClr>
              <a:buSzPts val="600"/>
              <a:buChar char="•"/>
            </a:pPr>
            <a:r>
              <a:rPr lang="de-DE" sz="600"/>
              <a:t>Things</a:t>
            </a:r>
            <a:endParaRPr/>
          </a:p>
          <a:p>
            <a:pPr indent="-228600" lvl="1" marL="685800" rtl="0" algn="l">
              <a:lnSpc>
                <a:spcPct val="70000"/>
              </a:lnSpc>
              <a:spcBef>
                <a:spcPts val="500"/>
              </a:spcBef>
              <a:spcAft>
                <a:spcPts val="0"/>
              </a:spcAft>
              <a:buClr>
                <a:schemeClr val="dk1"/>
              </a:buClr>
              <a:buSzPts val="600"/>
              <a:buChar char="•"/>
            </a:pPr>
            <a:r>
              <a:rPr lang="de-DE" sz="600"/>
              <a:t>IoT vs WoT</a:t>
            </a:r>
            <a:endParaRPr sz="600"/>
          </a:p>
          <a:p>
            <a:pPr indent="-228600" lvl="1" marL="685800" rtl="0" algn="l">
              <a:lnSpc>
                <a:spcPct val="70000"/>
              </a:lnSpc>
              <a:spcBef>
                <a:spcPts val="500"/>
              </a:spcBef>
              <a:spcAft>
                <a:spcPts val="0"/>
              </a:spcAft>
              <a:buClr>
                <a:schemeClr val="dk1"/>
              </a:buClr>
              <a:buSzPts val="600"/>
              <a:buChar char="•"/>
            </a:pPr>
            <a:r>
              <a:rPr lang="de-DE" sz="600"/>
              <a:t>Architecture </a:t>
            </a:r>
            <a:endParaRPr/>
          </a:p>
          <a:p>
            <a:pPr indent="-228600" lvl="2" marL="1143000" rtl="0" algn="l">
              <a:lnSpc>
                <a:spcPct val="70000"/>
              </a:lnSpc>
              <a:spcBef>
                <a:spcPts val="500"/>
              </a:spcBef>
              <a:spcAft>
                <a:spcPts val="0"/>
              </a:spcAft>
              <a:buClr>
                <a:schemeClr val="dk1"/>
              </a:buClr>
              <a:buSzPts val="500"/>
              <a:buChar char="•"/>
            </a:pPr>
            <a:r>
              <a:rPr lang="de-DE" sz="500"/>
              <a:t>Accessibility layer</a:t>
            </a:r>
            <a:endParaRPr sz="500"/>
          </a:p>
          <a:p>
            <a:pPr indent="-228600" lvl="2" marL="1143000" rtl="0" algn="l">
              <a:lnSpc>
                <a:spcPct val="70000"/>
              </a:lnSpc>
              <a:spcBef>
                <a:spcPts val="500"/>
              </a:spcBef>
              <a:spcAft>
                <a:spcPts val="0"/>
              </a:spcAft>
              <a:buClr>
                <a:schemeClr val="dk1"/>
              </a:buClr>
              <a:buSzPts val="500"/>
              <a:buChar char="•"/>
            </a:pPr>
            <a:r>
              <a:rPr lang="de-DE" sz="500"/>
              <a:t>Findability layer</a:t>
            </a:r>
            <a:endParaRPr sz="500"/>
          </a:p>
          <a:p>
            <a:pPr indent="-228600" lvl="2" marL="1143000" rtl="0" algn="l">
              <a:lnSpc>
                <a:spcPct val="70000"/>
              </a:lnSpc>
              <a:spcBef>
                <a:spcPts val="500"/>
              </a:spcBef>
              <a:spcAft>
                <a:spcPts val="0"/>
              </a:spcAft>
              <a:buClr>
                <a:schemeClr val="dk1"/>
              </a:buClr>
              <a:buSzPts val="500"/>
              <a:buChar char="•"/>
            </a:pPr>
            <a:r>
              <a:rPr lang="de-DE" sz="500"/>
              <a:t>Sharing layer</a:t>
            </a:r>
            <a:endParaRPr sz="500"/>
          </a:p>
          <a:p>
            <a:pPr indent="-228600" lvl="2" marL="1143000" rtl="0" algn="l">
              <a:lnSpc>
                <a:spcPct val="70000"/>
              </a:lnSpc>
              <a:spcBef>
                <a:spcPts val="500"/>
              </a:spcBef>
              <a:spcAft>
                <a:spcPts val="0"/>
              </a:spcAft>
              <a:buClr>
                <a:schemeClr val="dk1"/>
              </a:buClr>
              <a:buSzPts val="500"/>
              <a:buChar char="•"/>
            </a:pPr>
            <a:r>
              <a:rPr lang="de-DE" sz="500"/>
              <a:t>Composition layer</a:t>
            </a:r>
            <a:endParaRPr sz="500"/>
          </a:p>
          <a:p>
            <a:pPr indent="-228600" lvl="0" marL="228600" rtl="0" algn="l">
              <a:lnSpc>
                <a:spcPct val="70000"/>
              </a:lnSpc>
              <a:spcBef>
                <a:spcPts val="1000"/>
              </a:spcBef>
              <a:spcAft>
                <a:spcPts val="0"/>
              </a:spcAft>
              <a:buClr>
                <a:schemeClr val="dk1"/>
              </a:buClr>
              <a:buSzPts val="700"/>
              <a:buChar char="•"/>
            </a:pPr>
            <a:r>
              <a:rPr lang="de-DE" sz="700"/>
              <a:t>SoLiD</a:t>
            </a:r>
            <a:endParaRPr/>
          </a:p>
          <a:p>
            <a:pPr indent="-228600" lvl="1" marL="685800" rtl="0" algn="l">
              <a:lnSpc>
                <a:spcPct val="70000"/>
              </a:lnSpc>
              <a:spcBef>
                <a:spcPts val="500"/>
              </a:spcBef>
              <a:spcAft>
                <a:spcPts val="0"/>
              </a:spcAft>
              <a:buClr>
                <a:schemeClr val="dk1"/>
              </a:buClr>
              <a:buSzPts val="600"/>
              <a:buChar char="•"/>
            </a:pPr>
            <a:r>
              <a:rPr lang="de-DE" sz="600"/>
              <a:t>Decentralization</a:t>
            </a:r>
            <a:endParaRPr sz="600"/>
          </a:p>
          <a:p>
            <a:pPr indent="-228600" lvl="1" marL="685800" rtl="0" algn="l">
              <a:lnSpc>
                <a:spcPct val="70000"/>
              </a:lnSpc>
              <a:spcBef>
                <a:spcPts val="500"/>
              </a:spcBef>
              <a:spcAft>
                <a:spcPts val="0"/>
              </a:spcAft>
              <a:buClr>
                <a:schemeClr val="dk1"/>
              </a:buClr>
              <a:buSzPts val="600"/>
              <a:buChar char="•"/>
            </a:pPr>
            <a:r>
              <a:rPr lang="de-DE" sz="600"/>
              <a:t>The SoLiD</a:t>
            </a:r>
            <a:endParaRPr/>
          </a:p>
          <a:p>
            <a:pPr indent="-228600" lvl="1" marL="685800" rtl="0" algn="l">
              <a:lnSpc>
                <a:spcPct val="70000"/>
              </a:lnSpc>
              <a:spcBef>
                <a:spcPts val="500"/>
              </a:spcBef>
              <a:spcAft>
                <a:spcPts val="0"/>
              </a:spcAft>
              <a:buClr>
                <a:schemeClr val="dk1"/>
              </a:buClr>
              <a:buSzPts val="600"/>
              <a:buChar char="•"/>
            </a:pPr>
            <a:r>
              <a:rPr lang="de-DE" sz="600"/>
              <a:t>SoLiD vs. Typical Web</a:t>
            </a:r>
            <a:endParaRPr/>
          </a:p>
          <a:p>
            <a:pPr indent="-228600" lvl="1" marL="685800" rtl="0" algn="l">
              <a:lnSpc>
                <a:spcPct val="70000"/>
              </a:lnSpc>
              <a:spcBef>
                <a:spcPts val="500"/>
              </a:spcBef>
              <a:spcAft>
                <a:spcPts val="0"/>
              </a:spcAft>
              <a:buClr>
                <a:schemeClr val="dk1"/>
              </a:buClr>
              <a:buSzPts val="600"/>
              <a:buChar char="•"/>
            </a:pPr>
            <a:r>
              <a:rPr lang="de-DE" sz="600"/>
              <a:t>The SoLiD Specification</a:t>
            </a:r>
            <a:endParaRPr sz="600"/>
          </a:p>
          <a:p>
            <a:pPr indent="-228600" lvl="2" marL="1143000" rtl="0" algn="l">
              <a:lnSpc>
                <a:spcPct val="70000"/>
              </a:lnSpc>
              <a:spcBef>
                <a:spcPts val="500"/>
              </a:spcBef>
              <a:spcAft>
                <a:spcPts val="0"/>
              </a:spcAft>
              <a:buClr>
                <a:schemeClr val="dk1"/>
              </a:buClr>
              <a:buSzPts val="500"/>
              <a:buChar char="•"/>
            </a:pPr>
            <a:r>
              <a:rPr lang="de-DE" sz="500"/>
              <a:t>Identity: WebID</a:t>
            </a:r>
            <a:endParaRPr/>
          </a:p>
          <a:p>
            <a:pPr indent="-228600" lvl="2" marL="1143000" rtl="0" algn="l">
              <a:lnSpc>
                <a:spcPct val="70000"/>
              </a:lnSpc>
              <a:spcBef>
                <a:spcPts val="500"/>
              </a:spcBef>
              <a:spcAft>
                <a:spcPts val="0"/>
              </a:spcAft>
              <a:buClr>
                <a:schemeClr val="dk1"/>
              </a:buClr>
              <a:buSzPts val="500"/>
              <a:buChar char="•"/>
            </a:pPr>
            <a:r>
              <a:rPr lang="de-DE" sz="500"/>
              <a:t>Profiles</a:t>
            </a:r>
            <a:endParaRPr sz="500"/>
          </a:p>
          <a:p>
            <a:pPr indent="-228600" lvl="2" marL="1143000" rtl="0" algn="l">
              <a:lnSpc>
                <a:spcPct val="70000"/>
              </a:lnSpc>
              <a:spcBef>
                <a:spcPts val="500"/>
              </a:spcBef>
              <a:spcAft>
                <a:spcPts val="0"/>
              </a:spcAft>
              <a:buClr>
                <a:schemeClr val="dk1"/>
              </a:buClr>
              <a:buSzPts val="500"/>
              <a:buChar char="•"/>
            </a:pPr>
            <a:r>
              <a:rPr lang="de-DE" sz="500"/>
              <a:t>Authentication</a:t>
            </a:r>
            <a:endParaRPr/>
          </a:p>
          <a:p>
            <a:pPr indent="-228600" lvl="2" marL="1143000" rtl="0" algn="l">
              <a:lnSpc>
                <a:spcPct val="70000"/>
              </a:lnSpc>
              <a:spcBef>
                <a:spcPts val="500"/>
              </a:spcBef>
              <a:spcAft>
                <a:spcPts val="0"/>
              </a:spcAft>
              <a:buClr>
                <a:schemeClr val="dk1"/>
              </a:buClr>
              <a:buSzPts val="500"/>
              <a:buChar char="•"/>
            </a:pPr>
            <a:r>
              <a:rPr lang="de-DE" sz="500"/>
              <a:t>Authorization </a:t>
            </a:r>
            <a:endParaRPr/>
          </a:p>
          <a:p>
            <a:pPr indent="-228600" lvl="2" marL="1143000" rtl="0" algn="l">
              <a:lnSpc>
                <a:spcPct val="70000"/>
              </a:lnSpc>
              <a:spcBef>
                <a:spcPts val="500"/>
              </a:spcBef>
              <a:spcAft>
                <a:spcPts val="0"/>
              </a:spcAft>
              <a:buClr>
                <a:schemeClr val="dk1"/>
              </a:buClr>
              <a:buSzPts val="500"/>
              <a:buChar char="•"/>
            </a:pPr>
            <a:r>
              <a:rPr lang="de-DE" sz="500"/>
              <a:t>Content Representation: Linked Data</a:t>
            </a:r>
            <a:endParaRPr/>
          </a:p>
          <a:p>
            <a:pPr indent="-228600" lvl="2" marL="1143000" rtl="0" algn="l">
              <a:lnSpc>
                <a:spcPct val="70000"/>
              </a:lnSpc>
              <a:spcBef>
                <a:spcPts val="500"/>
              </a:spcBef>
              <a:spcAft>
                <a:spcPts val="0"/>
              </a:spcAft>
              <a:buClr>
                <a:schemeClr val="dk1"/>
              </a:buClr>
              <a:buSzPts val="500"/>
              <a:buChar char="•"/>
            </a:pPr>
            <a:r>
              <a:rPr lang="de-DE" sz="500"/>
              <a:t>Reading and Writing Resources</a:t>
            </a:r>
            <a:endParaRPr/>
          </a:p>
          <a:p>
            <a:pPr indent="-228600" lvl="2" marL="1143000" rtl="0" algn="l">
              <a:lnSpc>
                <a:spcPct val="70000"/>
              </a:lnSpc>
              <a:spcBef>
                <a:spcPts val="500"/>
              </a:spcBef>
              <a:spcAft>
                <a:spcPts val="0"/>
              </a:spcAft>
              <a:buClr>
                <a:schemeClr val="dk1"/>
              </a:buClr>
              <a:buSzPts val="500"/>
              <a:buChar char="•"/>
            </a:pPr>
            <a:r>
              <a:rPr lang="de-DE" sz="500"/>
              <a:t>Social Web App Protocols</a:t>
            </a:r>
            <a:endParaRPr sz="500"/>
          </a:p>
          <a:p>
            <a:pPr indent="-228600" lvl="0" marL="228600" rtl="0" algn="l">
              <a:lnSpc>
                <a:spcPct val="70000"/>
              </a:lnSpc>
              <a:spcBef>
                <a:spcPts val="1000"/>
              </a:spcBef>
              <a:spcAft>
                <a:spcPts val="0"/>
              </a:spcAft>
              <a:buClr>
                <a:schemeClr val="dk1"/>
              </a:buClr>
              <a:buSzPts val="700"/>
              <a:buChar char="•"/>
            </a:pPr>
            <a:r>
              <a:rPr lang="de-DE" sz="700"/>
              <a:t>SoLiD in WoT</a:t>
            </a:r>
            <a:endParaRPr sz="700"/>
          </a:p>
          <a:p>
            <a:pPr indent="-228600" lvl="1" marL="685800" rtl="0" algn="l">
              <a:lnSpc>
                <a:spcPct val="70000"/>
              </a:lnSpc>
              <a:spcBef>
                <a:spcPts val="500"/>
              </a:spcBef>
              <a:spcAft>
                <a:spcPts val="0"/>
              </a:spcAft>
              <a:buClr>
                <a:schemeClr val="dk1"/>
              </a:buClr>
              <a:buSzPts val="600"/>
              <a:buChar char="•"/>
            </a:pPr>
            <a:r>
              <a:rPr lang="de-DE" sz="600"/>
              <a:t>Challenges</a:t>
            </a:r>
            <a:endParaRPr sz="600"/>
          </a:p>
          <a:p>
            <a:pPr indent="-228600" lvl="2" marL="1143000" rtl="0" algn="l">
              <a:lnSpc>
                <a:spcPct val="70000"/>
              </a:lnSpc>
              <a:spcBef>
                <a:spcPts val="500"/>
              </a:spcBef>
              <a:spcAft>
                <a:spcPts val="0"/>
              </a:spcAft>
              <a:buClr>
                <a:schemeClr val="dk1"/>
              </a:buClr>
              <a:buSzPts val="500"/>
              <a:buChar char="•"/>
            </a:pPr>
            <a:r>
              <a:rPr lang="de-DE" sz="500"/>
              <a:t>Discovery</a:t>
            </a:r>
            <a:endParaRPr/>
          </a:p>
          <a:p>
            <a:pPr indent="-228600" lvl="2" marL="1143000" rtl="0" algn="l">
              <a:lnSpc>
                <a:spcPct val="70000"/>
              </a:lnSpc>
              <a:spcBef>
                <a:spcPts val="500"/>
              </a:spcBef>
              <a:spcAft>
                <a:spcPts val="0"/>
              </a:spcAft>
              <a:buClr>
                <a:schemeClr val="dk1"/>
              </a:buClr>
              <a:buSzPts val="500"/>
              <a:buChar char="•"/>
            </a:pPr>
            <a:r>
              <a:rPr lang="de-DE" sz="500"/>
              <a:t>Actuation</a:t>
            </a:r>
            <a:endParaRPr sz="500"/>
          </a:p>
          <a:p>
            <a:pPr indent="-228600" lvl="0" marL="228600" rtl="0" algn="l">
              <a:lnSpc>
                <a:spcPct val="70000"/>
              </a:lnSpc>
              <a:spcBef>
                <a:spcPts val="1000"/>
              </a:spcBef>
              <a:spcAft>
                <a:spcPts val="0"/>
              </a:spcAft>
              <a:buClr>
                <a:schemeClr val="dk1"/>
              </a:buClr>
              <a:buSzPts val="700"/>
              <a:buChar char="•"/>
            </a:pPr>
            <a:r>
              <a:rPr lang="de-DE" sz="700"/>
              <a:t>Existing Works</a:t>
            </a:r>
            <a:endParaRPr/>
          </a:p>
          <a:p>
            <a:pPr indent="-228600" lvl="0" marL="228600" rtl="0" algn="l">
              <a:lnSpc>
                <a:spcPct val="70000"/>
              </a:lnSpc>
              <a:spcBef>
                <a:spcPts val="1000"/>
              </a:spcBef>
              <a:spcAft>
                <a:spcPts val="0"/>
              </a:spcAft>
              <a:buClr>
                <a:schemeClr val="dk1"/>
              </a:buClr>
              <a:buSzPts val="700"/>
              <a:buChar char="•"/>
            </a:pPr>
            <a:r>
              <a:rPr lang="de-DE" sz="700"/>
              <a:t>Proposed Architecture</a:t>
            </a:r>
            <a:endParaRPr/>
          </a:p>
          <a:p>
            <a:pPr indent="-228600" lvl="0" marL="228600" rtl="0" algn="l">
              <a:lnSpc>
                <a:spcPct val="70000"/>
              </a:lnSpc>
              <a:spcBef>
                <a:spcPts val="1000"/>
              </a:spcBef>
              <a:spcAft>
                <a:spcPts val="0"/>
              </a:spcAft>
              <a:buClr>
                <a:schemeClr val="dk1"/>
              </a:buClr>
              <a:buSzPts val="700"/>
              <a:buChar char="•"/>
            </a:pPr>
            <a:r>
              <a:rPr lang="de-DE" sz="700"/>
              <a:t>The Demo</a:t>
            </a:r>
            <a:endParaRPr/>
          </a:p>
          <a:p>
            <a:pPr indent="-228600" lvl="0" marL="228600" rtl="0" algn="l">
              <a:lnSpc>
                <a:spcPct val="70000"/>
              </a:lnSpc>
              <a:spcBef>
                <a:spcPts val="1000"/>
              </a:spcBef>
              <a:spcAft>
                <a:spcPts val="0"/>
              </a:spcAft>
              <a:buClr>
                <a:schemeClr val="dk1"/>
              </a:buClr>
              <a:buSzPts val="700"/>
              <a:buChar char="•"/>
            </a:pPr>
            <a:r>
              <a:rPr lang="de-DE" sz="700"/>
              <a:t>Conclusion</a:t>
            </a:r>
            <a:endParaRPr/>
          </a:p>
          <a:p>
            <a:pPr indent="-196850" lvl="2" marL="1143000" rtl="0" algn="l">
              <a:lnSpc>
                <a:spcPct val="70000"/>
              </a:lnSpc>
              <a:spcBef>
                <a:spcPts val="500"/>
              </a:spcBef>
              <a:spcAft>
                <a:spcPts val="0"/>
              </a:spcAft>
              <a:buClr>
                <a:schemeClr val="dk1"/>
              </a:buClr>
              <a:buSzPts val="500"/>
              <a:buNone/>
            </a:pPr>
            <a:r>
              <a:t/>
            </a:r>
            <a:endParaRPr sz="500"/>
          </a:p>
          <a:p>
            <a:pPr indent="-184150" lvl="0" marL="228600" rtl="0" algn="l">
              <a:lnSpc>
                <a:spcPct val="70000"/>
              </a:lnSpc>
              <a:spcBef>
                <a:spcPts val="1000"/>
              </a:spcBef>
              <a:spcAft>
                <a:spcPts val="0"/>
              </a:spcAft>
              <a:buClr>
                <a:schemeClr val="dk1"/>
              </a:buClr>
              <a:buSzPts val="700"/>
              <a:buNone/>
            </a:pPr>
            <a:r>
              <a:t/>
            </a:r>
            <a:endParaRPr sz="700"/>
          </a:p>
          <a:p>
            <a:pPr indent="-190500" lvl="1" marL="685800" rtl="0" algn="l">
              <a:lnSpc>
                <a:spcPct val="70000"/>
              </a:lnSpc>
              <a:spcBef>
                <a:spcPts val="500"/>
              </a:spcBef>
              <a:spcAft>
                <a:spcPts val="0"/>
              </a:spcAft>
              <a:buClr>
                <a:schemeClr val="dk1"/>
              </a:buClr>
              <a:buSzPts val="600"/>
              <a:buNone/>
            </a:pPr>
            <a:r>
              <a:t/>
            </a:r>
            <a:endParaRPr sz="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Conclusion</a:t>
            </a:r>
            <a:endParaRPr/>
          </a:p>
        </p:txBody>
      </p:sp>
      <p:sp>
        <p:nvSpPr>
          <p:cNvPr id="219" name="Google Shape;21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3" name="Shape 223"/>
        <p:cNvGrpSpPr/>
        <p:nvPr/>
      </p:nvGrpSpPr>
      <p:grpSpPr>
        <a:xfrm>
          <a:off x="0" y="0"/>
          <a:ext cx="0" cy="0"/>
          <a:chOff x="0" y="0"/>
          <a:chExt cx="0" cy="0"/>
        </a:xfrm>
      </p:grpSpPr>
      <p:sp>
        <p:nvSpPr>
          <p:cNvPr id="224" name="Google Shape;224;p34"/>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25" name="Google Shape;225;p3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6" name="Google Shape;226;p34"/>
          <p:cNvSpPr txBox="1"/>
          <p:nvPr>
            <p:ph type="title"/>
          </p:nvPr>
        </p:nvSpPr>
        <p:spPr>
          <a:xfrm>
            <a:off x="3045368" y="2043663"/>
            <a:ext cx="6105194" cy="203105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4E0B2"/>
              </a:buClr>
              <a:buSzPts val="12400"/>
              <a:buFont typeface="Calibri"/>
              <a:buNone/>
            </a:pPr>
            <a:r>
              <a:rPr lang="de-DE" sz="12400">
                <a:solidFill>
                  <a:srgbClr val="C4E0B2"/>
                </a:solidFill>
                <a:latin typeface="Calibri"/>
                <a:ea typeface="Calibri"/>
                <a:cs typeface="Calibri"/>
                <a:sym typeface="Calibri"/>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SoLiD</a:t>
            </a:r>
            <a:endParaRPr/>
          </a:p>
        </p:txBody>
      </p:sp>
      <p:sp>
        <p:nvSpPr>
          <p:cNvPr id="232" name="Google Shape;23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de-DE"/>
              <a:t>Conforms  </a:t>
            </a:r>
            <a:r>
              <a:rPr b="1" lang="de-DE"/>
              <a:t>L</a:t>
            </a:r>
            <a:r>
              <a:rPr lang="de-DE"/>
              <a:t>inked </a:t>
            </a:r>
            <a:r>
              <a:rPr b="1" lang="de-DE"/>
              <a:t>D</a:t>
            </a:r>
            <a:r>
              <a:rPr lang="de-DE"/>
              <a:t>ata </a:t>
            </a:r>
            <a:r>
              <a:rPr b="1" lang="de-DE"/>
              <a:t>P</a:t>
            </a:r>
            <a:r>
              <a:rPr lang="de-DE"/>
              <a:t>latform (LDP)</a:t>
            </a:r>
            <a:endParaRPr/>
          </a:p>
          <a:p>
            <a:pPr indent="-228600" lvl="1" marL="685800" rtl="0" algn="l">
              <a:lnSpc>
                <a:spcPct val="90000"/>
              </a:lnSpc>
              <a:spcBef>
                <a:spcPts val="500"/>
              </a:spcBef>
              <a:spcAft>
                <a:spcPts val="0"/>
              </a:spcAft>
              <a:buClr>
                <a:schemeClr val="dk1"/>
              </a:buClr>
              <a:buSzPts val="2400"/>
              <a:buChar char="•"/>
            </a:pPr>
            <a:r>
              <a:rPr lang="de-DE"/>
              <a:t>LDP Client</a:t>
            </a:r>
            <a:endParaRPr/>
          </a:p>
          <a:p>
            <a:pPr indent="-228600" lvl="2" marL="1143000" rtl="0" algn="l">
              <a:lnSpc>
                <a:spcPct val="90000"/>
              </a:lnSpc>
              <a:spcBef>
                <a:spcPts val="500"/>
              </a:spcBef>
              <a:spcAft>
                <a:spcPts val="0"/>
              </a:spcAft>
              <a:buClr>
                <a:schemeClr val="dk1"/>
              </a:buClr>
              <a:buSzPts val="2000"/>
              <a:buChar char="•"/>
            </a:pPr>
            <a:r>
              <a:rPr lang="de-DE"/>
              <a:t>A HTTP Client: Follows LDP Resources and Containers specifications [1]</a:t>
            </a:r>
            <a:endParaRPr/>
          </a:p>
          <a:p>
            <a:pPr indent="-228600" lvl="1" marL="685800" rtl="0" algn="l">
              <a:lnSpc>
                <a:spcPct val="90000"/>
              </a:lnSpc>
              <a:spcBef>
                <a:spcPts val="500"/>
              </a:spcBef>
              <a:spcAft>
                <a:spcPts val="0"/>
              </a:spcAft>
              <a:buClr>
                <a:schemeClr val="dk1"/>
              </a:buClr>
              <a:buSzPts val="2400"/>
              <a:buChar char="•"/>
            </a:pPr>
            <a:r>
              <a:rPr lang="de-DE"/>
              <a:t>LDP Server</a:t>
            </a:r>
            <a:endParaRPr/>
          </a:p>
          <a:p>
            <a:pPr indent="-228600" lvl="2" marL="1143000" rtl="0" algn="l">
              <a:lnSpc>
                <a:spcPct val="90000"/>
              </a:lnSpc>
              <a:spcBef>
                <a:spcPts val="500"/>
              </a:spcBef>
              <a:spcAft>
                <a:spcPts val="0"/>
              </a:spcAft>
              <a:buClr>
                <a:schemeClr val="dk1"/>
              </a:buClr>
              <a:buSzPts val="2000"/>
              <a:buChar char="•"/>
            </a:pPr>
            <a:r>
              <a:rPr lang="de-DE"/>
              <a:t>A HTTP Server: Follows LDP Resources and Containers specifications [1]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7" name="Shape 237"/>
        <p:cNvGrpSpPr/>
        <p:nvPr/>
      </p:nvGrpSpPr>
      <p:grpSpPr>
        <a:xfrm>
          <a:off x="0" y="0"/>
          <a:ext cx="0" cy="0"/>
          <a:chOff x="0" y="0"/>
          <a:chExt cx="0" cy="0"/>
        </a:xfrm>
      </p:grpSpPr>
      <p:sp>
        <p:nvSpPr>
          <p:cNvPr id="238" name="Google Shape;238;p36"/>
          <p:cNvSpPr/>
          <p:nvPr/>
        </p:nvSpPr>
        <p:spPr>
          <a:xfrm>
            <a:off x="0" y="0"/>
            <a:ext cx="6483095" cy="6854272"/>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9" name="Google Shape;239;p3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0" name="Google Shape;240;p36"/>
          <p:cNvSpPr txBox="1"/>
          <p:nvPr>
            <p:ph type="title"/>
          </p:nvPr>
        </p:nvSpPr>
        <p:spPr>
          <a:xfrm>
            <a:off x="6094105" y="802955"/>
            <a:ext cx="4977976" cy="145599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4000"/>
              <a:buFont typeface="Calibri"/>
              <a:buNone/>
            </a:pPr>
            <a:r>
              <a:rPr lang="de-DE" sz="4000">
                <a:solidFill>
                  <a:srgbClr val="000000"/>
                </a:solidFill>
              </a:rPr>
              <a:t>SoLiD: Content Representation</a:t>
            </a:r>
            <a:endParaRPr/>
          </a:p>
        </p:txBody>
      </p:sp>
      <p:sp>
        <p:nvSpPr>
          <p:cNvPr id="241" name="Google Shape;241;p36"/>
          <p:cNvSpPr/>
          <p:nvPr/>
        </p:nvSpPr>
        <p:spPr>
          <a:xfrm>
            <a:off x="1763882" y="0"/>
            <a:ext cx="3880988" cy="2206512"/>
          </a:xfrm>
          <a:custGeom>
            <a:rect b="b" l="l" r="r" t="t"/>
            <a:pathLst>
              <a:path extrusionOk="0" h="2251543" w="396019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Class Diagram of Linked Data Platform Resource" id="242" name="Google Shape;242;p36"/>
          <p:cNvPicPr preferRelativeResize="0"/>
          <p:nvPr/>
        </p:nvPicPr>
        <p:blipFill rotWithShape="1">
          <a:blip r:embed="rId4">
            <a:alphaModFix/>
          </a:blip>
          <a:srcRect b="0" l="0" r="0" t="0"/>
          <a:stretch/>
        </p:blipFill>
        <p:spPr>
          <a:xfrm>
            <a:off x="2441496" y="293908"/>
            <a:ext cx="2532690" cy="1199695"/>
          </a:xfrm>
          <a:prstGeom prst="rect">
            <a:avLst/>
          </a:prstGeom>
          <a:noFill/>
          <a:ln>
            <a:noFill/>
          </a:ln>
        </p:spPr>
      </p:pic>
      <p:sp>
        <p:nvSpPr>
          <p:cNvPr id="243" name="Google Shape;243;p36"/>
          <p:cNvSpPr/>
          <p:nvPr/>
        </p:nvSpPr>
        <p:spPr>
          <a:xfrm>
            <a:off x="0" y="2912701"/>
            <a:ext cx="4942589" cy="3945299"/>
          </a:xfrm>
          <a:custGeom>
            <a:rect b="b" l="l" r="r" t="t"/>
            <a:pathLst>
              <a:path extrusionOk="0" h="3945299" w="494258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ample separation of Linked Data Platform Resource" id="244" name="Google Shape;244;p36"/>
          <p:cNvPicPr preferRelativeResize="0"/>
          <p:nvPr/>
        </p:nvPicPr>
        <p:blipFill rotWithShape="1">
          <a:blip r:embed="rId5">
            <a:alphaModFix/>
          </a:blip>
          <a:srcRect b="0" l="0" r="0" t="0"/>
          <a:stretch/>
        </p:blipFill>
        <p:spPr>
          <a:xfrm>
            <a:off x="321732" y="4032676"/>
            <a:ext cx="3759105" cy="2355705"/>
          </a:xfrm>
          <a:prstGeom prst="rect">
            <a:avLst/>
          </a:prstGeom>
          <a:noFill/>
          <a:ln>
            <a:noFill/>
          </a:ln>
        </p:spPr>
      </p:pic>
      <p:sp>
        <p:nvSpPr>
          <p:cNvPr id="245" name="Google Shape;245;p36"/>
          <p:cNvSpPr txBox="1"/>
          <p:nvPr>
            <p:ph idx="1" type="body"/>
          </p:nvPr>
        </p:nvSpPr>
        <p:spPr>
          <a:xfrm>
            <a:off x="6090574" y="2421682"/>
            <a:ext cx="4977578" cy="3639289"/>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000"/>
              <a:buChar char="•"/>
            </a:pPr>
            <a:r>
              <a:rPr lang="de-DE" sz="2000">
                <a:solidFill>
                  <a:srgbClr val="000000"/>
                </a:solidFill>
              </a:rPr>
              <a:t>Two kinds of Resources</a:t>
            </a:r>
            <a:endParaRPr/>
          </a:p>
          <a:p>
            <a:pPr indent="-228600" lvl="1" marL="685800" rtl="0" algn="l">
              <a:lnSpc>
                <a:spcPct val="90000"/>
              </a:lnSpc>
              <a:spcBef>
                <a:spcPts val="500"/>
              </a:spcBef>
              <a:spcAft>
                <a:spcPts val="0"/>
              </a:spcAft>
              <a:buClr>
                <a:srgbClr val="000000"/>
              </a:buClr>
              <a:buSzPts val="2000"/>
              <a:buChar char="•"/>
            </a:pPr>
            <a:r>
              <a:rPr lang="de-DE" sz="2000">
                <a:solidFill>
                  <a:srgbClr val="000000"/>
                </a:solidFill>
              </a:rPr>
              <a:t>Linked Data resources</a:t>
            </a:r>
            <a:endParaRPr/>
          </a:p>
          <a:p>
            <a:pPr indent="-228600" lvl="2" marL="1143000" rtl="0" algn="l">
              <a:lnSpc>
                <a:spcPct val="90000"/>
              </a:lnSpc>
              <a:spcBef>
                <a:spcPts val="500"/>
              </a:spcBef>
              <a:spcAft>
                <a:spcPts val="0"/>
              </a:spcAft>
              <a:buClr>
                <a:srgbClr val="000000"/>
              </a:buClr>
              <a:buSzPts val="2000"/>
              <a:buChar char="•"/>
            </a:pPr>
            <a:r>
              <a:rPr lang="de-DE">
                <a:solidFill>
                  <a:srgbClr val="000000"/>
                </a:solidFill>
              </a:rPr>
              <a:t>RDF in the form of JSON-LD, Turtle, HTML+RDFa, etc</a:t>
            </a:r>
            <a:endParaRPr/>
          </a:p>
          <a:p>
            <a:pPr indent="-228600" lvl="1" marL="685800" rtl="0" algn="l">
              <a:lnSpc>
                <a:spcPct val="90000"/>
              </a:lnSpc>
              <a:spcBef>
                <a:spcPts val="500"/>
              </a:spcBef>
              <a:spcAft>
                <a:spcPts val="0"/>
              </a:spcAft>
              <a:buClr>
                <a:srgbClr val="000000"/>
              </a:buClr>
              <a:buSzPts val="2000"/>
              <a:buChar char="•"/>
            </a:pPr>
            <a:r>
              <a:rPr lang="de-DE" sz="2000">
                <a:solidFill>
                  <a:srgbClr val="000000"/>
                </a:solidFill>
              </a:rPr>
              <a:t>Everything else</a:t>
            </a:r>
            <a:endParaRPr/>
          </a:p>
          <a:p>
            <a:pPr indent="-228600" lvl="2" marL="1143000" rtl="0" algn="l">
              <a:lnSpc>
                <a:spcPct val="90000"/>
              </a:lnSpc>
              <a:spcBef>
                <a:spcPts val="500"/>
              </a:spcBef>
              <a:spcAft>
                <a:spcPts val="0"/>
              </a:spcAft>
              <a:buClr>
                <a:srgbClr val="000000"/>
              </a:buClr>
              <a:buSzPts val="2000"/>
              <a:buChar char="•"/>
            </a:pPr>
            <a:r>
              <a:rPr lang="de-DE">
                <a:solidFill>
                  <a:srgbClr val="000000"/>
                </a:solidFill>
              </a:rPr>
              <a:t>Binary data and non-linked-data structured text</a:t>
            </a:r>
            <a:endParaRPr/>
          </a:p>
          <a:p>
            <a:pPr indent="0" lvl="1" marL="457200" rtl="0" algn="l">
              <a:lnSpc>
                <a:spcPct val="90000"/>
              </a:lnSpc>
              <a:spcBef>
                <a:spcPts val="500"/>
              </a:spcBef>
              <a:spcAft>
                <a:spcPts val="0"/>
              </a:spcAft>
              <a:buClr>
                <a:schemeClr val="dk1"/>
              </a:buClr>
              <a:buSzPts val="2000"/>
              <a:buNone/>
            </a:pPr>
            <a:r>
              <a:t/>
            </a:r>
            <a:endParaRPr sz="2000">
              <a:solidFill>
                <a:srgbClr val="000000"/>
              </a:solidFill>
            </a:endParaRPr>
          </a:p>
          <a:p>
            <a:pPr indent="-228600" lvl="0" marL="228600" rtl="0" algn="l">
              <a:lnSpc>
                <a:spcPct val="90000"/>
              </a:lnSpc>
              <a:spcBef>
                <a:spcPts val="1000"/>
              </a:spcBef>
              <a:spcAft>
                <a:spcPts val="0"/>
              </a:spcAft>
              <a:buClr>
                <a:srgbClr val="000000"/>
              </a:buClr>
              <a:buSzPts val="2000"/>
              <a:buChar char="•"/>
            </a:pPr>
            <a:r>
              <a:rPr lang="de-DE" sz="2000">
                <a:solidFill>
                  <a:srgbClr val="000000"/>
                </a:solidFill>
              </a:rPr>
              <a:t>Linked Data provides considerable benefits</a:t>
            </a:r>
            <a:endParaRPr/>
          </a:p>
          <a:p>
            <a:pPr indent="-228600" lvl="1" marL="685800" rtl="0" algn="l">
              <a:lnSpc>
                <a:spcPct val="90000"/>
              </a:lnSpc>
              <a:spcBef>
                <a:spcPts val="500"/>
              </a:spcBef>
              <a:spcAft>
                <a:spcPts val="0"/>
              </a:spcAft>
              <a:buClr>
                <a:srgbClr val="000000"/>
              </a:buClr>
              <a:buSzPts val="2000"/>
              <a:buChar char="•"/>
            </a:pPr>
            <a:r>
              <a:rPr lang="de-DE" sz="2000">
                <a:solidFill>
                  <a:srgbClr val="000000"/>
                </a:solidFill>
              </a:rPr>
              <a:t>In terms of </a:t>
            </a:r>
            <a:r>
              <a:rPr b="1" lang="de-DE" sz="2000">
                <a:solidFill>
                  <a:srgbClr val="000000"/>
                </a:solidFill>
              </a:rPr>
              <a:t>interoperability</a:t>
            </a:r>
            <a:r>
              <a:rPr lang="de-DE" sz="2000">
                <a:solidFill>
                  <a:srgbClr val="000000"/>
                </a:solidFill>
              </a:rPr>
              <a:t> with the rest of the Solid app ecosystem.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SoLiD: Content Representation</a:t>
            </a:r>
            <a:endParaRPr/>
          </a:p>
        </p:txBody>
      </p:sp>
      <p:sp>
        <p:nvSpPr>
          <p:cNvPr id="251" name="Google Shape;251;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de-DE"/>
              <a:t>Resources are grouped in directory-like Containers</a:t>
            </a:r>
            <a:endParaRPr/>
          </a:p>
        </p:txBody>
      </p:sp>
      <p:pic>
        <p:nvPicPr>
          <p:cNvPr id="252" name="Google Shape;252;p37"/>
          <p:cNvPicPr preferRelativeResize="0"/>
          <p:nvPr/>
        </p:nvPicPr>
        <p:blipFill rotWithShape="1">
          <a:blip r:embed="rId3">
            <a:alphaModFix/>
          </a:blip>
          <a:srcRect b="0" l="0" r="0" t="0"/>
          <a:stretch/>
        </p:blipFill>
        <p:spPr>
          <a:xfrm>
            <a:off x="5899296" y="2506662"/>
            <a:ext cx="6292704" cy="43513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8" name="Google Shape;258;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de-DE"/>
              <a:t>[1] https://www.w3.org/TR/ldp/#conformance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4" name="Google Shape;264;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de-DE"/>
              <a:t>HTTP Protocol</a:t>
            </a:r>
            <a:endParaRPr/>
          </a:p>
          <a:p>
            <a:pPr indent="-228600" lvl="1" marL="685800" rtl="0" algn="l">
              <a:lnSpc>
                <a:spcPct val="90000"/>
              </a:lnSpc>
              <a:spcBef>
                <a:spcPts val="500"/>
              </a:spcBef>
              <a:spcAft>
                <a:spcPts val="0"/>
              </a:spcAft>
              <a:buClr>
                <a:schemeClr val="dk1"/>
              </a:buClr>
              <a:buSzPts val="2400"/>
              <a:buChar char="•"/>
            </a:pPr>
            <a:r>
              <a:rPr lang="de-DE"/>
              <a:t>HTTP Documents</a:t>
            </a:r>
            <a:endParaRPr/>
          </a:p>
          <a:p>
            <a:pPr indent="-228600" lvl="1" marL="685800" rtl="0" algn="l">
              <a:lnSpc>
                <a:spcPct val="90000"/>
              </a:lnSpc>
              <a:spcBef>
                <a:spcPts val="500"/>
              </a:spcBef>
              <a:spcAft>
                <a:spcPts val="0"/>
              </a:spcAft>
              <a:buClr>
                <a:schemeClr val="dk1"/>
              </a:buClr>
              <a:buSzPts val="2400"/>
              <a:buChar char="•"/>
            </a:pPr>
            <a:r>
              <a:rPr lang="de-DE"/>
              <a:t>Interfaces: GET/POST/PUT/DELETE etc</a:t>
            </a:r>
            <a:endParaRPr/>
          </a:p>
          <a:p>
            <a:pPr indent="-228600" lvl="0" marL="228600" rtl="0" algn="l">
              <a:lnSpc>
                <a:spcPct val="90000"/>
              </a:lnSpc>
              <a:spcBef>
                <a:spcPts val="1000"/>
              </a:spcBef>
              <a:spcAft>
                <a:spcPts val="0"/>
              </a:spcAft>
              <a:buClr>
                <a:schemeClr val="dk1"/>
              </a:buClr>
              <a:buSzPts val="2800"/>
              <a:buChar char="•"/>
            </a:pPr>
            <a:r>
              <a:rPr lang="de-DE"/>
              <a:t>RDF Protocol</a:t>
            </a:r>
            <a:endParaRPr/>
          </a:p>
          <a:p>
            <a:pPr indent="-228600" lvl="1" marL="685800" rtl="0" algn="l">
              <a:lnSpc>
                <a:spcPct val="90000"/>
              </a:lnSpc>
              <a:spcBef>
                <a:spcPts val="500"/>
              </a:spcBef>
              <a:spcAft>
                <a:spcPts val="0"/>
              </a:spcAft>
              <a:buClr>
                <a:schemeClr val="dk1"/>
              </a:buClr>
              <a:buSzPts val="2400"/>
              <a:buChar char="•"/>
            </a:pPr>
            <a:r>
              <a:rPr lang="de-DE"/>
              <a:t>RDF Documents</a:t>
            </a:r>
            <a:endParaRPr/>
          </a:p>
          <a:p>
            <a:pPr indent="-228600" lvl="1" marL="685800" rtl="0" algn="l">
              <a:lnSpc>
                <a:spcPct val="90000"/>
              </a:lnSpc>
              <a:spcBef>
                <a:spcPts val="500"/>
              </a:spcBef>
              <a:spcAft>
                <a:spcPts val="0"/>
              </a:spcAft>
              <a:buClr>
                <a:schemeClr val="dk1"/>
              </a:buClr>
              <a:buSzPts val="2400"/>
              <a:buChar char="•"/>
            </a:pPr>
            <a:r>
              <a:rPr lang="de-DE"/>
              <a:t>Interface: SPARQL (On top of HTTP)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0" name="Google Shape;270;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590"/>
              <a:buChar char="•"/>
            </a:pPr>
            <a:r>
              <a:rPr lang="de-DE" sz="2590"/>
              <a:t>Secondly, the request-response nature of HTTP is often cited as one of the limitations for IoT use-cases as it does not match </a:t>
            </a:r>
            <a:r>
              <a:rPr b="1" lang="de-DE" sz="2590"/>
              <a:t>the event-driven nature </a:t>
            </a:r>
            <a:r>
              <a:rPr lang="de-DE" sz="2590"/>
              <a:t>of applications that are common in the Wireless Sensor Networks.[3][6][12] To overcome this shortcoming while keeping a focus on fostering integration with the Web, several authors have suggested the use of HTML5 WebSockets either natively or through the use of translation brokers (e.g., translating from MQTT or CoAP to WebSockets).[5][6][10][13] This complements the REST API of things with a publish subscribe mechanism that is largely integrated with the Web eco-system.</a:t>
            </a:r>
            <a:endParaRPr/>
          </a:p>
          <a:p>
            <a:pPr indent="-64135" lvl="0" marL="228600" rtl="0" algn="l">
              <a:lnSpc>
                <a:spcPct val="90000"/>
              </a:lnSpc>
              <a:spcBef>
                <a:spcPts val="1000"/>
              </a:spcBef>
              <a:spcAft>
                <a:spcPts val="0"/>
              </a:spcAft>
              <a:buClr>
                <a:schemeClr val="dk1"/>
              </a:buClr>
              <a:buSzPts val="2590"/>
              <a:buNone/>
            </a:pPr>
            <a:r>
              <a:t/>
            </a:r>
            <a:endParaRPr sz="2590"/>
          </a:p>
          <a:p>
            <a:pPr indent="-228600" lvl="0" marL="228600" rtl="0" algn="l">
              <a:lnSpc>
                <a:spcPct val="90000"/>
              </a:lnSpc>
              <a:spcBef>
                <a:spcPts val="1000"/>
              </a:spcBef>
              <a:spcAft>
                <a:spcPts val="0"/>
              </a:spcAft>
              <a:buClr>
                <a:schemeClr val="dk1"/>
              </a:buClr>
              <a:buSzPts val="2590"/>
              <a:buChar char="•"/>
            </a:pPr>
            <a:r>
              <a:rPr lang="de-DE" sz="2590" u="sng">
                <a:solidFill>
                  <a:schemeClr val="hlink"/>
                </a:solidFill>
                <a:hlinkClick r:id="rId3"/>
              </a:rPr>
              <a:t>https://en.wikipedia.org/wiki/Web_of_Things</a:t>
            </a:r>
            <a:endParaRPr sz="2590"/>
          </a:p>
          <a:p>
            <a:pPr indent="-64135" lvl="0" marL="228600" rtl="0" algn="l">
              <a:lnSpc>
                <a:spcPct val="90000"/>
              </a:lnSpc>
              <a:spcBef>
                <a:spcPts val="1000"/>
              </a:spcBef>
              <a:spcAft>
                <a:spcPts val="0"/>
              </a:spcAft>
              <a:buClr>
                <a:schemeClr val="dk1"/>
              </a:buClr>
              <a:buSzPts val="2590"/>
              <a:buNone/>
            </a:pPr>
            <a:r>
              <a:t/>
            </a:r>
            <a:endParaRPr sz="259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6" name="Google Shape;276;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de-DE"/>
              <a:t>Application</a:t>
            </a:r>
            <a:endParaRPr/>
          </a:p>
          <a:p>
            <a:pPr indent="-228600" lvl="1" marL="685800" rtl="0" algn="l">
              <a:lnSpc>
                <a:spcPct val="90000"/>
              </a:lnSpc>
              <a:spcBef>
                <a:spcPts val="500"/>
              </a:spcBef>
              <a:spcAft>
                <a:spcPts val="0"/>
              </a:spcAft>
              <a:buClr>
                <a:schemeClr val="dk1"/>
              </a:buClr>
              <a:buSzPts val="2400"/>
              <a:buChar char="•"/>
            </a:pPr>
            <a:r>
              <a:rPr lang="de-DE"/>
              <a:t>TextBox: POD WEB ID</a:t>
            </a:r>
            <a:endParaRPr/>
          </a:p>
          <a:p>
            <a:pPr indent="-228600" lvl="1" marL="685800" rtl="0" algn="l">
              <a:lnSpc>
                <a:spcPct val="90000"/>
              </a:lnSpc>
              <a:spcBef>
                <a:spcPts val="500"/>
              </a:spcBef>
              <a:spcAft>
                <a:spcPts val="0"/>
              </a:spcAft>
              <a:buClr>
                <a:schemeClr val="dk1"/>
              </a:buClr>
              <a:buSzPts val="2400"/>
              <a:buChar char="•"/>
            </a:pPr>
            <a:r>
              <a:rPr lang="de-DE"/>
              <a:t>Discover</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de-DE"/>
              <a:t>Discoverability</a:t>
            </a:r>
            <a:endParaRPr/>
          </a:p>
          <a:p>
            <a:pPr indent="-228600" lvl="1" marL="685800" rtl="0" algn="l">
              <a:lnSpc>
                <a:spcPct val="90000"/>
              </a:lnSpc>
              <a:spcBef>
                <a:spcPts val="500"/>
              </a:spcBef>
              <a:spcAft>
                <a:spcPts val="0"/>
              </a:spcAft>
              <a:buClr>
                <a:schemeClr val="dk1"/>
              </a:buClr>
              <a:buSzPts val="2400"/>
              <a:buChar char="•"/>
            </a:pPr>
            <a:r>
              <a:rPr lang="de-DE"/>
              <a:t>Actuating</a:t>
            </a:r>
            <a:endParaRPr/>
          </a:p>
          <a:p>
            <a:pPr indent="-228600" lvl="1" marL="685800" rtl="0" algn="l">
              <a:lnSpc>
                <a:spcPct val="90000"/>
              </a:lnSpc>
              <a:spcBef>
                <a:spcPts val="500"/>
              </a:spcBef>
              <a:spcAft>
                <a:spcPts val="0"/>
              </a:spcAft>
              <a:buClr>
                <a:schemeClr val="dk1"/>
              </a:buClr>
              <a:buSzPts val="2400"/>
              <a:buChar char="•"/>
            </a:pPr>
            <a:r>
              <a:rPr lang="de-DE"/>
              <a:t>Data Sharing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Question?</a:t>
            </a:r>
            <a:endParaRPr/>
          </a:p>
        </p:txBody>
      </p:sp>
      <p:sp>
        <p:nvSpPr>
          <p:cNvPr id="282" name="Google Shape;282;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Web?</a:t>
            </a:r>
            <a:endParaRPr/>
          </a:p>
        </p:txBody>
      </p:sp>
      <p:sp>
        <p:nvSpPr>
          <p:cNvPr id="109" name="Google Shape;109;p16"/>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101600" lvl="2" marL="1143000" rtl="0" algn="l">
              <a:lnSpc>
                <a:spcPct val="90000"/>
              </a:lnSpc>
              <a:spcBef>
                <a:spcPts val="0"/>
              </a:spcBef>
              <a:spcAft>
                <a:spcPts val="0"/>
              </a:spcAft>
              <a:buClr>
                <a:schemeClr val="dk1"/>
              </a:buClr>
              <a:buSzPts val="2000"/>
              <a:buNone/>
            </a:pPr>
            <a:r>
              <a:t/>
            </a:r>
            <a:endParaRPr sz="2400"/>
          </a:p>
          <a:p>
            <a:pPr indent="-381000" lvl="0" marL="457200" rtl="0" algn="l">
              <a:lnSpc>
                <a:spcPct val="90000"/>
              </a:lnSpc>
              <a:spcBef>
                <a:spcPts val="1000"/>
              </a:spcBef>
              <a:spcAft>
                <a:spcPts val="0"/>
              </a:spcAft>
              <a:buSzPts val="2400"/>
              <a:buFont typeface="Calibri"/>
              <a:buChar char="•"/>
            </a:pPr>
            <a:r>
              <a:rPr lang="de-DE" sz="2400"/>
              <a:t>Common name for World Wide Web(WWW)</a:t>
            </a:r>
            <a:endParaRPr sz="2400"/>
          </a:p>
          <a:p>
            <a:pPr indent="-381000" lvl="0" marL="457200" rtl="0" algn="l">
              <a:lnSpc>
                <a:spcPct val="90000"/>
              </a:lnSpc>
              <a:spcBef>
                <a:spcPts val="0"/>
              </a:spcBef>
              <a:spcAft>
                <a:spcPts val="0"/>
              </a:spcAft>
              <a:buSzPts val="2400"/>
              <a:buFont typeface="Calibri"/>
              <a:buChar char="•"/>
            </a:pPr>
            <a:r>
              <a:rPr lang="de-DE" sz="2400">
                <a:highlight>
                  <a:srgbClr val="FFFFFF"/>
                </a:highlight>
              </a:rPr>
              <a:t>Information system where documents and other </a:t>
            </a:r>
            <a:r>
              <a:rPr lang="de-DE" sz="2400">
                <a:highlight>
                  <a:srgbClr val="FFFFFF"/>
                </a:highlight>
                <a:uFill>
                  <a:noFill/>
                </a:uFill>
                <a:hlinkClick r:id="rId3"/>
              </a:rPr>
              <a:t>web resources</a:t>
            </a:r>
            <a:r>
              <a:rPr lang="de-DE" sz="2400">
                <a:highlight>
                  <a:srgbClr val="FFFFFF"/>
                </a:highlight>
              </a:rPr>
              <a:t> are identified by </a:t>
            </a:r>
            <a:r>
              <a:rPr lang="de-DE" sz="2400">
                <a:highlight>
                  <a:srgbClr val="FFFFFF"/>
                </a:highlight>
                <a:uFill>
                  <a:noFill/>
                </a:uFill>
                <a:hlinkClick r:id="rId4"/>
              </a:rPr>
              <a:t>Uniform Resource Locators</a:t>
            </a:r>
            <a:r>
              <a:rPr lang="de-DE" sz="2400"/>
              <a:t> which are </a:t>
            </a:r>
            <a:r>
              <a:rPr lang="de-DE" sz="2400"/>
              <a:t>accessible</a:t>
            </a:r>
            <a:r>
              <a:rPr lang="de-DE" sz="2400"/>
              <a:t> over the internet. </a:t>
            </a:r>
            <a:endParaRPr sz="2400"/>
          </a:p>
          <a:p>
            <a:pPr indent="-381000" lvl="0" marL="457200" rtl="0" algn="l">
              <a:lnSpc>
                <a:spcPct val="90000"/>
              </a:lnSpc>
              <a:spcBef>
                <a:spcPts val="0"/>
              </a:spcBef>
              <a:spcAft>
                <a:spcPts val="0"/>
              </a:spcAft>
              <a:buSzPts val="2400"/>
              <a:buFont typeface="Calibri"/>
              <a:buChar char="•"/>
            </a:pPr>
            <a:r>
              <a:rPr lang="de-DE" sz="2400"/>
              <a:t>Internet Vs Web</a:t>
            </a:r>
            <a:endParaRPr sz="2400"/>
          </a:p>
          <a:p>
            <a:pPr indent="0" lvl="0" marL="0" rtl="0" algn="l">
              <a:lnSpc>
                <a:spcPct val="90000"/>
              </a:lnSpc>
              <a:spcBef>
                <a:spcPts val="1000"/>
              </a:spcBef>
              <a:spcAft>
                <a:spcPts val="0"/>
              </a:spcAft>
              <a:buNone/>
            </a:pPr>
            <a:r>
              <a:rPr lang="de-DE" sz="2400"/>
              <a:t>             -  </a:t>
            </a:r>
            <a:r>
              <a:rPr lang="de-DE" sz="2400">
                <a:highlight>
                  <a:srgbClr val="FFFFFF"/>
                </a:highlight>
              </a:rPr>
              <a:t>The Internet is a global network of networks</a:t>
            </a:r>
            <a:endParaRPr sz="2400">
              <a:highlight>
                <a:srgbClr val="FFFFFF"/>
              </a:highlight>
            </a:endParaRPr>
          </a:p>
          <a:p>
            <a:pPr indent="457200" lvl="0" marL="457200" rtl="0" algn="l">
              <a:lnSpc>
                <a:spcPct val="90000"/>
              </a:lnSpc>
              <a:spcBef>
                <a:spcPts val="1000"/>
              </a:spcBef>
              <a:spcAft>
                <a:spcPts val="0"/>
              </a:spcAft>
              <a:buNone/>
            </a:pPr>
            <a:r>
              <a:rPr lang="de-DE" sz="2400">
                <a:highlight>
                  <a:srgbClr val="FFFFFF"/>
                </a:highlight>
              </a:rPr>
              <a:t>- the Internet is infrastructure while the Web is service on            top of that infrastructure</a:t>
            </a:r>
            <a:endParaRPr sz="2400">
              <a:highlight>
                <a:srgbClr val="FFFFFF"/>
              </a:highlight>
            </a:endParaRPr>
          </a:p>
          <a:p>
            <a:pPr indent="-76200" lvl="1" marL="685800" rtl="0" algn="l">
              <a:lnSpc>
                <a:spcPct val="90000"/>
              </a:lnSpc>
              <a:spcBef>
                <a:spcPts val="500"/>
              </a:spcBef>
              <a:spcAft>
                <a:spcPts val="0"/>
              </a:spcAft>
              <a:buClr>
                <a:schemeClr val="dk1"/>
              </a:buClr>
              <a:buSzPts val="2400"/>
              <a:buNone/>
            </a:pPr>
            <a:r>
              <a:t/>
            </a:r>
            <a:endParaRPr/>
          </a:p>
        </p:txBody>
      </p:sp>
      <p:pic>
        <p:nvPicPr>
          <p:cNvPr id="110" name="Google Shape;110;p16"/>
          <p:cNvPicPr preferRelativeResize="0"/>
          <p:nvPr/>
        </p:nvPicPr>
        <p:blipFill>
          <a:blip r:embed="rId5">
            <a:alphaModFix/>
          </a:blip>
          <a:stretch>
            <a:fillRect/>
          </a:stretch>
        </p:blipFill>
        <p:spPr>
          <a:xfrm>
            <a:off x="9550400" y="143238"/>
            <a:ext cx="2484581" cy="227617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Demo</a:t>
            </a:r>
            <a:endParaRPr/>
          </a:p>
        </p:txBody>
      </p:sp>
      <p:sp>
        <p:nvSpPr>
          <p:cNvPr id="288" name="Google Shape;28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Thing in IoT/WoT</a:t>
            </a:r>
            <a:endParaRPr/>
          </a:p>
        </p:txBody>
      </p:sp>
      <p:sp>
        <p:nvSpPr>
          <p:cNvPr id="116" name="Google Shape;116;p17"/>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sz="2200">
              <a:solidFill>
                <a:srgbClr val="000000"/>
              </a:solidFill>
            </a:endParaRPr>
          </a:p>
          <a:p>
            <a:pPr indent="0" lvl="0" marL="457200" rtl="0" algn="l">
              <a:lnSpc>
                <a:spcPct val="90000"/>
              </a:lnSpc>
              <a:spcBef>
                <a:spcPts val="0"/>
              </a:spcBef>
              <a:spcAft>
                <a:spcPts val="0"/>
              </a:spcAft>
              <a:buNone/>
            </a:pPr>
            <a:r>
              <a:t/>
            </a:r>
            <a:endParaRPr sz="2200">
              <a:solidFill>
                <a:srgbClr val="000000"/>
              </a:solidFill>
            </a:endParaRPr>
          </a:p>
          <a:p>
            <a:pPr indent="-368300" lvl="0" marL="457200" rtl="0" algn="l">
              <a:lnSpc>
                <a:spcPct val="90000"/>
              </a:lnSpc>
              <a:spcBef>
                <a:spcPts val="0"/>
              </a:spcBef>
              <a:spcAft>
                <a:spcPts val="0"/>
              </a:spcAft>
              <a:buClr>
                <a:srgbClr val="000000"/>
              </a:buClr>
              <a:buSzPts val="2200"/>
              <a:buFont typeface="Calibri"/>
              <a:buChar char="•"/>
            </a:pPr>
            <a:r>
              <a:rPr lang="de-DE" sz="2200">
                <a:solidFill>
                  <a:srgbClr val="000000"/>
                </a:solidFill>
              </a:rPr>
              <a:t>An embedded computing device (or embedded system) that transmits and receives information over a network (need not be able to interface with internet directly) for the purpose of controlling another device or interacting with a user</a:t>
            </a:r>
            <a:endParaRPr sz="2200">
              <a:solidFill>
                <a:srgbClr val="000000"/>
              </a:solidFill>
            </a:endParaRPr>
          </a:p>
          <a:p>
            <a:pPr indent="-368300" lvl="0" marL="457200" rtl="0" algn="l">
              <a:lnSpc>
                <a:spcPct val="90000"/>
              </a:lnSpc>
              <a:spcBef>
                <a:spcPts val="0"/>
              </a:spcBef>
              <a:spcAft>
                <a:spcPts val="0"/>
              </a:spcAft>
              <a:buClr>
                <a:srgbClr val="000000"/>
              </a:buClr>
              <a:buSzPts val="2200"/>
              <a:buFont typeface="Calibri"/>
              <a:buChar char="•"/>
            </a:pPr>
            <a:r>
              <a:rPr lang="de-DE" sz="2200">
                <a:solidFill>
                  <a:srgbClr val="000000"/>
                </a:solidFill>
              </a:rPr>
              <a:t>For anything to become a “Thing” in IoT/WoT we need to add the one or all of the below features to day to day things externally or have them inbuilt</a:t>
            </a:r>
            <a:endParaRPr sz="2200">
              <a:solidFill>
                <a:srgbClr val="000000"/>
              </a:solidFill>
            </a:endParaRPr>
          </a:p>
          <a:p>
            <a:pPr indent="-368300" lvl="1" marL="914400" rtl="0" algn="l">
              <a:lnSpc>
                <a:spcPct val="115000"/>
              </a:lnSpc>
              <a:spcBef>
                <a:spcPts val="0"/>
              </a:spcBef>
              <a:spcAft>
                <a:spcPts val="0"/>
              </a:spcAft>
              <a:buClr>
                <a:srgbClr val="000000"/>
              </a:buClr>
              <a:buSzPts val="2200"/>
              <a:buFont typeface="Calibri"/>
              <a:buChar char="•"/>
            </a:pPr>
            <a:r>
              <a:rPr lang="de-DE" sz="2200">
                <a:solidFill>
                  <a:srgbClr val="000000"/>
                </a:solidFill>
              </a:rPr>
              <a:t>Identification and info storage(RFID tags, MAC address), </a:t>
            </a:r>
            <a:r>
              <a:rPr lang="de-DE" sz="2200"/>
              <a:t>Information collection (Sensor networks, store sensor values),Information processing(Understanding commands, filtering data),Communications (Transmit and receive messages),Actuation (Switch control, motor control)</a:t>
            </a:r>
            <a:endParaRPr sz="2200"/>
          </a:p>
          <a:p>
            <a:pPr indent="0" lvl="0" marL="0" rtl="0" algn="l">
              <a:lnSpc>
                <a:spcPct val="115000"/>
              </a:lnSpc>
              <a:spcBef>
                <a:spcPts val="1500"/>
              </a:spcBef>
              <a:spcAft>
                <a:spcPts val="1500"/>
              </a:spcAft>
              <a:buNone/>
            </a:pPr>
            <a:r>
              <a:t/>
            </a:r>
            <a:endParaRPr sz="2200"/>
          </a:p>
        </p:txBody>
      </p:sp>
      <p:pic>
        <p:nvPicPr>
          <p:cNvPr id="117" name="Google Shape;117;p17"/>
          <p:cNvPicPr preferRelativeResize="0"/>
          <p:nvPr/>
        </p:nvPicPr>
        <p:blipFill>
          <a:blip r:embed="rId3">
            <a:alphaModFix/>
          </a:blip>
          <a:stretch>
            <a:fillRect/>
          </a:stretch>
        </p:blipFill>
        <p:spPr>
          <a:xfrm>
            <a:off x="5486400" y="0"/>
            <a:ext cx="6705600" cy="250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Web Of Things</a:t>
            </a:r>
            <a:endParaRPr/>
          </a:p>
        </p:txBody>
      </p:sp>
      <p:sp>
        <p:nvSpPr>
          <p:cNvPr id="123" name="Google Shape;123;p18"/>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sz="2400">
              <a:solidFill>
                <a:srgbClr val="333333"/>
              </a:solidFill>
            </a:endParaRPr>
          </a:p>
          <a:p>
            <a:pPr indent="0" lvl="0" marL="457200" rtl="0" algn="l">
              <a:lnSpc>
                <a:spcPct val="90000"/>
              </a:lnSpc>
              <a:spcBef>
                <a:spcPts val="0"/>
              </a:spcBef>
              <a:spcAft>
                <a:spcPts val="0"/>
              </a:spcAft>
              <a:buNone/>
            </a:pPr>
            <a:r>
              <a:t/>
            </a:r>
            <a:endParaRPr sz="2400">
              <a:solidFill>
                <a:srgbClr val="333333"/>
              </a:solidFill>
            </a:endParaRPr>
          </a:p>
          <a:p>
            <a:pPr indent="0" lvl="0" marL="0" rtl="0" algn="l">
              <a:lnSpc>
                <a:spcPct val="90000"/>
              </a:lnSpc>
              <a:spcBef>
                <a:spcPts val="0"/>
              </a:spcBef>
              <a:spcAft>
                <a:spcPts val="0"/>
              </a:spcAft>
              <a:buNone/>
            </a:pPr>
            <a:r>
              <a:t/>
            </a:r>
            <a:endParaRPr sz="2400">
              <a:solidFill>
                <a:srgbClr val="333333"/>
              </a:solidFill>
            </a:endParaRPr>
          </a:p>
          <a:p>
            <a:pPr indent="-381000" lvl="0" marL="457200" rtl="0" algn="l">
              <a:lnSpc>
                <a:spcPct val="90000"/>
              </a:lnSpc>
              <a:spcBef>
                <a:spcPts val="0"/>
              </a:spcBef>
              <a:spcAft>
                <a:spcPts val="0"/>
              </a:spcAft>
              <a:buSzPts val="2400"/>
              <a:buFont typeface="Calibri"/>
              <a:buChar char="•"/>
            </a:pPr>
            <a:r>
              <a:rPr lang="de-DE" sz="2400">
                <a:solidFill>
                  <a:srgbClr val="333333"/>
                </a:solidFill>
              </a:rPr>
              <a:t>A computing concept that describes a future where everyday objects are fully integrated with the Web.</a:t>
            </a:r>
            <a:endParaRPr sz="2400">
              <a:solidFill>
                <a:srgbClr val="333333"/>
              </a:solidFill>
            </a:endParaRPr>
          </a:p>
          <a:p>
            <a:pPr indent="-381000" lvl="0" marL="457200" rtl="0" algn="l">
              <a:lnSpc>
                <a:spcPct val="90000"/>
              </a:lnSpc>
              <a:spcBef>
                <a:spcPts val="0"/>
              </a:spcBef>
              <a:spcAft>
                <a:spcPts val="0"/>
              </a:spcAft>
              <a:buClr>
                <a:srgbClr val="333333"/>
              </a:buClr>
              <a:buSzPts val="2400"/>
              <a:buFont typeface="Calibri"/>
              <a:buChar char="•"/>
            </a:pPr>
            <a:r>
              <a:rPr lang="de-DE" sz="2400">
                <a:solidFill>
                  <a:srgbClr val="333333"/>
                </a:solidFill>
              </a:rPr>
              <a:t>You could think of the Web of Things as everyday objects being able to access Web services.</a:t>
            </a:r>
            <a:endParaRPr sz="2400">
              <a:solidFill>
                <a:srgbClr val="333333"/>
              </a:solidFill>
            </a:endParaRPr>
          </a:p>
          <a:p>
            <a:pPr indent="-381000" lvl="0" marL="457200" rtl="0" algn="l">
              <a:spcBef>
                <a:spcPts val="0"/>
              </a:spcBef>
              <a:spcAft>
                <a:spcPts val="0"/>
              </a:spcAft>
              <a:buClr>
                <a:srgbClr val="333333"/>
              </a:buClr>
              <a:buSzPts val="2400"/>
              <a:buFont typeface="Calibri"/>
              <a:buChar char="•"/>
            </a:pPr>
            <a:r>
              <a:rPr lang="de-DE" sz="2400">
                <a:solidFill>
                  <a:srgbClr val="333333"/>
                </a:solidFill>
              </a:rPr>
              <a:t> The key point is that this doesn't involve the reinvention of the means of communication beause existing standards are used.</a:t>
            </a:r>
            <a:endParaRPr sz="2400">
              <a:solidFill>
                <a:srgbClr val="333333"/>
              </a:solidFill>
            </a:endParaRPr>
          </a:p>
          <a:p>
            <a:pPr indent="0" lvl="0" marL="457200" rtl="0" algn="l">
              <a:lnSpc>
                <a:spcPct val="90000"/>
              </a:lnSpc>
              <a:spcBef>
                <a:spcPts val="0"/>
              </a:spcBef>
              <a:spcAft>
                <a:spcPts val="0"/>
              </a:spcAft>
              <a:buNone/>
            </a:pPr>
            <a:r>
              <a:t/>
            </a:r>
            <a:endParaRPr sz="2400">
              <a:solidFill>
                <a:srgbClr val="333333"/>
              </a:solidFill>
            </a:endParaRPr>
          </a:p>
        </p:txBody>
      </p:sp>
      <p:pic>
        <p:nvPicPr>
          <p:cNvPr id="124" name="Google Shape;124;p18"/>
          <p:cNvPicPr preferRelativeResize="0"/>
          <p:nvPr/>
        </p:nvPicPr>
        <p:blipFill>
          <a:blip r:embed="rId3">
            <a:alphaModFix/>
          </a:blip>
          <a:stretch>
            <a:fillRect/>
          </a:stretch>
        </p:blipFill>
        <p:spPr>
          <a:xfrm>
            <a:off x="8464723" y="99200"/>
            <a:ext cx="3185625" cy="275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IoT Vs Wot</a:t>
            </a:r>
            <a:endParaRPr/>
          </a:p>
        </p:txBody>
      </p:sp>
      <p:sp>
        <p:nvSpPr>
          <p:cNvPr id="130" name="Google Shape;130;p19"/>
          <p:cNvSpPr txBox="1"/>
          <p:nvPr>
            <p:ph idx="1" type="body"/>
          </p:nvPr>
        </p:nvSpPr>
        <p:spPr>
          <a:xfrm>
            <a:off x="2789382" y="1825625"/>
            <a:ext cx="85644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sz="2400">
              <a:solidFill>
                <a:srgbClr val="333333"/>
              </a:solidFill>
            </a:endParaRPr>
          </a:p>
          <a:p>
            <a:pPr indent="0" lvl="0" marL="457200" rtl="0" algn="l">
              <a:lnSpc>
                <a:spcPct val="90000"/>
              </a:lnSpc>
              <a:spcBef>
                <a:spcPts val="0"/>
              </a:spcBef>
              <a:spcAft>
                <a:spcPts val="0"/>
              </a:spcAft>
              <a:buNone/>
            </a:pPr>
            <a:r>
              <a:t/>
            </a:r>
            <a:endParaRPr sz="2400">
              <a:solidFill>
                <a:srgbClr val="333333"/>
              </a:solidFill>
            </a:endParaRPr>
          </a:p>
          <a:p>
            <a:pPr indent="0" lvl="0" marL="0" rtl="0" algn="l">
              <a:lnSpc>
                <a:spcPct val="90000"/>
              </a:lnSpc>
              <a:spcBef>
                <a:spcPts val="0"/>
              </a:spcBef>
              <a:spcAft>
                <a:spcPts val="0"/>
              </a:spcAft>
              <a:buNone/>
            </a:pPr>
            <a:r>
              <a:t/>
            </a:r>
            <a:endParaRPr sz="2400">
              <a:solidFill>
                <a:srgbClr val="333333"/>
              </a:solidFill>
            </a:endParaRPr>
          </a:p>
          <a:p>
            <a:pPr indent="-381000" lvl="0" marL="457200" rtl="0" algn="l">
              <a:lnSpc>
                <a:spcPct val="90000"/>
              </a:lnSpc>
              <a:spcBef>
                <a:spcPts val="0"/>
              </a:spcBef>
              <a:spcAft>
                <a:spcPts val="0"/>
              </a:spcAft>
              <a:buSzPts val="2400"/>
              <a:buFont typeface="Calibri"/>
              <a:buChar char="•"/>
            </a:pPr>
            <a:r>
              <a:rPr lang="de-DE" sz="2400">
                <a:solidFill>
                  <a:srgbClr val="222222"/>
                </a:solidFill>
              </a:rPr>
              <a:t>The Internet of Things is simply "A network of Internet connected objects able to collect and exchange data."</a:t>
            </a:r>
            <a:endParaRPr sz="2400">
              <a:solidFill>
                <a:srgbClr val="333333"/>
              </a:solidFill>
            </a:endParaRPr>
          </a:p>
          <a:p>
            <a:pPr indent="-381000" lvl="0" marL="457200" rtl="0" algn="l">
              <a:lnSpc>
                <a:spcPct val="90000"/>
              </a:lnSpc>
              <a:spcBef>
                <a:spcPts val="0"/>
              </a:spcBef>
              <a:spcAft>
                <a:spcPts val="0"/>
              </a:spcAft>
              <a:buClr>
                <a:srgbClr val="333333"/>
              </a:buClr>
              <a:buSzPts val="2400"/>
              <a:buFont typeface="Calibri"/>
              <a:buChar char="•"/>
            </a:pPr>
            <a:r>
              <a:rPr lang="de-DE" sz="2400">
                <a:solidFill>
                  <a:srgbClr val="333333"/>
                </a:solidFill>
              </a:rPr>
              <a:t>Web of things is the subset of Internet Of Things.</a:t>
            </a:r>
            <a:endParaRPr sz="2400">
              <a:solidFill>
                <a:srgbClr val="333333"/>
              </a:solidFill>
            </a:endParaRPr>
          </a:p>
          <a:p>
            <a:pPr indent="-381000" lvl="0" marL="457200" rtl="0" algn="l">
              <a:lnSpc>
                <a:spcPct val="90000"/>
              </a:lnSpc>
              <a:spcBef>
                <a:spcPts val="0"/>
              </a:spcBef>
              <a:spcAft>
                <a:spcPts val="0"/>
              </a:spcAft>
              <a:buClr>
                <a:srgbClr val="333333"/>
              </a:buClr>
              <a:buSzPts val="2400"/>
              <a:buChar char="•"/>
            </a:pPr>
            <a:r>
              <a:rPr lang="de-DE" sz="2400">
                <a:solidFill>
                  <a:srgbClr val="333333"/>
                </a:solidFill>
              </a:rPr>
              <a:t>WoT is Application Layer over IoT. </a:t>
            </a:r>
            <a:endParaRPr sz="2400">
              <a:solidFill>
                <a:srgbClr val="333333"/>
              </a:solidFill>
            </a:endParaRPr>
          </a:p>
          <a:p>
            <a:pPr indent="-381000" lvl="0" marL="457200" rtl="0" algn="l">
              <a:spcBef>
                <a:spcPts val="0"/>
              </a:spcBef>
              <a:spcAft>
                <a:spcPts val="0"/>
              </a:spcAft>
              <a:buClr>
                <a:srgbClr val="333333"/>
              </a:buClr>
              <a:buSzPts val="2400"/>
              <a:buFont typeface="Calibri"/>
              <a:buChar char="•"/>
            </a:pPr>
            <a:r>
              <a:rPr lang="de-DE" sz="2400">
                <a:solidFill>
                  <a:srgbClr val="333333"/>
                </a:solidFill>
              </a:rPr>
              <a:t> </a:t>
            </a:r>
            <a:r>
              <a:rPr lang="de-DE" sz="2400">
                <a:solidFill>
                  <a:srgbClr val="333333"/>
                </a:solidFill>
              </a:rPr>
              <a:t>Interoperability is a major challenge on the Internet of Things. people from industry and academia have started to use web technologies, which are built for large-scale interoperability based on open standards, to address the interoperability challenge on the Internet of Things.</a:t>
            </a:r>
            <a:endParaRPr sz="2400">
              <a:solidFill>
                <a:srgbClr val="333333"/>
              </a:solidFill>
            </a:endParaRPr>
          </a:p>
          <a:p>
            <a:pPr indent="0" lvl="0" marL="457200" rtl="0" algn="l">
              <a:lnSpc>
                <a:spcPct val="90000"/>
              </a:lnSpc>
              <a:spcBef>
                <a:spcPts val="0"/>
              </a:spcBef>
              <a:spcAft>
                <a:spcPts val="0"/>
              </a:spcAft>
              <a:buNone/>
            </a:pPr>
            <a:r>
              <a:t/>
            </a:r>
            <a:endParaRPr sz="2400">
              <a:solidFill>
                <a:srgbClr val="333333"/>
              </a:solidFill>
            </a:endParaRPr>
          </a:p>
        </p:txBody>
      </p:sp>
      <p:pic>
        <p:nvPicPr>
          <p:cNvPr id="131" name="Google Shape;131;p19"/>
          <p:cNvPicPr preferRelativeResize="0"/>
          <p:nvPr/>
        </p:nvPicPr>
        <p:blipFill>
          <a:blip r:embed="rId3">
            <a:alphaModFix/>
          </a:blip>
          <a:stretch>
            <a:fillRect/>
          </a:stretch>
        </p:blipFill>
        <p:spPr>
          <a:xfrm>
            <a:off x="7583800" y="0"/>
            <a:ext cx="4177125" cy="278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WoT Architecture</a:t>
            </a:r>
            <a:endParaRPr/>
          </a:p>
        </p:txBody>
      </p:sp>
      <p:sp>
        <p:nvSpPr>
          <p:cNvPr id="137" name="Google Shape;137;p20"/>
          <p:cNvSpPr txBox="1"/>
          <p:nvPr>
            <p:ph idx="1" type="body"/>
          </p:nvPr>
        </p:nvSpPr>
        <p:spPr>
          <a:xfrm>
            <a:off x="2789382" y="1825625"/>
            <a:ext cx="85644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rPr lang="de-DE" sz="2400">
                <a:solidFill>
                  <a:srgbClr val="222222"/>
                </a:solidFill>
                <a:highlight>
                  <a:srgbClr val="FFFFFF"/>
                </a:highlight>
              </a:rPr>
              <a:t>The architecture proposes four </a:t>
            </a:r>
            <a:endParaRPr sz="2400">
              <a:solidFill>
                <a:srgbClr val="222222"/>
              </a:solidFill>
              <a:highlight>
                <a:srgbClr val="FFFFFF"/>
              </a:highlight>
            </a:endParaRPr>
          </a:p>
          <a:p>
            <a:pPr indent="0" lvl="0" marL="457200" rtl="0" algn="l">
              <a:lnSpc>
                <a:spcPct val="90000"/>
              </a:lnSpc>
              <a:spcBef>
                <a:spcPts val="0"/>
              </a:spcBef>
              <a:spcAft>
                <a:spcPts val="0"/>
              </a:spcAft>
              <a:buNone/>
            </a:pPr>
            <a:r>
              <a:rPr lang="de-DE" sz="2400">
                <a:solidFill>
                  <a:srgbClr val="222222"/>
                </a:solidFill>
                <a:highlight>
                  <a:srgbClr val="FFFFFF"/>
                </a:highlight>
              </a:rPr>
              <a:t>main layers (or stages) that are</a:t>
            </a:r>
            <a:endParaRPr sz="2400">
              <a:solidFill>
                <a:srgbClr val="222222"/>
              </a:solidFill>
              <a:highlight>
                <a:srgbClr val="FFFFFF"/>
              </a:highlight>
            </a:endParaRPr>
          </a:p>
          <a:p>
            <a:pPr indent="0" lvl="0" marL="457200" rtl="0" algn="l">
              <a:lnSpc>
                <a:spcPct val="90000"/>
              </a:lnSpc>
              <a:spcBef>
                <a:spcPts val="0"/>
              </a:spcBef>
              <a:spcAft>
                <a:spcPts val="0"/>
              </a:spcAft>
              <a:buNone/>
            </a:pPr>
            <a:r>
              <a:rPr lang="de-DE" sz="2400">
                <a:solidFill>
                  <a:srgbClr val="222222"/>
                </a:solidFill>
                <a:highlight>
                  <a:srgbClr val="FFFFFF"/>
                </a:highlight>
              </a:rPr>
              <a:t> used as a framework to classify</a:t>
            </a:r>
            <a:endParaRPr sz="2400">
              <a:solidFill>
                <a:srgbClr val="222222"/>
              </a:solidFill>
              <a:highlight>
                <a:srgbClr val="FFFFFF"/>
              </a:highlight>
            </a:endParaRPr>
          </a:p>
          <a:p>
            <a:pPr indent="0" lvl="0" marL="457200" rtl="0" algn="l">
              <a:lnSpc>
                <a:spcPct val="90000"/>
              </a:lnSpc>
              <a:spcBef>
                <a:spcPts val="0"/>
              </a:spcBef>
              <a:spcAft>
                <a:spcPts val="0"/>
              </a:spcAft>
              <a:buNone/>
            </a:pPr>
            <a:r>
              <a:rPr lang="de-DE" sz="2400">
                <a:solidFill>
                  <a:srgbClr val="222222"/>
                </a:solidFill>
                <a:highlight>
                  <a:srgbClr val="FFFFFF"/>
                </a:highlight>
              </a:rPr>
              <a:t> the different patterns and</a:t>
            </a:r>
            <a:endParaRPr sz="2400">
              <a:solidFill>
                <a:srgbClr val="222222"/>
              </a:solidFill>
              <a:highlight>
                <a:srgbClr val="FFFFFF"/>
              </a:highlight>
            </a:endParaRPr>
          </a:p>
          <a:p>
            <a:pPr indent="0" lvl="0" marL="457200" rtl="0" algn="l">
              <a:lnSpc>
                <a:spcPct val="90000"/>
              </a:lnSpc>
              <a:spcBef>
                <a:spcPts val="0"/>
              </a:spcBef>
              <a:spcAft>
                <a:spcPts val="0"/>
              </a:spcAft>
              <a:buNone/>
            </a:pPr>
            <a:r>
              <a:rPr lang="de-DE" sz="2400">
                <a:solidFill>
                  <a:srgbClr val="222222"/>
                </a:solidFill>
                <a:highlight>
                  <a:srgbClr val="FFFFFF"/>
                </a:highlight>
              </a:rPr>
              <a:t> protocols   involved.</a:t>
            </a:r>
            <a:endParaRPr sz="2400">
              <a:solidFill>
                <a:srgbClr val="222222"/>
              </a:solidFill>
              <a:highlight>
                <a:srgbClr val="FFFFFF"/>
              </a:highlight>
            </a:endParaRPr>
          </a:p>
          <a:p>
            <a:pPr indent="0" lvl="0" marL="457200" rtl="0" algn="l">
              <a:lnSpc>
                <a:spcPct val="90000"/>
              </a:lnSpc>
              <a:spcBef>
                <a:spcPts val="0"/>
              </a:spcBef>
              <a:spcAft>
                <a:spcPts val="0"/>
              </a:spcAft>
              <a:buNone/>
            </a:pPr>
            <a:r>
              <a:rPr lang="de-DE" sz="2400">
                <a:solidFill>
                  <a:srgbClr val="222222"/>
                </a:solidFill>
                <a:highlight>
                  <a:srgbClr val="FFFFFF"/>
                </a:highlight>
              </a:rPr>
              <a:t> </a:t>
            </a:r>
            <a:endParaRPr sz="2400">
              <a:solidFill>
                <a:srgbClr val="222222"/>
              </a:solidFill>
              <a:highlight>
                <a:srgbClr val="FFFFFF"/>
              </a:highlight>
            </a:endParaRPr>
          </a:p>
          <a:p>
            <a:pPr indent="0" lvl="0" marL="457200" rtl="0" algn="l">
              <a:lnSpc>
                <a:spcPct val="90000"/>
              </a:lnSpc>
              <a:spcBef>
                <a:spcPts val="0"/>
              </a:spcBef>
              <a:spcAft>
                <a:spcPts val="0"/>
              </a:spcAft>
              <a:buNone/>
            </a:pPr>
            <a:r>
              <a:rPr lang="de-DE" sz="2400">
                <a:solidFill>
                  <a:srgbClr val="222222"/>
                </a:solidFill>
                <a:highlight>
                  <a:srgbClr val="FFFFFF"/>
                </a:highlight>
              </a:rPr>
              <a:t>     -  Accessebility Layer</a:t>
            </a:r>
            <a:endParaRPr sz="2400">
              <a:solidFill>
                <a:srgbClr val="222222"/>
              </a:solidFill>
              <a:highlight>
                <a:srgbClr val="FFFFFF"/>
              </a:highlight>
            </a:endParaRPr>
          </a:p>
          <a:p>
            <a:pPr indent="0" lvl="0" marL="457200" rtl="0" algn="l">
              <a:lnSpc>
                <a:spcPct val="90000"/>
              </a:lnSpc>
              <a:spcBef>
                <a:spcPts val="0"/>
              </a:spcBef>
              <a:spcAft>
                <a:spcPts val="0"/>
              </a:spcAft>
              <a:buNone/>
            </a:pPr>
            <a:r>
              <a:rPr lang="de-DE" sz="2400">
                <a:solidFill>
                  <a:srgbClr val="222222"/>
                </a:solidFill>
                <a:highlight>
                  <a:srgbClr val="FFFFFF"/>
                </a:highlight>
              </a:rPr>
              <a:t>     -  Findability  Layer</a:t>
            </a:r>
            <a:r>
              <a:rPr lang="de-DE" sz="2400">
                <a:solidFill>
                  <a:srgbClr val="222222"/>
                </a:solidFill>
                <a:highlight>
                  <a:srgbClr val="FFFFFF"/>
                </a:highlight>
              </a:rPr>
              <a:t> </a:t>
            </a:r>
            <a:endParaRPr sz="2400">
              <a:solidFill>
                <a:srgbClr val="222222"/>
              </a:solidFill>
              <a:highlight>
                <a:srgbClr val="FFFFFF"/>
              </a:highlight>
            </a:endParaRPr>
          </a:p>
          <a:p>
            <a:pPr indent="0" lvl="0" marL="457200" rtl="0" algn="l">
              <a:lnSpc>
                <a:spcPct val="90000"/>
              </a:lnSpc>
              <a:spcBef>
                <a:spcPts val="0"/>
              </a:spcBef>
              <a:spcAft>
                <a:spcPts val="0"/>
              </a:spcAft>
              <a:buNone/>
            </a:pPr>
            <a:r>
              <a:rPr lang="de-DE" sz="2400">
                <a:solidFill>
                  <a:srgbClr val="222222"/>
                </a:solidFill>
                <a:highlight>
                  <a:srgbClr val="FFFFFF"/>
                </a:highlight>
              </a:rPr>
              <a:t>     </a:t>
            </a:r>
            <a:r>
              <a:rPr lang="de-DE" sz="2400">
                <a:solidFill>
                  <a:srgbClr val="222222"/>
                </a:solidFill>
                <a:highlight>
                  <a:srgbClr val="FFFFFF"/>
                </a:highlight>
              </a:rPr>
              <a:t>-  Sharability   Layer</a:t>
            </a:r>
            <a:endParaRPr sz="2400">
              <a:solidFill>
                <a:srgbClr val="222222"/>
              </a:solidFill>
              <a:highlight>
                <a:srgbClr val="FFFFFF"/>
              </a:highlight>
            </a:endParaRPr>
          </a:p>
          <a:p>
            <a:pPr indent="0" lvl="0" marL="457200" rtl="0" algn="l">
              <a:lnSpc>
                <a:spcPct val="90000"/>
              </a:lnSpc>
              <a:spcBef>
                <a:spcPts val="0"/>
              </a:spcBef>
              <a:spcAft>
                <a:spcPts val="0"/>
              </a:spcAft>
              <a:buNone/>
            </a:pPr>
            <a:r>
              <a:rPr lang="de-DE" sz="2400">
                <a:solidFill>
                  <a:srgbClr val="222222"/>
                </a:solidFill>
                <a:highlight>
                  <a:srgbClr val="FFFFFF"/>
                </a:highlight>
              </a:rPr>
              <a:t>     -  Composability Layer </a:t>
            </a:r>
            <a:endParaRPr sz="2400">
              <a:solidFill>
                <a:srgbClr val="222222"/>
              </a:solidFill>
              <a:highlight>
                <a:srgbClr val="FFFFFF"/>
              </a:highlight>
            </a:endParaRPr>
          </a:p>
        </p:txBody>
      </p:sp>
      <p:pic>
        <p:nvPicPr>
          <p:cNvPr id="138" name="Google Shape;138;p20"/>
          <p:cNvPicPr preferRelativeResize="0"/>
          <p:nvPr/>
        </p:nvPicPr>
        <p:blipFill>
          <a:blip r:embed="rId3">
            <a:alphaModFix/>
          </a:blip>
          <a:stretch>
            <a:fillRect/>
          </a:stretch>
        </p:blipFill>
        <p:spPr>
          <a:xfrm>
            <a:off x="7347850" y="-3"/>
            <a:ext cx="4844150" cy="658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Decentralization</a:t>
            </a:r>
            <a:endParaRPr/>
          </a:p>
        </p:txBody>
      </p:sp>
      <p:sp>
        <p:nvSpPr>
          <p:cNvPr id="144" name="Google Shape;144;p21"/>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sz="2400">
              <a:solidFill>
                <a:srgbClr val="222222"/>
              </a:solidFill>
              <a:highlight>
                <a:srgbClr val="FFFFFF"/>
              </a:highlight>
            </a:endParaRPr>
          </a:p>
          <a:p>
            <a:pPr indent="0" lvl="0" marL="457200" rtl="0" algn="l">
              <a:lnSpc>
                <a:spcPct val="90000"/>
              </a:lnSpc>
              <a:spcBef>
                <a:spcPts val="0"/>
              </a:spcBef>
              <a:spcAft>
                <a:spcPts val="0"/>
              </a:spcAft>
              <a:buNone/>
            </a:pPr>
            <a:r>
              <a:t/>
            </a:r>
            <a:endParaRPr sz="2400">
              <a:solidFill>
                <a:srgbClr val="222222"/>
              </a:solidFill>
              <a:highlight>
                <a:srgbClr val="FFFFFF"/>
              </a:highlight>
            </a:endParaRPr>
          </a:p>
          <a:p>
            <a:pPr indent="0" lvl="0" marL="457200" rtl="0" algn="l">
              <a:lnSpc>
                <a:spcPct val="90000"/>
              </a:lnSpc>
              <a:spcBef>
                <a:spcPts val="0"/>
              </a:spcBef>
              <a:spcAft>
                <a:spcPts val="0"/>
              </a:spcAft>
              <a:buNone/>
            </a:pPr>
            <a:r>
              <a:t/>
            </a:r>
            <a:endParaRPr sz="2400">
              <a:solidFill>
                <a:srgbClr val="222222"/>
              </a:solidFill>
              <a:highlight>
                <a:srgbClr val="FFFFFF"/>
              </a:highlight>
            </a:endParaRPr>
          </a:p>
          <a:p>
            <a:pPr indent="0" lvl="0" marL="457200" rtl="0" algn="l">
              <a:lnSpc>
                <a:spcPct val="90000"/>
              </a:lnSpc>
              <a:spcBef>
                <a:spcPts val="0"/>
              </a:spcBef>
              <a:spcAft>
                <a:spcPts val="0"/>
              </a:spcAft>
              <a:buNone/>
            </a:pPr>
            <a:r>
              <a:t/>
            </a:r>
            <a:endParaRPr sz="2400">
              <a:solidFill>
                <a:srgbClr val="222222"/>
              </a:solidFill>
              <a:highlight>
                <a:srgbClr val="FFFFFF"/>
              </a:highlight>
            </a:endParaRPr>
          </a:p>
          <a:p>
            <a:pPr indent="-381000" lvl="0" marL="457200" rtl="0" algn="l">
              <a:lnSpc>
                <a:spcPct val="90000"/>
              </a:lnSpc>
              <a:spcBef>
                <a:spcPts val="0"/>
              </a:spcBef>
              <a:spcAft>
                <a:spcPts val="0"/>
              </a:spcAft>
              <a:buSzPts val="2400"/>
              <a:buChar char="•"/>
            </a:pPr>
            <a:r>
              <a:rPr lang="de-DE" sz="2400">
                <a:solidFill>
                  <a:srgbClr val="222222"/>
                </a:solidFill>
                <a:highlight>
                  <a:srgbClr val="FFFFFF"/>
                </a:highlight>
              </a:rPr>
              <a:t>Decentralized internet is the idea that the web is run across a number of machines that are owned by regular users rather than owned in a central place like a server.</a:t>
            </a:r>
            <a:endParaRPr sz="2400">
              <a:solidFill>
                <a:srgbClr val="222222"/>
              </a:solidFill>
              <a:highlight>
                <a:srgbClr val="FFFFFF"/>
              </a:highlight>
            </a:endParaRPr>
          </a:p>
          <a:p>
            <a:pPr indent="-381000" lvl="0" marL="457200" rtl="0" algn="l">
              <a:lnSpc>
                <a:spcPct val="90000"/>
              </a:lnSpc>
              <a:spcBef>
                <a:spcPts val="0"/>
              </a:spcBef>
              <a:spcAft>
                <a:spcPts val="0"/>
              </a:spcAft>
              <a:buClr>
                <a:srgbClr val="222222"/>
              </a:buClr>
              <a:buSzPts val="2400"/>
              <a:buFont typeface="Calibri"/>
              <a:buChar char="•"/>
            </a:pPr>
            <a:r>
              <a:rPr lang="de-DE" sz="2400">
                <a:solidFill>
                  <a:srgbClr val="121212"/>
                </a:solidFill>
                <a:highlight>
                  <a:srgbClr val="FFFFFF"/>
                </a:highlight>
              </a:rPr>
              <a:t>It is supposed to be like the web you know but without relying on centralised operators.</a:t>
            </a:r>
            <a:endParaRPr sz="2400">
              <a:solidFill>
                <a:srgbClr val="121212"/>
              </a:solidFill>
              <a:highlight>
                <a:srgbClr val="FFFFFF"/>
              </a:highlight>
            </a:endParaRPr>
          </a:p>
          <a:p>
            <a:pPr indent="-381000" lvl="0" marL="457200" rtl="0" algn="l">
              <a:lnSpc>
                <a:spcPct val="90000"/>
              </a:lnSpc>
              <a:spcBef>
                <a:spcPts val="0"/>
              </a:spcBef>
              <a:spcAft>
                <a:spcPts val="0"/>
              </a:spcAft>
              <a:buClr>
                <a:srgbClr val="121212"/>
              </a:buClr>
              <a:buSzPts val="2400"/>
              <a:buFont typeface="Calibri"/>
              <a:buChar char="•"/>
            </a:pPr>
            <a:r>
              <a:rPr lang="de-DE" sz="2400">
                <a:solidFill>
                  <a:srgbClr val="121212"/>
                </a:solidFill>
                <a:highlight>
                  <a:srgbClr val="FFFFFF"/>
                </a:highlight>
              </a:rPr>
              <a:t>Individual user have the full control of there data instead of any big tech firms. </a:t>
            </a:r>
            <a:endParaRPr sz="2400">
              <a:solidFill>
                <a:srgbClr val="121212"/>
              </a:solidFill>
              <a:highlight>
                <a:srgbClr val="FFFFFF"/>
              </a:highlight>
            </a:endParaRPr>
          </a:p>
        </p:txBody>
      </p:sp>
      <p:pic>
        <p:nvPicPr>
          <p:cNvPr id="145" name="Google Shape;145;p21"/>
          <p:cNvPicPr preferRelativeResize="0"/>
          <p:nvPr/>
        </p:nvPicPr>
        <p:blipFill>
          <a:blip r:embed="rId3">
            <a:alphaModFix/>
          </a:blip>
          <a:stretch>
            <a:fillRect/>
          </a:stretch>
        </p:blipFill>
        <p:spPr>
          <a:xfrm>
            <a:off x="4898575" y="130625"/>
            <a:ext cx="7293424" cy="269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de-DE"/>
              <a:t>SoLiD</a:t>
            </a:r>
            <a:endParaRPr/>
          </a:p>
        </p:txBody>
      </p:sp>
      <p:sp>
        <p:nvSpPr>
          <p:cNvPr id="151" name="Google Shape;151;p22"/>
          <p:cNvSpPr txBox="1"/>
          <p:nvPr>
            <p:ph idx="1" type="body"/>
          </p:nvPr>
        </p:nvSpPr>
        <p:spPr>
          <a:xfrm>
            <a:off x="2789382" y="1825625"/>
            <a:ext cx="8564418" cy="4351338"/>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t/>
            </a:r>
            <a:endParaRPr sz="2400">
              <a:solidFill>
                <a:srgbClr val="000000"/>
              </a:solidFill>
              <a:highlight>
                <a:srgbClr val="FFFFFF"/>
              </a:highlight>
            </a:endParaRPr>
          </a:p>
          <a:p>
            <a:pPr indent="-381000" lvl="0" marL="457200" rtl="0" algn="l">
              <a:lnSpc>
                <a:spcPct val="90000"/>
              </a:lnSpc>
              <a:spcBef>
                <a:spcPts val="0"/>
              </a:spcBef>
              <a:spcAft>
                <a:spcPts val="0"/>
              </a:spcAft>
              <a:buClr>
                <a:srgbClr val="000000"/>
              </a:buClr>
              <a:buSzPts val="2400"/>
              <a:buFont typeface="Calibri"/>
              <a:buChar char="•"/>
            </a:pPr>
            <a:r>
              <a:rPr lang="de-DE" sz="2400">
                <a:solidFill>
                  <a:srgbClr val="000000"/>
                </a:solidFill>
                <a:highlight>
                  <a:srgbClr val="FFFFFF"/>
                </a:highlight>
              </a:rPr>
              <a:t>Solid (Social Linked Data) is a web decentralization project led by Tim Berners-Lee.</a:t>
            </a:r>
            <a:endParaRPr sz="2400">
              <a:solidFill>
                <a:srgbClr val="000000"/>
              </a:solidFill>
              <a:highlight>
                <a:srgbClr val="FFFFFF"/>
              </a:highlight>
            </a:endParaRPr>
          </a:p>
          <a:p>
            <a:pPr indent="-381000" lvl="0" marL="457200" rtl="0" algn="l">
              <a:lnSpc>
                <a:spcPct val="90000"/>
              </a:lnSpc>
              <a:spcBef>
                <a:spcPts val="0"/>
              </a:spcBef>
              <a:spcAft>
                <a:spcPts val="0"/>
              </a:spcAft>
              <a:buClr>
                <a:srgbClr val="000000"/>
              </a:buClr>
              <a:buSzPts val="2400"/>
              <a:buFont typeface="Calibri"/>
              <a:buChar char="•"/>
            </a:pPr>
            <a:r>
              <a:rPr lang="de-DE" sz="2400">
                <a:solidFill>
                  <a:srgbClr val="000000"/>
                </a:solidFill>
                <a:highlight>
                  <a:srgbClr val="FFFFFF"/>
                </a:highlight>
              </a:rPr>
              <a:t>Solid (derived from "social linked data") is a proposed set of conventions and tools for building decentralized social applications based on Linked Data principles</a:t>
            </a:r>
            <a:endParaRPr sz="2400">
              <a:solidFill>
                <a:srgbClr val="000000"/>
              </a:solidFill>
              <a:highlight>
                <a:srgbClr val="FFFFFF"/>
              </a:highlight>
            </a:endParaRPr>
          </a:p>
          <a:p>
            <a:pPr indent="-381000" lvl="0" marL="457200" rtl="0" algn="l">
              <a:lnSpc>
                <a:spcPct val="90000"/>
              </a:lnSpc>
              <a:spcBef>
                <a:spcPts val="0"/>
              </a:spcBef>
              <a:spcAft>
                <a:spcPts val="0"/>
              </a:spcAft>
              <a:buClr>
                <a:srgbClr val="000000"/>
              </a:buClr>
              <a:buSzPts val="2400"/>
              <a:buFont typeface="Calibri"/>
              <a:buChar char="•"/>
            </a:pPr>
            <a:r>
              <a:rPr lang="de-DE" sz="2400">
                <a:solidFill>
                  <a:srgbClr val="000000"/>
                </a:solidFill>
                <a:highlight>
                  <a:srgbClr val="FFFFFF"/>
                </a:highlight>
              </a:rPr>
              <a:t> Today’s web applications is centralized for a variety of reasons. User data became the source of power and income for Internet companies.  Solid is a solution to this.</a:t>
            </a:r>
            <a:endParaRPr sz="2400">
              <a:solidFill>
                <a:srgbClr val="000000"/>
              </a:solidFill>
              <a:highlight>
                <a:srgbClr val="FFFFFF"/>
              </a:highlight>
            </a:endParaRPr>
          </a:p>
          <a:p>
            <a:pPr indent="-381000" lvl="0" marL="457200" rtl="0" algn="l">
              <a:lnSpc>
                <a:spcPct val="90000"/>
              </a:lnSpc>
              <a:spcBef>
                <a:spcPts val="0"/>
              </a:spcBef>
              <a:spcAft>
                <a:spcPts val="0"/>
              </a:spcAft>
              <a:buClr>
                <a:srgbClr val="000000"/>
              </a:buClr>
              <a:buSzPts val="2400"/>
              <a:buFont typeface="Calibri"/>
              <a:buChar char="•"/>
            </a:pPr>
            <a:r>
              <a:rPr lang="de-DE" sz="2400">
                <a:solidFill>
                  <a:srgbClr val="000000"/>
                </a:solidFill>
                <a:highlight>
                  <a:srgbClr val="FFFFFF"/>
                </a:highlight>
              </a:rPr>
              <a:t>Solid allow users to have full control of their own data, including access control and storage location</a:t>
            </a:r>
            <a:endParaRPr sz="2400">
              <a:solidFill>
                <a:srgbClr val="000000"/>
              </a:solidFill>
              <a:highlight>
                <a:srgbClr val="FFFFFF"/>
              </a:highlight>
            </a:endParaRPr>
          </a:p>
        </p:txBody>
      </p:sp>
      <p:pic>
        <p:nvPicPr>
          <p:cNvPr id="152" name="Google Shape;152;p22"/>
          <p:cNvPicPr preferRelativeResize="0"/>
          <p:nvPr/>
        </p:nvPicPr>
        <p:blipFill>
          <a:blip r:embed="rId3">
            <a:alphaModFix/>
          </a:blip>
          <a:stretch>
            <a:fillRect/>
          </a:stretch>
        </p:blipFill>
        <p:spPr>
          <a:xfrm>
            <a:off x="9423650" y="-12"/>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