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6" r:id="rId3"/>
    <p:sldId id="301" r:id="rId4"/>
    <p:sldId id="258" r:id="rId5"/>
    <p:sldId id="259" r:id="rId6"/>
    <p:sldId id="260" r:id="rId7"/>
    <p:sldId id="261" r:id="rId8"/>
    <p:sldId id="291" r:id="rId9"/>
    <p:sldId id="262" r:id="rId10"/>
    <p:sldId id="297" r:id="rId11"/>
    <p:sldId id="296" r:id="rId12"/>
    <p:sldId id="298" r:id="rId13"/>
    <p:sldId id="299" r:id="rId14"/>
    <p:sldId id="300" r:id="rId15"/>
    <p:sldId id="263" r:id="rId16"/>
    <p:sldId id="266" r:id="rId17"/>
    <p:sldId id="304" r:id="rId18"/>
    <p:sldId id="267" r:id="rId19"/>
    <p:sldId id="264" r:id="rId20"/>
    <p:sldId id="265" r:id="rId21"/>
    <p:sldId id="288" r:id="rId22"/>
    <p:sldId id="278" r:id="rId23"/>
    <p:sldId id="302" r:id="rId24"/>
    <p:sldId id="303" r:id="rId25"/>
    <p:sldId id="269" r:id="rId26"/>
    <p:sldId id="270" r:id="rId27"/>
    <p:sldId id="287" r:id="rId28"/>
    <p:sldId id="286" r:id="rId29"/>
    <p:sldId id="272" r:id="rId30"/>
    <p:sldId id="290" r:id="rId31"/>
    <p:sldId id="289" r:id="rId32"/>
    <p:sldId id="305" r:id="rId33"/>
    <p:sldId id="274" r:id="rId34"/>
    <p:sldId id="275" r:id="rId35"/>
    <p:sldId id="276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C5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76" autoAdjust="0"/>
  </p:normalViewPr>
  <p:slideViewPr>
    <p:cSldViewPr snapToGrid="0">
      <p:cViewPr varScale="1">
        <p:scale>
          <a:sx n="98" d="100"/>
          <a:sy n="98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33EC0C-5457-4786-B9A9-D1F388FA48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8906D-DED8-4A94-A356-6278007915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B77AE-34C1-4332-8366-7B383B8F8D3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CB20-6A46-4767-9434-B470DF2151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FE4FD-B515-4A47-A8D9-AFD2CF84B7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BC951-B496-415C-90BA-7AFDDF780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0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477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22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59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494c8955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5b494c89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494c8955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5b494c89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22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494c8955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b494c895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30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tlinedLayout">
  <p:cSld name="Outlined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rgbClr val="295C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" name="Google Shape;33;p4"/>
          <p:cNvSpPr/>
          <p:nvPr userDrawn="1"/>
        </p:nvSpPr>
        <p:spPr>
          <a:xfrm>
            <a:off x="838200" y="1825625"/>
            <a:ext cx="195118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Web of Things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SoLiD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SoLiD in WoT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Relevant Works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Proposed System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Implementation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The Demo</a:t>
            </a:r>
          </a:p>
          <a:p>
            <a:pPr marL="4000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295C50"/>
                </a:solidFill>
              </a:rPr>
              <a:t>Conclusion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resour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UR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1524000" y="1762125"/>
            <a:ext cx="9144000" cy="203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Seminar Web Engineering                                            </a:t>
            </a:r>
            <a:r>
              <a:rPr lang="en-US" sz="4800" dirty="0">
                <a:solidFill>
                  <a:srgbClr val="295C50"/>
                </a:solidFill>
              </a:rPr>
              <a:t>112- </a:t>
            </a:r>
            <a:r>
              <a:rPr lang="en-US" sz="4800" dirty="0" err="1">
                <a:solidFill>
                  <a:srgbClr val="295C50"/>
                </a:solidFill>
              </a:rPr>
              <a:t>SoLiD</a:t>
            </a:r>
            <a:r>
              <a:rPr lang="en-US" sz="4800" dirty="0">
                <a:solidFill>
                  <a:srgbClr val="295C50"/>
                </a:solidFill>
              </a:rPr>
              <a:t> for </a:t>
            </a:r>
            <a:r>
              <a:rPr lang="en-US" sz="4800" dirty="0" err="1">
                <a:solidFill>
                  <a:srgbClr val="295C50"/>
                </a:solidFill>
              </a:rPr>
              <a:t>WoT</a:t>
            </a:r>
            <a:r>
              <a:rPr lang="en-US" sz="4800" dirty="0">
                <a:solidFill>
                  <a:srgbClr val="295C50"/>
                </a:solidFill>
              </a:rPr>
              <a:t> Devices</a:t>
            </a:r>
            <a:endParaRPr dirty="0">
              <a:solidFill>
                <a:srgbClr val="295C50"/>
              </a:solidFill>
            </a:endParaRPr>
          </a:p>
        </p:txBody>
      </p:sp>
      <p:sp>
        <p:nvSpPr>
          <p:cNvPr id="6" name="Google Shape;60;p13">
            <a:extLst>
              <a:ext uri="{FF2B5EF4-FFF2-40B4-BE49-F238E27FC236}">
                <a16:creationId xmlns:a16="http://schemas.microsoft.com/office/drawing/2014/main" id="{8DD2E3C3-1B4C-4DBD-8C10-F594220AC7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7324" y="4519449"/>
            <a:ext cx="4008675" cy="1338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Advisor: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Mahda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Noura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       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61;p13">
            <a:extLst>
              <a:ext uri="{FF2B5EF4-FFF2-40B4-BE49-F238E27FC236}">
                <a16:creationId xmlns:a16="http://schemas.microsoft.com/office/drawing/2014/main" id="{0AE5C4BB-9C03-4921-8CD5-3514954088F5}"/>
              </a:ext>
            </a:extLst>
          </p:cNvPr>
          <p:cNvSpPr txBox="1"/>
          <p:nvPr/>
        </p:nvSpPr>
        <p:spPr>
          <a:xfrm>
            <a:off x="8153400" y="4519449"/>
            <a:ext cx="4008674" cy="133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Presented by:</a:t>
            </a:r>
            <a:r>
              <a:rPr lang="en-GB" sz="2400" u="sng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 </a:t>
            </a:r>
            <a:b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</a:b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Sagar </a:t>
            </a:r>
            <a:r>
              <a:rPr lang="en-GB" sz="2400" dirty="0" err="1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Kafle</a:t>
            </a:r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ea typeface="Lato"/>
              <a:cs typeface="Calibri" panose="020F0502020204030204" pitchFamily="34" charset="0"/>
              <a:sym typeface="Lato"/>
            </a:endParaRPr>
          </a:p>
          <a:p>
            <a:pPr lvl="0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Shovra Das</a:t>
            </a:r>
            <a:br>
              <a:rPr lang="en-GB" sz="32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32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          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8" name="Google Shape;62;p13">
            <a:extLst>
              <a:ext uri="{FF2B5EF4-FFF2-40B4-BE49-F238E27FC236}">
                <a16:creationId xmlns:a16="http://schemas.microsoft.com/office/drawing/2014/main" id="{93E71BEF-8F9D-4858-A83D-200944F4BB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6984" y="406976"/>
            <a:ext cx="3338030" cy="165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vsr.informatik.tu-chemnitz.de/svnproxy/images/teaser-large.png">
            <a:extLst>
              <a:ext uri="{FF2B5EF4-FFF2-40B4-BE49-F238E27FC236}">
                <a16:creationId xmlns:a16="http://schemas.microsoft.com/office/drawing/2014/main" id="{2C5913C1-6827-475C-AE8A-9E77F6660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82" r="3492"/>
          <a:stretch/>
        </p:blipFill>
        <p:spPr bwMode="auto">
          <a:xfrm>
            <a:off x="11020424" y="6090416"/>
            <a:ext cx="1171575" cy="76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D132-5016-4D52-8AEC-A6B43BA5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:: Layer-1: Accessibility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2E63F-99AB-4D23-8F81-589F23AB2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b="1" dirty="0"/>
              <a:t>core layer </a:t>
            </a:r>
            <a:r>
              <a:rPr lang="en-US" dirty="0"/>
              <a:t>of the WoT</a:t>
            </a:r>
          </a:p>
          <a:p>
            <a:r>
              <a:rPr lang="en-US" dirty="0"/>
              <a:t>Deals with the </a:t>
            </a:r>
            <a:r>
              <a:rPr lang="en-US" b="1" dirty="0"/>
              <a:t>access of things </a:t>
            </a:r>
            <a:r>
              <a:rPr lang="en-US" dirty="0"/>
              <a:t>to the Internet</a:t>
            </a:r>
          </a:p>
          <a:p>
            <a:r>
              <a:rPr lang="en-US" dirty="0"/>
              <a:t>Ensure they expose their services via </a:t>
            </a:r>
            <a:r>
              <a:rPr lang="en-US" b="1" dirty="0"/>
              <a:t>Web APIs</a:t>
            </a:r>
            <a:r>
              <a:rPr lang="en-US" dirty="0"/>
              <a:t>.</a:t>
            </a:r>
          </a:p>
        </p:txBody>
      </p:sp>
      <p:pic>
        <p:nvPicPr>
          <p:cNvPr id="4" name="Google Shape;138;p20">
            <a:extLst>
              <a:ext uri="{FF2B5EF4-FFF2-40B4-BE49-F238E27FC236}">
                <a16:creationId xmlns:a16="http://schemas.microsoft.com/office/drawing/2014/main" id="{44FFAEAA-6250-4020-8D79-DDD6E1B507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4353" b="9274"/>
          <a:stretch/>
        </p:blipFill>
        <p:spPr>
          <a:xfrm>
            <a:off x="4249466" y="3695700"/>
            <a:ext cx="484415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B5ADE7-70D9-453D-A71F-BF4B20876BB2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6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BCD3-11EC-45A5-B1A9-7E70127E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:: Layer-2: Findability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920D6-3A92-4532-8A89-D3116E9D0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Focus: To provide a way to find and locate things on the Web</a:t>
            </a:r>
          </a:p>
          <a:p>
            <a:r>
              <a:rPr lang="en-US" b="1" dirty="0"/>
              <a:t>Strongly influenced by the semantic Web</a:t>
            </a:r>
          </a:p>
          <a:p>
            <a:r>
              <a:rPr lang="en-US" dirty="0"/>
              <a:t>Reuse Web semantic standards to describe things and their services.</a:t>
            </a:r>
          </a:p>
          <a:p>
            <a:pPr lvl="1"/>
            <a:r>
              <a:rPr lang="en-US" dirty="0"/>
              <a:t>HTML5 Microdata integration, RDF / </a:t>
            </a:r>
            <a:r>
              <a:rPr lang="en-US" dirty="0" err="1"/>
              <a:t>RDFa</a:t>
            </a:r>
            <a:r>
              <a:rPr lang="en-US" dirty="0"/>
              <a:t>, JSON-LD etc.</a:t>
            </a:r>
          </a:p>
          <a:p>
            <a:pPr lvl="1"/>
            <a:r>
              <a:rPr lang="en-US" dirty="0"/>
              <a:t>Enables machine to machine interaction following some standards.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A5C6D-5F2D-4A5C-B663-32684785D957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9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A14D-A225-4343-AD80-F816CDDA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:: Layer-3: Sharing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E406F-A927-45EA-AB5A-38DF960E8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Deals with the idea of things </a:t>
            </a:r>
            <a:r>
              <a:rPr lang="en-US" b="1" dirty="0"/>
              <a:t>pushing data to the Web</a:t>
            </a:r>
          </a:p>
          <a:p>
            <a:r>
              <a:rPr lang="en-US" dirty="0"/>
              <a:t>Intelligence and Big-data patterns can be applied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Manage our health (Wearables),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Optimize energy consumption (Smart Grid)</a:t>
            </a:r>
          </a:p>
          <a:p>
            <a:r>
              <a:rPr lang="en-US" dirty="0"/>
              <a:t>Ensures that data generated by things can be shared in an </a:t>
            </a:r>
            <a:r>
              <a:rPr lang="en-US" b="1" dirty="0"/>
              <a:t>efficient and secure </a:t>
            </a:r>
            <a:r>
              <a:rPr lang="en-US" dirty="0"/>
              <a:t>manner.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E5F94-D85B-4CF2-A677-68BC1B9130CF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2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A14D-A225-4343-AD80-F816CDDA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:: Layer-4: Composition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E406F-A927-45EA-AB5A-38DF960E8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Integrates the services and data offered by things into higher level Web tools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Analytics software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Mashup applications such as IFTTT</a:t>
            </a:r>
          </a:p>
          <a:p>
            <a:r>
              <a:rPr lang="en-US" dirty="0"/>
              <a:t>Makes simpler to create applications involving things and virtual Web services.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BD05CA-714E-47A6-A7CE-BD2C1997323F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9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F5B35F-963F-4302-8C6D-70230CC1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95C50"/>
                </a:solidFill>
              </a:rPr>
              <a:t>SoLiD</a:t>
            </a:r>
            <a:endParaRPr lang="en-US" dirty="0">
              <a:solidFill>
                <a:srgbClr val="295C5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8C868-3EF9-4E7D-ADA1-83FAD86C2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Web </a:t>
            </a:r>
            <a:r>
              <a:rPr lang="de-DE" dirty="0" err="1"/>
              <a:t>Decentralization</a:t>
            </a:r>
            <a:r>
              <a:rPr lang="de-DE" dirty="0"/>
              <a:t> Project by Prof. Tim Berners-Lee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5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Decentralization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50211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400"/>
              <a:buChar char="•"/>
            </a:pP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Web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runs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across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a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number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machines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that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are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owned</a:t>
            </a:r>
            <a:r>
              <a:rPr lang="de-DE" sz="2400" b="1" dirty="0">
                <a:solidFill>
                  <a:srgbClr val="222222"/>
                </a:solidFill>
                <a:highlight>
                  <a:srgbClr val="FFFFFF"/>
                </a:highlight>
              </a:rPr>
              <a:t> by </a:t>
            </a:r>
            <a:r>
              <a:rPr lang="de-DE" sz="24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regular</a:t>
            </a:r>
            <a:r>
              <a:rPr lang="de-DE" sz="2400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users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rather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than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owned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in a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central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place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 like a </a:t>
            </a:r>
            <a:r>
              <a:rPr lang="de-DE" sz="2400" dirty="0" err="1">
                <a:solidFill>
                  <a:srgbClr val="222222"/>
                </a:solidFill>
                <a:highlight>
                  <a:srgbClr val="FFFFFF"/>
                </a:highlight>
              </a:rPr>
              <a:t>server</a:t>
            </a:r>
            <a:r>
              <a:rPr lang="de-DE" sz="2400" dirty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22222"/>
              </a:buClr>
              <a:buSzPts val="2400"/>
              <a:buFont typeface="Calibri"/>
              <a:buChar char="•"/>
            </a:pP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It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is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supposed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to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be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like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the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web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you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know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but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without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relying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on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centralised</a:t>
            </a:r>
            <a:r>
              <a:rPr lang="de-DE" sz="2400" b="1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operators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.</a:t>
            </a:r>
            <a:endParaRPr sz="2400" dirty="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21212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Individual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user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have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the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full</a:t>
            </a:r>
            <a:r>
              <a:rPr lang="de-DE" sz="2400" b="1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121212"/>
                </a:solidFill>
                <a:highlight>
                  <a:srgbClr val="FFFFFF"/>
                </a:highlight>
              </a:rPr>
              <a:t>control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there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data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instead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any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big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tech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121212"/>
                </a:solidFill>
                <a:highlight>
                  <a:srgbClr val="FFFFFF"/>
                </a:highlight>
              </a:rPr>
              <a:t>firms</a:t>
            </a:r>
            <a:r>
              <a:rPr lang="de-DE" sz="2400" dirty="0">
                <a:solidFill>
                  <a:srgbClr val="121212"/>
                </a:solidFill>
                <a:highlight>
                  <a:srgbClr val="FFFFFF"/>
                </a:highlight>
              </a:rPr>
              <a:t>. </a:t>
            </a:r>
            <a:endParaRPr sz="2400" dirty="0">
              <a:solidFill>
                <a:srgbClr val="121212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D915E-4598-4A81-8567-8C6982D90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49" y="1825625"/>
            <a:ext cx="3641991" cy="3975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CCB041-C24A-4F2C-8A79-17023E007608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Linked Data</a:t>
            </a:r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82679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00000"/>
                </a:solidFill>
              </a:rPr>
              <a:t>A Structured data </a:t>
            </a:r>
          </a:p>
          <a:p>
            <a:pPr lvl="1" indent="-3810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 panose="020F0502020204030204" pitchFamily="34" charset="0"/>
              <a:buChar char="−"/>
            </a:pPr>
            <a:r>
              <a:rPr lang="en-US" sz="2000">
                <a:solidFill>
                  <a:srgbClr val="000000"/>
                </a:solidFill>
              </a:rPr>
              <a:t>Interlinked with other data </a:t>
            </a:r>
          </a:p>
          <a:p>
            <a:pPr lvl="1" indent="-3810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 panose="020F0502020204030204" pitchFamily="34" charset="0"/>
              <a:buChar char="−"/>
            </a:pPr>
            <a:r>
              <a:rPr lang="en-US" sz="2000">
                <a:solidFill>
                  <a:srgbClr val="000000"/>
                </a:solidFill>
              </a:rPr>
              <a:t>Described based on some semantic vocabularies</a:t>
            </a:r>
          </a:p>
          <a:p>
            <a:pPr lvl="1" indent="-3810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 panose="020F0502020204030204" pitchFamily="34" charset="0"/>
              <a:buChar char="−"/>
            </a:pPr>
            <a:r>
              <a:rPr lang="en-US" sz="2000">
                <a:solidFill>
                  <a:srgbClr val="000000"/>
                </a:solidFill>
              </a:rPr>
              <a:t>Can be useful through semantic queries.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Based on the RDF model</a:t>
            </a:r>
          </a:p>
          <a:p>
            <a:pPr lvl="1" indent="-3810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 panose="020F0502020204030204" pitchFamily="34" charset="0"/>
              <a:buChar char="−"/>
            </a:pPr>
            <a:r>
              <a:rPr lang="en-US" sz="2000">
                <a:solidFill>
                  <a:srgbClr val="000000"/>
                </a:solidFill>
              </a:rPr>
              <a:t>Views data as a collection and in relation to other data.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Provides a single standardized access mechanism for all involved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Shareable, Extensible and Reusable, even on different results and different interfaces.</a:t>
            </a:r>
            <a:endParaRPr lang="en-US" sz="24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2" descr="Image result for linked data">
            <a:extLst>
              <a:ext uri="{FF2B5EF4-FFF2-40B4-BE49-F238E27FC236}">
                <a16:creationId xmlns:a16="http://schemas.microsoft.com/office/drawing/2014/main" id="{5CF52008-335A-4C48-A86E-4F7ADAB24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9" r="14733"/>
          <a:stretch/>
        </p:blipFill>
        <p:spPr bwMode="auto">
          <a:xfrm>
            <a:off x="8875729" y="933450"/>
            <a:ext cx="3316271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E7F005-F329-4D7F-8A4A-4CA26F88DAFF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3CE4-BED5-4A02-9FB5-17373165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Typical</a:t>
            </a:r>
            <a:r>
              <a:rPr lang="de-DE" dirty="0"/>
              <a:t> HTML Data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61F0-F672-4602-8FF3-07BD2AE1E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de-DE" dirty="0"/>
              <a:t>HTTP Protocol</a:t>
            </a:r>
          </a:p>
          <a:p>
            <a:pPr marL="800100" lvl="1">
              <a:buSzPts val="2400"/>
              <a:buFont typeface="Wingdings" panose="05000000000000000000" pitchFamily="2" charset="2"/>
              <a:buChar char="ü"/>
            </a:pPr>
            <a:r>
              <a:rPr lang="de-DE" dirty="0"/>
              <a:t>HTTP </a:t>
            </a:r>
            <a:r>
              <a:rPr lang="de-DE" dirty="0" err="1"/>
              <a:t>Documents</a:t>
            </a:r>
            <a:endParaRPr lang="de-DE" dirty="0"/>
          </a:p>
          <a:p>
            <a:pPr marL="800100" lvl="1">
              <a:buSzPts val="2400"/>
              <a:buFont typeface="Wingdings" panose="05000000000000000000" pitchFamily="2" charset="2"/>
              <a:buChar char="ü"/>
            </a:pPr>
            <a:r>
              <a:rPr lang="de-DE" dirty="0"/>
              <a:t>Interfaces: GET/POST/PUT/DELETE </a:t>
            </a:r>
            <a:r>
              <a:rPr lang="de-DE" dirty="0" err="1"/>
              <a:t>etc</a:t>
            </a:r>
            <a:endParaRPr lang="de-DE" dirty="0"/>
          </a:p>
          <a:p>
            <a:pPr marL="228600" lvl="0" indent="-228600">
              <a:buSzPts val="2800"/>
            </a:pPr>
            <a:r>
              <a:rPr lang="de-DE" dirty="0"/>
              <a:t>RDF Protocol</a:t>
            </a:r>
          </a:p>
          <a:p>
            <a:pPr marL="800100" lvl="1">
              <a:buSzPts val="2400"/>
              <a:buFont typeface="Wingdings" panose="05000000000000000000" pitchFamily="2" charset="2"/>
              <a:buChar char="ü"/>
            </a:pPr>
            <a:r>
              <a:rPr lang="de-DE" dirty="0"/>
              <a:t>RDF </a:t>
            </a:r>
            <a:r>
              <a:rPr lang="de-DE" dirty="0" err="1"/>
              <a:t>Documents</a:t>
            </a:r>
            <a:endParaRPr lang="de-DE" dirty="0"/>
          </a:p>
          <a:p>
            <a:pPr marL="800100" lvl="1">
              <a:buSzPts val="2400"/>
              <a:buFont typeface="Wingdings" panose="05000000000000000000" pitchFamily="2" charset="2"/>
              <a:buChar char="ü"/>
            </a:pPr>
            <a:r>
              <a:rPr lang="de-DE" dirty="0"/>
              <a:t>Interface: SPARQL (On top </a:t>
            </a:r>
            <a:r>
              <a:rPr lang="de-DE" dirty="0" err="1"/>
              <a:t>of</a:t>
            </a:r>
            <a:r>
              <a:rPr lang="de-DE" dirty="0"/>
              <a:t> HTTP)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7F060-3433-4F21-9D21-D82CEB0D4CBC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6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 err="1"/>
              <a:t>Linked</a:t>
            </a:r>
            <a:r>
              <a:rPr lang="de-DE" dirty="0"/>
              <a:t> Data </a:t>
            </a:r>
            <a:r>
              <a:rPr lang="de-DE" dirty="0" err="1"/>
              <a:t>Platform</a:t>
            </a:r>
            <a:endParaRPr dirty="0"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70880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The term </a:t>
            </a:r>
            <a:r>
              <a:rPr lang="en-US" b="1" dirty="0"/>
              <a:t>Linked Data</a:t>
            </a:r>
            <a:r>
              <a:rPr lang="en-US" dirty="0"/>
              <a:t> was coined on around 2006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Data model: </a:t>
            </a:r>
            <a:r>
              <a:rPr lang="en-US" b="1" dirty="0"/>
              <a:t>RDF </a:t>
            </a:r>
            <a:r>
              <a:rPr lang="en-US" dirty="0"/>
              <a:t>(Developed in the 1990s)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Format: </a:t>
            </a:r>
            <a:r>
              <a:rPr lang="en-US" b="1" dirty="0"/>
              <a:t>RDF/</a:t>
            </a:r>
            <a:r>
              <a:rPr lang="en-US" b="1" dirty="0" err="1"/>
              <a:t>RDFa</a:t>
            </a:r>
            <a:r>
              <a:rPr lang="en-US" b="1" dirty="0"/>
              <a:t>, Turtle, JSON-LD etc.</a:t>
            </a:r>
            <a:endParaRPr lang="en-US" dirty="0"/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Communication protocol:  </a:t>
            </a:r>
            <a:r>
              <a:rPr lang="en-US" b="1" dirty="0"/>
              <a:t>HTTP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Architectural style: </a:t>
            </a:r>
            <a:r>
              <a:rPr lang="en-US" b="1" dirty="0"/>
              <a:t>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FEA38-2B22-4D57-9B5B-12C8C6EDCF41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SoLiD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774526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ocial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inked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ata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 web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decentralization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project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led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by Tim Berners-Lee.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Proposed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conventions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tools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for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building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decentralized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social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applications</a:t>
            </a:r>
            <a:endParaRPr lang="de-DE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ased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on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Linked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Data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Principles</a:t>
            </a:r>
            <a:endParaRPr sz="2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Today’s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web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applications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centralized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for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variety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reasons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User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became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the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source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of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power and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income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for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Internet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companies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.  Solid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solution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to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this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0070C0"/>
                </a:solidFill>
                <a:highlight>
                  <a:srgbClr val="FFFFFF"/>
                </a:highlight>
              </a:rPr>
              <a:t>POD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Allow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users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to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have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full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of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their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own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including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access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control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storage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location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5087" y="4001294"/>
            <a:ext cx="1733551" cy="17335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ED9116-6DF6-48E4-99DF-2D949B3E19F4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AC63-4E40-419C-8A23-2AB96048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95C50"/>
                </a:solidFill>
              </a:rPr>
              <a:t>Outline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D9CCE-CF10-406B-89A2-F221CA0CA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b="1" dirty="0"/>
              <a:t>Web of Things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Things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IoT vs WoT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Architecture </a:t>
            </a:r>
          </a:p>
          <a:p>
            <a:pPr marL="114300" indent="0">
              <a:buNone/>
            </a:pPr>
            <a:r>
              <a:rPr lang="en-US" sz="1400" b="1" dirty="0"/>
              <a:t>SoLiD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Decentralization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Linked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SoLiD vs. Typical 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200" b="1" dirty="0"/>
              <a:t>The SoLiD Specification</a:t>
            </a:r>
          </a:p>
          <a:p>
            <a:pPr marL="114300" indent="0">
              <a:buNone/>
            </a:pPr>
            <a:r>
              <a:rPr lang="en-US" sz="1400" b="1" dirty="0"/>
              <a:t>SoLiD in WoT</a:t>
            </a:r>
          </a:p>
          <a:p>
            <a:pPr marL="114300" indent="0">
              <a:buNone/>
            </a:pPr>
            <a:r>
              <a:rPr lang="en-US" sz="1400" b="1" dirty="0"/>
              <a:t>Relevant Works</a:t>
            </a:r>
          </a:p>
          <a:p>
            <a:pPr marL="114300" indent="0">
              <a:buNone/>
            </a:pPr>
            <a:r>
              <a:rPr lang="en-US" sz="1400" b="1" dirty="0"/>
              <a:t>Proposed System</a:t>
            </a:r>
          </a:p>
          <a:p>
            <a:pPr marL="114300" indent="0">
              <a:buNone/>
            </a:pPr>
            <a:r>
              <a:rPr lang="en-US" sz="1400" b="1" dirty="0"/>
              <a:t>Implementation</a:t>
            </a:r>
          </a:p>
          <a:p>
            <a:pPr marL="114300" indent="0">
              <a:buNone/>
            </a:pPr>
            <a:r>
              <a:rPr lang="en-US" sz="1400" b="1" dirty="0"/>
              <a:t>The Demo</a:t>
            </a:r>
          </a:p>
          <a:p>
            <a:pPr marL="114300" indent="0">
              <a:buNone/>
            </a:pPr>
            <a:r>
              <a:rPr lang="en-US" sz="1400" b="1" dirty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8275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SoLiD </a:t>
            </a:r>
            <a:r>
              <a:rPr lang="de-DE" dirty="0" err="1"/>
              <a:t>Specification</a:t>
            </a:r>
            <a:endParaRPr dirty="0"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Identity (</a:t>
            </a:r>
            <a:r>
              <a:rPr lang="en-US" sz="2000" dirty="0" err="1">
                <a:solidFill>
                  <a:schemeClr val="tx1"/>
                </a:solidFill>
              </a:rPr>
              <a:t>WebId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Profiles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 err="1">
                <a:solidFill>
                  <a:schemeClr val="tx1"/>
                </a:solidFill>
              </a:rPr>
              <a:t>WebID</a:t>
            </a:r>
            <a:r>
              <a:rPr lang="en-US" sz="1600" dirty="0">
                <a:solidFill>
                  <a:schemeClr val="tx1"/>
                </a:solidFill>
              </a:rPr>
              <a:t> Profile Documents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Authentication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Primary Authentication: </a:t>
            </a:r>
            <a:r>
              <a:rPr lang="en-US" sz="1600" dirty="0" err="1">
                <a:solidFill>
                  <a:schemeClr val="tx1"/>
                </a:solidFill>
              </a:rPr>
              <a:t>WebID</a:t>
            </a:r>
            <a:r>
              <a:rPr lang="en-US" sz="1600" dirty="0">
                <a:solidFill>
                  <a:schemeClr val="tx1"/>
                </a:solidFill>
              </a:rPr>
              <a:t>-TLS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Alternative Authentication Mechanisms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Secondary Authentication: Account Recovery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Authorization and Access Control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Web Access Control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Content Representation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RDF in the form of JSON-LD, Turtle, </a:t>
            </a:r>
            <a:r>
              <a:rPr lang="en-US" sz="1600" dirty="0" err="1">
                <a:solidFill>
                  <a:schemeClr val="tx1"/>
                </a:solidFill>
              </a:rPr>
              <a:t>HTML+RDFa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Reading and Writing Resources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tx1"/>
                </a:solidFill>
              </a:rPr>
              <a:t>HTTPS REST API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 err="1">
                <a:solidFill>
                  <a:schemeClr val="tx1"/>
                </a:solidFill>
              </a:rPr>
              <a:t>WebSockets</a:t>
            </a:r>
            <a:r>
              <a:rPr lang="en-US" sz="1600" dirty="0">
                <a:solidFill>
                  <a:schemeClr val="tx1"/>
                </a:solidFill>
              </a:rPr>
              <a:t> API</a:t>
            </a:r>
          </a:p>
          <a:p>
            <a:pPr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</a:rPr>
              <a:t>Social Web App Protocols (Under Development)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>
                <a:srgbClr val="000000"/>
              </a:buClr>
            </a:pP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inrupt">
            <a:extLst>
              <a:ext uri="{FF2B5EF4-FFF2-40B4-BE49-F238E27FC236}">
                <a16:creationId xmlns:a16="http://schemas.microsoft.com/office/drawing/2014/main" id="{73C9DB12-AD68-472E-B07C-A10D001F5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1535864"/>
            <a:ext cx="2632075" cy="2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2A2B6D-B385-4E1D-9906-22DD94FD2406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 err="1"/>
              <a:t>Linked</a:t>
            </a:r>
            <a:r>
              <a:rPr lang="de-DE" dirty="0"/>
              <a:t> Data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SoLiD</a:t>
            </a:r>
            <a:endParaRPr dirty="0"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/>
              <a:t>Profile</a:t>
            </a:r>
          </a:p>
          <a:p>
            <a:pPr marL="1092200" lvl="1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ü"/>
            </a:pPr>
            <a:r>
              <a:rPr lang="de-DE" dirty="0"/>
              <a:t>A RDF </a:t>
            </a:r>
            <a:r>
              <a:rPr lang="de-DE" dirty="0" err="1"/>
              <a:t>Resource</a:t>
            </a:r>
            <a:endParaRPr lang="de-DE" dirty="0"/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/>
              <a:t>Content </a:t>
            </a:r>
            <a:r>
              <a:rPr lang="de-DE" dirty="0" err="1"/>
              <a:t>Representation</a:t>
            </a:r>
            <a:endParaRPr lang="de-DE" dirty="0"/>
          </a:p>
          <a:p>
            <a:pPr marL="977900" lvl="1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ü"/>
            </a:pPr>
            <a:r>
              <a:rPr lang="de-DE" dirty="0"/>
              <a:t>RDF Containers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Resource</a:t>
            </a:r>
            <a:endParaRPr lang="de-DE" dirty="0"/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 err="1"/>
              <a:t>Authorization</a:t>
            </a:r>
            <a:endParaRPr lang="de-DE" dirty="0"/>
          </a:p>
          <a:p>
            <a:pPr marL="1092200" lvl="1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ü"/>
            </a:pPr>
            <a:r>
              <a:rPr lang="de-DE" dirty="0"/>
              <a:t>RDF </a:t>
            </a:r>
            <a:r>
              <a:rPr lang="de-DE" dirty="0" err="1"/>
              <a:t>Resource</a:t>
            </a:r>
            <a:r>
              <a:rPr lang="de-DE" dirty="0"/>
              <a:t> (ACL </a:t>
            </a:r>
            <a:r>
              <a:rPr lang="de-DE" dirty="0" err="1"/>
              <a:t>files</a:t>
            </a:r>
            <a:r>
              <a:rPr lang="de-DE" dirty="0"/>
              <a:t>)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en-US" dirty="0"/>
              <a:t>Social Web App Protocols</a:t>
            </a:r>
          </a:p>
          <a:p>
            <a:pPr marL="1092200" lvl="1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ü"/>
            </a:pPr>
            <a:r>
              <a:rPr lang="en-US" dirty="0"/>
              <a:t>Yet to discover</a:t>
            </a:r>
            <a:endParaRPr lang="de-DE" dirty="0"/>
          </a:p>
          <a:p>
            <a:pPr marL="635000" indent="-457200">
              <a:spcBef>
                <a:spcPts val="0"/>
              </a:spcBef>
              <a:buSzPts val="2800"/>
            </a:pP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9EAC01-9421-446B-A2FC-347F8E33F2FB}"/>
              </a:ext>
            </a:extLst>
          </p:cNvPr>
          <p:cNvSpPr/>
          <p:nvPr/>
        </p:nvSpPr>
        <p:spPr>
          <a:xfrm>
            <a:off x="904875" y="2438400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3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/>
          <p:nvPr/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de-DE" sz="4000" dirty="0">
                <a:solidFill>
                  <a:srgbClr val="000000"/>
                </a:solidFill>
              </a:rPr>
              <a:t>SoLiD: Content </a:t>
            </a:r>
            <a:r>
              <a:rPr lang="de-DE" sz="4000" dirty="0" err="1">
                <a:solidFill>
                  <a:srgbClr val="000000"/>
                </a:solidFill>
              </a:rPr>
              <a:t>Representation</a:t>
            </a:r>
            <a:endParaRPr dirty="0"/>
          </a:p>
        </p:txBody>
      </p:sp>
      <p:sp>
        <p:nvSpPr>
          <p:cNvPr id="241" name="Google Shape;241;p36"/>
          <p:cNvSpPr/>
          <p:nvPr/>
        </p:nvSpPr>
        <p:spPr>
          <a:xfrm>
            <a:off x="1763882" y="0"/>
            <a:ext cx="3880988" cy="2206512"/>
          </a:xfrm>
          <a:custGeom>
            <a:avLst/>
            <a:gdLst/>
            <a:ahLst/>
            <a:cxnLst/>
            <a:rect l="l" t="t" r="r" b="b"/>
            <a:pathLst>
              <a:path w="3960193" h="2251543" extrusionOk="0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0" y="2912701"/>
            <a:ext cx="4942589" cy="3945299"/>
          </a:xfrm>
          <a:custGeom>
            <a:avLst/>
            <a:gdLst/>
            <a:ahLst/>
            <a:cxnLst/>
            <a:rect l="l" t="t" r="r" b="b"/>
            <a:pathLst>
              <a:path w="4942589" h="3945299" extrusionOk="0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6" descr="Sample separation of Linked Data Platform Resour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5117" y="153216"/>
            <a:ext cx="2198518" cy="137773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 err="1">
                <a:solidFill>
                  <a:srgbClr val="000000"/>
                </a:solidFill>
              </a:rPr>
              <a:t>Two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kinds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of</a:t>
            </a:r>
            <a:r>
              <a:rPr lang="de-DE" sz="2000" dirty="0">
                <a:solidFill>
                  <a:srgbClr val="000000"/>
                </a:solidFill>
              </a:rPr>
              <a:t> Resources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 err="1">
                <a:solidFill>
                  <a:srgbClr val="000000"/>
                </a:solidFill>
              </a:rPr>
              <a:t>Linked</a:t>
            </a:r>
            <a:r>
              <a:rPr lang="de-DE" sz="2000" dirty="0">
                <a:solidFill>
                  <a:srgbClr val="000000"/>
                </a:solidFill>
              </a:rPr>
              <a:t> Data </a:t>
            </a:r>
            <a:r>
              <a:rPr lang="de-DE" sz="2000" dirty="0" err="1">
                <a:solidFill>
                  <a:srgbClr val="000000"/>
                </a:solidFill>
              </a:rPr>
              <a:t>resources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dirty="0">
                <a:solidFill>
                  <a:srgbClr val="000000"/>
                </a:solidFill>
              </a:rPr>
              <a:t>RDF in </a:t>
            </a:r>
            <a:r>
              <a:rPr lang="de-DE" dirty="0" err="1">
                <a:solidFill>
                  <a:srgbClr val="000000"/>
                </a:solidFill>
              </a:rPr>
              <a:t>the</a:t>
            </a:r>
            <a:r>
              <a:rPr lang="de-DE" dirty="0">
                <a:solidFill>
                  <a:srgbClr val="000000"/>
                </a:solidFill>
              </a:rPr>
              <a:t> form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JSON-LD, Turtle, </a:t>
            </a:r>
            <a:r>
              <a:rPr lang="de-DE" dirty="0" err="1">
                <a:solidFill>
                  <a:srgbClr val="000000"/>
                </a:solidFill>
              </a:rPr>
              <a:t>HTML+RDFa</a:t>
            </a:r>
            <a:r>
              <a:rPr lang="de-DE" dirty="0">
                <a:solidFill>
                  <a:srgbClr val="000000"/>
                </a:solidFill>
              </a:rPr>
              <a:t>, </a:t>
            </a:r>
            <a:r>
              <a:rPr lang="de-DE" dirty="0" err="1">
                <a:solidFill>
                  <a:srgbClr val="000000"/>
                </a:solidFill>
              </a:rPr>
              <a:t>etc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 err="1">
                <a:solidFill>
                  <a:srgbClr val="000000"/>
                </a:solidFill>
              </a:rPr>
              <a:t>Everything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else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dirty="0">
                <a:solidFill>
                  <a:srgbClr val="000000"/>
                </a:solidFill>
              </a:rPr>
              <a:t>Binary </a:t>
            </a:r>
            <a:r>
              <a:rPr lang="de-DE" dirty="0" err="1">
                <a:solidFill>
                  <a:srgbClr val="000000"/>
                </a:solidFill>
              </a:rPr>
              <a:t>data</a:t>
            </a:r>
            <a:r>
              <a:rPr lang="de-DE" dirty="0">
                <a:solidFill>
                  <a:srgbClr val="000000"/>
                </a:solidFill>
              </a:rPr>
              <a:t> and non-</a:t>
            </a:r>
            <a:r>
              <a:rPr lang="de-DE" dirty="0" err="1">
                <a:solidFill>
                  <a:srgbClr val="000000"/>
                </a:solidFill>
              </a:rPr>
              <a:t>linked</a:t>
            </a:r>
            <a:r>
              <a:rPr lang="de-DE" dirty="0">
                <a:solidFill>
                  <a:srgbClr val="000000"/>
                </a:solidFill>
              </a:rPr>
              <a:t>-</a:t>
            </a:r>
            <a:r>
              <a:rPr lang="de-DE" dirty="0" err="1">
                <a:solidFill>
                  <a:srgbClr val="000000"/>
                </a:solidFill>
              </a:rPr>
              <a:t>data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structured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text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 err="1">
                <a:solidFill>
                  <a:srgbClr val="000000"/>
                </a:solidFill>
              </a:rPr>
              <a:t>Linked</a:t>
            </a:r>
            <a:r>
              <a:rPr lang="de-DE" sz="2000" dirty="0">
                <a:solidFill>
                  <a:srgbClr val="000000"/>
                </a:solidFill>
              </a:rPr>
              <a:t> Data </a:t>
            </a:r>
            <a:r>
              <a:rPr lang="de-DE" sz="2000" dirty="0" err="1">
                <a:solidFill>
                  <a:srgbClr val="000000"/>
                </a:solidFill>
              </a:rPr>
              <a:t>provides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considerable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benefits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de-DE" sz="2000" dirty="0">
                <a:solidFill>
                  <a:srgbClr val="000000"/>
                </a:solidFill>
              </a:rPr>
              <a:t>In </a:t>
            </a:r>
            <a:r>
              <a:rPr lang="de-DE" sz="2000" dirty="0" err="1">
                <a:solidFill>
                  <a:srgbClr val="000000"/>
                </a:solidFill>
              </a:rPr>
              <a:t>terms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of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b="1" dirty="0" err="1">
                <a:solidFill>
                  <a:srgbClr val="000000"/>
                </a:solidFill>
              </a:rPr>
              <a:t>interoperability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with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the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rest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of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the</a:t>
            </a:r>
            <a:r>
              <a:rPr lang="de-DE" sz="2000" dirty="0">
                <a:solidFill>
                  <a:srgbClr val="000000"/>
                </a:solidFill>
              </a:rPr>
              <a:t> Solid </a:t>
            </a:r>
            <a:r>
              <a:rPr lang="de-DE" sz="2000" dirty="0" err="1">
                <a:solidFill>
                  <a:srgbClr val="000000"/>
                </a:solidFill>
              </a:rPr>
              <a:t>app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ecosystem</a:t>
            </a:r>
            <a:r>
              <a:rPr lang="de-DE" sz="2000" dirty="0">
                <a:solidFill>
                  <a:srgbClr val="000000"/>
                </a:solidFill>
              </a:rPr>
              <a:t>.</a:t>
            </a:r>
            <a:endParaRPr dirty="0"/>
          </a:p>
        </p:txBody>
      </p:sp>
      <p:pic>
        <p:nvPicPr>
          <p:cNvPr id="10" name="Google Shape;252;p37">
            <a:extLst>
              <a:ext uri="{FF2B5EF4-FFF2-40B4-BE49-F238E27FC236}">
                <a16:creationId xmlns:a16="http://schemas.microsoft.com/office/drawing/2014/main" id="{A635534D-2874-40CC-B1CB-B12F4F0888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563"/>
          <a:stretch/>
        </p:blipFill>
        <p:spPr>
          <a:xfrm>
            <a:off x="586950" y="3685359"/>
            <a:ext cx="4036333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6C643-D97F-49A4-AB32-6DAED1FE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SoLiD &amp; WoT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DD9EA-118E-495C-9E6F-3857DA5FF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sense </a:t>
            </a:r>
            <a:r>
              <a:rPr lang="de-DE" dirty="0" err="1"/>
              <a:t>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8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696E5D-E029-4889-9294-D9E942E6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95C50"/>
                </a:solidFill>
              </a:rPr>
              <a:t>SoLiD &amp; WoT at a </a:t>
            </a:r>
            <a:r>
              <a:rPr lang="de-DE" dirty="0" err="1">
                <a:solidFill>
                  <a:srgbClr val="295C50"/>
                </a:solidFill>
              </a:rPr>
              <a:t>glance</a:t>
            </a:r>
            <a:endParaRPr lang="en-US" dirty="0">
              <a:solidFill>
                <a:srgbClr val="295C5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CB4CF4-1D79-4CA9-8891-F45852F2B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WoT </a:t>
            </a:r>
            <a:r>
              <a:rPr lang="de-DE" dirty="0" err="1">
                <a:solidFill>
                  <a:srgbClr val="0070C0"/>
                </a:solidFill>
              </a:rPr>
              <a:t>Requires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8825AA-D3D8-40A5-B28B-1D42BBDBE4A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Access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Discover Things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Share Data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Actuate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28BCAE-9E89-4ADC-AE8C-9C68EE33CE1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SoLiD </a:t>
            </a:r>
            <a:r>
              <a:rPr lang="de-DE" dirty="0" err="1">
                <a:solidFill>
                  <a:srgbClr val="0070C0"/>
                </a:solidFill>
              </a:rPr>
              <a:t>Provides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241E2F-084D-4E0F-B6DA-45EE8748E9D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REST interface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RDF+SPARQL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POD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Web Socket + SPARQL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42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 err="1"/>
              <a:t>Related</a:t>
            </a:r>
            <a:r>
              <a:rPr lang="de-DE" dirty="0"/>
              <a:t> Works</a:t>
            </a:r>
            <a:endParaRPr dirty="0"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[1] </a:t>
            </a:r>
            <a:r>
              <a:rPr lang="en-US" sz="2000" dirty="0" err="1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Käfer</a:t>
            </a:r>
            <a:r>
              <a:rPr lang="en-US" sz="2000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, T., &amp; </a:t>
            </a:r>
            <a:r>
              <a:rPr lang="en-US" sz="2000" dirty="0" err="1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Harth</a:t>
            </a:r>
            <a:r>
              <a:rPr lang="en-US" sz="2000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, A. (2018, October). </a:t>
            </a:r>
            <a:r>
              <a:rPr lang="en-US" sz="2000" b="1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Specifying, monitoring, and executing workflows in linked data environments</a:t>
            </a:r>
            <a:r>
              <a:rPr lang="en-US" sz="2000" dirty="0">
                <a:solidFill>
                  <a:schemeClr val="dk2"/>
                </a:solidFill>
                <a:latin typeface="Calibri" panose="020F0502020204030204" pitchFamily="34" charset="0"/>
                <a:ea typeface="Lato"/>
                <a:cs typeface="Calibri" panose="020F0502020204030204" pitchFamily="34" charset="0"/>
                <a:sym typeface="Lato"/>
              </a:rPr>
              <a:t>. In International Semantic Web Conference (pp. 424-440). Springer, Cham.</a:t>
            </a:r>
            <a:endParaRPr lang="de-DE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solidFill>
                  <a:srgbClr val="FF0000"/>
                </a:solidFill>
              </a:rPr>
              <a:t>WiLD</a:t>
            </a:r>
            <a:endParaRPr lang="en-US" b="1" dirty="0">
              <a:solidFill>
                <a:srgbClr val="FF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46318-38FB-415F-8F97-47709D2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3984374"/>
            <a:ext cx="8315325" cy="1589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5CAF80-9F5E-4589-9D4D-C6BE1A6D2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6" y="3019425"/>
            <a:ext cx="990599" cy="486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BA661B-52FE-4147-A695-5D067EF0C9BA}"/>
              </a:ext>
            </a:extLst>
          </p:cNvPr>
          <p:cNvSpPr/>
          <p:nvPr/>
        </p:nvSpPr>
        <p:spPr>
          <a:xfrm>
            <a:off x="904875" y="3019425"/>
            <a:ext cx="1884507" cy="1857375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Further Motivation</a:t>
            </a:r>
            <a:endParaRPr dirty="0"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/>
              <a:t>Data Controls </a:t>
            </a:r>
            <a:r>
              <a:rPr lang="de-DE" dirty="0" err="1"/>
              <a:t>us</a:t>
            </a:r>
            <a:endParaRPr lang="de-DE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Web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and </a:t>
            </a:r>
            <a:r>
              <a:rPr lang="de-DE" b="1" dirty="0" err="1"/>
              <a:t>share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thoughts</a:t>
            </a:r>
            <a:endParaRPr lang="de-DE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/>
              <a:t>Things will </a:t>
            </a:r>
            <a:r>
              <a:rPr lang="de-DE" b="1" dirty="0" err="1"/>
              <a:t>take</a:t>
            </a:r>
            <a:r>
              <a:rPr lang="de-DE" b="1" dirty="0"/>
              <a:t> </a:t>
            </a:r>
            <a:r>
              <a:rPr lang="de-DE" b="1" dirty="0" err="1"/>
              <a:t>decision</a:t>
            </a:r>
            <a:r>
              <a:rPr lang="de-DE" b="1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by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human </a:t>
            </a:r>
            <a:r>
              <a:rPr lang="de-DE" dirty="0" err="1"/>
              <a:t>being</a:t>
            </a:r>
            <a:r>
              <a:rPr lang="de-DE" dirty="0"/>
              <a:t> do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de-DE" dirty="0"/>
              <a:t>Proper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facilitate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marL="685800" lvl="1" indent="-228600">
              <a:spcBef>
                <a:spcPts val="0"/>
              </a:spcBef>
              <a:spcAft>
                <a:spcPts val="1200"/>
              </a:spcAft>
              <a:buSzPts val="2800"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70727-9D94-408F-BC7C-F43605A190F6}"/>
              </a:ext>
            </a:extLst>
          </p:cNvPr>
          <p:cNvSpPr/>
          <p:nvPr/>
        </p:nvSpPr>
        <p:spPr>
          <a:xfrm>
            <a:off x="904875" y="2962275"/>
            <a:ext cx="1884507" cy="1914525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764-5137-44EB-B6E4-B3CB1551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WoT Scenario: A Top Level View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C34774-CB80-4E45-A889-1B8BBFE24A6F}"/>
              </a:ext>
            </a:extLst>
          </p:cNvPr>
          <p:cNvGrpSpPr/>
          <p:nvPr/>
        </p:nvGrpSpPr>
        <p:grpSpPr>
          <a:xfrm>
            <a:off x="9933836" y="1008834"/>
            <a:ext cx="1419964" cy="1601016"/>
            <a:chOff x="9467112" y="1825625"/>
            <a:chExt cx="1419964" cy="16010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1D265C-7278-4DCE-A39E-72F3AF7AB788}"/>
                </a:ext>
              </a:extLst>
            </p:cNvPr>
            <p:cNvSpPr/>
            <p:nvPr/>
          </p:nvSpPr>
          <p:spPr>
            <a:xfrm>
              <a:off x="9467112" y="1825625"/>
              <a:ext cx="1419964" cy="16010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FB5BE6D-807B-4386-A399-685159196F31}"/>
                </a:ext>
              </a:extLst>
            </p:cNvPr>
            <p:cNvSpPr/>
            <p:nvPr/>
          </p:nvSpPr>
          <p:spPr>
            <a:xfrm>
              <a:off x="9629406" y="1981201"/>
              <a:ext cx="457570" cy="45757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</a:t>
              </a:r>
              <a:endParaRPr lang="en-US" dirty="0"/>
            </a:p>
          </p:txBody>
        </p:sp>
        <p:pic>
          <p:nvPicPr>
            <p:cNvPr id="2050" name="Picture 2" descr="Image result for raspberry pi icon">
              <a:extLst>
                <a:ext uri="{FF2B5EF4-FFF2-40B4-BE49-F238E27FC236}">
                  <a16:creationId xmlns:a16="http://schemas.microsoft.com/office/drawing/2014/main" id="{836FB480-891E-41EF-99E6-BF530D260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8535" y="3085380"/>
              <a:ext cx="214849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BE8F52-B4D9-420E-B860-EE0E0CC83A82}"/>
                </a:ext>
              </a:extLst>
            </p:cNvPr>
            <p:cNvSpPr/>
            <p:nvPr/>
          </p:nvSpPr>
          <p:spPr>
            <a:xfrm>
              <a:off x="10020486" y="2431680"/>
              <a:ext cx="457570" cy="45757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6B2C52-C145-49B7-B00E-B3BA995252E2}"/>
                </a:ext>
              </a:extLst>
            </p:cNvPr>
            <p:cNvSpPr/>
            <p:nvPr/>
          </p:nvSpPr>
          <p:spPr>
            <a:xfrm>
              <a:off x="10239376" y="1904816"/>
              <a:ext cx="457570" cy="45757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74F742-5B99-418F-995A-59B72999278C}"/>
              </a:ext>
            </a:extLst>
          </p:cNvPr>
          <p:cNvGrpSpPr/>
          <p:nvPr/>
        </p:nvGrpSpPr>
        <p:grpSpPr>
          <a:xfrm>
            <a:off x="9933836" y="2964485"/>
            <a:ext cx="1419964" cy="1601016"/>
            <a:chOff x="9933836" y="2964485"/>
            <a:chExt cx="1419964" cy="16010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086E74-3153-4DE2-B6DA-E3306A86761E}"/>
                </a:ext>
              </a:extLst>
            </p:cNvPr>
            <p:cNvGrpSpPr/>
            <p:nvPr/>
          </p:nvGrpSpPr>
          <p:grpSpPr>
            <a:xfrm>
              <a:off x="9933836" y="2964485"/>
              <a:ext cx="1419964" cy="1601016"/>
              <a:chOff x="9467112" y="1825625"/>
              <a:chExt cx="1419964" cy="160101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1D1288-DA7C-4A32-8E7D-9CDD867939E5}"/>
                  </a:ext>
                </a:extLst>
              </p:cNvPr>
              <p:cNvSpPr/>
              <p:nvPr/>
            </p:nvSpPr>
            <p:spPr>
              <a:xfrm>
                <a:off x="9467112" y="1825625"/>
                <a:ext cx="1419964" cy="1601016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833FD4A-5C8B-479C-99B0-F95E293B2476}"/>
                  </a:ext>
                </a:extLst>
              </p:cNvPr>
              <p:cNvSpPr/>
              <p:nvPr/>
            </p:nvSpPr>
            <p:spPr>
              <a:xfrm>
                <a:off x="9629406" y="1981201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0F4B678-ECCB-4445-A4C0-A248A1A6F35A}"/>
                  </a:ext>
                </a:extLst>
              </p:cNvPr>
              <p:cNvSpPr/>
              <p:nvPr/>
            </p:nvSpPr>
            <p:spPr>
              <a:xfrm>
                <a:off x="9629406" y="2703921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6D74C6-7231-4DB3-B431-C313D499B8F4}"/>
                  </a:ext>
                </a:extLst>
              </p:cNvPr>
              <p:cNvSpPr/>
              <p:nvPr/>
            </p:nvSpPr>
            <p:spPr>
              <a:xfrm>
                <a:off x="10228001" y="2417828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</p:grpSp>
        <p:pic>
          <p:nvPicPr>
            <p:cNvPr id="2052" name="Picture 4" descr="Image result for arduino icon">
              <a:extLst>
                <a:ext uri="{FF2B5EF4-FFF2-40B4-BE49-F238E27FC236}">
                  <a16:creationId xmlns:a16="http://schemas.microsoft.com/office/drawing/2014/main" id="{1383EA83-6E1E-4435-9E0F-16E779B9B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8045" y="4179864"/>
              <a:ext cx="302063" cy="30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B207A5-6481-4F08-B5A7-370A929DCCB3}"/>
              </a:ext>
            </a:extLst>
          </p:cNvPr>
          <p:cNvGrpSpPr/>
          <p:nvPr/>
        </p:nvGrpSpPr>
        <p:grpSpPr>
          <a:xfrm>
            <a:off x="9933836" y="4813671"/>
            <a:ext cx="1419964" cy="1601016"/>
            <a:chOff x="9933836" y="4813671"/>
            <a:chExt cx="1419964" cy="1601016"/>
          </a:xfrm>
        </p:grpSpPr>
        <p:pic>
          <p:nvPicPr>
            <p:cNvPr id="2054" name="Picture 6" descr="https://upload.wikimedia.org/wikipedia/commons/thumb/6/64/Intel_8742_153056995.jpg/230px-Intel_8742_153056995.jpg">
              <a:extLst>
                <a:ext uri="{FF2B5EF4-FFF2-40B4-BE49-F238E27FC236}">
                  <a16:creationId xmlns:a16="http://schemas.microsoft.com/office/drawing/2014/main" id="{04E857C2-7220-458C-8BC0-AB1D5DDA3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3692" y="6152295"/>
              <a:ext cx="270767" cy="181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C1F17CC-8B62-4335-8081-424AE792CFC0}"/>
                </a:ext>
              </a:extLst>
            </p:cNvPr>
            <p:cNvGrpSpPr/>
            <p:nvPr/>
          </p:nvGrpSpPr>
          <p:grpSpPr>
            <a:xfrm>
              <a:off x="9933836" y="4813671"/>
              <a:ext cx="1419964" cy="1601016"/>
              <a:chOff x="9467112" y="1825625"/>
              <a:chExt cx="1419964" cy="160101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B4978A-F2CC-4FC1-B3BC-5AE812EF5E64}"/>
                  </a:ext>
                </a:extLst>
              </p:cNvPr>
              <p:cNvSpPr/>
              <p:nvPr/>
            </p:nvSpPr>
            <p:spPr>
              <a:xfrm>
                <a:off x="9467112" y="1825625"/>
                <a:ext cx="1419964" cy="1601016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5A12654-F9CC-4EF4-8E56-9198C8937678}"/>
                  </a:ext>
                </a:extLst>
              </p:cNvPr>
              <p:cNvSpPr/>
              <p:nvPr/>
            </p:nvSpPr>
            <p:spPr>
              <a:xfrm>
                <a:off x="9770431" y="2614408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03F9B44-9F36-44DA-9994-9F36065BB301}"/>
                  </a:ext>
                </a:extLst>
              </p:cNvPr>
              <p:cNvSpPr/>
              <p:nvPr/>
            </p:nvSpPr>
            <p:spPr>
              <a:xfrm>
                <a:off x="10168649" y="2162176"/>
                <a:ext cx="457570" cy="45757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</a:t>
                </a:r>
                <a:endParaRPr lang="en-US" dirty="0"/>
              </a:p>
            </p:txBody>
          </p:sp>
        </p:grpSp>
      </p:grp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8CAAE28-CEEA-47A2-A4F1-AD3FFF10D9E0}"/>
              </a:ext>
            </a:extLst>
          </p:cNvPr>
          <p:cNvSpPr/>
          <p:nvPr/>
        </p:nvSpPr>
        <p:spPr>
          <a:xfrm>
            <a:off x="6257925" y="1894597"/>
            <a:ext cx="1200150" cy="32556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e-DE" dirty="0"/>
              <a:t>SMART GATEWAY</a:t>
            </a:r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6A5B2EBE-919C-4097-8564-9376788804E6}"/>
              </a:ext>
            </a:extLst>
          </p:cNvPr>
          <p:cNvSpPr/>
          <p:nvPr/>
        </p:nvSpPr>
        <p:spPr>
          <a:xfrm>
            <a:off x="6548437" y="5717952"/>
            <a:ext cx="619125" cy="6806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B02E02-D3B2-4E7E-89B3-50CF5E098997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>
            <a:off x="6858000" y="5150222"/>
            <a:ext cx="0" cy="5677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Image result for user icon">
            <a:extLst>
              <a:ext uri="{FF2B5EF4-FFF2-40B4-BE49-F238E27FC236}">
                <a16:creationId xmlns:a16="http://schemas.microsoft.com/office/drawing/2014/main" id="{88591BB2-531E-421A-9A6B-AD2297648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1"/>
          <a:stretch/>
        </p:blipFill>
        <p:spPr bwMode="auto">
          <a:xfrm>
            <a:off x="3484613" y="2789963"/>
            <a:ext cx="1535432" cy="146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4C446B-D6C1-4ADB-BFDF-D6A392CED42D}"/>
              </a:ext>
            </a:extLst>
          </p:cNvPr>
          <p:cNvCxnSpPr>
            <a:stCxn id="2056" idx="3"/>
            <a:endCxn id="18" idx="1"/>
          </p:cNvCxnSpPr>
          <p:nvPr/>
        </p:nvCxnSpPr>
        <p:spPr>
          <a:xfrm>
            <a:off x="5020045" y="3522409"/>
            <a:ext cx="12378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02C215-8973-43D0-BB86-C0AFD6E461CC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7458075" y="1809342"/>
            <a:ext cx="2475761" cy="17130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2E6F92-3C3F-4344-AD64-C479CD889BCD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7458075" y="3522410"/>
            <a:ext cx="2475761" cy="242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6BDF2B-7E9F-43FD-9F52-541BCF71E630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7458075" y="3522410"/>
            <a:ext cx="2475761" cy="2091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AE7610-76B4-4AFB-BB2A-BBEB2FF39BD9}"/>
              </a:ext>
            </a:extLst>
          </p:cNvPr>
          <p:cNvSpPr txBox="1"/>
          <p:nvPr/>
        </p:nvSpPr>
        <p:spPr>
          <a:xfrm rot="2435460">
            <a:off x="8326678" y="4268442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MQTT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F75CD8-841F-4F5D-B3FB-7D577FED3CD1}"/>
              </a:ext>
            </a:extLst>
          </p:cNvPr>
          <p:cNvSpPr txBox="1"/>
          <p:nvPr/>
        </p:nvSpPr>
        <p:spPr>
          <a:xfrm rot="19494178">
            <a:off x="8240220" y="2336577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MQTT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F10B44-C9D0-4B21-8858-E3225BF8BDD3}"/>
              </a:ext>
            </a:extLst>
          </p:cNvPr>
          <p:cNvSpPr txBox="1"/>
          <p:nvPr/>
        </p:nvSpPr>
        <p:spPr>
          <a:xfrm rot="347498">
            <a:off x="8418272" y="3354979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MQTT</a:t>
            </a:r>
            <a:endParaRPr lang="en-US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D400853-BA3F-4018-ADEC-0C9D42004823}"/>
              </a:ext>
            </a:extLst>
          </p:cNvPr>
          <p:cNvCxnSpPr>
            <a:cxnSpLocks/>
            <a:stCxn id="2056" idx="2"/>
            <a:endCxn id="22" idx="1"/>
          </p:cNvCxnSpPr>
          <p:nvPr/>
        </p:nvCxnSpPr>
        <p:spPr>
          <a:xfrm rot="16200000" flipH="1">
            <a:off x="6413420" y="2093763"/>
            <a:ext cx="1359324" cy="5681507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51DF2CE-358B-49B4-A1BD-9C8A43CA9838}"/>
              </a:ext>
            </a:extLst>
          </p:cNvPr>
          <p:cNvSpPr txBox="1"/>
          <p:nvPr/>
        </p:nvSpPr>
        <p:spPr>
          <a:xfrm rot="1120945">
            <a:off x="5020045" y="4645244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MQTT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FEADC6-ABB2-4037-8E65-01EA10DF8281}"/>
              </a:ext>
            </a:extLst>
          </p:cNvPr>
          <p:cNvSpPr txBox="1"/>
          <p:nvPr/>
        </p:nvSpPr>
        <p:spPr>
          <a:xfrm>
            <a:off x="5357077" y="3248911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03C86E-076C-4324-8218-3C3B31321FDA}"/>
              </a:ext>
            </a:extLst>
          </p:cNvPr>
          <p:cNvSpPr/>
          <p:nvPr/>
        </p:nvSpPr>
        <p:spPr>
          <a:xfrm>
            <a:off x="904875" y="2964485"/>
            <a:ext cx="1884507" cy="1912315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31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44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DC52A-79FC-4174-9BFF-732FDEC3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Previous 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A13E-F3B3-494F-96AB-BD3B8F8B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POD per sensors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6AAF16-06ED-4B50-9B81-BC97AB18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6196"/>
            <a:ext cx="5459470" cy="47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The </a:t>
            </a:r>
            <a:r>
              <a:rPr lang="de-DE" dirty="0" err="1"/>
              <a:t>Proposed</a:t>
            </a:r>
            <a:r>
              <a:rPr lang="de-DE" dirty="0"/>
              <a:t> Secnerio-1</a:t>
            </a:r>
            <a:endParaRPr dirty="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de-DE" dirty="0"/>
              <a:t>POD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WebID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932A72-3D7F-45CE-BC13-6A17A64A664A}"/>
              </a:ext>
            </a:extLst>
          </p:cNvPr>
          <p:cNvGrpSpPr/>
          <p:nvPr/>
        </p:nvGrpSpPr>
        <p:grpSpPr>
          <a:xfrm>
            <a:off x="3520727" y="2655218"/>
            <a:ext cx="5881892" cy="3693071"/>
            <a:chOff x="1907899" y="1763781"/>
            <a:chExt cx="4228555" cy="26549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549CA1-92F9-4A10-BD6F-F639D60A1917}"/>
                </a:ext>
              </a:extLst>
            </p:cNvPr>
            <p:cNvSpPr/>
            <p:nvPr/>
          </p:nvSpPr>
          <p:spPr>
            <a:xfrm>
              <a:off x="3154017" y="1763781"/>
              <a:ext cx="1765852" cy="2392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6B271F-51A4-484E-B6AF-997B896B62D9}"/>
                </a:ext>
              </a:extLst>
            </p:cNvPr>
            <p:cNvSpPr/>
            <p:nvPr/>
          </p:nvSpPr>
          <p:spPr>
            <a:xfrm>
              <a:off x="3317389" y="1868557"/>
              <a:ext cx="1413638" cy="164670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</a:rPr>
                <a:t>SMART GATEWAY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(SoLiD Server)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412B9B-0903-48DA-A013-21B420F536C1}"/>
                </a:ext>
              </a:extLst>
            </p:cNvPr>
            <p:cNvSpPr/>
            <p:nvPr/>
          </p:nvSpPr>
          <p:spPr>
            <a:xfrm>
              <a:off x="3362738" y="3763825"/>
              <a:ext cx="1368288" cy="27850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Controller Device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2" descr="Image result for temperature sensor icon">
              <a:extLst>
                <a:ext uri="{FF2B5EF4-FFF2-40B4-BE49-F238E27FC236}">
                  <a16:creationId xmlns:a16="http://schemas.microsoft.com/office/drawing/2014/main" id="{698A0C33-728A-4A79-A3E8-54D44701EA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29" t="19369" r="23839" b="20259"/>
            <a:stretch/>
          </p:blipFill>
          <p:spPr bwMode="auto">
            <a:xfrm>
              <a:off x="1907899" y="3189130"/>
              <a:ext cx="373131" cy="453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lated image">
              <a:extLst>
                <a:ext uri="{FF2B5EF4-FFF2-40B4-BE49-F238E27FC236}">
                  <a16:creationId xmlns:a16="http://schemas.microsoft.com/office/drawing/2014/main" id="{A189D5FF-00D8-4559-9B0C-5AB3278121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0" r="24860"/>
            <a:stretch/>
          </p:blipFill>
          <p:spPr bwMode="auto">
            <a:xfrm>
              <a:off x="2078322" y="4017499"/>
              <a:ext cx="347869" cy="40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earthquake sensor icon">
              <a:extLst>
                <a:ext uri="{FF2B5EF4-FFF2-40B4-BE49-F238E27FC236}">
                  <a16:creationId xmlns:a16="http://schemas.microsoft.com/office/drawing/2014/main" id="{2C0C54E2-8D7F-451A-8E7F-01AFDC8B19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5" t="5217" r="5446" b="6570"/>
            <a:stretch/>
          </p:blipFill>
          <p:spPr bwMode="auto">
            <a:xfrm>
              <a:off x="2132455" y="2332934"/>
              <a:ext cx="438433" cy="430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23051F-FF98-46A6-9DA2-F5883673AD12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2281030" y="3416064"/>
              <a:ext cx="1081708" cy="4870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1FD018-1382-4458-9BD7-125399F09B7C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 flipV="1">
              <a:off x="2426191" y="3903077"/>
              <a:ext cx="936547" cy="315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3B4EC-AC60-4B1F-B8C7-C61DF7EC92A9}"/>
                </a:ext>
              </a:extLst>
            </p:cNvPr>
            <p:cNvCxnSpPr>
              <a:cxnSpLocks/>
              <a:stCxn id="7" idx="1"/>
              <a:endCxn id="10" idx="3"/>
            </p:cNvCxnSpPr>
            <p:nvPr/>
          </p:nvCxnSpPr>
          <p:spPr>
            <a:xfrm flipH="1" flipV="1">
              <a:off x="2570888" y="2548282"/>
              <a:ext cx="791850" cy="1354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lowchart: Manual Input 15">
              <a:extLst>
                <a:ext uri="{FF2B5EF4-FFF2-40B4-BE49-F238E27FC236}">
                  <a16:creationId xmlns:a16="http://schemas.microsoft.com/office/drawing/2014/main" id="{89A221FD-EBB4-4366-8BC8-2B94E3873BC3}"/>
                </a:ext>
              </a:extLst>
            </p:cNvPr>
            <p:cNvSpPr/>
            <p:nvPr/>
          </p:nvSpPr>
          <p:spPr>
            <a:xfrm>
              <a:off x="3700615" y="2658670"/>
              <a:ext cx="647186" cy="301120"/>
            </a:xfrm>
            <a:prstGeom prst="flowChartManualInpu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POD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42F702-96D3-409F-9B7E-9B3B49CAE543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24208" y="3515262"/>
              <a:ext cx="22674" cy="2485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8" descr="Image result for user small">
              <a:extLst>
                <a:ext uri="{FF2B5EF4-FFF2-40B4-BE49-F238E27FC236}">
                  <a16:creationId xmlns:a16="http://schemas.microsoft.com/office/drawing/2014/main" id="{7298BB94-C934-404E-92C1-5A0B34B1AF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52" t="17809" r="21568" b="17634"/>
            <a:stretch/>
          </p:blipFill>
          <p:spPr bwMode="auto">
            <a:xfrm>
              <a:off x="5845218" y="2658670"/>
              <a:ext cx="291236" cy="284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43D1BE-4ECA-419B-B64A-41B936D73DF4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 flipV="1">
              <a:off x="4347801" y="2800978"/>
              <a:ext cx="1497416" cy="8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A08DBE0-7EF6-4DCF-A5ED-AD5C53B1A959}"/>
              </a:ext>
            </a:extLst>
          </p:cNvPr>
          <p:cNvSpPr/>
          <p:nvPr/>
        </p:nvSpPr>
        <p:spPr>
          <a:xfrm>
            <a:off x="904875" y="3257550"/>
            <a:ext cx="1884507" cy="1619249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C7DCF5-8BDD-46F8-9545-16A0735C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95C50"/>
                </a:solidFill>
              </a:rPr>
              <a:t>WoT</a:t>
            </a:r>
            <a:endParaRPr lang="en-US" dirty="0">
              <a:solidFill>
                <a:srgbClr val="295C5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318D6-EE7E-4D44-9F69-5C44601E2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of</a:t>
            </a:r>
            <a:r>
              <a:rPr lang="de-DE" dirty="0"/>
              <a:t>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9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The </a:t>
            </a:r>
            <a:r>
              <a:rPr lang="de-DE" dirty="0" err="1"/>
              <a:t>Proposed</a:t>
            </a:r>
            <a:r>
              <a:rPr lang="de-DE" dirty="0"/>
              <a:t> Scenerio-2</a:t>
            </a:r>
            <a:endParaRPr dirty="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de-DE" dirty="0"/>
              <a:t>PODs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b="1" dirty="0" err="1"/>
              <a:t>WebID</a:t>
            </a:r>
            <a:endParaRPr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932A72-3D7F-45CE-BC13-6A17A64A664A}"/>
              </a:ext>
            </a:extLst>
          </p:cNvPr>
          <p:cNvGrpSpPr/>
          <p:nvPr/>
        </p:nvGrpSpPr>
        <p:grpSpPr>
          <a:xfrm>
            <a:off x="3519276" y="2460182"/>
            <a:ext cx="6377199" cy="3542372"/>
            <a:chOff x="1670923" y="1763781"/>
            <a:chExt cx="4306260" cy="23920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549CA1-92F9-4A10-BD6F-F639D60A1917}"/>
                </a:ext>
              </a:extLst>
            </p:cNvPr>
            <p:cNvSpPr/>
            <p:nvPr/>
          </p:nvSpPr>
          <p:spPr>
            <a:xfrm>
              <a:off x="3154017" y="1763781"/>
              <a:ext cx="1765852" cy="2392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6B271F-51A4-484E-B6AF-997B896B62D9}"/>
                </a:ext>
              </a:extLst>
            </p:cNvPr>
            <p:cNvSpPr/>
            <p:nvPr/>
          </p:nvSpPr>
          <p:spPr>
            <a:xfrm>
              <a:off x="3317389" y="1868557"/>
              <a:ext cx="1413638" cy="20345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</a:rPr>
                <a:t>THE DEVICE ITSELF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(SoLiD Server)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412B9B-0903-48DA-A013-21B420F536C1}"/>
                </a:ext>
              </a:extLst>
            </p:cNvPr>
            <p:cNvSpPr/>
            <p:nvPr/>
          </p:nvSpPr>
          <p:spPr>
            <a:xfrm>
              <a:off x="3515817" y="3202003"/>
              <a:ext cx="1084001" cy="27850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Controller Module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2" descr="Image result for temperature sensor icon">
              <a:extLst>
                <a:ext uri="{FF2B5EF4-FFF2-40B4-BE49-F238E27FC236}">
                  <a16:creationId xmlns:a16="http://schemas.microsoft.com/office/drawing/2014/main" id="{698A0C33-728A-4A79-A3E8-54D44701EA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29" t="19369" r="23839" b="20259"/>
            <a:stretch/>
          </p:blipFill>
          <p:spPr bwMode="auto">
            <a:xfrm>
              <a:off x="1670923" y="3114320"/>
              <a:ext cx="373131" cy="453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lated image">
              <a:extLst>
                <a:ext uri="{FF2B5EF4-FFF2-40B4-BE49-F238E27FC236}">
                  <a16:creationId xmlns:a16="http://schemas.microsoft.com/office/drawing/2014/main" id="{A189D5FF-00D8-4559-9B0C-5AB3278121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0" r="24860"/>
            <a:stretch/>
          </p:blipFill>
          <p:spPr bwMode="auto">
            <a:xfrm>
              <a:off x="2153091" y="3613193"/>
              <a:ext cx="347869" cy="40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earthquake sensor icon">
              <a:extLst>
                <a:ext uri="{FF2B5EF4-FFF2-40B4-BE49-F238E27FC236}">
                  <a16:creationId xmlns:a16="http://schemas.microsoft.com/office/drawing/2014/main" id="{2C0C54E2-8D7F-451A-8E7F-01AFDC8B19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5" t="5217" r="5446" b="6570"/>
            <a:stretch/>
          </p:blipFill>
          <p:spPr bwMode="auto">
            <a:xfrm>
              <a:off x="2107809" y="2529094"/>
              <a:ext cx="438433" cy="430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23051F-FF98-46A6-9DA2-F5883673AD12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2044054" y="3341254"/>
              <a:ext cx="14717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1FD018-1382-4458-9BD7-125399F09B7C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 flipV="1">
              <a:off x="2500960" y="3341254"/>
              <a:ext cx="1014857" cy="472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3B4EC-AC60-4B1F-B8C7-C61DF7EC92A9}"/>
                </a:ext>
              </a:extLst>
            </p:cNvPr>
            <p:cNvCxnSpPr>
              <a:cxnSpLocks/>
              <a:stCxn id="7" idx="1"/>
              <a:endCxn id="10" idx="3"/>
            </p:cNvCxnSpPr>
            <p:nvPr/>
          </p:nvCxnSpPr>
          <p:spPr>
            <a:xfrm flipH="1" flipV="1">
              <a:off x="2546242" y="2744442"/>
              <a:ext cx="969575" cy="5968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lowchart: Manual Input 15">
              <a:extLst>
                <a:ext uri="{FF2B5EF4-FFF2-40B4-BE49-F238E27FC236}">
                  <a16:creationId xmlns:a16="http://schemas.microsoft.com/office/drawing/2014/main" id="{89A221FD-EBB4-4366-8BC8-2B94E3873BC3}"/>
                </a:ext>
              </a:extLst>
            </p:cNvPr>
            <p:cNvSpPr/>
            <p:nvPr/>
          </p:nvSpPr>
          <p:spPr>
            <a:xfrm>
              <a:off x="3524703" y="2430171"/>
              <a:ext cx="1050391" cy="488721"/>
            </a:xfrm>
            <a:prstGeom prst="flowChartManualInpu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POD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8" descr="Image result for user small">
              <a:extLst>
                <a:ext uri="{FF2B5EF4-FFF2-40B4-BE49-F238E27FC236}">
                  <a16:creationId xmlns:a16="http://schemas.microsoft.com/office/drawing/2014/main" id="{7298BB94-C934-404E-92C1-5A0B34B1AF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52" t="17809" r="21568" b="17634"/>
            <a:stretch/>
          </p:blipFill>
          <p:spPr bwMode="auto">
            <a:xfrm>
              <a:off x="5685947" y="2529094"/>
              <a:ext cx="291236" cy="284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43D1BE-4ECA-419B-B64A-41B936D73DF4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 flipV="1">
              <a:off x="4575094" y="2671402"/>
              <a:ext cx="1110854" cy="31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9FAD5C-3001-470C-8A86-82D1D788B97F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H="1" flipV="1">
            <a:off x="7042333" y="4170802"/>
            <a:ext cx="11728" cy="419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4993B77-CFDD-47EF-A2BF-AEC01B2D163A}"/>
              </a:ext>
            </a:extLst>
          </p:cNvPr>
          <p:cNvSpPr/>
          <p:nvPr/>
        </p:nvSpPr>
        <p:spPr>
          <a:xfrm>
            <a:off x="904875" y="3257550"/>
            <a:ext cx="1884507" cy="1619249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07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C57D-7E1D-4BD4-ADFE-BC140335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Implementation: Scenerio-1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1D04-F04A-4DB5-BBEB-5CA595B1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9382" y="1825625"/>
            <a:ext cx="5640243" cy="4351338"/>
          </a:xfrm>
        </p:spPr>
        <p:txBody>
          <a:bodyPr/>
          <a:lstStyle/>
          <a:p>
            <a:r>
              <a:rPr lang="de-DE" b="1" dirty="0"/>
              <a:t>Controller Device </a:t>
            </a:r>
            <a:r>
              <a:rPr lang="de-DE" dirty="0"/>
              <a:t>was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web </a:t>
            </a:r>
            <a:r>
              <a:rPr lang="de-DE" dirty="0" err="1"/>
              <a:t>app</a:t>
            </a:r>
            <a:endParaRPr lang="de-D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Node.js</a:t>
            </a:r>
          </a:p>
          <a:p>
            <a:r>
              <a:rPr lang="de-DE" b="1" dirty="0"/>
              <a:t>User Interface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web </a:t>
            </a:r>
            <a:r>
              <a:rPr lang="de-DE" dirty="0" err="1"/>
              <a:t>app</a:t>
            </a:r>
            <a:endParaRPr lang="de-D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Node.js</a:t>
            </a:r>
          </a:p>
          <a:p>
            <a:r>
              <a:rPr lang="de-DE" b="1" dirty="0"/>
              <a:t>Solid Server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de-DE" dirty="0" err="1"/>
              <a:t>node</a:t>
            </a:r>
            <a:r>
              <a:rPr lang="de-DE" dirty="0"/>
              <a:t>-solid-server 5.1.1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FC68DC-01AA-4ED0-9A0E-C9FDC056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824" y="1950178"/>
            <a:ext cx="2738502" cy="17243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C9BC098-9D73-4F25-A63F-C4CD496B8692}"/>
              </a:ext>
            </a:extLst>
          </p:cNvPr>
          <p:cNvSpPr/>
          <p:nvPr/>
        </p:nvSpPr>
        <p:spPr>
          <a:xfrm>
            <a:off x="904875" y="3551236"/>
            <a:ext cx="1884507" cy="1325563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60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C57D-7E1D-4BD4-ADFE-BC140335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Faced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1D04-F04A-4DB5-BBEB-5CA595B15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 err="1"/>
              <a:t>Understand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RDF </a:t>
            </a:r>
            <a:r>
              <a:rPr lang="de-DE" sz="2400" dirty="0" err="1"/>
              <a:t>Ecosystem</a:t>
            </a:r>
            <a:endParaRPr lang="de-DE" sz="2400" dirty="0"/>
          </a:p>
          <a:p>
            <a:r>
              <a:rPr lang="de-DE" sz="2400" dirty="0"/>
              <a:t>Deal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poor</a:t>
            </a:r>
            <a:r>
              <a:rPr lang="de-DE" sz="2400" dirty="0"/>
              <a:t> SoLiD </a:t>
            </a:r>
            <a:r>
              <a:rPr lang="de-DE" sz="2400" dirty="0" err="1"/>
              <a:t>documentation</a:t>
            </a:r>
            <a:endParaRPr lang="de-DE" sz="2400" dirty="0"/>
          </a:p>
          <a:p>
            <a:r>
              <a:rPr lang="de-DE" sz="2400" dirty="0" err="1"/>
              <a:t>Describing</a:t>
            </a:r>
            <a:r>
              <a:rPr lang="de-DE" sz="2400" dirty="0"/>
              <a:t> </a:t>
            </a:r>
            <a:r>
              <a:rPr lang="de-DE" sz="2400" dirty="0" err="1"/>
              <a:t>things</a:t>
            </a:r>
            <a:endParaRPr lang="de-DE" sz="2400" dirty="0"/>
          </a:p>
          <a:p>
            <a:r>
              <a:rPr lang="de-DE" sz="2400" dirty="0" err="1"/>
              <a:t>Actuating</a:t>
            </a:r>
            <a:r>
              <a:rPr lang="de-DE" sz="2400" dirty="0"/>
              <a:t> </a:t>
            </a:r>
            <a:r>
              <a:rPr lang="de-DE" sz="2400" dirty="0" err="1"/>
              <a:t>things</a:t>
            </a:r>
            <a:endParaRPr lang="en-US" sz="2400" dirty="0"/>
          </a:p>
          <a:p>
            <a:pPr marL="114300" indent="0">
              <a:buNone/>
            </a:pPr>
            <a:r>
              <a:rPr lang="en-US" b="1" dirty="0"/>
              <a:t>How we solved</a:t>
            </a:r>
          </a:p>
          <a:p>
            <a:pPr lvl="1"/>
            <a:r>
              <a:rPr lang="en-US" dirty="0"/>
              <a:t>Had some previous knowledge about RDF</a:t>
            </a:r>
          </a:p>
          <a:p>
            <a:pPr lvl="1"/>
            <a:r>
              <a:rPr lang="en-US" dirty="0"/>
              <a:t>Regarding the documentation, we had to deal with it</a:t>
            </a:r>
          </a:p>
          <a:p>
            <a:pPr lvl="1"/>
            <a:r>
              <a:rPr lang="en-US" b="1" dirty="0"/>
              <a:t>Describing things</a:t>
            </a:r>
            <a:r>
              <a:rPr lang="en-US" dirty="0"/>
              <a:t>: used RDF</a:t>
            </a:r>
          </a:p>
          <a:p>
            <a:pPr lvl="1"/>
            <a:r>
              <a:rPr lang="en-US" b="1" dirty="0"/>
              <a:t>Actuating things</a:t>
            </a:r>
            <a:r>
              <a:rPr lang="en-US" dirty="0"/>
              <a:t>: used Web Socket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24BE5-F9CF-4F4E-AA8E-038CF37DE3DA}"/>
              </a:ext>
            </a:extLst>
          </p:cNvPr>
          <p:cNvSpPr/>
          <p:nvPr/>
        </p:nvSpPr>
        <p:spPr>
          <a:xfrm>
            <a:off x="838200" y="3548857"/>
            <a:ext cx="1884507" cy="90487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47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2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Demo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5D520-AA02-456F-86F7-0D9F9C9C2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288" y="1170424"/>
            <a:ext cx="8380460" cy="410642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Conclusion</a:t>
            </a:r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/>
              <a:t>SoLiD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foster</a:t>
            </a:r>
            <a:r>
              <a:rPr lang="de-DE" dirty="0"/>
              <a:t> WoT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 err="1"/>
              <a:t>Enormous</a:t>
            </a:r>
            <a:r>
              <a:rPr lang="de-DE" dirty="0"/>
              <a:t> Research opportunity </a:t>
            </a:r>
          </a:p>
          <a:p>
            <a:pPr marL="635000" indent="-457200">
              <a:spcBef>
                <a:spcPts val="0"/>
              </a:spcBef>
              <a:spcAft>
                <a:spcPts val="1200"/>
              </a:spcAft>
              <a:buSzPts val="2800"/>
            </a:pPr>
            <a:r>
              <a:rPr lang="de-DE" dirty="0"/>
              <a:t>As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Secenerio</a:t>
            </a:r>
            <a:r>
              <a:rPr lang="de-DE" dirty="0"/>
              <a:t> 2</a:t>
            </a:r>
          </a:p>
          <a:p>
            <a:pPr marL="1092200" lvl="1" indent="-457200">
              <a:spcBef>
                <a:spcPts val="0"/>
              </a:spcBef>
              <a:spcAft>
                <a:spcPts val="1200"/>
              </a:spcAft>
              <a:buSzPts val="2800"/>
              <a:buFont typeface="Calibri" panose="020F0502020204030204" pitchFamily="34" charset="0"/>
              <a:buChar char="−"/>
            </a:pPr>
            <a:r>
              <a:rPr lang="de-DE" dirty="0"/>
              <a:t>Providing native support </a:t>
            </a:r>
            <a:r>
              <a:rPr lang="de-DE" dirty="0" err="1"/>
              <a:t>for</a:t>
            </a:r>
            <a:r>
              <a:rPr lang="de-DE" dirty="0"/>
              <a:t> WoT in SoLiD </a:t>
            </a:r>
            <a:r>
              <a:rPr lang="de-DE" dirty="0" err="1"/>
              <a:t>Ecosystem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3131093" y="2782401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E0B2"/>
              </a:buClr>
              <a:buSzPts val="12400"/>
              <a:buFont typeface="Calibri"/>
              <a:buNone/>
            </a:pPr>
            <a:r>
              <a:rPr lang="de-DE" sz="12400" dirty="0">
                <a:solidFill>
                  <a:srgbClr val="C4E0B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5" name="Google Shape;226;p34">
            <a:extLst>
              <a:ext uri="{FF2B5EF4-FFF2-40B4-BE49-F238E27FC236}">
                <a16:creationId xmlns:a16="http://schemas.microsoft.com/office/drawing/2014/main" id="{9CA51D9D-142A-48CE-AD16-A51AE592F3E8}"/>
              </a:ext>
            </a:extLst>
          </p:cNvPr>
          <p:cNvSpPr txBox="1">
            <a:spLocks/>
          </p:cNvSpPr>
          <p:nvPr/>
        </p:nvSpPr>
        <p:spPr>
          <a:xfrm>
            <a:off x="3205328" y="1693220"/>
            <a:ext cx="6105194" cy="111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C4E0B2"/>
              </a:buClr>
              <a:buSzPts val="12400"/>
            </a:pPr>
            <a:r>
              <a:rPr lang="de-DE" sz="6600" dirty="0" err="1">
                <a:solidFill>
                  <a:schemeClr val="bg1"/>
                </a:solidFill>
              </a:rPr>
              <a:t>Thank</a:t>
            </a:r>
            <a:r>
              <a:rPr lang="de-DE" sz="6600" dirty="0">
                <a:solidFill>
                  <a:schemeClr val="bg1"/>
                </a:solidFill>
              </a:rPr>
              <a:t> </a:t>
            </a:r>
            <a:r>
              <a:rPr lang="de-DE" sz="6600" dirty="0" err="1">
                <a:solidFill>
                  <a:schemeClr val="bg1"/>
                </a:solidFill>
              </a:rPr>
              <a:t>you</a:t>
            </a:r>
            <a:r>
              <a:rPr lang="de-DE" sz="6600" dirty="0">
                <a:solidFill>
                  <a:schemeClr val="bg1"/>
                </a:solidFill>
              </a:rPr>
              <a:t>!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Web?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2789382" y="1825625"/>
            <a:ext cx="8564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Common </a:t>
            </a:r>
            <a:r>
              <a:rPr lang="de-DE" sz="2400" dirty="0" err="1">
                <a:solidFill>
                  <a:schemeClr val="tx1"/>
                </a:solidFill>
              </a:rPr>
              <a:t>name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for</a:t>
            </a:r>
            <a:r>
              <a:rPr lang="de-DE" sz="2400" dirty="0">
                <a:solidFill>
                  <a:schemeClr val="tx1"/>
                </a:solidFill>
              </a:rPr>
              <a:t> World Wide Web (WWW)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</a:rPr>
              <a:t>R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esources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chemeClr val="tx1"/>
                </a:solidFill>
                <a:highlight>
                  <a:srgbClr val="FFFFFF"/>
                </a:highlight>
              </a:rPr>
              <a:t>are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de-DE" sz="2400" dirty="0" err="1">
                <a:solidFill>
                  <a:schemeClr val="tx1"/>
                </a:solidFill>
                <a:highlight>
                  <a:srgbClr val="FFFFFF"/>
                </a:highlight>
              </a:rPr>
              <a:t>identified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</a:rPr>
              <a:t> by 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Uniform </a:t>
            </a:r>
            <a:r>
              <a:rPr lang="de-DE" sz="2400" dirty="0" err="1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</a:t>
            </a:r>
            <a:r>
              <a:rPr lang="de-DE" sz="240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Locators</a:t>
            </a:r>
            <a:endParaRPr lang="de-DE" sz="24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Resources are linked through HTML anchors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Internet Vs Web</a:t>
            </a:r>
          </a:p>
          <a:p>
            <a:pPr lvl="1" indent="-381000">
              <a:spcBef>
                <a:spcPts val="0"/>
              </a:spcBef>
              <a:spcAft>
                <a:spcPts val="600"/>
              </a:spcAft>
              <a:buSzPts val="2400"/>
              <a:buFont typeface="Calibri" panose="020F0502020204030204" pitchFamily="34" charset="0"/>
              <a:buChar char="−"/>
            </a:pP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</a:rPr>
              <a:t>The Internet is a global network of networks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The infrastructure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Physical Network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Uses TCP/IP</a:t>
            </a:r>
          </a:p>
          <a:p>
            <a:pPr lvl="1" indent="-381000">
              <a:spcBef>
                <a:spcPts val="0"/>
              </a:spcBef>
              <a:spcAft>
                <a:spcPts val="600"/>
              </a:spcAft>
              <a:buSzPts val="2400"/>
              <a:buFont typeface="Calibri" panose="020F0502020204030204" pitchFamily="34" charset="0"/>
              <a:buChar char="−"/>
            </a:pP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</a:rPr>
              <a:t>Web is the service on  top of Internet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Network of documents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Logical Network</a:t>
            </a:r>
          </a:p>
          <a:p>
            <a:pPr lvl="2" indent="-381000">
              <a:spcBef>
                <a:spcPts val="0"/>
              </a:spcBef>
              <a:spcAft>
                <a:spcPts val="60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</a:rPr>
              <a:t>Uses HTTP on top of TCP/IP</a:t>
            </a: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4894" y="3429000"/>
            <a:ext cx="2484581" cy="22761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A29590-2478-48BD-8F31-9E9DE8DE0887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de-DE" dirty="0"/>
              <a:t>Thing?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2789382" y="2324100"/>
            <a:ext cx="8564418" cy="385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lang="de-DE" sz="2200" dirty="0" err="1">
                <a:solidFill>
                  <a:srgbClr val="000000"/>
                </a:solidFill>
              </a:rPr>
              <a:t>Refers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to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b="1" dirty="0" err="1">
                <a:solidFill>
                  <a:srgbClr val="000000"/>
                </a:solidFill>
              </a:rPr>
              <a:t>Anything</a:t>
            </a:r>
            <a:endParaRPr lang="de-DE" sz="2200" b="1" dirty="0">
              <a:solidFill>
                <a:srgbClr val="000000"/>
              </a:solidFill>
            </a:endParaRPr>
          </a:p>
          <a:p>
            <a:pPr lvl="1" indent="-3683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>
                <a:solidFill>
                  <a:srgbClr val="000000"/>
                </a:solidFill>
              </a:rPr>
              <a:t>Typically</a:t>
            </a:r>
            <a:r>
              <a:rPr lang="de-DE" sz="1800" dirty="0">
                <a:solidFill>
                  <a:srgbClr val="000000"/>
                </a:solidFill>
              </a:rPr>
              <a:t> a </a:t>
            </a:r>
            <a:r>
              <a:rPr lang="de-DE" sz="1800" dirty="0" err="1">
                <a:solidFill>
                  <a:srgbClr val="000000"/>
                </a:solidFill>
              </a:rPr>
              <a:t>computing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device</a:t>
            </a:r>
            <a:endParaRPr lang="de-DE" sz="1800" dirty="0">
              <a:solidFill>
                <a:srgbClr val="000000"/>
              </a:solidFill>
            </a:endParaRPr>
          </a:p>
          <a:p>
            <a:pPr lvl="1" indent="-3683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>
                <a:solidFill>
                  <a:srgbClr val="000000"/>
                </a:solidFill>
              </a:rPr>
              <a:t>Connected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to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internet</a:t>
            </a:r>
            <a:endParaRPr lang="de-DE" sz="1800" dirty="0">
              <a:solidFill>
                <a:srgbClr val="000000"/>
              </a:solidFill>
            </a:endParaRPr>
          </a:p>
          <a:p>
            <a:pPr lvl="1" indent="-3683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>
                <a:solidFill>
                  <a:srgbClr val="000000"/>
                </a:solidFill>
              </a:rPr>
              <a:t>Able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to</a:t>
            </a:r>
            <a:r>
              <a:rPr lang="de-DE" sz="1800" dirty="0">
                <a:solidFill>
                  <a:srgbClr val="000000"/>
                </a:solidFill>
              </a:rPr>
              <a:t> send and </a:t>
            </a:r>
            <a:r>
              <a:rPr lang="de-DE" sz="1800" dirty="0" err="1">
                <a:solidFill>
                  <a:srgbClr val="000000"/>
                </a:solidFill>
              </a:rPr>
              <a:t>receive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data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over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some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predefined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protocol</a:t>
            </a:r>
            <a:endParaRPr lang="de-DE" sz="1800" dirty="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lang="de-DE" sz="2200" dirty="0" err="1">
                <a:solidFill>
                  <a:srgbClr val="000000"/>
                </a:solidFill>
              </a:rPr>
              <a:t>Typical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criterias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to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be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fulfilled</a:t>
            </a:r>
            <a:endParaRPr sz="2200" dirty="0">
              <a:solidFill>
                <a:srgbClr val="000000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>
                <a:solidFill>
                  <a:srgbClr val="000000"/>
                </a:solidFill>
              </a:rPr>
              <a:t>Identification</a:t>
            </a:r>
            <a:r>
              <a:rPr lang="de-DE" sz="1800" dirty="0">
                <a:solidFill>
                  <a:srgbClr val="000000"/>
                </a:solidFill>
              </a:rPr>
              <a:t> and </a:t>
            </a:r>
            <a:r>
              <a:rPr lang="de-DE" sz="1800" dirty="0" err="1">
                <a:solidFill>
                  <a:srgbClr val="000000"/>
                </a:solidFill>
              </a:rPr>
              <a:t>info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storage</a:t>
            </a:r>
            <a:r>
              <a:rPr lang="de-DE" sz="1800" dirty="0">
                <a:solidFill>
                  <a:srgbClr val="000000"/>
                </a:solidFill>
              </a:rPr>
              <a:t> (RFID tags, MAC </a:t>
            </a:r>
            <a:r>
              <a:rPr lang="de-DE" sz="1800" dirty="0" err="1">
                <a:solidFill>
                  <a:srgbClr val="000000"/>
                </a:solidFill>
              </a:rPr>
              <a:t>address</a:t>
            </a:r>
            <a:r>
              <a:rPr lang="de-DE" sz="1800" dirty="0">
                <a:solidFill>
                  <a:srgbClr val="000000"/>
                </a:solidFill>
              </a:rPr>
              <a:t>)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/>
              <a:t>Information </a:t>
            </a:r>
            <a:r>
              <a:rPr lang="de-DE" sz="1800" dirty="0" err="1"/>
              <a:t>collection</a:t>
            </a:r>
            <a:r>
              <a:rPr lang="de-DE" sz="1800" dirty="0"/>
              <a:t> (Sensor </a:t>
            </a:r>
            <a:r>
              <a:rPr lang="de-DE" sz="1800" dirty="0" err="1"/>
              <a:t>networks</a:t>
            </a:r>
            <a:r>
              <a:rPr lang="de-DE" sz="1800" dirty="0"/>
              <a:t>, </a:t>
            </a:r>
            <a:r>
              <a:rPr lang="de-DE" sz="1800" dirty="0" err="1"/>
              <a:t>store</a:t>
            </a:r>
            <a:r>
              <a:rPr lang="de-DE" sz="1800" dirty="0"/>
              <a:t> </a:t>
            </a:r>
            <a:r>
              <a:rPr lang="de-DE" sz="1800" dirty="0" err="1"/>
              <a:t>sensor</a:t>
            </a:r>
            <a:r>
              <a:rPr lang="de-DE" sz="1800" dirty="0"/>
              <a:t> </a:t>
            </a:r>
            <a:r>
              <a:rPr lang="de-DE" sz="1800" dirty="0" err="1"/>
              <a:t>values</a:t>
            </a:r>
            <a:r>
              <a:rPr lang="de-DE" sz="1800" dirty="0"/>
              <a:t>)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/>
              <a:t>Information </a:t>
            </a:r>
            <a:r>
              <a:rPr lang="de-DE" sz="1800" dirty="0" err="1"/>
              <a:t>processing</a:t>
            </a:r>
            <a:r>
              <a:rPr lang="de-DE" sz="1800" dirty="0"/>
              <a:t> (Understanding </a:t>
            </a:r>
            <a:r>
              <a:rPr lang="de-DE" sz="1800" dirty="0" err="1"/>
              <a:t>commands</a:t>
            </a:r>
            <a:r>
              <a:rPr lang="de-DE" sz="1800" dirty="0"/>
              <a:t>, </a:t>
            </a:r>
            <a:r>
              <a:rPr lang="de-DE" sz="1800" dirty="0" err="1"/>
              <a:t>filtering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)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/>
              <a:t>Communications (</a:t>
            </a:r>
            <a:r>
              <a:rPr lang="de-DE" sz="1800" dirty="0" err="1"/>
              <a:t>Transmit</a:t>
            </a:r>
            <a:r>
              <a:rPr lang="de-DE" sz="1800" dirty="0"/>
              <a:t> and </a:t>
            </a:r>
            <a:r>
              <a:rPr lang="de-DE" sz="1800" dirty="0" err="1"/>
              <a:t>receive</a:t>
            </a:r>
            <a:r>
              <a:rPr lang="de-DE" sz="1800" dirty="0"/>
              <a:t> </a:t>
            </a:r>
            <a:r>
              <a:rPr lang="de-DE" sz="1800" dirty="0" err="1"/>
              <a:t>messages</a:t>
            </a:r>
            <a:r>
              <a:rPr lang="de-DE" sz="1800" dirty="0"/>
              <a:t>),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Calibri" panose="020F0502020204030204" pitchFamily="34" charset="0"/>
              <a:buChar char="−"/>
            </a:pPr>
            <a:r>
              <a:rPr lang="de-DE" sz="1800" dirty="0" err="1"/>
              <a:t>Actuation</a:t>
            </a:r>
            <a:r>
              <a:rPr lang="de-DE" sz="1800" dirty="0"/>
              <a:t> (Switch </a:t>
            </a:r>
            <a:r>
              <a:rPr lang="de-DE" sz="1800" dirty="0" err="1"/>
              <a:t>control</a:t>
            </a:r>
            <a:r>
              <a:rPr lang="de-DE" sz="1800" dirty="0"/>
              <a:t>, </a:t>
            </a:r>
            <a:r>
              <a:rPr lang="de-DE" sz="1800" dirty="0" err="1"/>
              <a:t>motor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r>
              <a:rPr lang="de-DE" sz="1800" dirty="0"/>
              <a:t>)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200" dirty="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0" y="247650"/>
            <a:ext cx="6705600" cy="25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7068B4-90DB-415F-8E39-B26B416E35F0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Web Of Things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789382" y="1744063"/>
            <a:ext cx="5994111" cy="4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333333"/>
                </a:solidFill>
              </a:rPr>
              <a:t>A </a:t>
            </a:r>
            <a:r>
              <a:rPr lang="de-DE" sz="2400" dirty="0" err="1">
                <a:solidFill>
                  <a:srgbClr val="333333"/>
                </a:solidFill>
              </a:rPr>
              <a:t>computing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concept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that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describes</a:t>
            </a:r>
            <a:r>
              <a:rPr lang="de-DE" sz="2400" dirty="0">
                <a:solidFill>
                  <a:srgbClr val="333333"/>
                </a:solidFill>
              </a:rPr>
              <a:t> a </a:t>
            </a:r>
            <a:r>
              <a:rPr lang="de-DE" sz="2400" dirty="0" err="1">
                <a:solidFill>
                  <a:srgbClr val="333333"/>
                </a:solidFill>
              </a:rPr>
              <a:t>future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where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everyday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objects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are</a:t>
            </a:r>
            <a:r>
              <a:rPr lang="de-DE" sz="2400" dirty="0">
                <a:solidFill>
                  <a:srgbClr val="333333"/>
                </a:solidFill>
              </a:rPr>
              <a:t> fully </a:t>
            </a:r>
            <a:r>
              <a:rPr lang="de-DE" sz="2400" b="1" dirty="0" err="1">
                <a:solidFill>
                  <a:srgbClr val="333333"/>
                </a:solidFill>
              </a:rPr>
              <a:t>integrated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with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the</a:t>
            </a:r>
            <a:r>
              <a:rPr lang="de-DE" sz="2400" b="1" dirty="0">
                <a:solidFill>
                  <a:srgbClr val="333333"/>
                </a:solidFill>
              </a:rPr>
              <a:t> Web</a:t>
            </a:r>
            <a:r>
              <a:rPr lang="de-DE" sz="2400" dirty="0">
                <a:solidFill>
                  <a:srgbClr val="333333"/>
                </a:solidFill>
              </a:rPr>
              <a:t>.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de-DE" sz="2400" dirty="0" err="1">
                <a:solidFill>
                  <a:srgbClr val="333333"/>
                </a:solidFill>
              </a:rPr>
              <a:t>You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could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think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the</a:t>
            </a:r>
            <a:r>
              <a:rPr lang="de-DE" sz="2400" dirty="0">
                <a:solidFill>
                  <a:srgbClr val="333333"/>
                </a:solidFill>
              </a:rPr>
              <a:t> Web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Things </a:t>
            </a:r>
            <a:r>
              <a:rPr lang="de-DE" sz="2400" dirty="0" err="1">
                <a:solidFill>
                  <a:srgbClr val="333333"/>
                </a:solidFill>
              </a:rPr>
              <a:t>as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everyday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objects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being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able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to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access</a:t>
            </a:r>
            <a:r>
              <a:rPr lang="de-DE" sz="2400" dirty="0">
                <a:solidFill>
                  <a:srgbClr val="333333"/>
                </a:solidFill>
              </a:rPr>
              <a:t> Web </a:t>
            </a:r>
            <a:r>
              <a:rPr lang="de-DE" sz="2400" dirty="0" err="1">
                <a:solidFill>
                  <a:srgbClr val="333333"/>
                </a:solidFill>
              </a:rPr>
              <a:t>services</a:t>
            </a:r>
            <a:r>
              <a:rPr lang="de-DE" sz="2400" dirty="0">
                <a:solidFill>
                  <a:srgbClr val="333333"/>
                </a:solidFill>
              </a:rPr>
              <a:t>.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333333"/>
                </a:solidFill>
              </a:rPr>
              <a:t> The </a:t>
            </a:r>
            <a:r>
              <a:rPr lang="de-DE" sz="2400" b="1" dirty="0" err="1">
                <a:solidFill>
                  <a:srgbClr val="333333"/>
                </a:solidFill>
              </a:rPr>
              <a:t>key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point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is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that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this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doesn't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involve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the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reinvention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means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communication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beause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existing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standards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are</a:t>
            </a:r>
            <a:r>
              <a:rPr lang="de-DE" sz="2400" b="1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used</a:t>
            </a:r>
            <a:r>
              <a:rPr lang="de-DE" sz="2400" dirty="0">
                <a:solidFill>
                  <a:srgbClr val="333333"/>
                </a:solidFill>
              </a:rPr>
              <a:t>.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33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493" y="1690688"/>
            <a:ext cx="3185625" cy="27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791130-33F6-42D2-BEB6-BA2FFD2767E0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WoT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2789382" y="1690825"/>
            <a:ext cx="5049694" cy="4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222222"/>
                </a:solidFill>
              </a:rPr>
              <a:t>The </a:t>
            </a:r>
            <a:r>
              <a:rPr lang="de-DE" sz="2400" b="1" dirty="0">
                <a:solidFill>
                  <a:srgbClr val="222222"/>
                </a:solidFill>
              </a:rPr>
              <a:t>I</a:t>
            </a:r>
            <a:r>
              <a:rPr lang="de-DE" sz="2400" dirty="0">
                <a:solidFill>
                  <a:srgbClr val="222222"/>
                </a:solidFill>
              </a:rPr>
              <a:t>nternet </a:t>
            </a:r>
            <a:r>
              <a:rPr lang="de-DE" sz="2400" b="1" dirty="0" err="1">
                <a:solidFill>
                  <a:srgbClr val="222222"/>
                </a:solidFill>
              </a:rPr>
              <a:t>o</a:t>
            </a:r>
            <a:r>
              <a:rPr lang="de-DE" sz="2400" dirty="0" err="1">
                <a:solidFill>
                  <a:srgbClr val="222222"/>
                </a:solidFill>
              </a:rPr>
              <a:t>f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b="1" dirty="0">
                <a:solidFill>
                  <a:srgbClr val="222222"/>
                </a:solidFill>
              </a:rPr>
              <a:t>T</a:t>
            </a:r>
            <a:r>
              <a:rPr lang="de-DE" sz="2400" dirty="0">
                <a:solidFill>
                  <a:srgbClr val="222222"/>
                </a:solidFill>
              </a:rPr>
              <a:t>hings </a:t>
            </a:r>
            <a:r>
              <a:rPr lang="de-DE" sz="2400" dirty="0" err="1">
                <a:solidFill>
                  <a:srgbClr val="222222"/>
                </a:solidFill>
              </a:rPr>
              <a:t>is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simply</a:t>
            </a:r>
            <a:r>
              <a:rPr lang="de-DE" sz="2400" dirty="0">
                <a:solidFill>
                  <a:srgbClr val="222222"/>
                </a:solidFill>
              </a:rPr>
              <a:t> "A network </a:t>
            </a:r>
            <a:r>
              <a:rPr lang="de-DE" sz="2400" dirty="0" err="1">
                <a:solidFill>
                  <a:srgbClr val="222222"/>
                </a:solidFill>
              </a:rPr>
              <a:t>of</a:t>
            </a:r>
            <a:r>
              <a:rPr lang="de-DE" sz="2400" dirty="0">
                <a:solidFill>
                  <a:srgbClr val="222222"/>
                </a:solidFill>
              </a:rPr>
              <a:t> Internet </a:t>
            </a:r>
            <a:r>
              <a:rPr lang="de-DE" sz="2400" dirty="0" err="1">
                <a:solidFill>
                  <a:srgbClr val="222222"/>
                </a:solidFill>
              </a:rPr>
              <a:t>connected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objects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able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to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collect</a:t>
            </a:r>
            <a:r>
              <a:rPr lang="de-DE" sz="2400" dirty="0">
                <a:solidFill>
                  <a:srgbClr val="222222"/>
                </a:solidFill>
              </a:rPr>
              <a:t> and </a:t>
            </a:r>
            <a:r>
              <a:rPr lang="de-DE" sz="2400" dirty="0" err="1">
                <a:solidFill>
                  <a:srgbClr val="222222"/>
                </a:solidFill>
              </a:rPr>
              <a:t>exchange</a:t>
            </a:r>
            <a:r>
              <a:rPr lang="de-DE" sz="2400" dirty="0">
                <a:solidFill>
                  <a:srgbClr val="222222"/>
                </a:solidFill>
              </a:rPr>
              <a:t> </a:t>
            </a:r>
            <a:r>
              <a:rPr lang="de-DE" sz="2400" dirty="0" err="1">
                <a:solidFill>
                  <a:srgbClr val="222222"/>
                </a:solidFill>
              </a:rPr>
              <a:t>data</a:t>
            </a:r>
            <a:r>
              <a:rPr lang="de-DE" sz="2400" dirty="0">
                <a:solidFill>
                  <a:srgbClr val="222222"/>
                </a:solidFill>
              </a:rPr>
              <a:t>.„</a:t>
            </a:r>
          </a:p>
          <a:p>
            <a:pPr indent="-381000">
              <a:spcBef>
                <a:spcPts val="0"/>
              </a:spcBef>
              <a:spcAft>
                <a:spcPts val="1200"/>
              </a:spcAft>
              <a:buSzPts val="2400"/>
              <a:buFont typeface="Calibri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Interoperability is a major challenge on the Internet of Things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Font typeface="Calibri"/>
              <a:buChar char="•"/>
            </a:pPr>
            <a:r>
              <a:rPr lang="de-DE" sz="2400" dirty="0">
                <a:solidFill>
                  <a:srgbClr val="333333"/>
                </a:solidFill>
              </a:rPr>
              <a:t>Web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things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is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the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subset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Internet </a:t>
            </a:r>
            <a:r>
              <a:rPr lang="de-DE" sz="2400" dirty="0" err="1">
                <a:solidFill>
                  <a:srgbClr val="333333"/>
                </a:solidFill>
              </a:rPr>
              <a:t>Of</a:t>
            </a:r>
            <a:r>
              <a:rPr lang="de-DE" sz="2400" dirty="0">
                <a:solidFill>
                  <a:srgbClr val="333333"/>
                </a:solidFill>
              </a:rPr>
              <a:t> Things.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  <a:buChar char="•"/>
            </a:pPr>
            <a:r>
              <a:rPr lang="de-DE" sz="2400" dirty="0">
                <a:solidFill>
                  <a:srgbClr val="333333"/>
                </a:solidFill>
              </a:rPr>
              <a:t>WoT </a:t>
            </a:r>
            <a:r>
              <a:rPr lang="de-DE" sz="2400" dirty="0" err="1">
                <a:solidFill>
                  <a:srgbClr val="333333"/>
                </a:solidFill>
              </a:rPr>
              <a:t>is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b="1" dirty="0" err="1">
                <a:solidFill>
                  <a:srgbClr val="333333"/>
                </a:solidFill>
              </a:rPr>
              <a:t>Application</a:t>
            </a:r>
            <a:r>
              <a:rPr lang="de-DE" sz="2400" b="1" dirty="0">
                <a:solidFill>
                  <a:srgbClr val="333333"/>
                </a:solidFill>
              </a:rPr>
              <a:t> Layer </a:t>
            </a:r>
            <a:r>
              <a:rPr lang="de-DE" sz="2400" dirty="0" err="1">
                <a:solidFill>
                  <a:srgbClr val="333333"/>
                </a:solidFill>
              </a:rPr>
              <a:t>over</a:t>
            </a:r>
            <a:r>
              <a:rPr lang="de-DE" sz="2400" dirty="0">
                <a:solidFill>
                  <a:srgbClr val="333333"/>
                </a:solidFill>
              </a:rPr>
              <a:t> </a:t>
            </a:r>
            <a:r>
              <a:rPr lang="de-DE" sz="2400" dirty="0" err="1">
                <a:solidFill>
                  <a:srgbClr val="333333"/>
                </a:solidFill>
              </a:rPr>
              <a:t>IoT</a:t>
            </a:r>
            <a:r>
              <a:rPr lang="de-DE" sz="2400" dirty="0">
                <a:solidFill>
                  <a:srgbClr val="333333"/>
                </a:solidFill>
              </a:rPr>
              <a:t>. </a:t>
            </a:r>
          </a:p>
          <a:p>
            <a:pPr lvl="0" indent="-38100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2400"/>
            </a:pPr>
            <a:r>
              <a:rPr lang="en-US" sz="2400" dirty="0">
                <a:solidFill>
                  <a:srgbClr val="333333"/>
                </a:solidFill>
              </a:rPr>
              <a:t>Interoperability challenge is taken care of by using existing web technologies</a:t>
            </a:r>
            <a:endParaRPr sz="2400" dirty="0">
              <a:solidFill>
                <a:srgbClr val="333333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877" y="2593700"/>
            <a:ext cx="3497623" cy="23317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130CAF-EA89-4E18-B71B-8C9969D1658E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>
                <a:solidFill>
                  <a:srgbClr val="295C50"/>
                </a:solidFill>
              </a:rPr>
              <a:t>WoT </a:t>
            </a:r>
            <a:r>
              <a:rPr lang="de-DE" dirty="0" err="1">
                <a:solidFill>
                  <a:srgbClr val="295C50"/>
                </a:solidFill>
              </a:rPr>
              <a:t>vs</a:t>
            </a:r>
            <a:r>
              <a:rPr lang="de-DE" dirty="0">
                <a:solidFill>
                  <a:srgbClr val="295C50"/>
                </a:solidFill>
              </a:rPr>
              <a:t> </a:t>
            </a:r>
            <a:r>
              <a:rPr lang="de-DE" dirty="0" err="1">
                <a:solidFill>
                  <a:srgbClr val="295C50"/>
                </a:solidFill>
              </a:rPr>
              <a:t>IoT</a:t>
            </a:r>
            <a:r>
              <a:rPr lang="de-DE" dirty="0">
                <a:solidFill>
                  <a:srgbClr val="295C50"/>
                </a:solidFill>
              </a:rPr>
              <a:t>: Way </a:t>
            </a:r>
            <a:r>
              <a:rPr lang="de-DE" dirty="0" err="1">
                <a:solidFill>
                  <a:srgbClr val="295C50"/>
                </a:solidFill>
              </a:rPr>
              <a:t>of</a:t>
            </a:r>
            <a:r>
              <a:rPr lang="de-DE" dirty="0">
                <a:solidFill>
                  <a:srgbClr val="295C50"/>
                </a:solidFill>
              </a:rPr>
              <a:t> </a:t>
            </a:r>
            <a:r>
              <a:rPr lang="de-DE" dirty="0" err="1">
                <a:solidFill>
                  <a:srgbClr val="295C50"/>
                </a:solidFill>
              </a:rPr>
              <a:t>doing</a:t>
            </a:r>
            <a:r>
              <a:rPr lang="de-DE" dirty="0">
                <a:solidFill>
                  <a:srgbClr val="295C50"/>
                </a:solidFill>
              </a:rPr>
              <a:t> </a:t>
            </a:r>
            <a:r>
              <a:rPr lang="de-DE" dirty="0" err="1">
                <a:solidFill>
                  <a:srgbClr val="295C50"/>
                </a:solidFill>
              </a:rPr>
              <a:t>things</a:t>
            </a:r>
            <a:endParaRPr dirty="0">
              <a:solidFill>
                <a:srgbClr val="295C50"/>
              </a:solidFill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>
              <a:spcBef>
                <a:spcPts val="0"/>
              </a:spcBef>
              <a:buSzPts val="2590"/>
            </a:pPr>
            <a:r>
              <a:rPr lang="en-US" sz="2400" dirty="0">
                <a:solidFill>
                  <a:srgbClr val="0070C0"/>
                </a:solidFill>
              </a:rPr>
              <a:t>IoT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8CE94-7F13-4249-893E-8025F0BABDB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SzPts val="2590"/>
            </a:pPr>
            <a:r>
              <a:rPr lang="en-US" dirty="0"/>
              <a:t>Fosters a</a:t>
            </a:r>
            <a:r>
              <a:rPr lang="en-US" b="1" dirty="0"/>
              <a:t> event-driven nature </a:t>
            </a:r>
            <a:r>
              <a:rPr lang="en-US" dirty="0"/>
              <a:t>of applications</a:t>
            </a:r>
          </a:p>
          <a:p>
            <a:pPr marL="228600" lvl="0" indent="-228600">
              <a:spcBef>
                <a:spcPts val="0"/>
              </a:spcBef>
              <a:buSzPts val="2590"/>
            </a:pPr>
            <a:r>
              <a:rPr lang="en-US" dirty="0"/>
              <a:t>Use protocols like MQTT or </a:t>
            </a:r>
            <a:r>
              <a:rPr lang="en-US" dirty="0" err="1"/>
              <a:t>CoAP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B63F0-9AEC-4B0A-AFB2-EBA1DBCD54E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ctr"/>
          <a:lstStyle/>
          <a:p>
            <a:r>
              <a:rPr lang="de-DE" dirty="0">
                <a:solidFill>
                  <a:srgbClr val="0070C0"/>
                </a:solidFill>
              </a:rPr>
              <a:t>WoT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DA7BB-725C-458A-B7CE-D074E035B97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spcAft>
                <a:spcPts val="600"/>
              </a:spcAft>
              <a:buSzPts val="2590"/>
            </a:pPr>
            <a:r>
              <a:rPr lang="en-US" sz="2400" dirty="0"/>
              <a:t>Integrates </a:t>
            </a:r>
            <a:r>
              <a:rPr lang="en-US" sz="2400" b="1" dirty="0"/>
              <a:t>Things</a:t>
            </a:r>
            <a:r>
              <a:rPr lang="en-US" sz="2400" dirty="0"/>
              <a:t> with the Web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SzPts val="2590"/>
            </a:pPr>
            <a:r>
              <a:rPr lang="en-US" sz="2400" dirty="0"/>
              <a:t>Limitations: The request-response nature of HTTP 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SzPts val="2590"/>
            </a:pPr>
            <a:r>
              <a:rPr lang="en-US" sz="2400" dirty="0"/>
              <a:t>The event-driven nature is suggested to be implemented by the use of HTML5 </a:t>
            </a:r>
            <a:r>
              <a:rPr lang="en-US" sz="2400" dirty="0" err="1"/>
              <a:t>WebSockets</a:t>
            </a:r>
            <a:r>
              <a:rPr lang="en-US" sz="2400" dirty="0"/>
              <a:t> 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  <a:buSzPts val="2590"/>
              <a:buFont typeface="Calibri" panose="020F0502020204030204" pitchFamily="34" charset="0"/>
              <a:buChar char="−"/>
            </a:pPr>
            <a:r>
              <a:rPr lang="en-US" sz="2000" dirty="0"/>
              <a:t>Natively or through the use of translation brokers</a:t>
            </a:r>
          </a:p>
          <a:p>
            <a:pPr marL="1200150" lvl="2" indent="-285750">
              <a:spcBef>
                <a:spcPts val="0"/>
              </a:spcBef>
              <a:spcAft>
                <a:spcPts val="600"/>
              </a:spcAft>
              <a:buSzPts val="2590"/>
              <a:buFont typeface="Courier New" panose="02070309020205020404" pitchFamily="49" charset="0"/>
              <a:buChar char="o"/>
            </a:pPr>
            <a:r>
              <a:rPr lang="en-US" sz="1600" dirty="0"/>
              <a:t>e.g., translating from MQTT or </a:t>
            </a:r>
            <a:r>
              <a:rPr lang="en-US" sz="1600" dirty="0" err="1"/>
              <a:t>CoAP</a:t>
            </a:r>
            <a:r>
              <a:rPr lang="en-US" sz="1600" dirty="0"/>
              <a:t> to </a:t>
            </a:r>
            <a:r>
              <a:rPr lang="en-US" sz="1600" dirty="0" err="1"/>
              <a:t>WebSockets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998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WoT Architecture</a:t>
            </a:r>
            <a:endParaRPr dirty="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850" y="365126"/>
            <a:ext cx="4844150" cy="6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44F2343-EF41-4D55-BDBF-DC203AB3B431}"/>
              </a:ext>
            </a:extLst>
          </p:cNvPr>
          <p:cNvSpPr txBox="1">
            <a:spLocks/>
          </p:cNvSpPr>
          <p:nvPr/>
        </p:nvSpPr>
        <p:spPr>
          <a:xfrm>
            <a:off x="2843179" y="1690825"/>
            <a:ext cx="46053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4 Main layers </a:t>
            </a:r>
          </a:p>
          <a:p>
            <a:r>
              <a:rPr lang="en-US" dirty="0"/>
              <a:t>Describes the framework to classify the different patterns and protocols   involved.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267AEF-A522-4E5C-85C2-4B1A4E3C39A7}"/>
              </a:ext>
            </a:extLst>
          </p:cNvPr>
          <p:cNvSpPr/>
          <p:nvPr/>
        </p:nvSpPr>
        <p:spPr>
          <a:xfrm>
            <a:off x="904875" y="2219325"/>
            <a:ext cx="1884507" cy="24384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Microsoft Office PowerPoint</Application>
  <PresentationFormat>Widescreen</PresentationFormat>
  <Paragraphs>239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Source Sans Pro</vt:lpstr>
      <vt:lpstr>Wingdings</vt:lpstr>
      <vt:lpstr>Office Theme</vt:lpstr>
      <vt:lpstr>Seminar Web Engineering                                            112- SoLiD for WoT Devices</vt:lpstr>
      <vt:lpstr>Outline</vt:lpstr>
      <vt:lpstr>WoT</vt:lpstr>
      <vt:lpstr>Web?</vt:lpstr>
      <vt:lpstr>Thing?</vt:lpstr>
      <vt:lpstr>Web Of Things</vt:lpstr>
      <vt:lpstr>IoT vs WoT</vt:lpstr>
      <vt:lpstr>WoT vs IoT: Way of doing things</vt:lpstr>
      <vt:lpstr>WoT Architecture</vt:lpstr>
      <vt:lpstr>WoT :: Layer-1: Accessibility Layer</vt:lpstr>
      <vt:lpstr>WoT :: Layer-2: Findability Layer</vt:lpstr>
      <vt:lpstr>WoT :: Layer-3: Sharing Layer</vt:lpstr>
      <vt:lpstr>WoT :: Layer-4: Composition Layer</vt:lpstr>
      <vt:lpstr>SoLiD</vt:lpstr>
      <vt:lpstr>Decentralization</vt:lpstr>
      <vt:lpstr>Linked Data</vt:lpstr>
      <vt:lpstr>Typical HTML Data vs Linked Data</vt:lpstr>
      <vt:lpstr>Linked Data Platform</vt:lpstr>
      <vt:lpstr>SoLiD</vt:lpstr>
      <vt:lpstr>SoLiD Specification</vt:lpstr>
      <vt:lpstr>Linked Data applied to SoLiD</vt:lpstr>
      <vt:lpstr>SoLiD: Content Representation</vt:lpstr>
      <vt:lpstr>SoLiD &amp; WoT</vt:lpstr>
      <vt:lpstr>SoLiD &amp; WoT at a glance</vt:lpstr>
      <vt:lpstr>Related Works</vt:lpstr>
      <vt:lpstr>Further Motivation</vt:lpstr>
      <vt:lpstr>WoT Scenario: A Top Level View</vt:lpstr>
      <vt:lpstr>Previous Proposal</vt:lpstr>
      <vt:lpstr>The Proposed Secnerio-1</vt:lpstr>
      <vt:lpstr>The Proposed Scenerio-2</vt:lpstr>
      <vt:lpstr>The Implementation: Scenerio-1</vt:lpstr>
      <vt:lpstr>Challenges We Faced</vt:lpstr>
      <vt:lpstr>The Demo</vt:lpstr>
      <vt:lpstr>Conclusion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Web Engineering                                            112- SoLiD for WoT Devices</dc:title>
  <dc:creator>Shovra Das</dc:creator>
  <cp:lastModifiedBy>Shovra Das</cp:lastModifiedBy>
  <cp:revision>12</cp:revision>
  <dcterms:created xsi:type="dcterms:W3CDTF">2019-06-02T21:06:00Z</dcterms:created>
  <dcterms:modified xsi:type="dcterms:W3CDTF">2019-06-02T21:48:48Z</dcterms:modified>
</cp:coreProperties>
</file>