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312" r:id="rId2"/>
    <p:sldId id="294" r:id="rId3"/>
    <p:sldId id="272" r:id="rId4"/>
    <p:sldId id="258" r:id="rId5"/>
    <p:sldId id="259" r:id="rId6"/>
    <p:sldId id="260" r:id="rId7"/>
    <p:sldId id="261" r:id="rId8"/>
    <p:sldId id="262" r:id="rId9"/>
    <p:sldId id="273" r:id="rId10"/>
    <p:sldId id="263" r:id="rId11"/>
    <p:sldId id="274" r:id="rId12"/>
    <p:sldId id="275" r:id="rId13"/>
    <p:sldId id="276" r:id="rId14"/>
    <p:sldId id="278" r:id="rId15"/>
    <p:sldId id="295" r:id="rId16"/>
    <p:sldId id="283" r:id="rId17"/>
    <p:sldId id="284" r:id="rId18"/>
    <p:sldId id="264" r:id="rId19"/>
    <p:sldId id="299" r:id="rId20"/>
    <p:sldId id="271" r:id="rId21"/>
    <p:sldId id="287" r:id="rId22"/>
    <p:sldId id="300" r:id="rId23"/>
    <p:sldId id="301" r:id="rId24"/>
    <p:sldId id="302" r:id="rId25"/>
    <p:sldId id="303" r:id="rId26"/>
    <p:sldId id="288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293" r:id="rId36"/>
    <p:sldId id="266" r:id="rId37"/>
    <p:sldId id="31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44"/>
    <p:restoredTop sz="95884"/>
  </p:normalViewPr>
  <p:slideViewPr>
    <p:cSldViewPr snapToGrid="0" snapToObjects="1">
      <p:cViewPr>
        <p:scale>
          <a:sx n="131" d="100"/>
          <a:sy n="131" d="100"/>
        </p:scale>
        <p:origin x="31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A8298-A0D5-ED48-8C1E-F73C677CE49B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09AF2-2192-2D47-8AA6-F507FBC73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8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400F-4836-B341-8DBC-9F94A71528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8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1F49-7544-3343-A969-965484097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C7917-CE3B-D849-B8FB-2A5510B90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C9740-D166-2746-9FC7-B984117A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E0B9-A55B-F341-ACC1-CDC3F9BB80A1}" type="datetime1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6DCBF-801A-D54D-95D9-621B9091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13242-26A3-F945-BAEE-56981EBC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3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7AFE-599C-3140-8D1C-63931333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08507-B356-134C-96C5-67D225800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42EC9-C733-3743-B235-B09A07AB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0E8E-F8D0-E64E-8386-771D0EDBF882}" type="datetime1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C1100-3B8E-0042-B16D-491F7FDA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FADC-756C-674F-B53A-8F4D0EE1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4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706B5C-3DAB-6541-9E7C-1231323FD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B6233-6E59-B24B-A0E0-29BB4940B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7C4AC-DEBD-444C-BE9E-5BCD1600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69C4-F81E-D64D-8EE1-49A242FBF866}" type="datetime1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24844-F14A-C446-9CC2-422BBDE6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ED478-C6DE-004F-9EBE-DF3621A3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9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D5BE-6511-F943-9A62-B31AEC5F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0E91-966B-D046-99CC-64EC7A5D0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8DF3C-78CE-9D4F-A346-8A441C0C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8EFB-66B3-B84A-BB29-30A6DE8ECDB4}" type="datetime1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55259-AD99-4A42-9B93-E2553195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7C554-2779-7245-9A9E-3D5FFD02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9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1EC4-741E-C943-80B1-730FE21F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C858E-DFF1-024B-A060-7FC414D13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9662B-05B7-604A-BE0D-A638ACD6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A6B7-04D7-294C-AD2C-4CB3B3E1EE1F}" type="datetime1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B654C-2E19-984B-9013-892BB881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FD1A4-28BD-1741-974A-847784E9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3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07E81-B1F9-5640-9C80-D6158746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4EC9D-70B8-B646-9682-FF4570EF1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3BCE4-9043-4D47-A7DB-BD13A94E2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380FF-8355-0D4E-A246-B005CC2B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3F94-2A3B-6B48-87F6-9639BCB3A1A1}" type="datetime1">
              <a:rPr lang="en-US" smtClean="0"/>
              <a:t>12/19/21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8E666-CF24-744B-869F-8F04D36E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417A6-DA58-DC45-9182-520B9857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4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7A5E-46B4-B84F-AD04-98ECC51E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D71F6-CC66-B24D-9277-8AF436E44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DB8ED-A9AD-E14D-B848-D207CDCB3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6E761A-36A9-B64F-98BF-16197CC77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EDCB5-34BD-D144-A760-B17C30C8E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A0BE99-9F28-3D40-A980-4CE7B917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365D-6A87-BE48-92E4-B3916DCB400A}" type="datetime1">
              <a:rPr lang="en-US" smtClean="0"/>
              <a:t>12/19/21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5539E-6CE7-AA45-9E10-71D3BA900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009653-56E5-4745-B975-221BAE17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0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BC14-F88F-8A47-AA85-D672F56D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D0ED5-498F-4742-BF79-756E0503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BFFF-8706-774D-8A8A-03566AFDCFAB}" type="datetime1">
              <a:rPr lang="en-US" smtClean="0"/>
              <a:t>12/19/21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1BF70-84FF-BC48-8264-7AC395F8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F4BAA-EA3A-9E47-A1D5-C359995A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8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3A20D-ADDE-3B42-A4D3-9455AF1E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7FB6-76EA-0644-96C4-D5B50217D862}" type="datetime1">
              <a:rPr lang="en-US" smtClean="0"/>
              <a:t>12/19/21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6A6C0-5DBA-FC42-9968-40F82D85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25AE4-880D-DE4B-AE6A-0697DA7E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3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8FE0-C719-1F45-8E38-64EF0AB6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38676-0F52-F448-A293-5D4D7AE3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406E8-AB1F-F741-B4AB-F45545F45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3F048-89F6-C448-BCEB-CCE955A9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49BA-0DF1-8144-97E1-069EFE77EAA5}" type="datetime1">
              <a:rPr lang="en-US" smtClean="0"/>
              <a:t>12/19/21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DFEEE-A194-2C45-8561-2F8A91CC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C674E-8D2C-934A-9010-451FF3C8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5E18-8A6D-F74C-B484-87F7ACF7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1F56F-766D-7B40-8C70-3CA0F49F3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D8575-C9F2-6D4F-B157-7A37B530C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CB9EC-24A9-EA40-802A-598B5E9B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4CEC-5ED2-A14E-9AD4-075F92D42A87}" type="datetime1">
              <a:rPr lang="en-US" smtClean="0"/>
              <a:t>12/19/21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8573E-001A-9B4C-B38E-DCD47DC6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8BB4E-2AE5-094A-88DA-7659479A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9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161ED-0593-B243-8E00-8B8C1BDF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696F6-CC3D-6D44-810F-A50A12F94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13C87-0EB4-6143-AC72-32B6DFAAF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704C5-EE8A-5241-B2B9-3443AB507762}" type="datetime1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9536-E3A2-F74F-B7B4-D48E8DB44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9A803-1F37-2C4B-AAB9-8181810AE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E2F54-73BB-FC45-82F8-CB627555C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7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6C72-0F45-FD42-9E24-4085C0AD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 Survey on In-Memory KV Store Designs for Today’s Data Centers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FE92C0-6B71-5144-8832-E6CE9ECFB745}"/>
              </a:ext>
            </a:extLst>
          </p:cNvPr>
          <p:cNvSpPr txBox="1">
            <a:spLocks/>
          </p:cNvSpPr>
          <p:nvPr/>
        </p:nvSpPr>
        <p:spPr>
          <a:xfrm>
            <a:off x="619237" y="2868612"/>
            <a:ext cx="10515600" cy="560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Showan Asyabi</a:t>
            </a:r>
            <a:endParaRPr lang="en-US" sz="8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9F591-8FBB-BE41-B948-6EB143B16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891" y="4728446"/>
            <a:ext cx="2602292" cy="195435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3E31C83-F072-6443-9C27-9E8265951683}"/>
              </a:ext>
            </a:extLst>
          </p:cNvPr>
          <p:cNvSpPr txBox="1">
            <a:spLocks/>
          </p:cNvSpPr>
          <p:nvPr/>
        </p:nvSpPr>
        <p:spPr>
          <a:xfrm>
            <a:off x="2698635" y="6492874"/>
            <a:ext cx="5911965" cy="282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A Survey on In-Memory KV Store Designs for Today’s Data Centers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F13D732-FB5E-A749-AE8D-5F055A74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51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D17F-2143-5E4D-A3B8-121747D3C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555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TTL (Time-to-live)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3913-200D-8E44-9904-D6B2697E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68425"/>
            <a:ext cx="68834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TTL indicates the expiration time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Data freshness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Comply with regulations such as GDPR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Timely removal of expired objects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-&gt;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Higher memory efficiency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D3B1737-8F77-3E49-B356-63B9F22AD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399" y="1169988"/>
            <a:ext cx="4618894" cy="324675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45247-A8CA-FE40-95ED-B627B8E8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73775D-7F94-F449-A14F-F6BF36CE767A}"/>
              </a:ext>
            </a:extLst>
          </p:cNvPr>
          <p:cNvSpPr/>
          <p:nvPr/>
        </p:nvSpPr>
        <p:spPr>
          <a:xfrm>
            <a:off x="189748" y="809625"/>
            <a:ext cx="4839451" cy="45719"/>
          </a:xfrm>
          <a:custGeom>
            <a:avLst/>
            <a:gdLst>
              <a:gd name="connsiteX0" fmla="*/ 0 w 4839451"/>
              <a:gd name="connsiteY0" fmla="*/ 0 h 45719"/>
              <a:gd name="connsiteX1" fmla="*/ 440928 w 4839451"/>
              <a:gd name="connsiteY1" fmla="*/ 0 h 45719"/>
              <a:gd name="connsiteX2" fmla="*/ 930250 w 4839451"/>
              <a:gd name="connsiteY2" fmla="*/ 0 h 45719"/>
              <a:gd name="connsiteX3" fmla="*/ 1371178 w 4839451"/>
              <a:gd name="connsiteY3" fmla="*/ 0 h 45719"/>
              <a:gd name="connsiteX4" fmla="*/ 1957289 w 4839451"/>
              <a:gd name="connsiteY4" fmla="*/ 0 h 45719"/>
              <a:gd name="connsiteX5" fmla="*/ 2495006 w 4839451"/>
              <a:gd name="connsiteY5" fmla="*/ 0 h 45719"/>
              <a:gd name="connsiteX6" fmla="*/ 3032723 w 4839451"/>
              <a:gd name="connsiteY6" fmla="*/ 0 h 45719"/>
              <a:gd name="connsiteX7" fmla="*/ 3667228 w 4839451"/>
              <a:gd name="connsiteY7" fmla="*/ 0 h 45719"/>
              <a:gd name="connsiteX8" fmla="*/ 4253340 w 4839451"/>
              <a:gd name="connsiteY8" fmla="*/ 0 h 45719"/>
              <a:gd name="connsiteX9" fmla="*/ 4839451 w 4839451"/>
              <a:gd name="connsiteY9" fmla="*/ 0 h 45719"/>
              <a:gd name="connsiteX10" fmla="*/ 4839451 w 4839451"/>
              <a:gd name="connsiteY10" fmla="*/ 45719 h 45719"/>
              <a:gd name="connsiteX11" fmla="*/ 4446918 w 4839451"/>
              <a:gd name="connsiteY11" fmla="*/ 45719 h 45719"/>
              <a:gd name="connsiteX12" fmla="*/ 4005990 w 4839451"/>
              <a:gd name="connsiteY12" fmla="*/ 45719 h 45719"/>
              <a:gd name="connsiteX13" fmla="*/ 3419879 w 4839451"/>
              <a:gd name="connsiteY13" fmla="*/ 45719 h 45719"/>
              <a:gd name="connsiteX14" fmla="*/ 2785373 w 4839451"/>
              <a:gd name="connsiteY14" fmla="*/ 45719 h 45719"/>
              <a:gd name="connsiteX15" fmla="*/ 2296051 w 4839451"/>
              <a:gd name="connsiteY15" fmla="*/ 45719 h 45719"/>
              <a:gd name="connsiteX16" fmla="*/ 1661545 w 4839451"/>
              <a:gd name="connsiteY16" fmla="*/ 45719 h 45719"/>
              <a:gd name="connsiteX17" fmla="*/ 1220617 w 4839451"/>
              <a:gd name="connsiteY17" fmla="*/ 45719 h 45719"/>
              <a:gd name="connsiteX18" fmla="*/ 828084 w 4839451"/>
              <a:gd name="connsiteY18" fmla="*/ 45719 h 45719"/>
              <a:gd name="connsiteX19" fmla="*/ 0 w 4839451"/>
              <a:gd name="connsiteY19" fmla="*/ 45719 h 45719"/>
              <a:gd name="connsiteX20" fmla="*/ 0 w 4839451"/>
              <a:gd name="connsiteY20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39451" h="45719" fill="none" extrusionOk="0">
                <a:moveTo>
                  <a:pt x="0" y="0"/>
                </a:moveTo>
                <a:cubicBezTo>
                  <a:pt x="126168" y="-16445"/>
                  <a:pt x="321183" y="33233"/>
                  <a:pt x="440928" y="0"/>
                </a:cubicBezTo>
                <a:cubicBezTo>
                  <a:pt x="560673" y="-33233"/>
                  <a:pt x="707434" y="25889"/>
                  <a:pt x="930250" y="0"/>
                </a:cubicBezTo>
                <a:cubicBezTo>
                  <a:pt x="1153066" y="-25889"/>
                  <a:pt x="1241148" y="4275"/>
                  <a:pt x="1371178" y="0"/>
                </a:cubicBezTo>
                <a:cubicBezTo>
                  <a:pt x="1501208" y="-4275"/>
                  <a:pt x="1740387" y="47111"/>
                  <a:pt x="1957289" y="0"/>
                </a:cubicBezTo>
                <a:cubicBezTo>
                  <a:pt x="2174191" y="-47111"/>
                  <a:pt x="2357918" y="41425"/>
                  <a:pt x="2495006" y="0"/>
                </a:cubicBezTo>
                <a:cubicBezTo>
                  <a:pt x="2632094" y="-41425"/>
                  <a:pt x="2865098" y="4179"/>
                  <a:pt x="3032723" y="0"/>
                </a:cubicBezTo>
                <a:cubicBezTo>
                  <a:pt x="3200348" y="-4179"/>
                  <a:pt x="3368671" y="12930"/>
                  <a:pt x="3667228" y="0"/>
                </a:cubicBezTo>
                <a:cubicBezTo>
                  <a:pt x="3965785" y="-12930"/>
                  <a:pt x="4108910" y="29685"/>
                  <a:pt x="4253340" y="0"/>
                </a:cubicBezTo>
                <a:cubicBezTo>
                  <a:pt x="4397770" y="-29685"/>
                  <a:pt x="4618703" y="11334"/>
                  <a:pt x="4839451" y="0"/>
                </a:cubicBezTo>
                <a:cubicBezTo>
                  <a:pt x="4842888" y="9704"/>
                  <a:pt x="4836562" y="29365"/>
                  <a:pt x="4839451" y="45719"/>
                </a:cubicBezTo>
                <a:cubicBezTo>
                  <a:pt x="4645165" y="87201"/>
                  <a:pt x="4559772" y="23603"/>
                  <a:pt x="4446918" y="45719"/>
                </a:cubicBezTo>
                <a:cubicBezTo>
                  <a:pt x="4334064" y="67835"/>
                  <a:pt x="4095352" y="-5442"/>
                  <a:pt x="4005990" y="45719"/>
                </a:cubicBezTo>
                <a:cubicBezTo>
                  <a:pt x="3916628" y="96880"/>
                  <a:pt x="3638163" y="45516"/>
                  <a:pt x="3419879" y="45719"/>
                </a:cubicBezTo>
                <a:cubicBezTo>
                  <a:pt x="3201595" y="45922"/>
                  <a:pt x="3019300" y="16096"/>
                  <a:pt x="2785373" y="45719"/>
                </a:cubicBezTo>
                <a:cubicBezTo>
                  <a:pt x="2551446" y="75342"/>
                  <a:pt x="2450841" y="-2114"/>
                  <a:pt x="2296051" y="45719"/>
                </a:cubicBezTo>
                <a:cubicBezTo>
                  <a:pt x="2141261" y="93552"/>
                  <a:pt x="1875696" y="-3499"/>
                  <a:pt x="1661545" y="45719"/>
                </a:cubicBezTo>
                <a:cubicBezTo>
                  <a:pt x="1447394" y="94937"/>
                  <a:pt x="1310359" y="43707"/>
                  <a:pt x="1220617" y="45719"/>
                </a:cubicBezTo>
                <a:cubicBezTo>
                  <a:pt x="1130875" y="47731"/>
                  <a:pt x="933224" y="29021"/>
                  <a:pt x="828084" y="45719"/>
                </a:cubicBezTo>
                <a:cubicBezTo>
                  <a:pt x="722944" y="62417"/>
                  <a:pt x="212357" y="27514"/>
                  <a:pt x="0" y="45719"/>
                </a:cubicBezTo>
                <a:cubicBezTo>
                  <a:pt x="-5191" y="36388"/>
                  <a:pt x="1414" y="13299"/>
                  <a:pt x="0" y="0"/>
                </a:cubicBezTo>
                <a:close/>
              </a:path>
              <a:path w="4839451" h="45719" stroke="0" extrusionOk="0">
                <a:moveTo>
                  <a:pt x="0" y="0"/>
                </a:moveTo>
                <a:cubicBezTo>
                  <a:pt x="213707" y="-18480"/>
                  <a:pt x="293931" y="49034"/>
                  <a:pt x="489322" y="0"/>
                </a:cubicBezTo>
                <a:cubicBezTo>
                  <a:pt x="684713" y="-49034"/>
                  <a:pt x="799716" y="25937"/>
                  <a:pt x="881856" y="0"/>
                </a:cubicBezTo>
                <a:cubicBezTo>
                  <a:pt x="963996" y="-25937"/>
                  <a:pt x="1290056" y="3348"/>
                  <a:pt x="1516361" y="0"/>
                </a:cubicBezTo>
                <a:cubicBezTo>
                  <a:pt x="1742666" y="-3348"/>
                  <a:pt x="1907359" y="2999"/>
                  <a:pt x="2005684" y="0"/>
                </a:cubicBezTo>
                <a:cubicBezTo>
                  <a:pt x="2104009" y="-2999"/>
                  <a:pt x="2356962" y="9895"/>
                  <a:pt x="2495006" y="0"/>
                </a:cubicBezTo>
                <a:cubicBezTo>
                  <a:pt x="2633050" y="-9895"/>
                  <a:pt x="2846097" y="20648"/>
                  <a:pt x="3129512" y="0"/>
                </a:cubicBezTo>
                <a:cubicBezTo>
                  <a:pt x="3412927" y="-20648"/>
                  <a:pt x="3391229" y="25241"/>
                  <a:pt x="3570439" y="0"/>
                </a:cubicBezTo>
                <a:cubicBezTo>
                  <a:pt x="3749649" y="-25241"/>
                  <a:pt x="3910069" y="45419"/>
                  <a:pt x="4204945" y="0"/>
                </a:cubicBezTo>
                <a:cubicBezTo>
                  <a:pt x="4499821" y="-45419"/>
                  <a:pt x="4539542" y="8608"/>
                  <a:pt x="4839451" y="0"/>
                </a:cubicBezTo>
                <a:cubicBezTo>
                  <a:pt x="4841410" y="19102"/>
                  <a:pt x="4835226" y="29481"/>
                  <a:pt x="4839451" y="45719"/>
                </a:cubicBezTo>
                <a:cubicBezTo>
                  <a:pt x="4635292" y="81467"/>
                  <a:pt x="4528092" y="20330"/>
                  <a:pt x="4301734" y="45719"/>
                </a:cubicBezTo>
                <a:cubicBezTo>
                  <a:pt x="4075376" y="71108"/>
                  <a:pt x="3917628" y="3936"/>
                  <a:pt x="3812412" y="45719"/>
                </a:cubicBezTo>
                <a:cubicBezTo>
                  <a:pt x="3707196" y="87502"/>
                  <a:pt x="3400715" y="1756"/>
                  <a:pt x="3177906" y="45719"/>
                </a:cubicBezTo>
                <a:cubicBezTo>
                  <a:pt x="2955097" y="89682"/>
                  <a:pt x="2777096" y="-2960"/>
                  <a:pt x="2543400" y="45719"/>
                </a:cubicBezTo>
                <a:cubicBezTo>
                  <a:pt x="2309704" y="94398"/>
                  <a:pt x="2320311" y="19477"/>
                  <a:pt x="2102473" y="45719"/>
                </a:cubicBezTo>
                <a:cubicBezTo>
                  <a:pt x="1884635" y="71961"/>
                  <a:pt x="1780323" y="40795"/>
                  <a:pt x="1564756" y="45719"/>
                </a:cubicBezTo>
                <a:cubicBezTo>
                  <a:pt x="1349189" y="50643"/>
                  <a:pt x="1193297" y="-9624"/>
                  <a:pt x="930250" y="45719"/>
                </a:cubicBezTo>
                <a:cubicBezTo>
                  <a:pt x="667203" y="101062"/>
                  <a:pt x="410801" y="-40081"/>
                  <a:pt x="0" y="45719"/>
                </a:cubicBezTo>
                <a:cubicBezTo>
                  <a:pt x="-4137" y="33380"/>
                  <a:pt x="1490" y="16484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6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914B-AF9F-9A4D-85AD-B8B460AB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48" y="-10847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C9054-4EB6-5149-9A18-C5EA5A6CC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225232"/>
            <a:ext cx="10515600" cy="19880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DRAM is expensive and energy-hungry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Memory allocation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Reduce metadata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Timely removal of expired objects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EB542-657F-C949-930C-AC6BEFB7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11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0D892-82AE-A643-8DD2-35C998225D25}"/>
              </a:ext>
            </a:extLst>
          </p:cNvPr>
          <p:cNvSpPr/>
          <p:nvPr/>
        </p:nvSpPr>
        <p:spPr>
          <a:xfrm>
            <a:off x="189748" y="809625"/>
            <a:ext cx="4839451" cy="45719"/>
          </a:xfrm>
          <a:custGeom>
            <a:avLst/>
            <a:gdLst>
              <a:gd name="connsiteX0" fmla="*/ 0 w 4839451"/>
              <a:gd name="connsiteY0" fmla="*/ 0 h 45719"/>
              <a:gd name="connsiteX1" fmla="*/ 440928 w 4839451"/>
              <a:gd name="connsiteY1" fmla="*/ 0 h 45719"/>
              <a:gd name="connsiteX2" fmla="*/ 930250 w 4839451"/>
              <a:gd name="connsiteY2" fmla="*/ 0 h 45719"/>
              <a:gd name="connsiteX3" fmla="*/ 1371178 w 4839451"/>
              <a:gd name="connsiteY3" fmla="*/ 0 h 45719"/>
              <a:gd name="connsiteX4" fmla="*/ 1957289 w 4839451"/>
              <a:gd name="connsiteY4" fmla="*/ 0 h 45719"/>
              <a:gd name="connsiteX5" fmla="*/ 2495006 w 4839451"/>
              <a:gd name="connsiteY5" fmla="*/ 0 h 45719"/>
              <a:gd name="connsiteX6" fmla="*/ 3032723 w 4839451"/>
              <a:gd name="connsiteY6" fmla="*/ 0 h 45719"/>
              <a:gd name="connsiteX7" fmla="*/ 3667228 w 4839451"/>
              <a:gd name="connsiteY7" fmla="*/ 0 h 45719"/>
              <a:gd name="connsiteX8" fmla="*/ 4253340 w 4839451"/>
              <a:gd name="connsiteY8" fmla="*/ 0 h 45719"/>
              <a:gd name="connsiteX9" fmla="*/ 4839451 w 4839451"/>
              <a:gd name="connsiteY9" fmla="*/ 0 h 45719"/>
              <a:gd name="connsiteX10" fmla="*/ 4839451 w 4839451"/>
              <a:gd name="connsiteY10" fmla="*/ 45719 h 45719"/>
              <a:gd name="connsiteX11" fmla="*/ 4446918 w 4839451"/>
              <a:gd name="connsiteY11" fmla="*/ 45719 h 45719"/>
              <a:gd name="connsiteX12" fmla="*/ 4005990 w 4839451"/>
              <a:gd name="connsiteY12" fmla="*/ 45719 h 45719"/>
              <a:gd name="connsiteX13" fmla="*/ 3419879 w 4839451"/>
              <a:gd name="connsiteY13" fmla="*/ 45719 h 45719"/>
              <a:gd name="connsiteX14" fmla="*/ 2785373 w 4839451"/>
              <a:gd name="connsiteY14" fmla="*/ 45719 h 45719"/>
              <a:gd name="connsiteX15" fmla="*/ 2296051 w 4839451"/>
              <a:gd name="connsiteY15" fmla="*/ 45719 h 45719"/>
              <a:gd name="connsiteX16" fmla="*/ 1661545 w 4839451"/>
              <a:gd name="connsiteY16" fmla="*/ 45719 h 45719"/>
              <a:gd name="connsiteX17" fmla="*/ 1220617 w 4839451"/>
              <a:gd name="connsiteY17" fmla="*/ 45719 h 45719"/>
              <a:gd name="connsiteX18" fmla="*/ 828084 w 4839451"/>
              <a:gd name="connsiteY18" fmla="*/ 45719 h 45719"/>
              <a:gd name="connsiteX19" fmla="*/ 0 w 4839451"/>
              <a:gd name="connsiteY19" fmla="*/ 45719 h 45719"/>
              <a:gd name="connsiteX20" fmla="*/ 0 w 4839451"/>
              <a:gd name="connsiteY20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39451" h="45719" fill="none" extrusionOk="0">
                <a:moveTo>
                  <a:pt x="0" y="0"/>
                </a:moveTo>
                <a:cubicBezTo>
                  <a:pt x="126168" y="-16445"/>
                  <a:pt x="321183" y="33233"/>
                  <a:pt x="440928" y="0"/>
                </a:cubicBezTo>
                <a:cubicBezTo>
                  <a:pt x="560673" y="-33233"/>
                  <a:pt x="707434" y="25889"/>
                  <a:pt x="930250" y="0"/>
                </a:cubicBezTo>
                <a:cubicBezTo>
                  <a:pt x="1153066" y="-25889"/>
                  <a:pt x="1241148" y="4275"/>
                  <a:pt x="1371178" y="0"/>
                </a:cubicBezTo>
                <a:cubicBezTo>
                  <a:pt x="1501208" y="-4275"/>
                  <a:pt x="1740387" y="47111"/>
                  <a:pt x="1957289" y="0"/>
                </a:cubicBezTo>
                <a:cubicBezTo>
                  <a:pt x="2174191" y="-47111"/>
                  <a:pt x="2357918" y="41425"/>
                  <a:pt x="2495006" y="0"/>
                </a:cubicBezTo>
                <a:cubicBezTo>
                  <a:pt x="2632094" y="-41425"/>
                  <a:pt x="2865098" y="4179"/>
                  <a:pt x="3032723" y="0"/>
                </a:cubicBezTo>
                <a:cubicBezTo>
                  <a:pt x="3200348" y="-4179"/>
                  <a:pt x="3368671" y="12930"/>
                  <a:pt x="3667228" y="0"/>
                </a:cubicBezTo>
                <a:cubicBezTo>
                  <a:pt x="3965785" y="-12930"/>
                  <a:pt x="4108910" y="29685"/>
                  <a:pt x="4253340" y="0"/>
                </a:cubicBezTo>
                <a:cubicBezTo>
                  <a:pt x="4397770" y="-29685"/>
                  <a:pt x="4618703" y="11334"/>
                  <a:pt x="4839451" y="0"/>
                </a:cubicBezTo>
                <a:cubicBezTo>
                  <a:pt x="4842888" y="9704"/>
                  <a:pt x="4836562" y="29365"/>
                  <a:pt x="4839451" y="45719"/>
                </a:cubicBezTo>
                <a:cubicBezTo>
                  <a:pt x="4645165" y="87201"/>
                  <a:pt x="4559772" y="23603"/>
                  <a:pt x="4446918" y="45719"/>
                </a:cubicBezTo>
                <a:cubicBezTo>
                  <a:pt x="4334064" y="67835"/>
                  <a:pt x="4095352" y="-5442"/>
                  <a:pt x="4005990" y="45719"/>
                </a:cubicBezTo>
                <a:cubicBezTo>
                  <a:pt x="3916628" y="96880"/>
                  <a:pt x="3638163" y="45516"/>
                  <a:pt x="3419879" y="45719"/>
                </a:cubicBezTo>
                <a:cubicBezTo>
                  <a:pt x="3201595" y="45922"/>
                  <a:pt x="3019300" y="16096"/>
                  <a:pt x="2785373" y="45719"/>
                </a:cubicBezTo>
                <a:cubicBezTo>
                  <a:pt x="2551446" y="75342"/>
                  <a:pt x="2450841" y="-2114"/>
                  <a:pt x="2296051" y="45719"/>
                </a:cubicBezTo>
                <a:cubicBezTo>
                  <a:pt x="2141261" y="93552"/>
                  <a:pt x="1875696" y="-3499"/>
                  <a:pt x="1661545" y="45719"/>
                </a:cubicBezTo>
                <a:cubicBezTo>
                  <a:pt x="1447394" y="94937"/>
                  <a:pt x="1310359" y="43707"/>
                  <a:pt x="1220617" y="45719"/>
                </a:cubicBezTo>
                <a:cubicBezTo>
                  <a:pt x="1130875" y="47731"/>
                  <a:pt x="933224" y="29021"/>
                  <a:pt x="828084" y="45719"/>
                </a:cubicBezTo>
                <a:cubicBezTo>
                  <a:pt x="722944" y="62417"/>
                  <a:pt x="212357" y="27514"/>
                  <a:pt x="0" y="45719"/>
                </a:cubicBezTo>
                <a:cubicBezTo>
                  <a:pt x="-5191" y="36388"/>
                  <a:pt x="1414" y="13299"/>
                  <a:pt x="0" y="0"/>
                </a:cubicBezTo>
                <a:close/>
              </a:path>
              <a:path w="4839451" h="45719" stroke="0" extrusionOk="0">
                <a:moveTo>
                  <a:pt x="0" y="0"/>
                </a:moveTo>
                <a:cubicBezTo>
                  <a:pt x="213707" y="-18480"/>
                  <a:pt x="293931" y="49034"/>
                  <a:pt x="489322" y="0"/>
                </a:cubicBezTo>
                <a:cubicBezTo>
                  <a:pt x="684713" y="-49034"/>
                  <a:pt x="799716" y="25937"/>
                  <a:pt x="881856" y="0"/>
                </a:cubicBezTo>
                <a:cubicBezTo>
                  <a:pt x="963996" y="-25937"/>
                  <a:pt x="1290056" y="3348"/>
                  <a:pt x="1516361" y="0"/>
                </a:cubicBezTo>
                <a:cubicBezTo>
                  <a:pt x="1742666" y="-3348"/>
                  <a:pt x="1907359" y="2999"/>
                  <a:pt x="2005684" y="0"/>
                </a:cubicBezTo>
                <a:cubicBezTo>
                  <a:pt x="2104009" y="-2999"/>
                  <a:pt x="2356962" y="9895"/>
                  <a:pt x="2495006" y="0"/>
                </a:cubicBezTo>
                <a:cubicBezTo>
                  <a:pt x="2633050" y="-9895"/>
                  <a:pt x="2846097" y="20648"/>
                  <a:pt x="3129512" y="0"/>
                </a:cubicBezTo>
                <a:cubicBezTo>
                  <a:pt x="3412927" y="-20648"/>
                  <a:pt x="3391229" y="25241"/>
                  <a:pt x="3570439" y="0"/>
                </a:cubicBezTo>
                <a:cubicBezTo>
                  <a:pt x="3749649" y="-25241"/>
                  <a:pt x="3910069" y="45419"/>
                  <a:pt x="4204945" y="0"/>
                </a:cubicBezTo>
                <a:cubicBezTo>
                  <a:pt x="4499821" y="-45419"/>
                  <a:pt x="4539542" y="8608"/>
                  <a:pt x="4839451" y="0"/>
                </a:cubicBezTo>
                <a:cubicBezTo>
                  <a:pt x="4841410" y="19102"/>
                  <a:pt x="4835226" y="29481"/>
                  <a:pt x="4839451" y="45719"/>
                </a:cubicBezTo>
                <a:cubicBezTo>
                  <a:pt x="4635292" y="81467"/>
                  <a:pt x="4528092" y="20330"/>
                  <a:pt x="4301734" y="45719"/>
                </a:cubicBezTo>
                <a:cubicBezTo>
                  <a:pt x="4075376" y="71108"/>
                  <a:pt x="3917628" y="3936"/>
                  <a:pt x="3812412" y="45719"/>
                </a:cubicBezTo>
                <a:cubicBezTo>
                  <a:pt x="3707196" y="87502"/>
                  <a:pt x="3400715" y="1756"/>
                  <a:pt x="3177906" y="45719"/>
                </a:cubicBezTo>
                <a:cubicBezTo>
                  <a:pt x="2955097" y="89682"/>
                  <a:pt x="2777096" y="-2960"/>
                  <a:pt x="2543400" y="45719"/>
                </a:cubicBezTo>
                <a:cubicBezTo>
                  <a:pt x="2309704" y="94398"/>
                  <a:pt x="2320311" y="19477"/>
                  <a:pt x="2102473" y="45719"/>
                </a:cubicBezTo>
                <a:cubicBezTo>
                  <a:pt x="1884635" y="71961"/>
                  <a:pt x="1780323" y="40795"/>
                  <a:pt x="1564756" y="45719"/>
                </a:cubicBezTo>
                <a:cubicBezTo>
                  <a:pt x="1349189" y="50643"/>
                  <a:pt x="1193297" y="-9624"/>
                  <a:pt x="930250" y="45719"/>
                </a:cubicBezTo>
                <a:cubicBezTo>
                  <a:pt x="667203" y="101062"/>
                  <a:pt x="410801" y="-40081"/>
                  <a:pt x="0" y="45719"/>
                </a:cubicBezTo>
                <a:cubicBezTo>
                  <a:pt x="-4137" y="33380"/>
                  <a:pt x="1490" y="16484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9C1347-B433-2E41-8813-4BEB8E327343}"/>
              </a:ext>
            </a:extLst>
          </p:cNvPr>
          <p:cNvSpPr txBox="1"/>
          <p:nvPr/>
        </p:nvSpPr>
        <p:spPr>
          <a:xfrm>
            <a:off x="11179512" y="6418991"/>
            <a:ext cx="3964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/36</a:t>
            </a:r>
          </a:p>
        </p:txBody>
      </p:sp>
    </p:spTree>
    <p:extLst>
      <p:ext uri="{BB962C8B-B14F-4D97-AF65-F5344CB8AC3E}">
        <p14:creationId xmlns:p14="http://schemas.microsoft.com/office/powerpoint/2010/main" val="3283917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2EBA-2A54-FB4F-B647-40787765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48" y="-11207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allocation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6D72B-4FBF-AC49-A973-2A9506AC0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47" y="998855"/>
            <a:ext cx="11404375" cy="24372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1) External memory allocation (e.g., Malloc ) ( Redis)   -&gt; External memory fragmentation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2) Slab-based memory allocation (Memcached) -&gt; Internal memory fragmentation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3) Log-structures memory allocation –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Cache and write friendly  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No fragmentation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Garbage collector  (Costly)</a:t>
            </a:r>
          </a:p>
          <a:p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349B1-0C11-E44F-8CE7-423F74DF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6F7019-6B21-744A-BF2E-68F4C73FAF1D}"/>
              </a:ext>
            </a:extLst>
          </p:cNvPr>
          <p:cNvSpPr/>
          <p:nvPr/>
        </p:nvSpPr>
        <p:spPr>
          <a:xfrm>
            <a:off x="189748" y="809625"/>
            <a:ext cx="4839451" cy="45719"/>
          </a:xfrm>
          <a:custGeom>
            <a:avLst/>
            <a:gdLst>
              <a:gd name="connsiteX0" fmla="*/ 0 w 4839451"/>
              <a:gd name="connsiteY0" fmla="*/ 0 h 45719"/>
              <a:gd name="connsiteX1" fmla="*/ 440928 w 4839451"/>
              <a:gd name="connsiteY1" fmla="*/ 0 h 45719"/>
              <a:gd name="connsiteX2" fmla="*/ 930250 w 4839451"/>
              <a:gd name="connsiteY2" fmla="*/ 0 h 45719"/>
              <a:gd name="connsiteX3" fmla="*/ 1371178 w 4839451"/>
              <a:gd name="connsiteY3" fmla="*/ 0 h 45719"/>
              <a:gd name="connsiteX4" fmla="*/ 1957289 w 4839451"/>
              <a:gd name="connsiteY4" fmla="*/ 0 h 45719"/>
              <a:gd name="connsiteX5" fmla="*/ 2495006 w 4839451"/>
              <a:gd name="connsiteY5" fmla="*/ 0 h 45719"/>
              <a:gd name="connsiteX6" fmla="*/ 3032723 w 4839451"/>
              <a:gd name="connsiteY6" fmla="*/ 0 h 45719"/>
              <a:gd name="connsiteX7" fmla="*/ 3667228 w 4839451"/>
              <a:gd name="connsiteY7" fmla="*/ 0 h 45719"/>
              <a:gd name="connsiteX8" fmla="*/ 4253340 w 4839451"/>
              <a:gd name="connsiteY8" fmla="*/ 0 h 45719"/>
              <a:gd name="connsiteX9" fmla="*/ 4839451 w 4839451"/>
              <a:gd name="connsiteY9" fmla="*/ 0 h 45719"/>
              <a:gd name="connsiteX10" fmla="*/ 4839451 w 4839451"/>
              <a:gd name="connsiteY10" fmla="*/ 45719 h 45719"/>
              <a:gd name="connsiteX11" fmla="*/ 4446918 w 4839451"/>
              <a:gd name="connsiteY11" fmla="*/ 45719 h 45719"/>
              <a:gd name="connsiteX12" fmla="*/ 4005990 w 4839451"/>
              <a:gd name="connsiteY12" fmla="*/ 45719 h 45719"/>
              <a:gd name="connsiteX13" fmla="*/ 3419879 w 4839451"/>
              <a:gd name="connsiteY13" fmla="*/ 45719 h 45719"/>
              <a:gd name="connsiteX14" fmla="*/ 2785373 w 4839451"/>
              <a:gd name="connsiteY14" fmla="*/ 45719 h 45719"/>
              <a:gd name="connsiteX15" fmla="*/ 2296051 w 4839451"/>
              <a:gd name="connsiteY15" fmla="*/ 45719 h 45719"/>
              <a:gd name="connsiteX16" fmla="*/ 1661545 w 4839451"/>
              <a:gd name="connsiteY16" fmla="*/ 45719 h 45719"/>
              <a:gd name="connsiteX17" fmla="*/ 1220617 w 4839451"/>
              <a:gd name="connsiteY17" fmla="*/ 45719 h 45719"/>
              <a:gd name="connsiteX18" fmla="*/ 828084 w 4839451"/>
              <a:gd name="connsiteY18" fmla="*/ 45719 h 45719"/>
              <a:gd name="connsiteX19" fmla="*/ 0 w 4839451"/>
              <a:gd name="connsiteY19" fmla="*/ 45719 h 45719"/>
              <a:gd name="connsiteX20" fmla="*/ 0 w 4839451"/>
              <a:gd name="connsiteY20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39451" h="45719" fill="none" extrusionOk="0">
                <a:moveTo>
                  <a:pt x="0" y="0"/>
                </a:moveTo>
                <a:cubicBezTo>
                  <a:pt x="126168" y="-16445"/>
                  <a:pt x="321183" y="33233"/>
                  <a:pt x="440928" y="0"/>
                </a:cubicBezTo>
                <a:cubicBezTo>
                  <a:pt x="560673" y="-33233"/>
                  <a:pt x="707434" y="25889"/>
                  <a:pt x="930250" y="0"/>
                </a:cubicBezTo>
                <a:cubicBezTo>
                  <a:pt x="1153066" y="-25889"/>
                  <a:pt x="1241148" y="4275"/>
                  <a:pt x="1371178" y="0"/>
                </a:cubicBezTo>
                <a:cubicBezTo>
                  <a:pt x="1501208" y="-4275"/>
                  <a:pt x="1740387" y="47111"/>
                  <a:pt x="1957289" y="0"/>
                </a:cubicBezTo>
                <a:cubicBezTo>
                  <a:pt x="2174191" y="-47111"/>
                  <a:pt x="2357918" y="41425"/>
                  <a:pt x="2495006" y="0"/>
                </a:cubicBezTo>
                <a:cubicBezTo>
                  <a:pt x="2632094" y="-41425"/>
                  <a:pt x="2865098" y="4179"/>
                  <a:pt x="3032723" y="0"/>
                </a:cubicBezTo>
                <a:cubicBezTo>
                  <a:pt x="3200348" y="-4179"/>
                  <a:pt x="3368671" y="12930"/>
                  <a:pt x="3667228" y="0"/>
                </a:cubicBezTo>
                <a:cubicBezTo>
                  <a:pt x="3965785" y="-12930"/>
                  <a:pt x="4108910" y="29685"/>
                  <a:pt x="4253340" y="0"/>
                </a:cubicBezTo>
                <a:cubicBezTo>
                  <a:pt x="4397770" y="-29685"/>
                  <a:pt x="4618703" y="11334"/>
                  <a:pt x="4839451" y="0"/>
                </a:cubicBezTo>
                <a:cubicBezTo>
                  <a:pt x="4842888" y="9704"/>
                  <a:pt x="4836562" y="29365"/>
                  <a:pt x="4839451" y="45719"/>
                </a:cubicBezTo>
                <a:cubicBezTo>
                  <a:pt x="4645165" y="87201"/>
                  <a:pt x="4559772" y="23603"/>
                  <a:pt x="4446918" y="45719"/>
                </a:cubicBezTo>
                <a:cubicBezTo>
                  <a:pt x="4334064" y="67835"/>
                  <a:pt x="4095352" y="-5442"/>
                  <a:pt x="4005990" y="45719"/>
                </a:cubicBezTo>
                <a:cubicBezTo>
                  <a:pt x="3916628" y="96880"/>
                  <a:pt x="3638163" y="45516"/>
                  <a:pt x="3419879" y="45719"/>
                </a:cubicBezTo>
                <a:cubicBezTo>
                  <a:pt x="3201595" y="45922"/>
                  <a:pt x="3019300" y="16096"/>
                  <a:pt x="2785373" y="45719"/>
                </a:cubicBezTo>
                <a:cubicBezTo>
                  <a:pt x="2551446" y="75342"/>
                  <a:pt x="2450841" y="-2114"/>
                  <a:pt x="2296051" y="45719"/>
                </a:cubicBezTo>
                <a:cubicBezTo>
                  <a:pt x="2141261" y="93552"/>
                  <a:pt x="1875696" y="-3499"/>
                  <a:pt x="1661545" y="45719"/>
                </a:cubicBezTo>
                <a:cubicBezTo>
                  <a:pt x="1447394" y="94937"/>
                  <a:pt x="1310359" y="43707"/>
                  <a:pt x="1220617" y="45719"/>
                </a:cubicBezTo>
                <a:cubicBezTo>
                  <a:pt x="1130875" y="47731"/>
                  <a:pt x="933224" y="29021"/>
                  <a:pt x="828084" y="45719"/>
                </a:cubicBezTo>
                <a:cubicBezTo>
                  <a:pt x="722944" y="62417"/>
                  <a:pt x="212357" y="27514"/>
                  <a:pt x="0" y="45719"/>
                </a:cubicBezTo>
                <a:cubicBezTo>
                  <a:pt x="-5191" y="36388"/>
                  <a:pt x="1414" y="13299"/>
                  <a:pt x="0" y="0"/>
                </a:cubicBezTo>
                <a:close/>
              </a:path>
              <a:path w="4839451" h="45719" stroke="0" extrusionOk="0">
                <a:moveTo>
                  <a:pt x="0" y="0"/>
                </a:moveTo>
                <a:cubicBezTo>
                  <a:pt x="213707" y="-18480"/>
                  <a:pt x="293931" y="49034"/>
                  <a:pt x="489322" y="0"/>
                </a:cubicBezTo>
                <a:cubicBezTo>
                  <a:pt x="684713" y="-49034"/>
                  <a:pt x="799716" y="25937"/>
                  <a:pt x="881856" y="0"/>
                </a:cubicBezTo>
                <a:cubicBezTo>
                  <a:pt x="963996" y="-25937"/>
                  <a:pt x="1290056" y="3348"/>
                  <a:pt x="1516361" y="0"/>
                </a:cubicBezTo>
                <a:cubicBezTo>
                  <a:pt x="1742666" y="-3348"/>
                  <a:pt x="1907359" y="2999"/>
                  <a:pt x="2005684" y="0"/>
                </a:cubicBezTo>
                <a:cubicBezTo>
                  <a:pt x="2104009" y="-2999"/>
                  <a:pt x="2356962" y="9895"/>
                  <a:pt x="2495006" y="0"/>
                </a:cubicBezTo>
                <a:cubicBezTo>
                  <a:pt x="2633050" y="-9895"/>
                  <a:pt x="2846097" y="20648"/>
                  <a:pt x="3129512" y="0"/>
                </a:cubicBezTo>
                <a:cubicBezTo>
                  <a:pt x="3412927" y="-20648"/>
                  <a:pt x="3391229" y="25241"/>
                  <a:pt x="3570439" y="0"/>
                </a:cubicBezTo>
                <a:cubicBezTo>
                  <a:pt x="3749649" y="-25241"/>
                  <a:pt x="3910069" y="45419"/>
                  <a:pt x="4204945" y="0"/>
                </a:cubicBezTo>
                <a:cubicBezTo>
                  <a:pt x="4499821" y="-45419"/>
                  <a:pt x="4539542" y="8608"/>
                  <a:pt x="4839451" y="0"/>
                </a:cubicBezTo>
                <a:cubicBezTo>
                  <a:pt x="4841410" y="19102"/>
                  <a:pt x="4835226" y="29481"/>
                  <a:pt x="4839451" y="45719"/>
                </a:cubicBezTo>
                <a:cubicBezTo>
                  <a:pt x="4635292" y="81467"/>
                  <a:pt x="4528092" y="20330"/>
                  <a:pt x="4301734" y="45719"/>
                </a:cubicBezTo>
                <a:cubicBezTo>
                  <a:pt x="4075376" y="71108"/>
                  <a:pt x="3917628" y="3936"/>
                  <a:pt x="3812412" y="45719"/>
                </a:cubicBezTo>
                <a:cubicBezTo>
                  <a:pt x="3707196" y="87502"/>
                  <a:pt x="3400715" y="1756"/>
                  <a:pt x="3177906" y="45719"/>
                </a:cubicBezTo>
                <a:cubicBezTo>
                  <a:pt x="2955097" y="89682"/>
                  <a:pt x="2777096" y="-2960"/>
                  <a:pt x="2543400" y="45719"/>
                </a:cubicBezTo>
                <a:cubicBezTo>
                  <a:pt x="2309704" y="94398"/>
                  <a:pt x="2320311" y="19477"/>
                  <a:pt x="2102473" y="45719"/>
                </a:cubicBezTo>
                <a:cubicBezTo>
                  <a:pt x="1884635" y="71961"/>
                  <a:pt x="1780323" y="40795"/>
                  <a:pt x="1564756" y="45719"/>
                </a:cubicBezTo>
                <a:cubicBezTo>
                  <a:pt x="1349189" y="50643"/>
                  <a:pt x="1193297" y="-9624"/>
                  <a:pt x="930250" y="45719"/>
                </a:cubicBezTo>
                <a:cubicBezTo>
                  <a:pt x="667203" y="101062"/>
                  <a:pt x="410801" y="-40081"/>
                  <a:pt x="0" y="45719"/>
                </a:cubicBezTo>
                <a:cubicBezTo>
                  <a:pt x="-4137" y="33380"/>
                  <a:pt x="1490" y="16484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C14B07A-1B7E-D84C-9AA3-9557BF8E8D30}"/>
              </a:ext>
            </a:extLst>
          </p:cNvPr>
          <p:cNvSpPr/>
          <p:nvPr/>
        </p:nvSpPr>
        <p:spPr>
          <a:xfrm>
            <a:off x="189748" y="5141424"/>
            <a:ext cx="11291052" cy="3822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FCF54-5C44-EE4B-B0A7-FA27C34ECDDD}"/>
              </a:ext>
            </a:extLst>
          </p:cNvPr>
          <p:cNvSpPr/>
          <p:nvPr/>
        </p:nvSpPr>
        <p:spPr>
          <a:xfrm>
            <a:off x="317500" y="5141423"/>
            <a:ext cx="533400" cy="382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C9981B-32B1-0D41-8CD8-5E92E1173DC3}"/>
              </a:ext>
            </a:extLst>
          </p:cNvPr>
          <p:cNvSpPr/>
          <p:nvPr/>
        </p:nvSpPr>
        <p:spPr>
          <a:xfrm>
            <a:off x="850900" y="5141422"/>
            <a:ext cx="254752" cy="382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111219-ABA0-B54D-941C-8A2C4BAFDAA2}"/>
              </a:ext>
            </a:extLst>
          </p:cNvPr>
          <p:cNvSpPr/>
          <p:nvPr/>
        </p:nvSpPr>
        <p:spPr>
          <a:xfrm>
            <a:off x="1110873" y="5141420"/>
            <a:ext cx="1188803" cy="382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B81334-580C-F341-A1C8-401BBA6F0EFF}"/>
              </a:ext>
            </a:extLst>
          </p:cNvPr>
          <p:cNvSpPr/>
          <p:nvPr/>
        </p:nvSpPr>
        <p:spPr>
          <a:xfrm>
            <a:off x="2299676" y="5141416"/>
            <a:ext cx="2110155" cy="382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C52D80-75D7-BF4D-858F-A541256BB1E2}"/>
              </a:ext>
            </a:extLst>
          </p:cNvPr>
          <p:cNvSpPr/>
          <p:nvPr/>
        </p:nvSpPr>
        <p:spPr>
          <a:xfrm>
            <a:off x="4409604" y="5141408"/>
            <a:ext cx="254752" cy="382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1902B-DED8-7A48-86A0-8A138C79DFAA}"/>
              </a:ext>
            </a:extLst>
          </p:cNvPr>
          <p:cNvSpPr txBox="1"/>
          <p:nvPr/>
        </p:nvSpPr>
        <p:spPr>
          <a:xfrm>
            <a:off x="5130800" y="51478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Log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9F2F89-9E2A-C740-99A5-569A3FC5993A}"/>
              </a:ext>
            </a:extLst>
          </p:cNvPr>
          <p:cNvCxnSpPr>
            <a:cxnSpLocks/>
          </p:cNvCxnSpPr>
          <p:nvPr/>
        </p:nvCxnSpPr>
        <p:spPr>
          <a:xfrm flipH="1">
            <a:off x="4664356" y="4950273"/>
            <a:ext cx="737085" cy="18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2ABCE8-6992-4F43-AD45-CA25A30E1611}"/>
              </a:ext>
            </a:extLst>
          </p:cNvPr>
          <p:cNvSpPr txBox="1"/>
          <p:nvPr/>
        </p:nvSpPr>
        <p:spPr>
          <a:xfrm>
            <a:off x="5320548" y="475912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863622-0EDC-D441-9EC6-D547FC8F78D7}"/>
              </a:ext>
            </a:extLst>
          </p:cNvPr>
          <p:cNvCxnSpPr>
            <a:cxnSpLocks/>
          </p:cNvCxnSpPr>
          <p:nvPr/>
        </p:nvCxnSpPr>
        <p:spPr>
          <a:xfrm flipH="1">
            <a:off x="317500" y="4917767"/>
            <a:ext cx="737085" cy="18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1FE3DEF-2C28-F544-AA88-9B154BA5BE20}"/>
              </a:ext>
            </a:extLst>
          </p:cNvPr>
          <p:cNvSpPr txBox="1"/>
          <p:nvPr/>
        </p:nvSpPr>
        <p:spPr>
          <a:xfrm>
            <a:off x="1028486" y="4713605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6793ABF-C670-A645-AC21-0EC6DFC12B53}"/>
              </a:ext>
            </a:extLst>
          </p:cNvPr>
          <p:cNvSpPr/>
          <p:nvPr/>
        </p:nvSpPr>
        <p:spPr>
          <a:xfrm>
            <a:off x="9189629" y="3470271"/>
            <a:ext cx="410705" cy="2092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63487A-4CF2-EF44-884B-F5657F1F7B44}"/>
              </a:ext>
            </a:extLst>
          </p:cNvPr>
          <p:cNvSpPr/>
          <p:nvPr/>
        </p:nvSpPr>
        <p:spPr>
          <a:xfrm>
            <a:off x="9605845" y="3475071"/>
            <a:ext cx="410705" cy="2092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440FE97-058F-8047-875B-5175534154B2}"/>
              </a:ext>
            </a:extLst>
          </p:cNvPr>
          <p:cNvSpPr/>
          <p:nvPr/>
        </p:nvSpPr>
        <p:spPr>
          <a:xfrm>
            <a:off x="9189629" y="3684720"/>
            <a:ext cx="410705" cy="2092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57F2152-5B08-EB4C-8C29-A960C2C86DD0}"/>
              </a:ext>
            </a:extLst>
          </p:cNvPr>
          <p:cNvSpPr/>
          <p:nvPr/>
        </p:nvSpPr>
        <p:spPr>
          <a:xfrm>
            <a:off x="9604380" y="3690756"/>
            <a:ext cx="410705" cy="2092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3183DCF-BB0C-824E-81CC-1CE076675D21}"/>
              </a:ext>
            </a:extLst>
          </p:cNvPr>
          <p:cNvSpPr/>
          <p:nvPr/>
        </p:nvSpPr>
        <p:spPr>
          <a:xfrm>
            <a:off x="9191094" y="3901642"/>
            <a:ext cx="410705" cy="2092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8A6352-5265-3C43-8C1E-2D692AE18107}"/>
              </a:ext>
            </a:extLst>
          </p:cNvPr>
          <p:cNvSpPr/>
          <p:nvPr/>
        </p:nvSpPr>
        <p:spPr>
          <a:xfrm>
            <a:off x="9605845" y="3899929"/>
            <a:ext cx="410705" cy="2092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03BBB56-5DD1-5744-B019-2C28AC41E593}"/>
              </a:ext>
            </a:extLst>
          </p:cNvPr>
          <p:cNvSpPr/>
          <p:nvPr/>
        </p:nvSpPr>
        <p:spPr>
          <a:xfrm>
            <a:off x="9192559" y="4116090"/>
            <a:ext cx="410705" cy="2092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739639C-89A5-4F47-A63A-E2FB5EA7AB7C}"/>
              </a:ext>
            </a:extLst>
          </p:cNvPr>
          <p:cNvSpPr/>
          <p:nvPr/>
        </p:nvSpPr>
        <p:spPr>
          <a:xfrm>
            <a:off x="9605845" y="4116090"/>
            <a:ext cx="410705" cy="2092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9263A1C9-5E14-E847-AF20-86E63073BA10}"/>
              </a:ext>
            </a:extLst>
          </p:cNvPr>
          <p:cNvCxnSpPr>
            <a:stCxn id="46" idx="1"/>
            <a:endCxn id="10" idx="0"/>
          </p:cNvCxnSpPr>
          <p:nvPr/>
        </p:nvCxnSpPr>
        <p:spPr>
          <a:xfrm rot="10800000" flipV="1">
            <a:off x="584201" y="3574885"/>
            <a:ext cx="8605429" cy="1566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8B1ED852-EAE0-194D-800E-55477614B832}"/>
              </a:ext>
            </a:extLst>
          </p:cNvPr>
          <p:cNvCxnSpPr>
            <a:cxnSpLocks/>
            <a:stCxn id="48" idx="1"/>
            <a:endCxn id="13" idx="0"/>
          </p:cNvCxnSpPr>
          <p:nvPr/>
        </p:nvCxnSpPr>
        <p:spPr>
          <a:xfrm rot="10800000" flipV="1">
            <a:off x="1705275" y="3789334"/>
            <a:ext cx="7484354" cy="13520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AD2B67B1-10EE-1D4F-A326-9AB51DF8FC0F}"/>
              </a:ext>
            </a:extLst>
          </p:cNvPr>
          <p:cNvCxnSpPr>
            <a:cxnSpLocks/>
            <a:stCxn id="50" idx="1"/>
            <a:endCxn id="14" idx="0"/>
          </p:cNvCxnSpPr>
          <p:nvPr/>
        </p:nvCxnSpPr>
        <p:spPr>
          <a:xfrm rot="10800000" flipV="1">
            <a:off x="3354754" y="4006256"/>
            <a:ext cx="5836340" cy="11351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994F0DD3-1DD4-6342-8DA2-00ED58D5BF9F}"/>
              </a:ext>
            </a:extLst>
          </p:cNvPr>
          <p:cNvCxnSpPr>
            <a:cxnSpLocks/>
            <a:stCxn id="52" idx="1"/>
            <a:endCxn id="15" idx="0"/>
          </p:cNvCxnSpPr>
          <p:nvPr/>
        </p:nvCxnSpPr>
        <p:spPr>
          <a:xfrm rot="10800000" flipV="1">
            <a:off x="4536981" y="4220704"/>
            <a:ext cx="4655579" cy="9207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D0526E0-5C1D-A747-8348-F3582C8AD338}"/>
              </a:ext>
            </a:extLst>
          </p:cNvPr>
          <p:cNvSpPr txBox="1"/>
          <p:nvPr/>
        </p:nvSpPr>
        <p:spPr>
          <a:xfrm>
            <a:off x="10154817" y="3630345"/>
            <a:ext cx="119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216908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23" grpId="0"/>
      <p:bldP spid="27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9FE2-A2C6-3949-996D-2BB48BDB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17" y="249999"/>
            <a:ext cx="3503856" cy="9367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Mica [NSDI 13]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7ADD5-036D-B24A-B906-783210B58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7" y="1595038"/>
            <a:ext cx="10260106" cy="2262281"/>
          </a:xfrm>
        </p:spPr>
        <p:txBody>
          <a:bodyPr/>
          <a:lstStyle/>
          <a:p>
            <a:r>
              <a:rPr lang="en-US" dirty="0"/>
              <a:t>Mica employ slog-structured memory allocation</a:t>
            </a:r>
          </a:p>
          <a:p>
            <a:r>
              <a:rPr lang="en-US" dirty="0"/>
              <a:t>Mica employs a circular log to reduce the cost of garbage collectors</a:t>
            </a:r>
          </a:p>
          <a:p>
            <a:r>
              <a:rPr lang="en-US" dirty="0"/>
              <a:t>Mica’s eviction algorithms is FIFO</a:t>
            </a:r>
          </a:p>
          <a:p>
            <a:pPr lvl="1"/>
            <a:r>
              <a:rPr lang="en-US" dirty="0"/>
              <a:t> might degrades the hit ratio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48AE4-F85F-B348-8D94-FC086C21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8C7B33-35F1-4240-BB54-E59C641EDB71}"/>
              </a:ext>
            </a:extLst>
          </p:cNvPr>
          <p:cNvSpPr txBox="1">
            <a:spLocks/>
          </p:cNvSpPr>
          <p:nvPr/>
        </p:nvSpPr>
        <p:spPr>
          <a:xfrm>
            <a:off x="2698635" y="6492874"/>
            <a:ext cx="5911965" cy="282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A Survey on In-Memory KV Store Designs for Today’s Data Centers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F7C2EC-256A-4F4C-BFC5-74D7A2192557}"/>
              </a:ext>
            </a:extLst>
          </p:cNvPr>
          <p:cNvSpPr/>
          <p:nvPr/>
        </p:nvSpPr>
        <p:spPr>
          <a:xfrm>
            <a:off x="189748" y="809625"/>
            <a:ext cx="4839451" cy="45719"/>
          </a:xfrm>
          <a:custGeom>
            <a:avLst/>
            <a:gdLst>
              <a:gd name="connsiteX0" fmla="*/ 0 w 4839451"/>
              <a:gd name="connsiteY0" fmla="*/ 0 h 45719"/>
              <a:gd name="connsiteX1" fmla="*/ 440928 w 4839451"/>
              <a:gd name="connsiteY1" fmla="*/ 0 h 45719"/>
              <a:gd name="connsiteX2" fmla="*/ 930250 w 4839451"/>
              <a:gd name="connsiteY2" fmla="*/ 0 h 45719"/>
              <a:gd name="connsiteX3" fmla="*/ 1371178 w 4839451"/>
              <a:gd name="connsiteY3" fmla="*/ 0 h 45719"/>
              <a:gd name="connsiteX4" fmla="*/ 1957289 w 4839451"/>
              <a:gd name="connsiteY4" fmla="*/ 0 h 45719"/>
              <a:gd name="connsiteX5" fmla="*/ 2495006 w 4839451"/>
              <a:gd name="connsiteY5" fmla="*/ 0 h 45719"/>
              <a:gd name="connsiteX6" fmla="*/ 3032723 w 4839451"/>
              <a:gd name="connsiteY6" fmla="*/ 0 h 45719"/>
              <a:gd name="connsiteX7" fmla="*/ 3667228 w 4839451"/>
              <a:gd name="connsiteY7" fmla="*/ 0 h 45719"/>
              <a:gd name="connsiteX8" fmla="*/ 4253340 w 4839451"/>
              <a:gd name="connsiteY8" fmla="*/ 0 h 45719"/>
              <a:gd name="connsiteX9" fmla="*/ 4839451 w 4839451"/>
              <a:gd name="connsiteY9" fmla="*/ 0 h 45719"/>
              <a:gd name="connsiteX10" fmla="*/ 4839451 w 4839451"/>
              <a:gd name="connsiteY10" fmla="*/ 45719 h 45719"/>
              <a:gd name="connsiteX11" fmla="*/ 4446918 w 4839451"/>
              <a:gd name="connsiteY11" fmla="*/ 45719 h 45719"/>
              <a:gd name="connsiteX12" fmla="*/ 4005990 w 4839451"/>
              <a:gd name="connsiteY12" fmla="*/ 45719 h 45719"/>
              <a:gd name="connsiteX13" fmla="*/ 3419879 w 4839451"/>
              <a:gd name="connsiteY13" fmla="*/ 45719 h 45719"/>
              <a:gd name="connsiteX14" fmla="*/ 2785373 w 4839451"/>
              <a:gd name="connsiteY14" fmla="*/ 45719 h 45719"/>
              <a:gd name="connsiteX15" fmla="*/ 2296051 w 4839451"/>
              <a:gd name="connsiteY15" fmla="*/ 45719 h 45719"/>
              <a:gd name="connsiteX16" fmla="*/ 1661545 w 4839451"/>
              <a:gd name="connsiteY16" fmla="*/ 45719 h 45719"/>
              <a:gd name="connsiteX17" fmla="*/ 1220617 w 4839451"/>
              <a:gd name="connsiteY17" fmla="*/ 45719 h 45719"/>
              <a:gd name="connsiteX18" fmla="*/ 828084 w 4839451"/>
              <a:gd name="connsiteY18" fmla="*/ 45719 h 45719"/>
              <a:gd name="connsiteX19" fmla="*/ 0 w 4839451"/>
              <a:gd name="connsiteY19" fmla="*/ 45719 h 45719"/>
              <a:gd name="connsiteX20" fmla="*/ 0 w 4839451"/>
              <a:gd name="connsiteY20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39451" h="45719" fill="none" extrusionOk="0">
                <a:moveTo>
                  <a:pt x="0" y="0"/>
                </a:moveTo>
                <a:cubicBezTo>
                  <a:pt x="126168" y="-16445"/>
                  <a:pt x="321183" y="33233"/>
                  <a:pt x="440928" y="0"/>
                </a:cubicBezTo>
                <a:cubicBezTo>
                  <a:pt x="560673" y="-33233"/>
                  <a:pt x="707434" y="25889"/>
                  <a:pt x="930250" y="0"/>
                </a:cubicBezTo>
                <a:cubicBezTo>
                  <a:pt x="1153066" y="-25889"/>
                  <a:pt x="1241148" y="4275"/>
                  <a:pt x="1371178" y="0"/>
                </a:cubicBezTo>
                <a:cubicBezTo>
                  <a:pt x="1501208" y="-4275"/>
                  <a:pt x="1740387" y="47111"/>
                  <a:pt x="1957289" y="0"/>
                </a:cubicBezTo>
                <a:cubicBezTo>
                  <a:pt x="2174191" y="-47111"/>
                  <a:pt x="2357918" y="41425"/>
                  <a:pt x="2495006" y="0"/>
                </a:cubicBezTo>
                <a:cubicBezTo>
                  <a:pt x="2632094" y="-41425"/>
                  <a:pt x="2865098" y="4179"/>
                  <a:pt x="3032723" y="0"/>
                </a:cubicBezTo>
                <a:cubicBezTo>
                  <a:pt x="3200348" y="-4179"/>
                  <a:pt x="3368671" y="12930"/>
                  <a:pt x="3667228" y="0"/>
                </a:cubicBezTo>
                <a:cubicBezTo>
                  <a:pt x="3965785" y="-12930"/>
                  <a:pt x="4108910" y="29685"/>
                  <a:pt x="4253340" y="0"/>
                </a:cubicBezTo>
                <a:cubicBezTo>
                  <a:pt x="4397770" y="-29685"/>
                  <a:pt x="4618703" y="11334"/>
                  <a:pt x="4839451" y="0"/>
                </a:cubicBezTo>
                <a:cubicBezTo>
                  <a:pt x="4842888" y="9704"/>
                  <a:pt x="4836562" y="29365"/>
                  <a:pt x="4839451" y="45719"/>
                </a:cubicBezTo>
                <a:cubicBezTo>
                  <a:pt x="4645165" y="87201"/>
                  <a:pt x="4559772" y="23603"/>
                  <a:pt x="4446918" y="45719"/>
                </a:cubicBezTo>
                <a:cubicBezTo>
                  <a:pt x="4334064" y="67835"/>
                  <a:pt x="4095352" y="-5442"/>
                  <a:pt x="4005990" y="45719"/>
                </a:cubicBezTo>
                <a:cubicBezTo>
                  <a:pt x="3916628" y="96880"/>
                  <a:pt x="3638163" y="45516"/>
                  <a:pt x="3419879" y="45719"/>
                </a:cubicBezTo>
                <a:cubicBezTo>
                  <a:pt x="3201595" y="45922"/>
                  <a:pt x="3019300" y="16096"/>
                  <a:pt x="2785373" y="45719"/>
                </a:cubicBezTo>
                <a:cubicBezTo>
                  <a:pt x="2551446" y="75342"/>
                  <a:pt x="2450841" y="-2114"/>
                  <a:pt x="2296051" y="45719"/>
                </a:cubicBezTo>
                <a:cubicBezTo>
                  <a:pt x="2141261" y="93552"/>
                  <a:pt x="1875696" y="-3499"/>
                  <a:pt x="1661545" y="45719"/>
                </a:cubicBezTo>
                <a:cubicBezTo>
                  <a:pt x="1447394" y="94937"/>
                  <a:pt x="1310359" y="43707"/>
                  <a:pt x="1220617" y="45719"/>
                </a:cubicBezTo>
                <a:cubicBezTo>
                  <a:pt x="1130875" y="47731"/>
                  <a:pt x="933224" y="29021"/>
                  <a:pt x="828084" y="45719"/>
                </a:cubicBezTo>
                <a:cubicBezTo>
                  <a:pt x="722944" y="62417"/>
                  <a:pt x="212357" y="27514"/>
                  <a:pt x="0" y="45719"/>
                </a:cubicBezTo>
                <a:cubicBezTo>
                  <a:pt x="-5191" y="36388"/>
                  <a:pt x="1414" y="13299"/>
                  <a:pt x="0" y="0"/>
                </a:cubicBezTo>
                <a:close/>
              </a:path>
              <a:path w="4839451" h="45719" stroke="0" extrusionOk="0">
                <a:moveTo>
                  <a:pt x="0" y="0"/>
                </a:moveTo>
                <a:cubicBezTo>
                  <a:pt x="213707" y="-18480"/>
                  <a:pt x="293931" y="49034"/>
                  <a:pt x="489322" y="0"/>
                </a:cubicBezTo>
                <a:cubicBezTo>
                  <a:pt x="684713" y="-49034"/>
                  <a:pt x="799716" y="25937"/>
                  <a:pt x="881856" y="0"/>
                </a:cubicBezTo>
                <a:cubicBezTo>
                  <a:pt x="963996" y="-25937"/>
                  <a:pt x="1290056" y="3348"/>
                  <a:pt x="1516361" y="0"/>
                </a:cubicBezTo>
                <a:cubicBezTo>
                  <a:pt x="1742666" y="-3348"/>
                  <a:pt x="1907359" y="2999"/>
                  <a:pt x="2005684" y="0"/>
                </a:cubicBezTo>
                <a:cubicBezTo>
                  <a:pt x="2104009" y="-2999"/>
                  <a:pt x="2356962" y="9895"/>
                  <a:pt x="2495006" y="0"/>
                </a:cubicBezTo>
                <a:cubicBezTo>
                  <a:pt x="2633050" y="-9895"/>
                  <a:pt x="2846097" y="20648"/>
                  <a:pt x="3129512" y="0"/>
                </a:cubicBezTo>
                <a:cubicBezTo>
                  <a:pt x="3412927" y="-20648"/>
                  <a:pt x="3391229" y="25241"/>
                  <a:pt x="3570439" y="0"/>
                </a:cubicBezTo>
                <a:cubicBezTo>
                  <a:pt x="3749649" y="-25241"/>
                  <a:pt x="3910069" y="45419"/>
                  <a:pt x="4204945" y="0"/>
                </a:cubicBezTo>
                <a:cubicBezTo>
                  <a:pt x="4499821" y="-45419"/>
                  <a:pt x="4539542" y="8608"/>
                  <a:pt x="4839451" y="0"/>
                </a:cubicBezTo>
                <a:cubicBezTo>
                  <a:pt x="4841410" y="19102"/>
                  <a:pt x="4835226" y="29481"/>
                  <a:pt x="4839451" y="45719"/>
                </a:cubicBezTo>
                <a:cubicBezTo>
                  <a:pt x="4635292" y="81467"/>
                  <a:pt x="4528092" y="20330"/>
                  <a:pt x="4301734" y="45719"/>
                </a:cubicBezTo>
                <a:cubicBezTo>
                  <a:pt x="4075376" y="71108"/>
                  <a:pt x="3917628" y="3936"/>
                  <a:pt x="3812412" y="45719"/>
                </a:cubicBezTo>
                <a:cubicBezTo>
                  <a:pt x="3707196" y="87502"/>
                  <a:pt x="3400715" y="1756"/>
                  <a:pt x="3177906" y="45719"/>
                </a:cubicBezTo>
                <a:cubicBezTo>
                  <a:pt x="2955097" y="89682"/>
                  <a:pt x="2777096" y="-2960"/>
                  <a:pt x="2543400" y="45719"/>
                </a:cubicBezTo>
                <a:cubicBezTo>
                  <a:pt x="2309704" y="94398"/>
                  <a:pt x="2320311" y="19477"/>
                  <a:pt x="2102473" y="45719"/>
                </a:cubicBezTo>
                <a:cubicBezTo>
                  <a:pt x="1884635" y="71961"/>
                  <a:pt x="1780323" y="40795"/>
                  <a:pt x="1564756" y="45719"/>
                </a:cubicBezTo>
                <a:cubicBezTo>
                  <a:pt x="1349189" y="50643"/>
                  <a:pt x="1193297" y="-9624"/>
                  <a:pt x="930250" y="45719"/>
                </a:cubicBezTo>
                <a:cubicBezTo>
                  <a:pt x="667203" y="101062"/>
                  <a:pt x="410801" y="-40081"/>
                  <a:pt x="0" y="45719"/>
                </a:cubicBezTo>
                <a:cubicBezTo>
                  <a:pt x="-4137" y="33380"/>
                  <a:pt x="1490" y="16484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8AB048-B8A5-AF40-9133-77AEBE48D8BE}"/>
              </a:ext>
            </a:extLst>
          </p:cNvPr>
          <p:cNvGrpSpPr/>
          <p:nvPr/>
        </p:nvGrpSpPr>
        <p:grpSpPr>
          <a:xfrm>
            <a:off x="3900673" y="3490899"/>
            <a:ext cx="2894573" cy="2262280"/>
            <a:chOff x="2122805" y="1896041"/>
            <a:chExt cx="365760" cy="365760"/>
          </a:xfrm>
          <a:solidFill>
            <a:srgbClr val="92D050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7B7BDAE-75B1-2543-9D81-8FF380503974}"/>
                </a:ext>
              </a:extLst>
            </p:cNvPr>
            <p:cNvSpPr/>
            <p:nvPr/>
          </p:nvSpPr>
          <p:spPr>
            <a:xfrm>
              <a:off x="2122805" y="1896041"/>
              <a:ext cx="365760" cy="36576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6C03699-DF65-3344-ABC3-45ACD650C3BE}"/>
                </a:ext>
              </a:extLst>
            </p:cNvPr>
            <p:cNvSpPr/>
            <p:nvPr/>
          </p:nvSpPr>
          <p:spPr>
            <a:xfrm>
              <a:off x="2191385" y="1964621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68F684-1C4D-3846-822C-31B384F194F9}"/>
                </a:ext>
              </a:extLst>
            </p:cNvPr>
            <p:cNvCxnSpPr>
              <a:cxnSpLocks/>
              <a:stCxn id="8" idx="7"/>
              <a:endCxn id="9" idx="7"/>
            </p:cNvCxnSpPr>
            <p:nvPr/>
          </p:nvCxnSpPr>
          <p:spPr>
            <a:xfrm flipH="1">
              <a:off x="2386507" y="1949605"/>
              <a:ext cx="48494" cy="484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00E3E36-3726-B345-8C94-2E469E67DD86}"/>
                </a:ext>
              </a:extLst>
            </p:cNvPr>
            <p:cNvCxnSpPr>
              <a:cxnSpLocks/>
              <a:stCxn id="8" idx="0"/>
              <a:endCxn id="9" idx="0"/>
            </p:cNvCxnSpPr>
            <p:nvPr/>
          </p:nvCxnSpPr>
          <p:spPr>
            <a:xfrm>
              <a:off x="2305685" y="1896041"/>
              <a:ext cx="0" cy="6858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EAE4696-3FEB-9047-9D9C-FA2DACAE3662}"/>
                </a:ext>
              </a:extLst>
            </p:cNvPr>
            <p:cNvCxnSpPr>
              <a:cxnSpLocks/>
              <a:stCxn id="8" idx="1"/>
              <a:endCxn id="9" idx="1"/>
            </p:cNvCxnSpPr>
            <p:nvPr/>
          </p:nvCxnSpPr>
          <p:spPr>
            <a:xfrm>
              <a:off x="2176369" y="1949605"/>
              <a:ext cx="48494" cy="484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F85AF6-667E-5940-816A-C277596D9157}"/>
                </a:ext>
              </a:extLst>
            </p:cNvPr>
            <p:cNvCxnSpPr>
              <a:stCxn id="9" idx="2"/>
              <a:endCxn id="9" idx="2"/>
            </p:cNvCxnSpPr>
            <p:nvPr/>
          </p:nvCxnSpPr>
          <p:spPr>
            <a:xfrm>
              <a:off x="2191385" y="2078921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B38E71F-46D0-E14A-A002-BDFD9A765D85}"/>
                </a:ext>
              </a:extLst>
            </p:cNvPr>
            <p:cNvCxnSpPr>
              <a:cxnSpLocks/>
              <a:stCxn id="8" idx="2"/>
              <a:endCxn id="9" idx="2"/>
            </p:cNvCxnSpPr>
            <p:nvPr/>
          </p:nvCxnSpPr>
          <p:spPr>
            <a:xfrm>
              <a:off x="2122805" y="2078921"/>
              <a:ext cx="6858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1BC5B93-CFCB-6249-BB3F-13077C355FC8}"/>
                </a:ext>
              </a:extLst>
            </p:cNvPr>
            <p:cNvCxnSpPr>
              <a:cxnSpLocks/>
              <a:stCxn id="8" idx="3"/>
              <a:endCxn id="9" idx="3"/>
            </p:cNvCxnSpPr>
            <p:nvPr/>
          </p:nvCxnSpPr>
          <p:spPr>
            <a:xfrm flipV="1">
              <a:off x="2176369" y="2159743"/>
              <a:ext cx="48494" cy="484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5BF5EF5-CE8E-384C-A1CB-F21BAE75D0FD}"/>
                </a:ext>
              </a:extLst>
            </p:cNvPr>
            <p:cNvCxnSpPr>
              <a:cxnSpLocks/>
              <a:stCxn id="8" idx="4"/>
              <a:endCxn id="8" idx="4"/>
            </p:cNvCxnSpPr>
            <p:nvPr/>
          </p:nvCxnSpPr>
          <p:spPr>
            <a:xfrm>
              <a:off x="2305685" y="2261801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CB81547-DFDB-8D4C-B2CD-A302A1085380}"/>
                </a:ext>
              </a:extLst>
            </p:cNvPr>
            <p:cNvCxnSpPr>
              <a:cxnSpLocks/>
              <a:endCxn id="8" idx="6"/>
            </p:cNvCxnSpPr>
            <p:nvPr/>
          </p:nvCxnSpPr>
          <p:spPr>
            <a:xfrm>
              <a:off x="2422525" y="2078921"/>
              <a:ext cx="6604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9791A7D-2E7E-6547-836A-A00975BA7151}"/>
              </a:ext>
            </a:extLst>
          </p:cNvPr>
          <p:cNvSpPr txBox="1"/>
          <p:nvPr/>
        </p:nvSpPr>
        <p:spPr>
          <a:xfrm>
            <a:off x="11179512" y="6418991"/>
            <a:ext cx="3964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/36</a:t>
            </a:r>
          </a:p>
        </p:txBody>
      </p:sp>
    </p:spTree>
    <p:extLst>
      <p:ext uri="{BB962C8B-B14F-4D97-AF65-F5344CB8AC3E}">
        <p14:creationId xmlns:p14="http://schemas.microsoft.com/office/powerpoint/2010/main" val="4229045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EABC-063B-1E42-9A18-324CDAEB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241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 Timely removal of expired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67E8-FF69-CE4E-868F-BE73051F4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48" y="1173841"/>
            <a:ext cx="10515600" cy="4351338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Lazy expiration (Delete expired objects on access)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Straightforward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 memory efficiency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LRU queue (Delete expired objects from the tail of LRU queues) – Memcached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LRU queues hampers thread scalability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Opportunistic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 memory efficiency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Full cache scan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Costly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memory efficiency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sampling  (Randomly choose some items and delete the expired ones) -  Redis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Costly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 memory efficiency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lvl="1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6312B-A495-3E42-B8FB-02997CF0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7EED20-3A68-8E4C-AB7D-4BA2F63BF1D9}"/>
              </a:ext>
            </a:extLst>
          </p:cNvPr>
          <p:cNvSpPr/>
          <p:nvPr/>
        </p:nvSpPr>
        <p:spPr>
          <a:xfrm>
            <a:off x="189748" y="809625"/>
            <a:ext cx="4839451" cy="45719"/>
          </a:xfrm>
          <a:custGeom>
            <a:avLst/>
            <a:gdLst>
              <a:gd name="connsiteX0" fmla="*/ 0 w 4839451"/>
              <a:gd name="connsiteY0" fmla="*/ 0 h 45719"/>
              <a:gd name="connsiteX1" fmla="*/ 440928 w 4839451"/>
              <a:gd name="connsiteY1" fmla="*/ 0 h 45719"/>
              <a:gd name="connsiteX2" fmla="*/ 930250 w 4839451"/>
              <a:gd name="connsiteY2" fmla="*/ 0 h 45719"/>
              <a:gd name="connsiteX3" fmla="*/ 1371178 w 4839451"/>
              <a:gd name="connsiteY3" fmla="*/ 0 h 45719"/>
              <a:gd name="connsiteX4" fmla="*/ 1957289 w 4839451"/>
              <a:gd name="connsiteY4" fmla="*/ 0 h 45719"/>
              <a:gd name="connsiteX5" fmla="*/ 2495006 w 4839451"/>
              <a:gd name="connsiteY5" fmla="*/ 0 h 45719"/>
              <a:gd name="connsiteX6" fmla="*/ 3032723 w 4839451"/>
              <a:gd name="connsiteY6" fmla="*/ 0 h 45719"/>
              <a:gd name="connsiteX7" fmla="*/ 3667228 w 4839451"/>
              <a:gd name="connsiteY7" fmla="*/ 0 h 45719"/>
              <a:gd name="connsiteX8" fmla="*/ 4253340 w 4839451"/>
              <a:gd name="connsiteY8" fmla="*/ 0 h 45719"/>
              <a:gd name="connsiteX9" fmla="*/ 4839451 w 4839451"/>
              <a:gd name="connsiteY9" fmla="*/ 0 h 45719"/>
              <a:gd name="connsiteX10" fmla="*/ 4839451 w 4839451"/>
              <a:gd name="connsiteY10" fmla="*/ 45719 h 45719"/>
              <a:gd name="connsiteX11" fmla="*/ 4446918 w 4839451"/>
              <a:gd name="connsiteY11" fmla="*/ 45719 h 45719"/>
              <a:gd name="connsiteX12" fmla="*/ 4005990 w 4839451"/>
              <a:gd name="connsiteY12" fmla="*/ 45719 h 45719"/>
              <a:gd name="connsiteX13" fmla="*/ 3419879 w 4839451"/>
              <a:gd name="connsiteY13" fmla="*/ 45719 h 45719"/>
              <a:gd name="connsiteX14" fmla="*/ 2785373 w 4839451"/>
              <a:gd name="connsiteY14" fmla="*/ 45719 h 45719"/>
              <a:gd name="connsiteX15" fmla="*/ 2296051 w 4839451"/>
              <a:gd name="connsiteY15" fmla="*/ 45719 h 45719"/>
              <a:gd name="connsiteX16" fmla="*/ 1661545 w 4839451"/>
              <a:gd name="connsiteY16" fmla="*/ 45719 h 45719"/>
              <a:gd name="connsiteX17" fmla="*/ 1220617 w 4839451"/>
              <a:gd name="connsiteY17" fmla="*/ 45719 h 45719"/>
              <a:gd name="connsiteX18" fmla="*/ 828084 w 4839451"/>
              <a:gd name="connsiteY18" fmla="*/ 45719 h 45719"/>
              <a:gd name="connsiteX19" fmla="*/ 0 w 4839451"/>
              <a:gd name="connsiteY19" fmla="*/ 45719 h 45719"/>
              <a:gd name="connsiteX20" fmla="*/ 0 w 4839451"/>
              <a:gd name="connsiteY20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39451" h="45719" fill="none" extrusionOk="0">
                <a:moveTo>
                  <a:pt x="0" y="0"/>
                </a:moveTo>
                <a:cubicBezTo>
                  <a:pt x="126168" y="-16445"/>
                  <a:pt x="321183" y="33233"/>
                  <a:pt x="440928" y="0"/>
                </a:cubicBezTo>
                <a:cubicBezTo>
                  <a:pt x="560673" y="-33233"/>
                  <a:pt x="707434" y="25889"/>
                  <a:pt x="930250" y="0"/>
                </a:cubicBezTo>
                <a:cubicBezTo>
                  <a:pt x="1153066" y="-25889"/>
                  <a:pt x="1241148" y="4275"/>
                  <a:pt x="1371178" y="0"/>
                </a:cubicBezTo>
                <a:cubicBezTo>
                  <a:pt x="1501208" y="-4275"/>
                  <a:pt x="1740387" y="47111"/>
                  <a:pt x="1957289" y="0"/>
                </a:cubicBezTo>
                <a:cubicBezTo>
                  <a:pt x="2174191" y="-47111"/>
                  <a:pt x="2357918" y="41425"/>
                  <a:pt x="2495006" y="0"/>
                </a:cubicBezTo>
                <a:cubicBezTo>
                  <a:pt x="2632094" y="-41425"/>
                  <a:pt x="2865098" y="4179"/>
                  <a:pt x="3032723" y="0"/>
                </a:cubicBezTo>
                <a:cubicBezTo>
                  <a:pt x="3200348" y="-4179"/>
                  <a:pt x="3368671" y="12930"/>
                  <a:pt x="3667228" y="0"/>
                </a:cubicBezTo>
                <a:cubicBezTo>
                  <a:pt x="3965785" y="-12930"/>
                  <a:pt x="4108910" y="29685"/>
                  <a:pt x="4253340" y="0"/>
                </a:cubicBezTo>
                <a:cubicBezTo>
                  <a:pt x="4397770" y="-29685"/>
                  <a:pt x="4618703" y="11334"/>
                  <a:pt x="4839451" y="0"/>
                </a:cubicBezTo>
                <a:cubicBezTo>
                  <a:pt x="4842888" y="9704"/>
                  <a:pt x="4836562" y="29365"/>
                  <a:pt x="4839451" y="45719"/>
                </a:cubicBezTo>
                <a:cubicBezTo>
                  <a:pt x="4645165" y="87201"/>
                  <a:pt x="4559772" y="23603"/>
                  <a:pt x="4446918" y="45719"/>
                </a:cubicBezTo>
                <a:cubicBezTo>
                  <a:pt x="4334064" y="67835"/>
                  <a:pt x="4095352" y="-5442"/>
                  <a:pt x="4005990" y="45719"/>
                </a:cubicBezTo>
                <a:cubicBezTo>
                  <a:pt x="3916628" y="96880"/>
                  <a:pt x="3638163" y="45516"/>
                  <a:pt x="3419879" y="45719"/>
                </a:cubicBezTo>
                <a:cubicBezTo>
                  <a:pt x="3201595" y="45922"/>
                  <a:pt x="3019300" y="16096"/>
                  <a:pt x="2785373" y="45719"/>
                </a:cubicBezTo>
                <a:cubicBezTo>
                  <a:pt x="2551446" y="75342"/>
                  <a:pt x="2450841" y="-2114"/>
                  <a:pt x="2296051" y="45719"/>
                </a:cubicBezTo>
                <a:cubicBezTo>
                  <a:pt x="2141261" y="93552"/>
                  <a:pt x="1875696" y="-3499"/>
                  <a:pt x="1661545" y="45719"/>
                </a:cubicBezTo>
                <a:cubicBezTo>
                  <a:pt x="1447394" y="94937"/>
                  <a:pt x="1310359" y="43707"/>
                  <a:pt x="1220617" y="45719"/>
                </a:cubicBezTo>
                <a:cubicBezTo>
                  <a:pt x="1130875" y="47731"/>
                  <a:pt x="933224" y="29021"/>
                  <a:pt x="828084" y="45719"/>
                </a:cubicBezTo>
                <a:cubicBezTo>
                  <a:pt x="722944" y="62417"/>
                  <a:pt x="212357" y="27514"/>
                  <a:pt x="0" y="45719"/>
                </a:cubicBezTo>
                <a:cubicBezTo>
                  <a:pt x="-5191" y="36388"/>
                  <a:pt x="1414" y="13299"/>
                  <a:pt x="0" y="0"/>
                </a:cubicBezTo>
                <a:close/>
              </a:path>
              <a:path w="4839451" h="45719" stroke="0" extrusionOk="0">
                <a:moveTo>
                  <a:pt x="0" y="0"/>
                </a:moveTo>
                <a:cubicBezTo>
                  <a:pt x="213707" y="-18480"/>
                  <a:pt x="293931" y="49034"/>
                  <a:pt x="489322" y="0"/>
                </a:cubicBezTo>
                <a:cubicBezTo>
                  <a:pt x="684713" y="-49034"/>
                  <a:pt x="799716" y="25937"/>
                  <a:pt x="881856" y="0"/>
                </a:cubicBezTo>
                <a:cubicBezTo>
                  <a:pt x="963996" y="-25937"/>
                  <a:pt x="1290056" y="3348"/>
                  <a:pt x="1516361" y="0"/>
                </a:cubicBezTo>
                <a:cubicBezTo>
                  <a:pt x="1742666" y="-3348"/>
                  <a:pt x="1907359" y="2999"/>
                  <a:pt x="2005684" y="0"/>
                </a:cubicBezTo>
                <a:cubicBezTo>
                  <a:pt x="2104009" y="-2999"/>
                  <a:pt x="2356962" y="9895"/>
                  <a:pt x="2495006" y="0"/>
                </a:cubicBezTo>
                <a:cubicBezTo>
                  <a:pt x="2633050" y="-9895"/>
                  <a:pt x="2846097" y="20648"/>
                  <a:pt x="3129512" y="0"/>
                </a:cubicBezTo>
                <a:cubicBezTo>
                  <a:pt x="3412927" y="-20648"/>
                  <a:pt x="3391229" y="25241"/>
                  <a:pt x="3570439" y="0"/>
                </a:cubicBezTo>
                <a:cubicBezTo>
                  <a:pt x="3749649" y="-25241"/>
                  <a:pt x="3910069" y="45419"/>
                  <a:pt x="4204945" y="0"/>
                </a:cubicBezTo>
                <a:cubicBezTo>
                  <a:pt x="4499821" y="-45419"/>
                  <a:pt x="4539542" y="8608"/>
                  <a:pt x="4839451" y="0"/>
                </a:cubicBezTo>
                <a:cubicBezTo>
                  <a:pt x="4841410" y="19102"/>
                  <a:pt x="4835226" y="29481"/>
                  <a:pt x="4839451" y="45719"/>
                </a:cubicBezTo>
                <a:cubicBezTo>
                  <a:pt x="4635292" y="81467"/>
                  <a:pt x="4528092" y="20330"/>
                  <a:pt x="4301734" y="45719"/>
                </a:cubicBezTo>
                <a:cubicBezTo>
                  <a:pt x="4075376" y="71108"/>
                  <a:pt x="3917628" y="3936"/>
                  <a:pt x="3812412" y="45719"/>
                </a:cubicBezTo>
                <a:cubicBezTo>
                  <a:pt x="3707196" y="87502"/>
                  <a:pt x="3400715" y="1756"/>
                  <a:pt x="3177906" y="45719"/>
                </a:cubicBezTo>
                <a:cubicBezTo>
                  <a:pt x="2955097" y="89682"/>
                  <a:pt x="2777096" y="-2960"/>
                  <a:pt x="2543400" y="45719"/>
                </a:cubicBezTo>
                <a:cubicBezTo>
                  <a:pt x="2309704" y="94398"/>
                  <a:pt x="2320311" y="19477"/>
                  <a:pt x="2102473" y="45719"/>
                </a:cubicBezTo>
                <a:cubicBezTo>
                  <a:pt x="1884635" y="71961"/>
                  <a:pt x="1780323" y="40795"/>
                  <a:pt x="1564756" y="45719"/>
                </a:cubicBezTo>
                <a:cubicBezTo>
                  <a:pt x="1349189" y="50643"/>
                  <a:pt x="1193297" y="-9624"/>
                  <a:pt x="930250" y="45719"/>
                </a:cubicBezTo>
                <a:cubicBezTo>
                  <a:pt x="667203" y="101062"/>
                  <a:pt x="410801" y="-40081"/>
                  <a:pt x="0" y="45719"/>
                </a:cubicBezTo>
                <a:cubicBezTo>
                  <a:pt x="-4137" y="33380"/>
                  <a:pt x="1490" y="16484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41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168867-D56B-2C4B-B505-C0398B6BB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16" y="2213200"/>
            <a:ext cx="8561660" cy="30648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651E717-A737-2740-A57A-76BF4506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0687"/>
            <a:ext cx="10515600" cy="1325563"/>
          </a:xfrm>
        </p:spPr>
        <p:txBody>
          <a:bodyPr/>
          <a:lstStyle/>
          <a:p>
            <a:r>
              <a:rPr lang="en-US" dirty="0" err="1"/>
              <a:t>SegCache</a:t>
            </a:r>
            <a:r>
              <a:rPr lang="en-US" dirty="0"/>
              <a:t> [NSDI 21]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92CC9-7B87-B449-9B73-D2DF2E37FED4}"/>
              </a:ext>
            </a:extLst>
          </p:cNvPr>
          <p:cNvSpPr txBox="1"/>
          <p:nvPr/>
        </p:nvSpPr>
        <p:spPr>
          <a:xfrm>
            <a:off x="189748" y="1347824"/>
            <a:ext cx="61022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Reduce the metadata -&gt; macro management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Timely removal of  expired objects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ABB39-988B-0547-B20D-D2EC7F8F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15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EEA266-96A1-5C45-917F-4DA61E30E512}"/>
              </a:ext>
            </a:extLst>
          </p:cNvPr>
          <p:cNvSpPr/>
          <p:nvPr/>
        </p:nvSpPr>
        <p:spPr>
          <a:xfrm>
            <a:off x="189748" y="809625"/>
            <a:ext cx="4839451" cy="45719"/>
          </a:xfrm>
          <a:custGeom>
            <a:avLst/>
            <a:gdLst>
              <a:gd name="connsiteX0" fmla="*/ 0 w 4839451"/>
              <a:gd name="connsiteY0" fmla="*/ 0 h 45719"/>
              <a:gd name="connsiteX1" fmla="*/ 440928 w 4839451"/>
              <a:gd name="connsiteY1" fmla="*/ 0 h 45719"/>
              <a:gd name="connsiteX2" fmla="*/ 930250 w 4839451"/>
              <a:gd name="connsiteY2" fmla="*/ 0 h 45719"/>
              <a:gd name="connsiteX3" fmla="*/ 1371178 w 4839451"/>
              <a:gd name="connsiteY3" fmla="*/ 0 h 45719"/>
              <a:gd name="connsiteX4" fmla="*/ 1957289 w 4839451"/>
              <a:gd name="connsiteY4" fmla="*/ 0 h 45719"/>
              <a:gd name="connsiteX5" fmla="*/ 2495006 w 4839451"/>
              <a:gd name="connsiteY5" fmla="*/ 0 h 45719"/>
              <a:gd name="connsiteX6" fmla="*/ 3032723 w 4839451"/>
              <a:gd name="connsiteY6" fmla="*/ 0 h 45719"/>
              <a:gd name="connsiteX7" fmla="*/ 3667228 w 4839451"/>
              <a:gd name="connsiteY7" fmla="*/ 0 h 45719"/>
              <a:gd name="connsiteX8" fmla="*/ 4253340 w 4839451"/>
              <a:gd name="connsiteY8" fmla="*/ 0 h 45719"/>
              <a:gd name="connsiteX9" fmla="*/ 4839451 w 4839451"/>
              <a:gd name="connsiteY9" fmla="*/ 0 h 45719"/>
              <a:gd name="connsiteX10" fmla="*/ 4839451 w 4839451"/>
              <a:gd name="connsiteY10" fmla="*/ 45719 h 45719"/>
              <a:gd name="connsiteX11" fmla="*/ 4446918 w 4839451"/>
              <a:gd name="connsiteY11" fmla="*/ 45719 h 45719"/>
              <a:gd name="connsiteX12" fmla="*/ 4005990 w 4839451"/>
              <a:gd name="connsiteY12" fmla="*/ 45719 h 45719"/>
              <a:gd name="connsiteX13" fmla="*/ 3419879 w 4839451"/>
              <a:gd name="connsiteY13" fmla="*/ 45719 h 45719"/>
              <a:gd name="connsiteX14" fmla="*/ 2785373 w 4839451"/>
              <a:gd name="connsiteY14" fmla="*/ 45719 h 45719"/>
              <a:gd name="connsiteX15" fmla="*/ 2296051 w 4839451"/>
              <a:gd name="connsiteY15" fmla="*/ 45719 h 45719"/>
              <a:gd name="connsiteX16" fmla="*/ 1661545 w 4839451"/>
              <a:gd name="connsiteY16" fmla="*/ 45719 h 45719"/>
              <a:gd name="connsiteX17" fmla="*/ 1220617 w 4839451"/>
              <a:gd name="connsiteY17" fmla="*/ 45719 h 45719"/>
              <a:gd name="connsiteX18" fmla="*/ 828084 w 4839451"/>
              <a:gd name="connsiteY18" fmla="*/ 45719 h 45719"/>
              <a:gd name="connsiteX19" fmla="*/ 0 w 4839451"/>
              <a:gd name="connsiteY19" fmla="*/ 45719 h 45719"/>
              <a:gd name="connsiteX20" fmla="*/ 0 w 4839451"/>
              <a:gd name="connsiteY20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39451" h="45719" fill="none" extrusionOk="0">
                <a:moveTo>
                  <a:pt x="0" y="0"/>
                </a:moveTo>
                <a:cubicBezTo>
                  <a:pt x="126168" y="-16445"/>
                  <a:pt x="321183" y="33233"/>
                  <a:pt x="440928" y="0"/>
                </a:cubicBezTo>
                <a:cubicBezTo>
                  <a:pt x="560673" y="-33233"/>
                  <a:pt x="707434" y="25889"/>
                  <a:pt x="930250" y="0"/>
                </a:cubicBezTo>
                <a:cubicBezTo>
                  <a:pt x="1153066" y="-25889"/>
                  <a:pt x="1241148" y="4275"/>
                  <a:pt x="1371178" y="0"/>
                </a:cubicBezTo>
                <a:cubicBezTo>
                  <a:pt x="1501208" y="-4275"/>
                  <a:pt x="1740387" y="47111"/>
                  <a:pt x="1957289" y="0"/>
                </a:cubicBezTo>
                <a:cubicBezTo>
                  <a:pt x="2174191" y="-47111"/>
                  <a:pt x="2357918" y="41425"/>
                  <a:pt x="2495006" y="0"/>
                </a:cubicBezTo>
                <a:cubicBezTo>
                  <a:pt x="2632094" y="-41425"/>
                  <a:pt x="2865098" y="4179"/>
                  <a:pt x="3032723" y="0"/>
                </a:cubicBezTo>
                <a:cubicBezTo>
                  <a:pt x="3200348" y="-4179"/>
                  <a:pt x="3368671" y="12930"/>
                  <a:pt x="3667228" y="0"/>
                </a:cubicBezTo>
                <a:cubicBezTo>
                  <a:pt x="3965785" y="-12930"/>
                  <a:pt x="4108910" y="29685"/>
                  <a:pt x="4253340" y="0"/>
                </a:cubicBezTo>
                <a:cubicBezTo>
                  <a:pt x="4397770" y="-29685"/>
                  <a:pt x="4618703" y="11334"/>
                  <a:pt x="4839451" y="0"/>
                </a:cubicBezTo>
                <a:cubicBezTo>
                  <a:pt x="4842888" y="9704"/>
                  <a:pt x="4836562" y="29365"/>
                  <a:pt x="4839451" y="45719"/>
                </a:cubicBezTo>
                <a:cubicBezTo>
                  <a:pt x="4645165" y="87201"/>
                  <a:pt x="4559772" y="23603"/>
                  <a:pt x="4446918" y="45719"/>
                </a:cubicBezTo>
                <a:cubicBezTo>
                  <a:pt x="4334064" y="67835"/>
                  <a:pt x="4095352" y="-5442"/>
                  <a:pt x="4005990" y="45719"/>
                </a:cubicBezTo>
                <a:cubicBezTo>
                  <a:pt x="3916628" y="96880"/>
                  <a:pt x="3638163" y="45516"/>
                  <a:pt x="3419879" y="45719"/>
                </a:cubicBezTo>
                <a:cubicBezTo>
                  <a:pt x="3201595" y="45922"/>
                  <a:pt x="3019300" y="16096"/>
                  <a:pt x="2785373" y="45719"/>
                </a:cubicBezTo>
                <a:cubicBezTo>
                  <a:pt x="2551446" y="75342"/>
                  <a:pt x="2450841" y="-2114"/>
                  <a:pt x="2296051" y="45719"/>
                </a:cubicBezTo>
                <a:cubicBezTo>
                  <a:pt x="2141261" y="93552"/>
                  <a:pt x="1875696" y="-3499"/>
                  <a:pt x="1661545" y="45719"/>
                </a:cubicBezTo>
                <a:cubicBezTo>
                  <a:pt x="1447394" y="94937"/>
                  <a:pt x="1310359" y="43707"/>
                  <a:pt x="1220617" y="45719"/>
                </a:cubicBezTo>
                <a:cubicBezTo>
                  <a:pt x="1130875" y="47731"/>
                  <a:pt x="933224" y="29021"/>
                  <a:pt x="828084" y="45719"/>
                </a:cubicBezTo>
                <a:cubicBezTo>
                  <a:pt x="722944" y="62417"/>
                  <a:pt x="212357" y="27514"/>
                  <a:pt x="0" y="45719"/>
                </a:cubicBezTo>
                <a:cubicBezTo>
                  <a:pt x="-5191" y="36388"/>
                  <a:pt x="1414" y="13299"/>
                  <a:pt x="0" y="0"/>
                </a:cubicBezTo>
                <a:close/>
              </a:path>
              <a:path w="4839451" h="45719" stroke="0" extrusionOk="0">
                <a:moveTo>
                  <a:pt x="0" y="0"/>
                </a:moveTo>
                <a:cubicBezTo>
                  <a:pt x="213707" y="-18480"/>
                  <a:pt x="293931" y="49034"/>
                  <a:pt x="489322" y="0"/>
                </a:cubicBezTo>
                <a:cubicBezTo>
                  <a:pt x="684713" y="-49034"/>
                  <a:pt x="799716" y="25937"/>
                  <a:pt x="881856" y="0"/>
                </a:cubicBezTo>
                <a:cubicBezTo>
                  <a:pt x="963996" y="-25937"/>
                  <a:pt x="1290056" y="3348"/>
                  <a:pt x="1516361" y="0"/>
                </a:cubicBezTo>
                <a:cubicBezTo>
                  <a:pt x="1742666" y="-3348"/>
                  <a:pt x="1907359" y="2999"/>
                  <a:pt x="2005684" y="0"/>
                </a:cubicBezTo>
                <a:cubicBezTo>
                  <a:pt x="2104009" y="-2999"/>
                  <a:pt x="2356962" y="9895"/>
                  <a:pt x="2495006" y="0"/>
                </a:cubicBezTo>
                <a:cubicBezTo>
                  <a:pt x="2633050" y="-9895"/>
                  <a:pt x="2846097" y="20648"/>
                  <a:pt x="3129512" y="0"/>
                </a:cubicBezTo>
                <a:cubicBezTo>
                  <a:pt x="3412927" y="-20648"/>
                  <a:pt x="3391229" y="25241"/>
                  <a:pt x="3570439" y="0"/>
                </a:cubicBezTo>
                <a:cubicBezTo>
                  <a:pt x="3749649" y="-25241"/>
                  <a:pt x="3910069" y="45419"/>
                  <a:pt x="4204945" y="0"/>
                </a:cubicBezTo>
                <a:cubicBezTo>
                  <a:pt x="4499821" y="-45419"/>
                  <a:pt x="4539542" y="8608"/>
                  <a:pt x="4839451" y="0"/>
                </a:cubicBezTo>
                <a:cubicBezTo>
                  <a:pt x="4841410" y="19102"/>
                  <a:pt x="4835226" y="29481"/>
                  <a:pt x="4839451" y="45719"/>
                </a:cubicBezTo>
                <a:cubicBezTo>
                  <a:pt x="4635292" y="81467"/>
                  <a:pt x="4528092" y="20330"/>
                  <a:pt x="4301734" y="45719"/>
                </a:cubicBezTo>
                <a:cubicBezTo>
                  <a:pt x="4075376" y="71108"/>
                  <a:pt x="3917628" y="3936"/>
                  <a:pt x="3812412" y="45719"/>
                </a:cubicBezTo>
                <a:cubicBezTo>
                  <a:pt x="3707196" y="87502"/>
                  <a:pt x="3400715" y="1756"/>
                  <a:pt x="3177906" y="45719"/>
                </a:cubicBezTo>
                <a:cubicBezTo>
                  <a:pt x="2955097" y="89682"/>
                  <a:pt x="2777096" y="-2960"/>
                  <a:pt x="2543400" y="45719"/>
                </a:cubicBezTo>
                <a:cubicBezTo>
                  <a:pt x="2309704" y="94398"/>
                  <a:pt x="2320311" y="19477"/>
                  <a:pt x="2102473" y="45719"/>
                </a:cubicBezTo>
                <a:cubicBezTo>
                  <a:pt x="1884635" y="71961"/>
                  <a:pt x="1780323" y="40795"/>
                  <a:pt x="1564756" y="45719"/>
                </a:cubicBezTo>
                <a:cubicBezTo>
                  <a:pt x="1349189" y="50643"/>
                  <a:pt x="1193297" y="-9624"/>
                  <a:pt x="930250" y="45719"/>
                </a:cubicBezTo>
                <a:cubicBezTo>
                  <a:pt x="667203" y="101062"/>
                  <a:pt x="410801" y="-40081"/>
                  <a:pt x="0" y="45719"/>
                </a:cubicBezTo>
                <a:cubicBezTo>
                  <a:pt x="-4137" y="33380"/>
                  <a:pt x="1490" y="16484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F750A0-D432-C645-8277-EE41929F58CD}"/>
              </a:ext>
            </a:extLst>
          </p:cNvPr>
          <p:cNvSpPr/>
          <p:nvPr/>
        </p:nvSpPr>
        <p:spPr>
          <a:xfrm>
            <a:off x="6927715" y="1950860"/>
            <a:ext cx="3054485" cy="3589506"/>
          </a:xfrm>
          <a:prstGeom prst="rect">
            <a:avLst/>
          </a:prstGeom>
          <a:solidFill>
            <a:schemeClr val="bg1">
              <a:alpha val="960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2BF54F-13FC-2340-A09A-9B09C019A1BE}"/>
              </a:ext>
            </a:extLst>
          </p:cNvPr>
          <p:cNvSpPr/>
          <p:nvPr/>
        </p:nvSpPr>
        <p:spPr>
          <a:xfrm>
            <a:off x="1299516" y="2026004"/>
            <a:ext cx="3054485" cy="3589506"/>
          </a:xfrm>
          <a:prstGeom prst="rect">
            <a:avLst/>
          </a:prstGeom>
          <a:solidFill>
            <a:schemeClr val="bg1">
              <a:alpha val="9401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60E1-3F7D-C24A-905D-EA8FC95F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3" y="-1212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Elastic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6A72E-DDEB-1141-B349-4B0F6DD7A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825" y="1181187"/>
            <a:ext cx="10515600" cy="435133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Multitenant KV store  -&gt;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enhance data center utilization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Existing solution (</a:t>
            </a:r>
            <a:r>
              <a:rPr lang="en-US" dirty="0" err="1"/>
              <a:t>MemShare</a:t>
            </a:r>
            <a:r>
              <a:rPr lang="en-US" dirty="0"/>
              <a:t>- Amazon </a:t>
            </a:r>
            <a:r>
              <a:rPr lang="en-US" dirty="0" err="1"/>
              <a:t>ElasticCache</a:t>
            </a:r>
            <a:r>
              <a:rPr lang="en-US" dirty="0"/>
              <a:t>- Facebook) statistically partition their memory among application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Static partitioning is straightforward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Degrades the memory efficiency and performance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Elastic memory partitioning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Dynamically adjust memory share of tenants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E529B-AED2-004E-88E5-0E7A0DFA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80CEE6-7F5A-B44C-BA6C-18C8799333A7}"/>
              </a:ext>
            </a:extLst>
          </p:cNvPr>
          <p:cNvSpPr txBox="1">
            <a:spLocks/>
          </p:cNvSpPr>
          <p:nvPr/>
        </p:nvSpPr>
        <p:spPr>
          <a:xfrm>
            <a:off x="2698635" y="6492874"/>
            <a:ext cx="5911965" cy="282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A Survey on In-Memory KV Store Designs for Today’s Data Centers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3CD526-E968-294A-9497-7D19E7249E48}"/>
              </a:ext>
            </a:extLst>
          </p:cNvPr>
          <p:cNvSpPr/>
          <p:nvPr/>
        </p:nvSpPr>
        <p:spPr>
          <a:xfrm>
            <a:off x="189748" y="809625"/>
            <a:ext cx="4839451" cy="45719"/>
          </a:xfrm>
          <a:custGeom>
            <a:avLst/>
            <a:gdLst>
              <a:gd name="connsiteX0" fmla="*/ 0 w 4839451"/>
              <a:gd name="connsiteY0" fmla="*/ 0 h 45719"/>
              <a:gd name="connsiteX1" fmla="*/ 440928 w 4839451"/>
              <a:gd name="connsiteY1" fmla="*/ 0 h 45719"/>
              <a:gd name="connsiteX2" fmla="*/ 930250 w 4839451"/>
              <a:gd name="connsiteY2" fmla="*/ 0 h 45719"/>
              <a:gd name="connsiteX3" fmla="*/ 1371178 w 4839451"/>
              <a:gd name="connsiteY3" fmla="*/ 0 h 45719"/>
              <a:gd name="connsiteX4" fmla="*/ 1957289 w 4839451"/>
              <a:gd name="connsiteY4" fmla="*/ 0 h 45719"/>
              <a:gd name="connsiteX5" fmla="*/ 2495006 w 4839451"/>
              <a:gd name="connsiteY5" fmla="*/ 0 h 45719"/>
              <a:gd name="connsiteX6" fmla="*/ 3032723 w 4839451"/>
              <a:gd name="connsiteY6" fmla="*/ 0 h 45719"/>
              <a:gd name="connsiteX7" fmla="*/ 3667228 w 4839451"/>
              <a:gd name="connsiteY7" fmla="*/ 0 h 45719"/>
              <a:gd name="connsiteX8" fmla="*/ 4253340 w 4839451"/>
              <a:gd name="connsiteY8" fmla="*/ 0 h 45719"/>
              <a:gd name="connsiteX9" fmla="*/ 4839451 w 4839451"/>
              <a:gd name="connsiteY9" fmla="*/ 0 h 45719"/>
              <a:gd name="connsiteX10" fmla="*/ 4839451 w 4839451"/>
              <a:gd name="connsiteY10" fmla="*/ 45719 h 45719"/>
              <a:gd name="connsiteX11" fmla="*/ 4446918 w 4839451"/>
              <a:gd name="connsiteY11" fmla="*/ 45719 h 45719"/>
              <a:gd name="connsiteX12" fmla="*/ 4005990 w 4839451"/>
              <a:gd name="connsiteY12" fmla="*/ 45719 h 45719"/>
              <a:gd name="connsiteX13" fmla="*/ 3419879 w 4839451"/>
              <a:gd name="connsiteY13" fmla="*/ 45719 h 45719"/>
              <a:gd name="connsiteX14" fmla="*/ 2785373 w 4839451"/>
              <a:gd name="connsiteY14" fmla="*/ 45719 h 45719"/>
              <a:gd name="connsiteX15" fmla="*/ 2296051 w 4839451"/>
              <a:gd name="connsiteY15" fmla="*/ 45719 h 45719"/>
              <a:gd name="connsiteX16" fmla="*/ 1661545 w 4839451"/>
              <a:gd name="connsiteY16" fmla="*/ 45719 h 45719"/>
              <a:gd name="connsiteX17" fmla="*/ 1220617 w 4839451"/>
              <a:gd name="connsiteY17" fmla="*/ 45719 h 45719"/>
              <a:gd name="connsiteX18" fmla="*/ 828084 w 4839451"/>
              <a:gd name="connsiteY18" fmla="*/ 45719 h 45719"/>
              <a:gd name="connsiteX19" fmla="*/ 0 w 4839451"/>
              <a:gd name="connsiteY19" fmla="*/ 45719 h 45719"/>
              <a:gd name="connsiteX20" fmla="*/ 0 w 4839451"/>
              <a:gd name="connsiteY20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39451" h="45719" fill="none" extrusionOk="0">
                <a:moveTo>
                  <a:pt x="0" y="0"/>
                </a:moveTo>
                <a:cubicBezTo>
                  <a:pt x="126168" y="-16445"/>
                  <a:pt x="321183" y="33233"/>
                  <a:pt x="440928" y="0"/>
                </a:cubicBezTo>
                <a:cubicBezTo>
                  <a:pt x="560673" y="-33233"/>
                  <a:pt x="707434" y="25889"/>
                  <a:pt x="930250" y="0"/>
                </a:cubicBezTo>
                <a:cubicBezTo>
                  <a:pt x="1153066" y="-25889"/>
                  <a:pt x="1241148" y="4275"/>
                  <a:pt x="1371178" y="0"/>
                </a:cubicBezTo>
                <a:cubicBezTo>
                  <a:pt x="1501208" y="-4275"/>
                  <a:pt x="1740387" y="47111"/>
                  <a:pt x="1957289" y="0"/>
                </a:cubicBezTo>
                <a:cubicBezTo>
                  <a:pt x="2174191" y="-47111"/>
                  <a:pt x="2357918" y="41425"/>
                  <a:pt x="2495006" y="0"/>
                </a:cubicBezTo>
                <a:cubicBezTo>
                  <a:pt x="2632094" y="-41425"/>
                  <a:pt x="2865098" y="4179"/>
                  <a:pt x="3032723" y="0"/>
                </a:cubicBezTo>
                <a:cubicBezTo>
                  <a:pt x="3200348" y="-4179"/>
                  <a:pt x="3368671" y="12930"/>
                  <a:pt x="3667228" y="0"/>
                </a:cubicBezTo>
                <a:cubicBezTo>
                  <a:pt x="3965785" y="-12930"/>
                  <a:pt x="4108910" y="29685"/>
                  <a:pt x="4253340" y="0"/>
                </a:cubicBezTo>
                <a:cubicBezTo>
                  <a:pt x="4397770" y="-29685"/>
                  <a:pt x="4618703" y="11334"/>
                  <a:pt x="4839451" y="0"/>
                </a:cubicBezTo>
                <a:cubicBezTo>
                  <a:pt x="4842888" y="9704"/>
                  <a:pt x="4836562" y="29365"/>
                  <a:pt x="4839451" y="45719"/>
                </a:cubicBezTo>
                <a:cubicBezTo>
                  <a:pt x="4645165" y="87201"/>
                  <a:pt x="4559772" y="23603"/>
                  <a:pt x="4446918" y="45719"/>
                </a:cubicBezTo>
                <a:cubicBezTo>
                  <a:pt x="4334064" y="67835"/>
                  <a:pt x="4095352" y="-5442"/>
                  <a:pt x="4005990" y="45719"/>
                </a:cubicBezTo>
                <a:cubicBezTo>
                  <a:pt x="3916628" y="96880"/>
                  <a:pt x="3638163" y="45516"/>
                  <a:pt x="3419879" y="45719"/>
                </a:cubicBezTo>
                <a:cubicBezTo>
                  <a:pt x="3201595" y="45922"/>
                  <a:pt x="3019300" y="16096"/>
                  <a:pt x="2785373" y="45719"/>
                </a:cubicBezTo>
                <a:cubicBezTo>
                  <a:pt x="2551446" y="75342"/>
                  <a:pt x="2450841" y="-2114"/>
                  <a:pt x="2296051" y="45719"/>
                </a:cubicBezTo>
                <a:cubicBezTo>
                  <a:pt x="2141261" y="93552"/>
                  <a:pt x="1875696" y="-3499"/>
                  <a:pt x="1661545" y="45719"/>
                </a:cubicBezTo>
                <a:cubicBezTo>
                  <a:pt x="1447394" y="94937"/>
                  <a:pt x="1310359" y="43707"/>
                  <a:pt x="1220617" y="45719"/>
                </a:cubicBezTo>
                <a:cubicBezTo>
                  <a:pt x="1130875" y="47731"/>
                  <a:pt x="933224" y="29021"/>
                  <a:pt x="828084" y="45719"/>
                </a:cubicBezTo>
                <a:cubicBezTo>
                  <a:pt x="722944" y="62417"/>
                  <a:pt x="212357" y="27514"/>
                  <a:pt x="0" y="45719"/>
                </a:cubicBezTo>
                <a:cubicBezTo>
                  <a:pt x="-5191" y="36388"/>
                  <a:pt x="1414" y="13299"/>
                  <a:pt x="0" y="0"/>
                </a:cubicBezTo>
                <a:close/>
              </a:path>
              <a:path w="4839451" h="45719" stroke="0" extrusionOk="0">
                <a:moveTo>
                  <a:pt x="0" y="0"/>
                </a:moveTo>
                <a:cubicBezTo>
                  <a:pt x="213707" y="-18480"/>
                  <a:pt x="293931" y="49034"/>
                  <a:pt x="489322" y="0"/>
                </a:cubicBezTo>
                <a:cubicBezTo>
                  <a:pt x="684713" y="-49034"/>
                  <a:pt x="799716" y="25937"/>
                  <a:pt x="881856" y="0"/>
                </a:cubicBezTo>
                <a:cubicBezTo>
                  <a:pt x="963996" y="-25937"/>
                  <a:pt x="1290056" y="3348"/>
                  <a:pt x="1516361" y="0"/>
                </a:cubicBezTo>
                <a:cubicBezTo>
                  <a:pt x="1742666" y="-3348"/>
                  <a:pt x="1907359" y="2999"/>
                  <a:pt x="2005684" y="0"/>
                </a:cubicBezTo>
                <a:cubicBezTo>
                  <a:pt x="2104009" y="-2999"/>
                  <a:pt x="2356962" y="9895"/>
                  <a:pt x="2495006" y="0"/>
                </a:cubicBezTo>
                <a:cubicBezTo>
                  <a:pt x="2633050" y="-9895"/>
                  <a:pt x="2846097" y="20648"/>
                  <a:pt x="3129512" y="0"/>
                </a:cubicBezTo>
                <a:cubicBezTo>
                  <a:pt x="3412927" y="-20648"/>
                  <a:pt x="3391229" y="25241"/>
                  <a:pt x="3570439" y="0"/>
                </a:cubicBezTo>
                <a:cubicBezTo>
                  <a:pt x="3749649" y="-25241"/>
                  <a:pt x="3910069" y="45419"/>
                  <a:pt x="4204945" y="0"/>
                </a:cubicBezTo>
                <a:cubicBezTo>
                  <a:pt x="4499821" y="-45419"/>
                  <a:pt x="4539542" y="8608"/>
                  <a:pt x="4839451" y="0"/>
                </a:cubicBezTo>
                <a:cubicBezTo>
                  <a:pt x="4841410" y="19102"/>
                  <a:pt x="4835226" y="29481"/>
                  <a:pt x="4839451" y="45719"/>
                </a:cubicBezTo>
                <a:cubicBezTo>
                  <a:pt x="4635292" y="81467"/>
                  <a:pt x="4528092" y="20330"/>
                  <a:pt x="4301734" y="45719"/>
                </a:cubicBezTo>
                <a:cubicBezTo>
                  <a:pt x="4075376" y="71108"/>
                  <a:pt x="3917628" y="3936"/>
                  <a:pt x="3812412" y="45719"/>
                </a:cubicBezTo>
                <a:cubicBezTo>
                  <a:pt x="3707196" y="87502"/>
                  <a:pt x="3400715" y="1756"/>
                  <a:pt x="3177906" y="45719"/>
                </a:cubicBezTo>
                <a:cubicBezTo>
                  <a:pt x="2955097" y="89682"/>
                  <a:pt x="2777096" y="-2960"/>
                  <a:pt x="2543400" y="45719"/>
                </a:cubicBezTo>
                <a:cubicBezTo>
                  <a:pt x="2309704" y="94398"/>
                  <a:pt x="2320311" y="19477"/>
                  <a:pt x="2102473" y="45719"/>
                </a:cubicBezTo>
                <a:cubicBezTo>
                  <a:pt x="1884635" y="71961"/>
                  <a:pt x="1780323" y="40795"/>
                  <a:pt x="1564756" y="45719"/>
                </a:cubicBezTo>
                <a:cubicBezTo>
                  <a:pt x="1349189" y="50643"/>
                  <a:pt x="1193297" y="-9624"/>
                  <a:pt x="930250" y="45719"/>
                </a:cubicBezTo>
                <a:cubicBezTo>
                  <a:pt x="667203" y="101062"/>
                  <a:pt x="410801" y="-40081"/>
                  <a:pt x="0" y="45719"/>
                </a:cubicBezTo>
                <a:cubicBezTo>
                  <a:pt x="-4137" y="33380"/>
                  <a:pt x="1490" y="16484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6E2DC-E3F9-A74C-BD78-E79AF3003EAB}"/>
              </a:ext>
            </a:extLst>
          </p:cNvPr>
          <p:cNvSpPr txBox="1"/>
          <p:nvPr/>
        </p:nvSpPr>
        <p:spPr>
          <a:xfrm>
            <a:off x="11179512" y="6418991"/>
            <a:ext cx="3964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/36</a:t>
            </a:r>
          </a:p>
        </p:txBody>
      </p:sp>
    </p:spTree>
    <p:extLst>
      <p:ext uri="{BB962C8B-B14F-4D97-AF65-F5344CB8AC3E}">
        <p14:creationId xmlns:p14="http://schemas.microsoft.com/office/powerpoint/2010/main" val="3304947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BC00-8D1D-594F-B20E-8C7A5992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49" y="-6164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MemShare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Usenix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ATC 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DF4B9-38A9-D648-AE69-093C3FDAB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48" y="1694379"/>
            <a:ext cx="5803232" cy="24669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Goal : Dynamic  memory allocation in three steps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1)  How much memory should be allocated to each application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2)  How to enforce memory allocation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3C0F027-B826-2349-B987-CBF501B4D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192" y="1921987"/>
            <a:ext cx="2857500" cy="1727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172629-9C2E-864F-A9A6-A974399B2447}"/>
              </a:ext>
            </a:extLst>
          </p:cNvPr>
          <p:cNvSpPr txBox="1"/>
          <p:nvPr/>
        </p:nvSpPr>
        <p:spPr>
          <a:xfrm>
            <a:off x="6955633" y="3678732"/>
            <a:ext cx="4684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Track access frequency of recently evicted items</a:t>
            </a:r>
          </a:p>
          <a:p>
            <a:r>
              <a:rPr lang="en-US" dirty="0"/>
              <a:t>Higher access -&gt; Need more memory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A14B8C-C816-5947-B647-006F29CDE0A6}"/>
              </a:ext>
            </a:extLst>
          </p:cNvPr>
          <p:cNvSpPr txBox="1">
            <a:spLocks/>
          </p:cNvSpPr>
          <p:nvPr/>
        </p:nvSpPr>
        <p:spPr>
          <a:xfrm>
            <a:off x="676835" y="4427538"/>
            <a:ext cx="5508812" cy="1650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2" name="Picture 11" descr="Chart&#10;&#10;Description automatically generated with low confidence">
            <a:extLst>
              <a:ext uri="{FF2B5EF4-FFF2-40B4-BE49-F238E27FC236}">
                <a16:creationId xmlns:a16="http://schemas.microsoft.com/office/drawing/2014/main" id="{FEE0A05D-97DD-C947-9E0E-7FBC753B0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192" y="881857"/>
            <a:ext cx="4813300" cy="876300"/>
          </a:xfrm>
          <a:prstGeom prst="rect">
            <a:avLst/>
          </a:prstGeom>
        </p:spPr>
      </p:pic>
      <p:pic>
        <p:nvPicPr>
          <p:cNvPr id="14" name="Picture 1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D5F2247-0D1C-6A43-A0C6-1C04BFD63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763" y="4872819"/>
            <a:ext cx="3501386" cy="1144497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B81C238C-F5E9-4245-AFEE-FBB37BFF8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0542" y="400527"/>
            <a:ext cx="1295400" cy="317500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432D9D45-03A5-274E-8F88-1A495990CAC6}"/>
              </a:ext>
            </a:extLst>
          </p:cNvPr>
          <p:cNvSpPr/>
          <p:nvPr/>
        </p:nvSpPr>
        <p:spPr>
          <a:xfrm>
            <a:off x="8295567" y="5127568"/>
            <a:ext cx="851647" cy="317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B94EB-D0A9-A141-9E19-6A2E97E5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17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47DBD-FFBF-A547-85C3-B6C7844F8A55}"/>
              </a:ext>
            </a:extLst>
          </p:cNvPr>
          <p:cNvSpPr/>
          <p:nvPr/>
        </p:nvSpPr>
        <p:spPr>
          <a:xfrm>
            <a:off x="189748" y="809625"/>
            <a:ext cx="4839451" cy="45719"/>
          </a:xfrm>
          <a:custGeom>
            <a:avLst/>
            <a:gdLst>
              <a:gd name="connsiteX0" fmla="*/ 0 w 4839451"/>
              <a:gd name="connsiteY0" fmla="*/ 0 h 45719"/>
              <a:gd name="connsiteX1" fmla="*/ 440928 w 4839451"/>
              <a:gd name="connsiteY1" fmla="*/ 0 h 45719"/>
              <a:gd name="connsiteX2" fmla="*/ 930250 w 4839451"/>
              <a:gd name="connsiteY2" fmla="*/ 0 h 45719"/>
              <a:gd name="connsiteX3" fmla="*/ 1371178 w 4839451"/>
              <a:gd name="connsiteY3" fmla="*/ 0 h 45719"/>
              <a:gd name="connsiteX4" fmla="*/ 1957289 w 4839451"/>
              <a:gd name="connsiteY4" fmla="*/ 0 h 45719"/>
              <a:gd name="connsiteX5" fmla="*/ 2495006 w 4839451"/>
              <a:gd name="connsiteY5" fmla="*/ 0 h 45719"/>
              <a:gd name="connsiteX6" fmla="*/ 3032723 w 4839451"/>
              <a:gd name="connsiteY6" fmla="*/ 0 h 45719"/>
              <a:gd name="connsiteX7" fmla="*/ 3667228 w 4839451"/>
              <a:gd name="connsiteY7" fmla="*/ 0 h 45719"/>
              <a:gd name="connsiteX8" fmla="*/ 4253340 w 4839451"/>
              <a:gd name="connsiteY8" fmla="*/ 0 h 45719"/>
              <a:gd name="connsiteX9" fmla="*/ 4839451 w 4839451"/>
              <a:gd name="connsiteY9" fmla="*/ 0 h 45719"/>
              <a:gd name="connsiteX10" fmla="*/ 4839451 w 4839451"/>
              <a:gd name="connsiteY10" fmla="*/ 45719 h 45719"/>
              <a:gd name="connsiteX11" fmla="*/ 4446918 w 4839451"/>
              <a:gd name="connsiteY11" fmla="*/ 45719 h 45719"/>
              <a:gd name="connsiteX12" fmla="*/ 4005990 w 4839451"/>
              <a:gd name="connsiteY12" fmla="*/ 45719 h 45719"/>
              <a:gd name="connsiteX13" fmla="*/ 3419879 w 4839451"/>
              <a:gd name="connsiteY13" fmla="*/ 45719 h 45719"/>
              <a:gd name="connsiteX14" fmla="*/ 2785373 w 4839451"/>
              <a:gd name="connsiteY14" fmla="*/ 45719 h 45719"/>
              <a:gd name="connsiteX15" fmla="*/ 2296051 w 4839451"/>
              <a:gd name="connsiteY15" fmla="*/ 45719 h 45719"/>
              <a:gd name="connsiteX16" fmla="*/ 1661545 w 4839451"/>
              <a:gd name="connsiteY16" fmla="*/ 45719 h 45719"/>
              <a:gd name="connsiteX17" fmla="*/ 1220617 w 4839451"/>
              <a:gd name="connsiteY17" fmla="*/ 45719 h 45719"/>
              <a:gd name="connsiteX18" fmla="*/ 828084 w 4839451"/>
              <a:gd name="connsiteY18" fmla="*/ 45719 h 45719"/>
              <a:gd name="connsiteX19" fmla="*/ 0 w 4839451"/>
              <a:gd name="connsiteY19" fmla="*/ 45719 h 45719"/>
              <a:gd name="connsiteX20" fmla="*/ 0 w 4839451"/>
              <a:gd name="connsiteY20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39451" h="45719" fill="none" extrusionOk="0">
                <a:moveTo>
                  <a:pt x="0" y="0"/>
                </a:moveTo>
                <a:cubicBezTo>
                  <a:pt x="126168" y="-16445"/>
                  <a:pt x="321183" y="33233"/>
                  <a:pt x="440928" y="0"/>
                </a:cubicBezTo>
                <a:cubicBezTo>
                  <a:pt x="560673" y="-33233"/>
                  <a:pt x="707434" y="25889"/>
                  <a:pt x="930250" y="0"/>
                </a:cubicBezTo>
                <a:cubicBezTo>
                  <a:pt x="1153066" y="-25889"/>
                  <a:pt x="1241148" y="4275"/>
                  <a:pt x="1371178" y="0"/>
                </a:cubicBezTo>
                <a:cubicBezTo>
                  <a:pt x="1501208" y="-4275"/>
                  <a:pt x="1740387" y="47111"/>
                  <a:pt x="1957289" y="0"/>
                </a:cubicBezTo>
                <a:cubicBezTo>
                  <a:pt x="2174191" y="-47111"/>
                  <a:pt x="2357918" y="41425"/>
                  <a:pt x="2495006" y="0"/>
                </a:cubicBezTo>
                <a:cubicBezTo>
                  <a:pt x="2632094" y="-41425"/>
                  <a:pt x="2865098" y="4179"/>
                  <a:pt x="3032723" y="0"/>
                </a:cubicBezTo>
                <a:cubicBezTo>
                  <a:pt x="3200348" y="-4179"/>
                  <a:pt x="3368671" y="12930"/>
                  <a:pt x="3667228" y="0"/>
                </a:cubicBezTo>
                <a:cubicBezTo>
                  <a:pt x="3965785" y="-12930"/>
                  <a:pt x="4108910" y="29685"/>
                  <a:pt x="4253340" y="0"/>
                </a:cubicBezTo>
                <a:cubicBezTo>
                  <a:pt x="4397770" y="-29685"/>
                  <a:pt x="4618703" y="11334"/>
                  <a:pt x="4839451" y="0"/>
                </a:cubicBezTo>
                <a:cubicBezTo>
                  <a:pt x="4842888" y="9704"/>
                  <a:pt x="4836562" y="29365"/>
                  <a:pt x="4839451" y="45719"/>
                </a:cubicBezTo>
                <a:cubicBezTo>
                  <a:pt x="4645165" y="87201"/>
                  <a:pt x="4559772" y="23603"/>
                  <a:pt x="4446918" y="45719"/>
                </a:cubicBezTo>
                <a:cubicBezTo>
                  <a:pt x="4334064" y="67835"/>
                  <a:pt x="4095352" y="-5442"/>
                  <a:pt x="4005990" y="45719"/>
                </a:cubicBezTo>
                <a:cubicBezTo>
                  <a:pt x="3916628" y="96880"/>
                  <a:pt x="3638163" y="45516"/>
                  <a:pt x="3419879" y="45719"/>
                </a:cubicBezTo>
                <a:cubicBezTo>
                  <a:pt x="3201595" y="45922"/>
                  <a:pt x="3019300" y="16096"/>
                  <a:pt x="2785373" y="45719"/>
                </a:cubicBezTo>
                <a:cubicBezTo>
                  <a:pt x="2551446" y="75342"/>
                  <a:pt x="2450841" y="-2114"/>
                  <a:pt x="2296051" y="45719"/>
                </a:cubicBezTo>
                <a:cubicBezTo>
                  <a:pt x="2141261" y="93552"/>
                  <a:pt x="1875696" y="-3499"/>
                  <a:pt x="1661545" y="45719"/>
                </a:cubicBezTo>
                <a:cubicBezTo>
                  <a:pt x="1447394" y="94937"/>
                  <a:pt x="1310359" y="43707"/>
                  <a:pt x="1220617" y="45719"/>
                </a:cubicBezTo>
                <a:cubicBezTo>
                  <a:pt x="1130875" y="47731"/>
                  <a:pt x="933224" y="29021"/>
                  <a:pt x="828084" y="45719"/>
                </a:cubicBezTo>
                <a:cubicBezTo>
                  <a:pt x="722944" y="62417"/>
                  <a:pt x="212357" y="27514"/>
                  <a:pt x="0" y="45719"/>
                </a:cubicBezTo>
                <a:cubicBezTo>
                  <a:pt x="-5191" y="36388"/>
                  <a:pt x="1414" y="13299"/>
                  <a:pt x="0" y="0"/>
                </a:cubicBezTo>
                <a:close/>
              </a:path>
              <a:path w="4839451" h="45719" stroke="0" extrusionOk="0">
                <a:moveTo>
                  <a:pt x="0" y="0"/>
                </a:moveTo>
                <a:cubicBezTo>
                  <a:pt x="213707" y="-18480"/>
                  <a:pt x="293931" y="49034"/>
                  <a:pt x="489322" y="0"/>
                </a:cubicBezTo>
                <a:cubicBezTo>
                  <a:pt x="684713" y="-49034"/>
                  <a:pt x="799716" y="25937"/>
                  <a:pt x="881856" y="0"/>
                </a:cubicBezTo>
                <a:cubicBezTo>
                  <a:pt x="963996" y="-25937"/>
                  <a:pt x="1290056" y="3348"/>
                  <a:pt x="1516361" y="0"/>
                </a:cubicBezTo>
                <a:cubicBezTo>
                  <a:pt x="1742666" y="-3348"/>
                  <a:pt x="1907359" y="2999"/>
                  <a:pt x="2005684" y="0"/>
                </a:cubicBezTo>
                <a:cubicBezTo>
                  <a:pt x="2104009" y="-2999"/>
                  <a:pt x="2356962" y="9895"/>
                  <a:pt x="2495006" y="0"/>
                </a:cubicBezTo>
                <a:cubicBezTo>
                  <a:pt x="2633050" y="-9895"/>
                  <a:pt x="2846097" y="20648"/>
                  <a:pt x="3129512" y="0"/>
                </a:cubicBezTo>
                <a:cubicBezTo>
                  <a:pt x="3412927" y="-20648"/>
                  <a:pt x="3391229" y="25241"/>
                  <a:pt x="3570439" y="0"/>
                </a:cubicBezTo>
                <a:cubicBezTo>
                  <a:pt x="3749649" y="-25241"/>
                  <a:pt x="3910069" y="45419"/>
                  <a:pt x="4204945" y="0"/>
                </a:cubicBezTo>
                <a:cubicBezTo>
                  <a:pt x="4499821" y="-45419"/>
                  <a:pt x="4539542" y="8608"/>
                  <a:pt x="4839451" y="0"/>
                </a:cubicBezTo>
                <a:cubicBezTo>
                  <a:pt x="4841410" y="19102"/>
                  <a:pt x="4835226" y="29481"/>
                  <a:pt x="4839451" y="45719"/>
                </a:cubicBezTo>
                <a:cubicBezTo>
                  <a:pt x="4635292" y="81467"/>
                  <a:pt x="4528092" y="20330"/>
                  <a:pt x="4301734" y="45719"/>
                </a:cubicBezTo>
                <a:cubicBezTo>
                  <a:pt x="4075376" y="71108"/>
                  <a:pt x="3917628" y="3936"/>
                  <a:pt x="3812412" y="45719"/>
                </a:cubicBezTo>
                <a:cubicBezTo>
                  <a:pt x="3707196" y="87502"/>
                  <a:pt x="3400715" y="1756"/>
                  <a:pt x="3177906" y="45719"/>
                </a:cubicBezTo>
                <a:cubicBezTo>
                  <a:pt x="2955097" y="89682"/>
                  <a:pt x="2777096" y="-2960"/>
                  <a:pt x="2543400" y="45719"/>
                </a:cubicBezTo>
                <a:cubicBezTo>
                  <a:pt x="2309704" y="94398"/>
                  <a:pt x="2320311" y="19477"/>
                  <a:pt x="2102473" y="45719"/>
                </a:cubicBezTo>
                <a:cubicBezTo>
                  <a:pt x="1884635" y="71961"/>
                  <a:pt x="1780323" y="40795"/>
                  <a:pt x="1564756" y="45719"/>
                </a:cubicBezTo>
                <a:cubicBezTo>
                  <a:pt x="1349189" y="50643"/>
                  <a:pt x="1193297" y="-9624"/>
                  <a:pt x="930250" y="45719"/>
                </a:cubicBezTo>
                <a:cubicBezTo>
                  <a:pt x="667203" y="101062"/>
                  <a:pt x="410801" y="-40081"/>
                  <a:pt x="0" y="45719"/>
                </a:cubicBezTo>
                <a:cubicBezTo>
                  <a:pt x="-4137" y="33380"/>
                  <a:pt x="1490" y="16484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723387-9D03-914C-99A7-BF2CC2B2CAF7}"/>
              </a:ext>
            </a:extLst>
          </p:cNvPr>
          <p:cNvCxnSpPr/>
          <p:nvPr/>
        </p:nvCxnSpPr>
        <p:spPr>
          <a:xfrm>
            <a:off x="6680390" y="1773523"/>
            <a:ext cx="5235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F99B81-87CF-034A-8389-2E72107BDD78}"/>
              </a:ext>
            </a:extLst>
          </p:cNvPr>
          <p:cNvCxnSpPr/>
          <p:nvPr/>
        </p:nvCxnSpPr>
        <p:spPr>
          <a:xfrm>
            <a:off x="6680390" y="4318928"/>
            <a:ext cx="5235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957C2E-3A92-484B-BFC3-2EDA3E945FB6}"/>
              </a:ext>
            </a:extLst>
          </p:cNvPr>
          <p:cNvSpPr txBox="1"/>
          <p:nvPr/>
        </p:nvSpPr>
        <p:spPr>
          <a:xfrm>
            <a:off x="6243479" y="855344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736283-7D6E-A347-A9CA-3A66EF994823}"/>
              </a:ext>
            </a:extLst>
          </p:cNvPr>
          <p:cNvSpPr txBox="1"/>
          <p:nvPr/>
        </p:nvSpPr>
        <p:spPr>
          <a:xfrm>
            <a:off x="6210390" y="266150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A9C2F8-6820-C248-A722-895E09C3E3EC}"/>
              </a:ext>
            </a:extLst>
          </p:cNvPr>
          <p:cNvSpPr txBox="1"/>
          <p:nvPr/>
        </p:nvSpPr>
        <p:spPr>
          <a:xfrm>
            <a:off x="6243479" y="490159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820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1D24-71D5-414C-B43C-48317E4E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17" y="-14071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Scalability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517EB-0763-7C49-BA1C-A00BA4BAF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22" y="1321374"/>
            <a:ext cx="11370013" cy="160337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Use multi-core systems to increase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throughput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Faster servers  -&gt; mitigate the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cost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power consumption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, and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data center footprint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ED928-DE81-924B-A5F4-F72E3D92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B609AE-1435-4C47-A6D2-69F5FDD9E4F6}"/>
              </a:ext>
            </a:extLst>
          </p:cNvPr>
          <p:cNvSpPr txBox="1">
            <a:spLocks/>
          </p:cNvSpPr>
          <p:nvPr/>
        </p:nvSpPr>
        <p:spPr>
          <a:xfrm>
            <a:off x="2698635" y="6492874"/>
            <a:ext cx="5911965" cy="282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A Survey on In-Memory KV Store Designs for Today’s Data Centers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648F2-B3B1-6A40-AD2A-8B89D08EA4F0}"/>
              </a:ext>
            </a:extLst>
          </p:cNvPr>
          <p:cNvSpPr/>
          <p:nvPr/>
        </p:nvSpPr>
        <p:spPr>
          <a:xfrm>
            <a:off x="189748" y="809625"/>
            <a:ext cx="4839451" cy="45719"/>
          </a:xfrm>
          <a:custGeom>
            <a:avLst/>
            <a:gdLst>
              <a:gd name="connsiteX0" fmla="*/ 0 w 4839451"/>
              <a:gd name="connsiteY0" fmla="*/ 0 h 45719"/>
              <a:gd name="connsiteX1" fmla="*/ 440928 w 4839451"/>
              <a:gd name="connsiteY1" fmla="*/ 0 h 45719"/>
              <a:gd name="connsiteX2" fmla="*/ 930250 w 4839451"/>
              <a:gd name="connsiteY2" fmla="*/ 0 h 45719"/>
              <a:gd name="connsiteX3" fmla="*/ 1371178 w 4839451"/>
              <a:gd name="connsiteY3" fmla="*/ 0 h 45719"/>
              <a:gd name="connsiteX4" fmla="*/ 1957289 w 4839451"/>
              <a:gd name="connsiteY4" fmla="*/ 0 h 45719"/>
              <a:gd name="connsiteX5" fmla="*/ 2495006 w 4839451"/>
              <a:gd name="connsiteY5" fmla="*/ 0 h 45719"/>
              <a:gd name="connsiteX6" fmla="*/ 3032723 w 4839451"/>
              <a:gd name="connsiteY6" fmla="*/ 0 h 45719"/>
              <a:gd name="connsiteX7" fmla="*/ 3667228 w 4839451"/>
              <a:gd name="connsiteY7" fmla="*/ 0 h 45719"/>
              <a:gd name="connsiteX8" fmla="*/ 4253340 w 4839451"/>
              <a:gd name="connsiteY8" fmla="*/ 0 h 45719"/>
              <a:gd name="connsiteX9" fmla="*/ 4839451 w 4839451"/>
              <a:gd name="connsiteY9" fmla="*/ 0 h 45719"/>
              <a:gd name="connsiteX10" fmla="*/ 4839451 w 4839451"/>
              <a:gd name="connsiteY10" fmla="*/ 45719 h 45719"/>
              <a:gd name="connsiteX11" fmla="*/ 4446918 w 4839451"/>
              <a:gd name="connsiteY11" fmla="*/ 45719 h 45719"/>
              <a:gd name="connsiteX12" fmla="*/ 4005990 w 4839451"/>
              <a:gd name="connsiteY12" fmla="*/ 45719 h 45719"/>
              <a:gd name="connsiteX13" fmla="*/ 3419879 w 4839451"/>
              <a:gd name="connsiteY13" fmla="*/ 45719 h 45719"/>
              <a:gd name="connsiteX14" fmla="*/ 2785373 w 4839451"/>
              <a:gd name="connsiteY14" fmla="*/ 45719 h 45719"/>
              <a:gd name="connsiteX15" fmla="*/ 2296051 w 4839451"/>
              <a:gd name="connsiteY15" fmla="*/ 45719 h 45719"/>
              <a:gd name="connsiteX16" fmla="*/ 1661545 w 4839451"/>
              <a:gd name="connsiteY16" fmla="*/ 45719 h 45719"/>
              <a:gd name="connsiteX17" fmla="*/ 1220617 w 4839451"/>
              <a:gd name="connsiteY17" fmla="*/ 45719 h 45719"/>
              <a:gd name="connsiteX18" fmla="*/ 828084 w 4839451"/>
              <a:gd name="connsiteY18" fmla="*/ 45719 h 45719"/>
              <a:gd name="connsiteX19" fmla="*/ 0 w 4839451"/>
              <a:gd name="connsiteY19" fmla="*/ 45719 h 45719"/>
              <a:gd name="connsiteX20" fmla="*/ 0 w 4839451"/>
              <a:gd name="connsiteY20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39451" h="45719" fill="none" extrusionOk="0">
                <a:moveTo>
                  <a:pt x="0" y="0"/>
                </a:moveTo>
                <a:cubicBezTo>
                  <a:pt x="126168" y="-16445"/>
                  <a:pt x="321183" y="33233"/>
                  <a:pt x="440928" y="0"/>
                </a:cubicBezTo>
                <a:cubicBezTo>
                  <a:pt x="560673" y="-33233"/>
                  <a:pt x="707434" y="25889"/>
                  <a:pt x="930250" y="0"/>
                </a:cubicBezTo>
                <a:cubicBezTo>
                  <a:pt x="1153066" y="-25889"/>
                  <a:pt x="1241148" y="4275"/>
                  <a:pt x="1371178" y="0"/>
                </a:cubicBezTo>
                <a:cubicBezTo>
                  <a:pt x="1501208" y="-4275"/>
                  <a:pt x="1740387" y="47111"/>
                  <a:pt x="1957289" y="0"/>
                </a:cubicBezTo>
                <a:cubicBezTo>
                  <a:pt x="2174191" y="-47111"/>
                  <a:pt x="2357918" y="41425"/>
                  <a:pt x="2495006" y="0"/>
                </a:cubicBezTo>
                <a:cubicBezTo>
                  <a:pt x="2632094" y="-41425"/>
                  <a:pt x="2865098" y="4179"/>
                  <a:pt x="3032723" y="0"/>
                </a:cubicBezTo>
                <a:cubicBezTo>
                  <a:pt x="3200348" y="-4179"/>
                  <a:pt x="3368671" y="12930"/>
                  <a:pt x="3667228" y="0"/>
                </a:cubicBezTo>
                <a:cubicBezTo>
                  <a:pt x="3965785" y="-12930"/>
                  <a:pt x="4108910" y="29685"/>
                  <a:pt x="4253340" y="0"/>
                </a:cubicBezTo>
                <a:cubicBezTo>
                  <a:pt x="4397770" y="-29685"/>
                  <a:pt x="4618703" y="11334"/>
                  <a:pt x="4839451" y="0"/>
                </a:cubicBezTo>
                <a:cubicBezTo>
                  <a:pt x="4842888" y="9704"/>
                  <a:pt x="4836562" y="29365"/>
                  <a:pt x="4839451" y="45719"/>
                </a:cubicBezTo>
                <a:cubicBezTo>
                  <a:pt x="4645165" y="87201"/>
                  <a:pt x="4559772" y="23603"/>
                  <a:pt x="4446918" y="45719"/>
                </a:cubicBezTo>
                <a:cubicBezTo>
                  <a:pt x="4334064" y="67835"/>
                  <a:pt x="4095352" y="-5442"/>
                  <a:pt x="4005990" y="45719"/>
                </a:cubicBezTo>
                <a:cubicBezTo>
                  <a:pt x="3916628" y="96880"/>
                  <a:pt x="3638163" y="45516"/>
                  <a:pt x="3419879" y="45719"/>
                </a:cubicBezTo>
                <a:cubicBezTo>
                  <a:pt x="3201595" y="45922"/>
                  <a:pt x="3019300" y="16096"/>
                  <a:pt x="2785373" y="45719"/>
                </a:cubicBezTo>
                <a:cubicBezTo>
                  <a:pt x="2551446" y="75342"/>
                  <a:pt x="2450841" y="-2114"/>
                  <a:pt x="2296051" y="45719"/>
                </a:cubicBezTo>
                <a:cubicBezTo>
                  <a:pt x="2141261" y="93552"/>
                  <a:pt x="1875696" y="-3499"/>
                  <a:pt x="1661545" y="45719"/>
                </a:cubicBezTo>
                <a:cubicBezTo>
                  <a:pt x="1447394" y="94937"/>
                  <a:pt x="1310359" y="43707"/>
                  <a:pt x="1220617" y="45719"/>
                </a:cubicBezTo>
                <a:cubicBezTo>
                  <a:pt x="1130875" y="47731"/>
                  <a:pt x="933224" y="29021"/>
                  <a:pt x="828084" y="45719"/>
                </a:cubicBezTo>
                <a:cubicBezTo>
                  <a:pt x="722944" y="62417"/>
                  <a:pt x="212357" y="27514"/>
                  <a:pt x="0" y="45719"/>
                </a:cubicBezTo>
                <a:cubicBezTo>
                  <a:pt x="-5191" y="36388"/>
                  <a:pt x="1414" y="13299"/>
                  <a:pt x="0" y="0"/>
                </a:cubicBezTo>
                <a:close/>
              </a:path>
              <a:path w="4839451" h="45719" stroke="0" extrusionOk="0">
                <a:moveTo>
                  <a:pt x="0" y="0"/>
                </a:moveTo>
                <a:cubicBezTo>
                  <a:pt x="213707" y="-18480"/>
                  <a:pt x="293931" y="49034"/>
                  <a:pt x="489322" y="0"/>
                </a:cubicBezTo>
                <a:cubicBezTo>
                  <a:pt x="684713" y="-49034"/>
                  <a:pt x="799716" y="25937"/>
                  <a:pt x="881856" y="0"/>
                </a:cubicBezTo>
                <a:cubicBezTo>
                  <a:pt x="963996" y="-25937"/>
                  <a:pt x="1290056" y="3348"/>
                  <a:pt x="1516361" y="0"/>
                </a:cubicBezTo>
                <a:cubicBezTo>
                  <a:pt x="1742666" y="-3348"/>
                  <a:pt x="1907359" y="2999"/>
                  <a:pt x="2005684" y="0"/>
                </a:cubicBezTo>
                <a:cubicBezTo>
                  <a:pt x="2104009" y="-2999"/>
                  <a:pt x="2356962" y="9895"/>
                  <a:pt x="2495006" y="0"/>
                </a:cubicBezTo>
                <a:cubicBezTo>
                  <a:pt x="2633050" y="-9895"/>
                  <a:pt x="2846097" y="20648"/>
                  <a:pt x="3129512" y="0"/>
                </a:cubicBezTo>
                <a:cubicBezTo>
                  <a:pt x="3412927" y="-20648"/>
                  <a:pt x="3391229" y="25241"/>
                  <a:pt x="3570439" y="0"/>
                </a:cubicBezTo>
                <a:cubicBezTo>
                  <a:pt x="3749649" y="-25241"/>
                  <a:pt x="3910069" y="45419"/>
                  <a:pt x="4204945" y="0"/>
                </a:cubicBezTo>
                <a:cubicBezTo>
                  <a:pt x="4499821" y="-45419"/>
                  <a:pt x="4539542" y="8608"/>
                  <a:pt x="4839451" y="0"/>
                </a:cubicBezTo>
                <a:cubicBezTo>
                  <a:pt x="4841410" y="19102"/>
                  <a:pt x="4835226" y="29481"/>
                  <a:pt x="4839451" y="45719"/>
                </a:cubicBezTo>
                <a:cubicBezTo>
                  <a:pt x="4635292" y="81467"/>
                  <a:pt x="4528092" y="20330"/>
                  <a:pt x="4301734" y="45719"/>
                </a:cubicBezTo>
                <a:cubicBezTo>
                  <a:pt x="4075376" y="71108"/>
                  <a:pt x="3917628" y="3936"/>
                  <a:pt x="3812412" y="45719"/>
                </a:cubicBezTo>
                <a:cubicBezTo>
                  <a:pt x="3707196" y="87502"/>
                  <a:pt x="3400715" y="1756"/>
                  <a:pt x="3177906" y="45719"/>
                </a:cubicBezTo>
                <a:cubicBezTo>
                  <a:pt x="2955097" y="89682"/>
                  <a:pt x="2777096" y="-2960"/>
                  <a:pt x="2543400" y="45719"/>
                </a:cubicBezTo>
                <a:cubicBezTo>
                  <a:pt x="2309704" y="94398"/>
                  <a:pt x="2320311" y="19477"/>
                  <a:pt x="2102473" y="45719"/>
                </a:cubicBezTo>
                <a:cubicBezTo>
                  <a:pt x="1884635" y="71961"/>
                  <a:pt x="1780323" y="40795"/>
                  <a:pt x="1564756" y="45719"/>
                </a:cubicBezTo>
                <a:cubicBezTo>
                  <a:pt x="1349189" y="50643"/>
                  <a:pt x="1193297" y="-9624"/>
                  <a:pt x="930250" y="45719"/>
                </a:cubicBezTo>
                <a:cubicBezTo>
                  <a:pt x="667203" y="101062"/>
                  <a:pt x="410801" y="-40081"/>
                  <a:pt x="0" y="45719"/>
                </a:cubicBezTo>
                <a:cubicBezTo>
                  <a:pt x="-4137" y="33380"/>
                  <a:pt x="1490" y="16484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0C8A1B6-D37F-FD4D-94A4-0EF9F8675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73" y="3595083"/>
            <a:ext cx="4273061" cy="14966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02B667-768F-C84B-8235-A31B9D26F9C7}"/>
              </a:ext>
            </a:extLst>
          </p:cNvPr>
          <p:cNvSpPr txBox="1"/>
          <p:nvPr/>
        </p:nvSpPr>
        <p:spPr>
          <a:xfrm>
            <a:off x="1119673" y="5297536"/>
            <a:ext cx="310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Load can be  evenly distributed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A05D1-7C3D-CF4A-B6ED-E73C2A692543}"/>
              </a:ext>
            </a:extLst>
          </p:cNvPr>
          <p:cNvSpPr txBox="1"/>
          <p:nvPr/>
        </p:nvSpPr>
        <p:spPr>
          <a:xfrm>
            <a:off x="1119673" y="5695657"/>
            <a:ext cx="467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Hampers CPU scalability  (e.g., synchronization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6321E-0B36-DA46-9E0B-615CA92406A1}"/>
              </a:ext>
            </a:extLst>
          </p:cNvPr>
          <p:cNvSpPr txBox="1"/>
          <p:nvPr/>
        </p:nvSpPr>
        <p:spPr>
          <a:xfrm>
            <a:off x="1119673" y="2686165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Concurrent Write and Read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C4D9E4-AA32-894E-B1FC-88E2075589F6}"/>
              </a:ext>
            </a:extLst>
          </p:cNvPr>
          <p:cNvSpPr txBox="1"/>
          <p:nvPr/>
        </p:nvSpPr>
        <p:spPr>
          <a:xfrm>
            <a:off x="6969967" y="2707769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Exclusive Write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8D086D9D-D200-284F-B7EE-74543E2F5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327" y="3589821"/>
            <a:ext cx="4273061" cy="15019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E25E3C-8DA8-6F49-9D2C-7C12B3859A66}"/>
              </a:ext>
            </a:extLst>
          </p:cNvPr>
          <p:cNvSpPr txBox="1"/>
          <p:nvPr/>
        </p:nvSpPr>
        <p:spPr>
          <a:xfrm>
            <a:off x="6901573" y="5297536"/>
            <a:ext cx="202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High CPU scalability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0BD19-76D0-0344-AF26-E1B6A3823159}"/>
              </a:ext>
            </a:extLst>
          </p:cNvPr>
          <p:cNvSpPr txBox="1"/>
          <p:nvPr/>
        </p:nvSpPr>
        <p:spPr>
          <a:xfrm>
            <a:off x="6901573" y="5698458"/>
            <a:ext cx="514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Degrades the performance under skewed workload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371DC7-B48C-D440-B79D-158C6E3EB357}"/>
              </a:ext>
            </a:extLst>
          </p:cNvPr>
          <p:cNvCxnSpPr/>
          <p:nvPr/>
        </p:nvCxnSpPr>
        <p:spPr>
          <a:xfrm>
            <a:off x="5885234" y="2548647"/>
            <a:ext cx="0" cy="3519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282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0D0B843-E888-F14F-836C-B3286019E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523" y="2848735"/>
            <a:ext cx="4273061" cy="1501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0ED4FA-271D-F94B-A188-18C12C67DBF9}"/>
              </a:ext>
            </a:extLst>
          </p:cNvPr>
          <p:cNvSpPr/>
          <p:nvPr/>
        </p:nvSpPr>
        <p:spPr>
          <a:xfrm>
            <a:off x="4936642" y="2599063"/>
            <a:ext cx="4907580" cy="2001261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C5857B-DB68-F84A-819F-90133EABF2AB}"/>
              </a:ext>
            </a:extLst>
          </p:cNvPr>
          <p:cNvSpPr/>
          <p:nvPr/>
        </p:nvSpPr>
        <p:spPr>
          <a:xfrm>
            <a:off x="4136752" y="3401008"/>
            <a:ext cx="896232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2F23B1-4955-3C4E-ADFF-A919079A2824}"/>
              </a:ext>
            </a:extLst>
          </p:cNvPr>
          <p:cNvSpPr/>
          <p:nvPr/>
        </p:nvSpPr>
        <p:spPr>
          <a:xfrm>
            <a:off x="1265692" y="2738534"/>
            <a:ext cx="1380930" cy="7044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299133-E061-1B47-9893-EA074EBDF1DF}"/>
              </a:ext>
            </a:extLst>
          </p:cNvPr>
          <p:cNvSpPr/>
          <p:nvPr/>
        </p:nvSpPr>
        <p:spPr>
          <a:xfrm>
            <a:off x="1265692" y="3998422"/>
            <a:ext cx="1380930" cy="7044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9CBEF8A-A6A3-C840-80CE-C8961B6D5A26}"/>
              </a:ext>
            </a:extLst>
          </p:cNvPr>
          <p:cNvCxnSpPr/>
          <p:nvPr/>
        </p:nvCxnSpPr>
        <p:spPr>
          <a:xfrm>
            <a:off x="2646622" y="2829508"/>
            <a:ext cx="1490130" cy="571501"/>
          </a:xfrm>
          <a:prstGeom prst="curvedConnector3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992E4C-D3CD-EB4A-94F1-9B501CBC282E}"/>
              </a:ext>
            </a:extLst>
          </p:cNvPr>
          <p:cNvSpPr txBox="1"/>
          <p:nvPr/>
        </p:nvSpPr>
        <p:spPr>
          <a:xfrm>
            <a:off x="3447974" y="2930592"/>
            <a:ext cx="68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Key 1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69609F5C-FA68-7945-A7E8-2C60078E36F4}"/>
              </a:ext>
            </a:extLst>
          </p:cNvPr>
          <p:cNvCxnSpPr/>
          <p:nvPr/>
        </p:nvCxnSpPr>
        <p:spPr>
          <a:xfrm>
            <a:off x="2646622" y="3214256"/>
            <a:ext cx="1490130" cy="571501"/>
          </a:xfrm>
          <a:prstGeom prst="curved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E04ACF46-D231-B644-9234-8F274C126559}"/>
              </a:ext>
            </a:extLst>
          </p:cNvPr>
          <p:cNvCxnSpPr>
            <a:cxnSpLocks/>
          </p:cNvCxnSpPr>
          <p:nvPr/>
        </p:nvCxnSpPr>
        <p:spPr>
          <a:xfrm flipV="1">
            <a:off x="2610438" y="3923523"/>
            <a:ext cx="1526314" cy="412060"/>
          </a:xfrm>
          <a:prstGeom prst="curved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9CC83F8A-6F14-7040-8311-B14664AA2DF3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 flipV="1">
            <a:off x="2646622" y="3923523"/>
            <a:ext cx="1938246" cy="42713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87640D-0769-C541-893A-C6BA77388641}"/>
              </a:ext>
            </a:extLst>
          </p:cNvPr>
          <p:cNvSpPr txBox="1"/>
          <p:nvPr/>
        </p:nvSpPr>
        <p:spPr>
          <a:xfrm>
            <a:off x="3707240" y="4195284"/>
            <a:ext cx="68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Key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5B346D-BB17-3449-84F3-4341A5C2C44C}"/>
              </a:ext>
            </a:extLst>
          </p:cNvPr>
          <p:cNvSpPr txBox="1"/>
          <p:nvPr/>
        </p:nvSpPr>
        <p:spPr>
          <a:xfrm>
            <a:off x="2718622" y="3338741"/>
            <a:ext cx="688778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Key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A19FC0-FA0A-BD44-9E93-5A9215A8CB9F}"/>
              </a:ext>
            </a:extLst>
          </p:cNvPr>
          <p:cNvSpPr txBox="1"/>
          <p:nvPr/>
        </p:nvSpPr>
        <p:spPr>
          <a:xfrm>
            <a:off x="2757734" y="3938939"/>
            <a:ext cx="688778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Key 2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E28EA73D-F835-8149-85DB-73A39630DAE9}"/>
              </a:ext>
            </a:extLst>
          </p:cNvPr>
          <p:cNvCxnSpPr>
            <a:cxnSpLocks/>
          </p:cNvCxnSpPr>
          <p:nvPr/>
        </p:nvCxnSpPr>
        <p:spPr>
          <a:xfrm flipV="1">
            <a:off x="5043490" y="3214256"/>
            <a:ext cx="718846" cy="309151"/>
          </a:xfrm>
          <a:prstGeom prst="curvedConnector3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2AC79073-C169-4441-9286-04F4C313327A}"/>
              </a:ext>
            </a:extLst>
          </p:cNvPr>
          <p:cNvCxnSpPr>
            <a:cxnSpLocks/>
          </p:cNvCxnSpPr>
          <p:nvPr/>
        </p:nvCxnSpPr>
        <p:spPr>
          <a:xfrm flipV="1">
            <a:off x="5014177" y="3373496"/>
            <a:ext cx="718846" cy="309151"/>
          </a:xfrm>
          <a:prstGeom prst="curvedConnector3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AEB8A00-DECE-C04C-BC6C-BD120E645F53}"/>
              </a:ext>
            </a:extLst>
          </p:cNvPr>
          <p:cNvCxnSpPr>
            <a:cxnSpLocks/>
          </p:cNvCxnSpPr>
          <p:nvPr/>
        </p:nvCxnSpPr>
        <p:spPr>
          <a:xfrm>
            <a:off x="4987958" y="3803551"/>
            <a:ext cx="774378" cy="85377"/>
          </a:xfrm>
          <a:prstGeom prst="curved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30FF34AC-CFAF-F54E-AB7B-3BFCFAFB24B6}"/>
              </a:ext>
            </a:extLst>
          </p:cNvPr>
          <p:cNvCxnSpPr>
            <a:cxnSpLocks/>
          </p:cNvCxnSpPr>
          <p:nvPr/>
        </p:nvCxnSpPr>
        <p:spPr>
          <a:xfrm>
            <a:off x="5007792" y="3898132"/>
            <a:ext cx="754544" cy="212143"/>
          </a:xfrm>
          <a:prstGeom prst="curved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4A10F0E-B914-514A-BDB6-4319D6D1754F}"/>
              </a:ext>
            </a:extLst>
          </p:cNvPr>
          <p:cNvSpPr txBox="1"/>
          <p:nvPr/>
        </p:nvSpPr>
        <p:spPr>
          <a:xfrm>
            <a:off x="1114947" y="5762361"/>
            <a:ext cx="631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Mica also uses bulk chaining – Log structured memory allocators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B6CF7318-C7B3-6A44-B067-6D08F6F2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19</a:t>
            </a:fld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65693DBE-C2F0-C745-A90B-0DE048D3FA64}"/>
              </a:ext>
            </a:extLst>
          </p:cNvPr>
          <p:cNvSpPr txBox="1">
            <a:spLocks/>
          </p:cNvSpPr>
          <p:nvPr/>
        </p:nvSpPr>
        <p:spPr>
          <a:xfrm>
            <a:off x="2698635" y="6492874"/>
            <a:ext cx="5911965" cy="282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A Survey on In-Memory KV Store Designs for Today’s Data Centers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5ABA4AFE-AE01-E44F-92FD-8AC8E9F5D67E}"/>
              </a:ext>
            </a:extLst>
          </p:cNvPr>
          <p:cNvSpPr txBox="1">
            <a:spLocks/>
          </p:cNvSpPr>
          <p:nvPr/>
        </p:nvSpPr>
        <p:spPr>
          <a:xfrm>
            <a:off x="357906" y="82445"/>
            <a:ext cx="3503856" cy="936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Mica [NSDI 13]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E30CB4D-7650-874F-A0B6-1AA8E8DF4A16}"/>
              </a:ext>
            </a:extLst>
          </p:cNvPr>
          <p:cNvSpPr/>
          <p:nvPr/>
        </p:nvSpPr>
        <p:spPr>
          <a:xfrm>
            <a:off x="189748" y="809625"/>
            <a:ext cx="4839451" cy="45719"/>
          </a:xfrm>
          <a:custGeom>
            <a:avLst/>
            <a:gdLst>
              <a:gd name="connsiteX0" fmla="*/ 0 w 4839451"/>
              <a:gd name="connsiteY0" fmla="*/ 0 h 45719"/>
              <a:gd name="connsiteX1" fmla="*/ 440928 w 4839451"/>
              <a:gd name="connsiteY1" fmla="*/ 0 h 45719"/>
              <a:gd name="connsiteX2" fmla="*/ 930250 w 4839451"/>
              <a:gd name="connsiteY2" fmla="*/ 0 h 45719"/>
              <a:gd name="connsiteX3" fmla="*/ 1371178 w 4839451"/>
              <a:gd name="connsiteY3" fmla="*/ 0 h 45719"/>
              <a:gd name="connsiteX4" fmla="*/ 1957289 w 4839451"/>
              <a:gd name="connsiteY4" fmla="*/ 0 h 45719"/>
              <a:gd name="connsiteX5" fmla="*/ 2495006 w 4839451"/>
              <a:gd name="connsiteY5" fmla="*/ 0 h 45719"/>
              <a:gd name="connsiteX6" fmla="*/ 3032723 w 4839451"/>
              <a:gd name="connsiteY6" fmla="*/ 0 h 45719"/>
              <a:gd name="connsiteX7" fmla="*/ 3667228 w 4839451"/>
              <a:gd name="connsiteY7" fmla="*/ 0 h 45719"/>
              <a:gd name="connsiteX8" fmla="*/ 4253340 w 4839451"/>
              <a:gd name="connsiteY8" fmla="*/ 0 h 45719"/>
              <a:gd name="connsiteX9" fmla="*/ 4839451 w 4839451"/>
              <a:gd name="connsiteY9" fmla="*/ 0 h 45719"/>
              <a:gd name="connsiteX10" fmla="*/ 4839451 w 4839451"/>
              <a:gd name="connsiteY10" fmla="*/ 45719 h 45719"/>
              <a:gd name="connsiteX11" fmla="*/ 4446918 w 4839451"/>
              <a:gd name="connsiteY11" fmla="*/ 45719 h 45719"/>
              <a:gd name="connsiteX12" fmla="*/ 4005990 w 4839451"/>
              <a:gd name="connsiteY12" fmla="*/ 45719 h 45719"/>
              <a:gd name="connsiteX13" fmla="*/ 3419879 w 4839451"/>
              <a:gd name="connsiteY13" fmla="*/ 45719 h 45719"/>
              <a:gd name="connsiteX14" fmla="*/ 2785373 w 4839451"/>
              <a:gd name="connsiteY14" fmla="*/ 45719 h 45719"/>
              <a:gd name="connsiteX15" fmla="*/ 2296051 w 4839451"/>
              <a:gd name="connsiteY15" fmla="*/ 45719 h 45719"/>
              <a:gd name="connsiteX16" fmla="*/ 1661545 w 4839451"/>
              <a:gd name="connsiteY16" fmla="*/ 45719 h 45719"/>
              <a:gd name="connsiteX17" fmla="*/ 1220617 w 4839451"/>
              <a:gd name="connsiteY17" fmla="*/ 45719 h 45719"/>
              <a:gd name="connsiteX18" fmla="*/ 828084 w 4839451"/>
              <a:gd name="connsiteY18" fmla="*/ 45719 h 45719"/>
              <a:gd name="connsiteX19" fmla="*/ 0 w 4839451"/>
              <a:gd name="connsiteY19" fmla="*/ 45719 h 45719"/>
              <a:gd name="connsiteX20" fmla="*/ 0 w 4839451"/>
              <a:gd name="connsiteY20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39451" h="45719" fill="none" extrusionOk="0">
                <a:moveTo>
                  <a:pt x="0" y="0"/>
                </a:moveTo>
                <a:cubicBezTo>
                  <a:pt x="126168" y="-16445"/>
                  <a:pt x="321183" y="33233"/>
                  <a:pt x="440928" y="0"/>
                </a:cubicBezTo>
                <a:cubicBezTo>
                  <a:pt x="560673" y="-33233"/>
                  <a:pt x="707434" y="25889"/>
                  <a:pt x="930250" y="0"/>
                </a:cubicBezTo>
                <a:cubicBezTo>
                  <a:pt x="1153066" y="-25889"/>
                  <a:pt x="1241148" y="4275"/>
                  <a:pt x="1371178" y="0"/>
                </a:cubicBezTo>
                <a:cubicBezTo>
                  <a:pt x="1501208" y="-4275"/>
                  <a:pt x="1740387" y="47111"/>
                  <a:pt x="1957289" y="0"/>
                </a:cubicBezTo>
                <a:cubicBezTo>
                  <a:pt x="2174191" y="-47111"/>
                  <a:pt x="2357918" y="41425"/>
                  <a:pt x="2495006" y="0"/>
                </a:cubicBezTo>
                <a:cubicBezTo>
                  <a:pt x="2632094" y="-41425"/>
                  <a:pt x="2865098" y="4179"/>
                  <a:pt x="3032723" y="0"/>
                </a:cubicBezTo>
                <a:cubicBezTo>
                  <a:pt x="3200348" y="-4179"/>
                  <a:pt x="3368671" y="12930"/>
                  <a:pt x="3667228" y="0"/>
                </a:cubicBezTo>
                <a:cubicBezTo>
                  <a:pt x="3965785" y="-12930"/>
                  <a:pt x="4108910" y="29685"/>
                  <a:pt x="4253340" y="0"/>
                </a:cubicBezTo>
                <a:cubicBezTo>
                  <a:pt x="4397770" y="-29685"/>
                  <a:pt x="4618703" y="11334"/>
                  <a:pt x="4839451" y="0"/>
                </a:cubicBezTo>
                <a:cubicBezTo>
                  <a:pt x="4842888" y="9704"/>
                  <a:pt x="4836562" y="29365"/>
                  <a:pt x="4839451" y="45719"/>
                </a:cubicBezTo>
                <a:cubicBezTo>
                  <a:pt x="4645165" y="87201"/>
                  <a:pt x="4559772" y="23603"/>
                  <a:pt x="4446918" y="45719"/>
                </a:cubicBezTo>
                <a:cubicBezTo>
                  <a:pt x="4334064" y="67835"/>
                  <a:pt x="4095352" y="-5442"/>
                  <a:pt x="4005990" y="45719"/>
                </a:cubicBezTo>
                <a:cubicBezTo>
                  <a:pt x="3916628" y="96880"/>
                  <a:pt x="3638163" y="45516"/>
                  <a:pt x="3419879" y="45719"/>
                </a:cubicBezTo>
                <a:cubicBezTo>
                  <a:pt x="3201595" y="45922"/>
                  <a:pt x="3019300" y="16096"/>
                  <a:pt x="2785373" y="45719"/>
                </a:cubicBezTo>
                <a:cubicBezTo>
                  <a:pt x="2551446" y="75342"/>
                  <a:pt x="2450841" y="-2114"/>
                  <a:pt x="2296051" y="45719"/>
                </a:cubicBezTo>
                <a:cubicBezTo>
                  <a:pt x="2141261" y="93552"/>
                  <a:pt x="1875696" y="-3499"/>
                  <a:pt x="1661545" y="45719"/>
                </a:cubicBezTo>
                <a:cubicBezTo>
                  <a:pt x="1447394" y="94937"/>
                  <a:pt x="1310359" y="43707"/>
                  <a:pt x="1220617" y="45719"/>
                </a:cubicBezTo>
                <a:cubicBezTo>
                  <a:pt x="1130875" y="47731"/>
                  <a:pt x="933224" y="29021"/>
                  <a:pt x="828084" y="45719"/>
                </a:cubicBezTo>
                <a:cubicBezTo>
                  <a:pt x="722944" y="62417"/>
                  <a:pt x="212357" y="27514"/>
                  <a:pt x="0" y="45719"/>
                </a:cubicBezTo>
                <a:cubicBezTo>
                  <a:pt x="-5191" y="36388"/>
                  <a:pt x="1414" y="13299"/>
                  <a:pt x="0" y="0"/>
                </a:cubicBezTo>
                <a:close/>
              </a:path>
              <a:path w="4839451" h="45719" stroke="0" extrusionOk="0">
                <a:moveTo>
                  <a:pt x="0" y="0"/>
                </a:moveTo>
                <a:cubicBezTo>
                  <a:pt x="213707" y="-18480"/>
                  <a:pt x="293931" y="49034"/>
                  <a:pt x="489322" y="0"/>
                </a:cubicBezTo>
                <a:cubicBezTo>
                  <a:pt x="684713" y="-49034"/>
                  <a:pt x="799716" y="25937"/>
                  <a:pt x="881856" y="0"/>
                </a:cubicBezTo>
                <a:cubicBezTo>
                  <a:pt x="963996" y="-25937"/>
                  <a:pt x="1290056" y="3348"/>
                  <a:pt x="1516361" y="0"/>
                </a:cubicBezTo>
                <a:cubicBezTo>
                  <a:pt x="1742666" y="-3348"/>
                  <a:pt x="1907359" y="2999"/>
                  <a:pt x="2005684" y="0"/>
                </a:cubicBezTo>
                <a:cubicBezTo>
                  <a:pt x="2104009" y="-2999"/>
                  <a:pt x="2356962" y="9895"/>
                  <a:pt x="2495006" y="0"/>
                </a:cubicBezTo>
                <a:cubicBezTo>
                  <a:pt x="2633050" y="-9895"/>
                  <a:pt x="2846097" y="20648"/>
                  <a:pt x="3129512" y="0"/>
                </a:cubicBezTo>
                <a:cubicBezTo>
                  <a:pt x="3412927" y="-20648"/>
                  <a:pt x="3391229" y="25241"/>
                  <a:pt x="3570439" y="0"/>
                </a:cubicBezTo>
                <a:cubicBezTo>
                  <a:pt x="3749649" y="-25241"/>
                  <a:pt x="3910069" y="45419"/>
                  <a:pt x="4204945" y="0"/>
                </a:cubicBezTo>
                <a:cubicBezTo>
                  <a:pt x="4499821" y="-45419"/>
                  <a:pt x="4539542" y="8608"/>
                  <a:pt x="4839451" y="0"/>
                </a:cubicBezTo>
                <a:cubicBezTo>
                  <a:pt x="4841410" y="19102"/>
                  <a:pt x="4835226" y="29481"/>
                  <a:pt x="4839451" y="45719"/>
                </a:cubicBezTo>
                <a:cubicBezTo>
                  <a:pt x="4635292" y="81467"/>
                  <a:pt x="4528092" y="20330"/>
                  <a:pt x="4301734" y="45719"/>
                </a:cubicBezTo>
                <a:cubicBezTo>
                  <a:pt x="4075376" y="71108"/>
                  <a:pt x="3917628" y="3936"/>
                  <a:pt x="3812412" y="45719"/>
                </a:cubicBezTo>
                <a:cubicBezTo>
                  <a:pt x="3707196" y="87502"/>
                  <a:pt x="3400715" y="1756"/>
                  <a:pt x="3177906" y="45719"/>
                </a:cubicBezTo>
                <a:cubicBezTo>
                  <a:pt x="2955097" y="89682"/>
                  <a:pt x="2777096" y="-2960"/>
                  <a:pt x="2543400" y="45719"/>
                </a:cubicBezTo>
                <a:cubicBezTo>
                  <a:pt x="2309704" y="94398"/>
                  <a:pt x="2320311" y="19477"/>
                  <a:pt x="2102473" y="45719"/>
                </a:cubicBezTo>
                <a:cubicBezTo>
                  <a:pt x="1884635" y="71961"/>
                  <a:pt x="1780323" y="40795"/>
                  <a:pt x="1564756" y="45719"/>
                </a:cubicBezTo>
                <a:cubicBezTo>
                  <a:pt x="1349189" y="50643"/>
                  <a:pt x="1193297" y="-9624"/>
                  <a:pt x="930250" y="45719"/>
                </a:cubicBezTo>
                <a:cubicBezTo>
                  <a:pt x="667203" y="101062"/>
                  <a:pt x="410801" y="-40081"/>
                  <a:pt x="0" y="45719"/>
                </a:cubicBezTo>
                <a:cubicBezTo>
                  <a:pt x="-4137" y="33380"/>
                  <a:pt x="1490" y="16484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763413-263C-7D40-BC94-013C46389E25}"/>
              </a:ext>
            </a:extLst>
          </p:cNvPr>
          <p:cNvSpPr txBox="1"/>
          <p:nvPr/>
        </p:nvSpPr>
        <p:spPr>
          <a:xfrm>
            <a:off x="11179512" y="6418991"/>
            <a:ext cx="3964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/36</a:t>
            </a:r>
          </a:p>
        </p:txBody>
      </p:sp>
    </p:spTree>
    <p:extLst>
      <p:ext uri="{BB962C8B-B14F-4D97-AF65-F5344CB8AC3E}">
        <p14:creationId xmlns:p14="http://schemas.microsoft.com/office/powerpoint/2010/main" val="114406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2089674-453C-0745-AB14-25ACC0DE8587}"/>
              </a:ext>
            </a:extLst>
          </p:cNvPr>
          <p:cNvSpPr/>
          <p:nvPr/>
        </p:nvSpPr>
        <p:spPr>
          <a:xfrm>
            <a:off x="6358694" y="999970"/>
            <a:ext cx="1647878" cy="52187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DFA61C-4F3B-1443-AE93-694BA8DBB767}"/>
              </a:ext>
            </a:extLst>
          </p:cNvPr>
          <p:cNvSpPr/>
          <p:nvPr/>
        </p:nvSpPr>
        <p:spPr>
          <a:xfrm>
            <a:off x="8127885" y="926143"/>
            <a:ext cx="1605723" cy="52187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6DBD321-7EDA-AF46-8B4E-1EE48C621DAB}"/>
              </a:ext>
            </a:extLst>
          </p:cNvPr>
          <p:cNvSpPr/>
          <p:nvPr/>
        </p:nvSpPr>
        <p:spPr>
          <a:xfrm>
            <a:off x="9959101" y="926144"/>
            <a:ext cx="1880513" cy="52187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68DE0-B577-1F44-9EDC-0988777CA23B}"/>
              </a:ext>
            </a:extLst>
          </p:cNvPr>
          <p:cNvSpPr txBox="1"/>
          <p:nvPr/>
        </p:nvSpPr>
        <p:spPr>
          <a:xfrm>
            <a:off x="6752072" y="1037466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932AC-98DE-2E4A-9C89-A53D762B4DEF}"/>
              </a:ext>
            </a:extLst>
          </p:cNvPr>
          <p:cNvSpPr txBox="1"/>
          <p:nvPr/>
        </p:nvSpPr>
        <p:spPr>
          <a:xfrm>
            <a:off x="8364537" y="5292921"/>
            <a:ext cx="134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Memcached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3D07D0-9350-9B40-99A4-F0E55F5136E5}"/>
              </a:ext>
            </a:extLst>
          </p:cNvPr>
          <p:cNvSpPr txBox="1"/>
          <p:nvPr/>
        </p:nvSpPr>
        <p:spPr>
          <a:xfrm>
            <a:off x="10318142" y="978749"/>
            <a:ext cx="99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Backend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6717CE-B7F4-074C-9244-8003CE47D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886" y="1566639"/>
            <a:ext cx="1520824" cy="7604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A079CB-4324-254B-84C6-9D65F2776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967" y="2250717"/>
            <a:ext cx="1520824" cy="7604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350E18-27CA-BE4B-BD61-FB4B2888F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967" y="2883683"/>
            <a:ext cx="1520824" cy="7604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5706DC-E659-414C-B5B5-BCDD84D04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671" y="3644095"/>
            <a:ext cx="1520824" cy="7604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DC5E22-09E6-5C47-9B08-9ACE67504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800" y="4411864"/>
            <a:ext cx="1520824" cy="760412"/>
          </a:xfrm>
          <a:prstGeom prst="rect">
            <a:avLst/>
          </a:prstGeom>
        </p:spPr>
      </p:pic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23655004-BE3C-B14D-B930-EB6DE83FD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5202" y="1479162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2EED3AFA-AF29-5D4F-8E6F-A23739381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9102" y="2479066"/>
            <a:ext cx="914400" cy="914400"/>
          </a:xfrm>
          <a:prstGeom prst="rect">
            <a:avLst/>
          </a:prstGeom>
        </p:spPr>
      </p:pic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36D5CFE7-69C3-9444-BB67-4F8EC3E57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9102" y="3579294"/>
            <a:ext cx="914400" cy="914400"/>
          </a:xfrm>
          <a:prstGeom prst="rect">
            <a:avLst/>
          </a:prstGeom>
        </p:spPr>
      </p:pic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8E26F0CC-3861-814B-9CB5-519F5F75B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5202" y="4612977"/>
            <a:ext cx="914400" cy="91440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4AF4B0EB-7089-F449-A5D2-EE111268F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342" y="1557731"/>
            <a:ext cx="1155232" cy="968904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FAB79253-40BE-A945-9865-DA0157F05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545" y="2789621"/>
            <a:ext cx="1155232" cy="968904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42C03015-8150-3E46-8CE1-4D58A4A38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9362" y="4146891"/>
            <a:ext cx="1155232" cy="96890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BA9285A-ACC0-ED47-B262-A8B319D946CC}"/>
              </a:ext>
            </a:extLst>
          </p:cNvPr>
          <p:cNvSpPr txBox="1"/>
          <p:nvPr/>
        </p:nvSpPr>
        <p:spPr>
          <a:xfrm>
            <a:off x="6764238" y="359160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dirty="0"/>
              <a:t>Timeline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9D3B1C-F775-2F42-9BC1-8AB2F84C3467}"/>
              </a:ext>
            </a:extLst>
          </p:cNvPr>
          <p:cNvSpPr txBox="1"/>
          <p:nvPr/>
        </p:nvSpPr>
        <p:spPr>
          <a:xfrm>
            <a:off x="6642527" y="4995198"/>
            <a:ext cx="1424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dirty="0"/>
              <a:t>Rate Limiter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5C366D-C4E1-E34B-8BD4-6FE2E17216A2}"/>
              </a:ext>
            </a:extLst>
          </p:cNvPr>
          <p:cNvSpPr txBox="1"/>
          <p:nvPr/>
        </p:nvSpPr>
        <p:spPr>
          <a:xfrm>
            <a:off x="7067205" y="236152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dirty="0"/>
              <a:t>Ad</a:t>
            </a:r>
          </a:p>
        </p:txBody>
      </p:sp>
      <p:pic>
        <p:nvPicPr>
          <p:cNvPr id="35" name="Graphic 34" descr="Smart Phone with solid fill">
            <a:extLst>
              <a:ext uri="{FF2B5EF4-FFF2-40B4-BE49-F238E27FC236}">
                <a16:creationId xmlns:a16="http://schemas.microsoft.com/office/drawing/2014/main" id="{3DF1259F-7D59-3148-8DFC-7D08F43140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5677" y="3036238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54A0899-1683-0245-B58F-51F557DADAFD}"/>
              </a:ext>
            </a:extLst>
          </p:cNvPr>
          <p:cNvSpPr txBox="1"/>
          <p:nvPr/>
        </p:nvSpPr>
        <p:spPr>
          <a:xfrm>
            <a:off x="8605970" y="991697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7AD727-209B-6645-8E27-F96FD4DCCC9D}"/>
              </a:ext>
            </a:extLst>
          </p:cNvPr>
          <p:cNvSpPr txBox="1"/>
          <p:nvPr/>
        </p:nvSpPr>
        <p:spPr>
          <a:xfrm>
            <a:off x="10762927" y="4959625"/>
            <a:ext cx="85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MYSQL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C81F2D-E07A-7544-B953-9B35DE2BDF04}"/>
              </a:ext>
            </a:extLst>
          </p:cNvPr>
          <p:cNvSpPr txBox="1"/>
          <p:nvPr/>
        </p:nvSpPr>
        <p:spPr>
          <a:xfrm>
            <a:off x="10855499" y="1741324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RocksDB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316F21-F909-754A-992C-9283999AD5EC}"/>
              </a:ext>
            </a:extLst>
          </p:cNvPr>
          <p:cNvSpPr txBox="1"/>
          <p:nvPr/>
        </p:nvSpPr>
        <p:spPr>
          <a:xfrm>
            <a:off x="10757947" y="2819161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RocksDB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3B1449-C835-A640-951E-01755AA27B4D}"/>
              </a:ext>
            </a:extLst>
          </p:cNvPr>
          <p:cNvSpPr txBox="1"/>
          <p:nvPr/>
        </p:nvSpPr>
        <p:spPr>
          <a:xfrm>
            <a:off x="10730727" y="3913562"/>
            <a:ext cx="85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MYSQL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70C589-34ED-C94D-9B5C-F0E816ACABF1}"/>
              </a:ext>
            </a:extLst>
          </p:cNvPr>
          <p:cNvSpPr txBox="1"/>
          <p:nvPr/>
        </p:nvSpPr>
        <p:spPr>
          <a:xfrm>
            <a:off x="8897612" y="6497189"/>
            <a:ext cx="247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100 times lower latency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90EE6A-8426-2D48-A1D6-B4BF58981AAB}"/>
              </a:ext>
            </a:extLst>
          </p:cNvPr>
          <p:cNvSpPr txBox="1"/>
          <p:nvPr/>
        </p:nvSpPr>
        <p:spPr>
          <a:xfrm>
            <a:off x="8215671" y="6127153"/>
            <a:ext cx="167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100 us Latency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A8C491-A4D2-6B43-A406-DDB8042C7471}"/>
              </a:ext>
            </a:extLst>
          </p:cNvPr>
          <p:cNvSpPr txBox="1"/>
          <p:nvPr/>
        </p:nvSpPr>
        <p:spPr>
          <a:xfrm>
            <a:off x="10145006" y="6124773"/>
            <a:ext cx="157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10  </a:t>
            </a:r>
            <a:r>
              <a:rPr lang="en-US" dirty="0" err="1">
                <a:solidFill>
                  <a:srgbClr val="C00000"/>
                </a:solidFill>
              </a:rPr>
              <a:t>ms</a:t>
            </a:r>
            <a:r>
              <a:rPr lang="en-US" dirty="0">
                <a:solidFill>
                  <a:srgbClr val="C00000"/>
                </a:solidFill>
              </a:rPr>
              <a:t> Latency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3B55E7A-3C92-5146-A47D-79C182F6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105" y="-17205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Lato Thin" panose="020F0502020204030203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Lato Thin" panose="020F0502020204030203" pitchFamily="34" charset="0"/>
                <a:cs typeface="Calibri" panose="020F0502020204030204" pitchFamily="34" charset="0"/>
              </a:rPr>
              <a:t>In-Memory KV Stores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9534B857-1F80-EB4A-9E2E-B19D679A3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9" y="1403625"/>
            <a:ext cx="3900221" cy="23549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Low latency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High throughput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Keep load off  of backend services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A caching server can replace tens of backend servers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D4C33E-A465-FC47-83BF-EC4A22455B0A}"/>
              </a:ext>
            </a:extLst>
          </p:cNvPr>
          <p:cNvCxnSpPr>
            <a:cxnSpLocks/>
          </p:cNvCxnSpPr>
          <p:nvPr/>
        </p:nvCxnSpPr>
        <p:spPr>
          <a:xfrm flipV="1">
            <a:off x="4946253" y="2110656"/>
            <a:ext cx="1740089" cy="1382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D6C049-1DB2-F547-852F-7F5A7BD5DEEB}"/>
              </a:ext>
            </a:extLst>
          </p:cNvPr>
          <p:cNvCxnSpPr>
            <a:cxnSpLocks/>
          </p:cNvCxnSpPr>
          <p:nvPr/>
        </p:nvCxnSpPr>
        <p:spPr>
          <a:xfrm>
            <a:off x="4962449" y="3579294"/>
            <a:ext cx="1680078" cy="64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EB4E16-AF0A-294B-8DEF-37C3F370D482}"/>
              </a:ext>
            </a:extLst>
          </p:cNvPr>
          <p:cNvCxnSpPr>
            <a:cxnSpLocks/>
          </p:cNvCxnSpPr>
          <p:nvPr/>
        </p:nvCxnSpPr>
        <p:spPr>
          <a:xfrm>
            <a:off x="4966574" y="3669232"/>
            <a:ext cx="1846300" cy="1229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>
            <a:extLst>
              <a:ext uri="{FF2B5EF4-FFF2-40B4-BE49-F238E27FC236}">
                <a16:creationId xmlns:a16="http://schemas.microsoft.com/office/drawing/2014/main" id="{34E14358-9AC8-4B4B-A666-CA7DBC4433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52207" y="3250746"/>
            <a:ext cx="457200" cy="457200"/>
          </a:xfrm>
          <a:prstGeom prst="rect">
            <a:avLst/>
          </a:prstGeom>
        </p:spPr>
      </p:pic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6A09A6BF-A244-C345-AD1E-29C3E571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2</a:t>
            </a:fld>
            <a:r>
              <a:rPr lang="en-US" dirty="0"/>
              <a:t>/36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7CC621-155B-8C48-B6B1-401555614AE3}"/>
              </a:ext>
            </a:extLst>
          </p:cNvPr>
          <p:cNvSpPr/>
          <p:nvPr/>
        </p:nvSpPr>
        <p:spPr>
          <a:xfrm>
            <a:off x="189749" y="809625"/>
            <a:ext cx="3534526" cy="46754"/>
          </a:xfrm>
          <a:custGeom>
            <a:avLst/>
            <a:gdLst>
              <a:gd name="connsiteX0" fmla="*/ 0 w 3534526"/>
              <a:gd name="connsiteY0" fmla="*/ 0 h 46754"/>
              <a:gd name="connsiteX1" fmla="*/ 659778 w 3534526"/>
              <a:gd name="connsiteY1" fmla="*/ 0 h 46754"/>
              <a:gd name="connsiteX2" fmla="*/ 1284211 w 3534526"/>
              <a:gd name="connsiteY2" fmla="*/ 0 h 46754"/>
              <a:gd name="connsiteX3" fmla="*/ 1908644 w 3534526"/>
              <a:gd name="connsiteY3" fmla="*/ 0 h 46754"/>
              <a:gd name="connsiteX4" fmla="*/ 2391696 w 3534526"/>
              <a:gd name="connsiteY4" fmla="*/ 0 h 46754"/>
              <a:gd name="connsiteX5" fmla="*/ 2910093 w 3534526"/>
              <a:gd name="connsiteY5" fmla="*/ 0 h 46754"/>
              <a:gd name="connsiteX6" fmla="*/ 3534526 w 3534526"/>
              <a:gd name="connsiteY6" fmla="*/ 0 h 46754"/>
              <a:gd name="connsiteX7" fmla="*/ 3534526 w 3534526"/>
              <a:gd name="connsiteY7" fmla="*/ 46754 h 46754"/>
              <a:gd name="connsiteX8" fmla="*/ 2945438 w 3534526"/>
              <a:gd name="connsiteY8" fmla="*/ 46754 h 46754"/>
              <a:gd name="connsiteX9" fmla="*/ 2462386 w 3534526"/>
              <a:gd name="connsiteY9" fmla="*/ 46754 h 46754"/>
              <a:gd name="connsiteX10" fmla="*/ 1979335 w 3534526"/>
              <a:gd name="connsiteY10" fmla="*/ 46754 h 46754"/>
              <a:gd name="connsiteX11" fmla="*/ 1354902 w 3534526"/>
              <a:gd name="connsiteY11" fmla="*/ 46754 h 46754"/>
              <a:gd name="connsiteX12" fmla="*/ 836504 w 3534526"/>
              <a:gd name="connsiteY12" fmla="*/ 46754 h 46754"/>
              <a:gd name="connsiteX13" fmla="*/ 0 w 3534526"/>
              <a:gd name="connsiteY13" fmla="*/ 46754 h 46754"/>
              <a:gd name="connsiteX14" fmla="*/ 0 w 3534526"/>
              <a:gd name="connsiteY14" fmla="*/ 0 h 46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34526" h="46754" fill="none" extrusionOk="0">
                <a:moveTo>
                  <a:pt x="0" y="0"/>
                </a:moveTo>
                <a:cubicBezTo>
                  <a:pt x="259734" y="-75568"/>
                  <a:pt x="431569" y="20510"/>
                  <a:pt x="659778" y="0"/>
                </a:cubicBezTo>
                <a:cubicBezTo>
                  <a:pt x="887987" y="-20510"/>
                  <a:pt x="1090963" y="38340"/>
                  <a:pt x="1284211" y="0"/>
                </a:cubicBezTo>
                <a:cubicBezTo>
                  <a:pt x="1477459" y="-38340"/>
                  <a:pt x="1734843" y="53779"/>
                  <a:pt x="1908644" y="0"/>
                </a:cubicBezTo>
                <a:cubicBezTo>
                  <a:pt x="2082445" y="-53779"/>
                  <a:pt x="2262312" y="48213"/>
                  <a:pt x="2391696" y="0"/>
                </a:cubicBezTo>
                <a:cubicBezTo>
                  <a:pt x="2521080" y="-48213"/>
                  <a:pt x="2778253" y="19792"/>
                  <a:pt x="2910093" y="0"/>
                </a:cubicBezTo>
                <a:cubicBezTo>
                  <a:pt x="3041933" y="-19792"/>
                  <a:pt x="3381039" y="17827"/>
                  <a:pt x="3534526" y="0"/>
                </a:cubicBezTo>
                <a:cubicBezTo>
                  <a:pt x="3538348" y="13722"/>
                  <a:pt x="3529540" y="29813"/>
                  <a:pt x="3534526" y="46754"/>
                </a:cubicBezTo>
                <a:cubicBezTo>
                  <a:pt x="3317297" y="112956"/>
                  <a:pt x="3084888" y="-16866"/>
                  <a:pt x="2945438" y="46754"/>
                </a:cubicBezTo>
                <a:cubicBezTo>
                  <a:pt x="2805988" y="110374"/>
                  <a:pt x="2692720" y="25557"/>
                  <a:pt x="2462386" y="46754"/>
                </a:cubicBezTo>
                <a:cubicBezTo>
                  <a:pt x="2232052" y="67951"/>
                  <a:pt x="2144548" y="3181"/>
                  <a:pt x="1979335" y="46754"/>
                </a:cubicBezTo>
                <a:cubicBezTo>
                  <a:pt x="1814122" y="90327"/>
                  <a:pt x="1624611" y="-2799"/>
                  <a:pt x="1354902" y="46754"/>
                </a:cubicBezTo>
                <a:cubicBezTo>
                  <a:pt x="1085193" y="96307"/>
                  <a:pt x="971658" y="45898"/>
                  <a:pt x="836504" y="46754"/>
                </a:cubicBezTo>
                <a:cubicBezTo>
                  <a:pt x="701350" y="47610"/>
                  <a:pt x="292727" y="-19143"/>
                  <a:pt x="0" y="46754"/>
                </a:cubicBezTo>
                <a:cubicBezTo>
                  <a:pt x="-3071" y="31359"/>
                  <a:pt x="1094" y="9629"/>
                  <a:pt x="0" y="0"/>
                </a:cubicBezTo>
                <a:close/>
              </a:path>
              <a:path w="3534526" h="46754" stroke="0" extrusionOk="0">
                <a:moveTo>
                  <a:pt x="0" y="0"/>
                </a:moveTo>
                <a:cubicBezTo>
                  <a:pt x="271157" y="-20647"/>
                  <a:pt x="412895" y="7736"/>
                  <a:pt x="553742" y="0"/>
                </a:cubicBezTo>
                <a:cubicBezTo>
                  <a:pt x="694589" y="-7736"/>
                  <a:pt x="885867" y="43539"/>
                  <a:pt x="1036794" y="0"/>
                </a:cubicBezTo>
                <a:cubicBezTo>
                  <a:pt x="1187721" y="-43539"/>
                  <a:pt x="1455368" y="6744"/>
                  <a:pt x="1696572" y="0"/>
                </a:cubicBezTo>
                <a:cubicBezTo>
                  <a:pt x="1937776" y="-6744"/>
                  <a:pt x="2013701" y="57947"/>
                  <a:pt x="2250315" y="0"/>
                </a:cubicBezTo>
                <a:cubicBezTo>
                  <a:pt x="2486929" y="-57947"/>
                  <a:pt x="2576813" y="29931"/>
                  <a:pt x="2804057" y="0"/>
                </a:cubicBezTo>
                <a:cubicBezTo>
                  <a:pt x="3031301" y="-29931"/>
                  <a:pt x="3216576" y="10752"/>
                  <a:pt x="3534526" y="0"/>
                </a:cubicBezTo>
                <a:cubicBezTo>
                  <a:pt x="3540058" y="12033"/>
                  <a:pt x="3534180" y="26334"/>
                  <a:pt x="3534526" y="46754"/>
                </a:cubicBezTo>
                <a:cubicBezTo>
                  <a:pt x="3396124" y="52531"/>
                  <a:pt x="3117998" y="12993"/>
                  <a:pt x="2945438" y="46754"/>
                </a:cubicBezTo>
                <a:cubicBezTo>
                  <a:pt x="2772878" y="80515"/>
                  <a:pt x="2576342" y="-2712"/>
                  <a:pt x="2462386" y="46754"/>
                </a:cubicBezTo>
                <a:cubicBezTo>
                  <a:pt x="2348430" y="96220"/>
                  <a:pt x="2147564" y="30734"/>
                  <a:pt x="1873299" y="46754"/>
                </a:cubicBezTo>
                <a:cubicBezTo>
                  <a:pt x="1599034" y="62774"/>
                  <a:pt x="1481480" y="17823"/>
                  <a:pt x="1284211" y="46754"/>
                </a:cubicBezTo>
                <a:cubicBezTo>
                  <a:pt x="1086942" y="75685"/>
                  <a:pt x="977600" y="19236"/>
                  <a:pt x="730469" y="46754"/>
                </a:cubicBezTo>
                <a:cubicBezTo>
                  <a:pt x="483338" y="74272"/>
                  <a:pt x="170304" y="21282"/>
                  <a:pt x="0" y="46754"/>
                </a:cubicBezTo>
                <a:cubicBezTo>
                  <a:pt x="-2882" y="35194"/>
                  <a:pt x="4486" y="14283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3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36" grpId="0"/>
      <p:bldP spid="41" grpId="0"/>
      <p:bldP spid="42" grpId="0"/>
      <p:bldP spid="4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31D1-8AB0-2241-AAEC-727B0C16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48" y="-1018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Power-proportional KV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3B549-29C8-464F-BB0A-ED56D8C8B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48" y="1223760"/>
            <a:ext cx="10515600" cy="189104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Facebook’s ETC workload follows a diurnal pattern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long-term variations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-&gt;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leverage power-proportional KV stores-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save power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consumption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Microsecond-scale tail latency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12119-2E94-1E49-8897-433CADEE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3D2676-6D3C-F547-8FCE-B7E03E927017}"/>
              </a:ext>
            </a:extLst>
          </p:cNvPr>
          <p:cNvSpPr/>
          <p:nvPr/>
        </p:nvSpPr>
        <p:spPr>
          <a:xfrm>
            <a:off x="189748" y="809625"/>
            <a:ext cx="4839451" cy="45719"/>
          </a:xfrm>
          <a:custGeom>
            <a:avLst/>
            <a:gdLst>
              <a:gd name="connsiteX0" fmla="*/ 0 w 4839451"/>
              <a:gd name="connsiteY0" fmla="*/ 0 h 45719"/>
              <a:gd name="connsiteX1" fmla="*/ 440928 w 4839451"/>
              <a:gd name="connsiteY1" fmla="*/ 0 h 45719"/>
              <a:gd name="connsiteX2" fmla="*/ 930250 w 4839451"/>
              <a:gd name="connsiteY2" fmla="*/ 0 h 45719"/>
              <a:gd name="connsiteX3" fmla="*/ 1371178 w 4839451"/>
              <a:gd name="connsiteY3" fmla="*/ 0 h 45719"/>
              <a:gd name="connsiteX4" fmla="*/ 1957289 w 4839451"/>
              <a:gd name="connsiteY4" fmla="*/ 0 h 45719"/>
              <a:gd name="connsiteX5" fmla="*/ 2495006 w 4839451"/>
              <a:gd name="connsiteY5" fmla="*/ 0 h 45719"/>
              <a:gd name="connsiteX6" fmla="*/ 3032723 w 4839451"/>
              <a:gd name="connsiteY6" fmla="*/ 0 h 45719"/>
              <a:gd name="connsiteX7" fmla="*/ 3667228 w 4839451"/>
              <a:gd name="connsiteY7" fmla="*/ 0 h 45719"/>
              <a:gd name="connsiteX8" fmla="*/ 4253340 w 4839451"/>
              <a:gd name="connsiteY8" fmla="*/ 0 h 45719"/>
              <a:gd name="connsiteX9" fmla="*/ 4839451 w 4839451"/>
              <a:gd name="connsiteY9" fmla="*/ 0 h 45719"/>
              <a:gd name="connsiteX10" fmla="*/ 4839451 w 4839451"/>
              <a:gd name="connsiteY10" fmla="*/ 45719 h 45719"/>
              <a:gd name="connsiteX11" fmla="*/ 4446918 w 4839451"/>
              <a:gd name="connsiteY11" fmla="*/ 45719 h 45719"/>
              <a:gd name="connsiteX12" fmla="*/ 4005990 w 4839451"/>
              <a:gd name="connsiteY12" fmla="*/ 45719 h 45719"/>
              <a:gd name="connsiteX13" fmla="*/ 3419879 w 4839451"/>
              <a:gd name="connsiteY13" fmla="*/ 45719 h 45719"/>
              <a:gd name="connsiteX14" fmla="*/ 2785373 w 4839451"/>
              <a:gd name="connsiteY14" fmla="*/ 45719 h 45719"/>
              <a:gd name="connsiteX15" fmla="*/ 2296051 w 4839451"/>
              <a:gd name="connsiteY15" fmla="*/ 45719 h 45719"/>
              <a:gd name="connsiteX16" fmla="*/ 1661545 w 4839451"/>
              <a:gd name="connsiteY16" fmla="*/ 45719 h 45719"/>
              <a:gd name="connsiteX17" fmla="*/ 1220617 w 4839451"/>
              <a:gd name="connsiteY17" fmla="*/ 45719 h 45719"/>
              <a:gd name="connsiteX18" fmla="*/ 828084 w 4839451"/>
              <a:gd name="connsiteY18" fmla="*/ 45719 h 45719"/>
              <a:gd name="connsiteX19" fmla="*/ 0 w 4839451"/>
              <a:gd name="connsiteY19" fmla="*/ 45719 h 45719"/>
              <a:gd name="connsiteX20" fmla="*/ 0 w 4839451"/>
              <a:gd name="connsiteY20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39451" h="45719" fill="none" extrusionOk="0">
                <a:moveTo>
                  <a:pt x="0" y="0"/>
                </a:moveTo>
                <a:cubicBezTo>
                  <a:pt x="126168" y="-16445"/>
                  <a:pt x="321183" y="33233"/>
                  <a:pt x="440928" y="0"/>
                </a:cubicBezTo>
                <a:cubicBezTo>
                  <a:pt x="560673" y="-33233"/>
                  <a:pt x="707434" y="25889"/>
                  <a:pt x="930250" y="0"/>
                </a:cubicBezTo>
                <a:cubicBezTo>
                  <a:pt x="1153066" y="-25889"/>
                  <a:pt x="1241148" y="4275"/>
                  <a:pt x="1371178" y="0"/>
                </a:cubicBezTo>
                <a:cubicBezTo>
                  <a:pt x="1501208" y="-4275"/>
                  <a:pt x="1740387" y="47111"/>
                  <a:pt x="1957289" y="0"/>
                </a:cubicBezTo>
                <a:cubicBezTo>
                  <a:pt x="2174191" y="-47111"/>
                  <a:pt x="2357918" y="41425"/>
                  <a:pt x="2495006" y="0"/>
                </a:cubicBezTo>
                <a:cubicBezTo>
                  <a:pt x="2632094" y="-41425"/>
                  <a:pt x="2865098" y="4179"/>
                  <a:pt x="3032723" y="0"/>
                </a:cubicBezTo>
                <a:cubicBezTo>
                  <a:pt x="3200348" y="-4179"/>
                  <a:pt x="3368671" y="12930"/>
                  <a:pt x="3667228" y="0"/>
                </a:cubicBezTo>
                <a:cubicBezTo>
                  <a:pt x="3965785" y="-12930"/>
                  <a:pt x="4108910" y="29685"/>
                  <a:pt x="4253340" y="0"/>
                </a:cubicBezTo>
                <a:cubicBezTo>
                  <a:pt x="4397770" y="-29685"/>
                  <a:pt x="4618703" y="11334"/>
                  <a:pt x="4839451" y="0"/>
                </a:cubicBezTo>
                <a:cubicBezTo>
                  <a:pt x="4842888" y="9704"/>
                  <a:pt x="4836562" y="29365"/>
                  <a:pt x="4839451" y="45719"/>
                </a:cubicBezTo>
                <a:cubicBezTo>
                  <a:pt x="4645165" y="87201"/>
                  <a:pt x="4559772" y="23603"/>
                  <a:pt x="4446918" y="45719"/>
                </a:cubicBezTo>
                <a:cubicBezTo>
                  <a:pt x="4334064" y="67835"/>
                  <a:pt x="4095352" y="-5442"/>
                  <a:pt x="4005990" y="45719"/>
                </a:cubicBezTo>
                <a:cubicBezTo>
                  <a:pt x="3916628" y="96880"/>
                  <a:pt x="3638163" y="45516"/>
                  <a:pt x="3419879" y="45719"/>
                </a:cubicBezTo>
                <a:cubicBezTo>
                  <a:pt x="3201595" y="45922"/>
                  <a:pt x="3019300" y="16096"/>
                  <a:pt x="2785373" y="45719"/>
                </a:cubicBezTo>
                <a:cubicBezTo>
                  <a:pt x="2551446" y="75342"/>
                  <a:pt x="2450841" y="-2114"/>
                  <a:pt x="2296051" y="45719"/>
                </a:cubicBezTo>
                <a:cubicBezTo>
                  <a:pt x="2141261" y="93552"/>
                  <a:pt x="1875696" y="-3499"/>
                  <a:pt x="1661545" y="45719"/>
                </a:cubicBezTo>
                <a:cubicBezTo>
                  <a:pt x="1447394" y="94937"/>
                  <a:pt x="1310359" y="43707"/>
                  <a:pt x="1220617" y="45719"/>
                </a:cubicBezTo>
                <a:cubicBezTo>
                  <a:pt x="1130875" y="47731"/>
                  <a:pt x="933224" y="29021"/>
                  <a:pt x="828084" y="45719"/>
                </a:cubicBezTo>
                <a:cubicBezTo>
                  <a:pt x="722944" y="62417"/>
                  <a:pt x="212357" y="27514"/>
                  <a:pt x="0" y="45719"/>
                </a:cubicBezTo>
                <a:cubicBezTo>
                  <a:pt x="-5191" y="36388"/>
                  <a:pt x="1414" y="13299"/>
                  <a:pt x="0" y="0"/>
                </a:cubicBezTo>
                <a:close/>
              </a:path>
              <a:path w="4839451" h="45719" stroke="0" extrusionOk="0">
                <a:moveTo>
                  <a:pt x="0" y="0"/>
                </a:moveTo>
                <a:cubicBezTo>
                  <a:pt x="213707" y="-18480"/>
                  <a:pt x="293931" y="49034"/>
                  <a:pt x="489322" y="0"/>
                </a:cubicBezTo>
                <a:cubicBezTo>
                  <a:pt x="684713" y="-49034"/>
                  <a:pt x="799716" y="25937"/>
                  <a:pt x="881856" y="0"/>
                </a:cubicBezTo>
                <a:cubicBezTo>
                  <a:pt x="963996" y="-25937"/>
                  <a:pt x="1290056" y="3348"/>
                  <a:pt x="1516361" y="0"/>
                </a:cubicBezTo>
                <a:cubicBezTo>
                  <a:pt x="1742666" y="-3348"/>
                  <a:pt x="1907359" y="2999"/>
                  <a:pt x="2005684" y="0"/>
                </a:cubicBezTo>
                <a:cubicBezTo>
                  <a:pt x="2104009" y="-2999"/>
                  <a:pt x="2356962" y="9895"/>
                  <a:pt x="2495006" y="0"/>
                </a:cubicBezTo>
                <a:cubicBezTo>
                  <a:pt x="2633050" y="-9895"/>
                  <a:pt x="2846097" y="20648"/>
                  <a:pt x="3129512" y="0"/>
                </a:cubicBezTo>
                <a:cubicBezTo>
                  <a:pt x="3412927" y="-20648"/>
                  <a:pt x="3391229" y="25241"/>
                  <a:pt x="3570439" y="0"/>
                </a:cubicBezTo>
                <a:cubicBezTo>
                  <a:pt x="3749649" y="-25241"/>
                  <a:pt x="3910069" y="45419"/>
                  <a:pt x="4204945" y="0"/>
                </a:cubicBezTo>
                <a:cubicBezTo>
                  <a:pt x="4499821" y="-45419"/>
                  <a:pt x="4539542" y="8608"/>
                  <a:pt x="4839451" y="0"/>
                </a:cubicBezTo>
                <a:cubicBezTo>
                  <a:pt x="4841410" y="19102"/>
                  <a:pt x="4835226" y="29481"/>
                  <a:pt x="4839451" y="45719"/>
                </a:cubicBezTo>
                <a:cubicBezTo>
                  <a:pt x="4635292" y="81467"/>
                  <a:pt x="4528092" y="20330"/>
                  <a:pt x="4301734" y="45719"/>
                </a:cubicBezTo>
                <a:cubicBezTo>
                  <a:pt x="4075376" y="71108"/>
                  <a:pt x="3917628" y="3936"/>
                  <a:pt x="3812412" y="45719"/>
                </a:cubicBezTo>
                <a:cubicBezTo>
                  <a:pt x="3707196" y="87502"/>
                  <a:pt x="3400715" y="1756"/>
                  <a:pt x="3177906" y="45719"/>
                </a:cubicBezTo>
                <a:cubicBezTo>
                  <a:pt x="2955097" y="89682"/>
                  <a:pt x="2777096" y="-2960"/>
                  <a:pt x="2543400" y="45719"/>
                </a:cubicBezTo>
                <a:cubicBezTo>
                  <a:pt x="2309704" y="94398"/>
                  <a:pt x="2320311" y="19477"/>
                  <a:pt x="2102473" y="45719"/>
                </a:cubicBezTo>
                <a:cubicBezTo>
                  <a:pt x="1884635" y="71961"/>
                  <a:pt x="1780323" y="40795"/>
                  <a:pt x="1564756" y="45719"/>
                </a:cubicBezTo>
                <a:cubicBezTo>
                  <a:pt x="1349189" y="50643"/>
                  <a:pt x="1193297" y="-9624"/>
                  <a:pt x="930250" y="45719"/>
                </a:cubicBezTo>
                <a:cubicBezTo>
                  <a:pt x="667203" y="101062"/>
                  <a:pt x="410801" y="-40081"/>
                  <a:pt x="0" y="45719"/>
                </a:cubicBezTo>
                <a:cubicBezTo>
                  <a:pt x="-4137" y="33380"/>
                  <a:pt x="1490" y="16484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79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35C1-ED41-6244-A074-660A4F1C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545" y="-15023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0366-AE03-824C-AE19-AB9C906A4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48" y="1047949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CPUs feature several power saving modes called c-states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Feedback-based controllers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6B15FF-5C5E-2642-911A-FD533A894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725" y="1175324"/>
            <a:ext cx="2408420" cy="21087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04112F-19CC-844A-AAEB-69E3ADEEDFE2}"/>
              </a:ext>
            </a:extLst>
          </p:cNvPr>
          <p:cNvSpPr/>
          <p:nvPr/>
        </p:nvSpPr>
        <p:spPr>
          <a:xfrm>
            <a:off x="8064768" y="4581190"/>
            <a:ext cx="3239842" cy="5645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70E0B4-85C9-7D4A-AFCE-E11163603C4F}"/>
              </a:ext>
            </a:extLst>
          </p:cNvPr>
          <p:cNvSpPr/>
          <p:nvPr/>
        </p:nvSpPr>
        <p:spPr>
          <a:xfrm>
            <a:off x="6398352" y="3950885"/>
            <a:ext cx="1151509" cy="11948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en-US" sz="12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53930FD-3CD1-0247-AEF2-644AA5E8C90E}"/>
              </a:ext>
            </a:extLst>
          </p:cNvPr>
          <p:cNvSpPr/>
          <p:nvPr/>
        </p:nvSpPr>
        <p:spPr>
          <a:xfrm rot="10800000">
            <a:off x="7549861" y="4194432"/>
            <a:ext cx="483536" cy="193971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B5A16-93E7-F04A-9E9C-7F44C54C2C60}"/>
              </a:ext>
            </a:extLst>
          </p:cNvPr>
          <p:cNvSpPr/>
          <p:nvPr/>
        </p:nvSpPr>
        <p:spPr>
          <a:xfrm>
            <a:off x="8074940" y="3964473"/>
            <a:ext cx="3239842" cy="5645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en-US" sz="20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48B97B8-DB2C-9048-8714-0F1EE508FD2E}"/>
              </a:ext>
            </a:extLst>
          </p:cNvPr>
          <p:cNvSpPr/>
          <p:nvPr/>
        </p:nvSpPr>
        <p:spPr>
          <a:xfrm>
            <a:off x="7549861" y="4813244"/>
            <a:ext cx="483536" cy="212621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BB24842-C071-5846-9C75-5C03B945286C}"/>
              </a:ext>
            </a:extLst>
          </p:cNvPr>
          <p:cNvSpPr/>
          <p:nvPr/>
        </p:nvSpPr>
        <p:spPr>
          <a:xfrm>
            <a:off x="8473664" y="5207325"/>
            <a:ext cx="1024649" cy="43257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A3F6DB-B493-3841-8716-579C472B22A1}"/>
              </a:ext>
            </a:extLst>
          </p:cNvPr>
          <p:cNvSpPr/>
          <p:nvPr/>
        </p:nvSpPr>
        <p:spPr>
          <a:xfrm>
            <a:off x="8545431" y="5244489"/>
            <a:ext cx="370825" cy="175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B406E-0F22-CC4D-9E69-F6477D431642}"/>
              </a:ext>
            </a:extLst>
          </p:cNvPr>
          <p:cNvSpPr/>
          <p:nvPr/>
        </p:nvSpPr>
        <p:spPr>
          <a:xfrm>
            <a:off x="9020359" y="5240979"/>
            <a:ext cx="370825" cy="175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7E703D-1031-344F-ABF7-A91F3BF54ADA}"/>
              </a:ext>
            </a:extLst>
          </p:cNvPr>
          <p:cNvSpPr/>
          <p:nvPr/>
        </p:nvSpPr>
        <p:spPr>
          <a:xfrm>
            <a:off x="8537273" y="5448342"/>
            <a:ext cx="370825" cy="175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CE0310-04F9-AC4F-860F-92B73A768869}"/>
              </a:ext>
            </a:extLst>
          </p:cNvPr>
          <p:cNvSpPr/>
          <p:nvPr/>
        </p:nvSpPr>
        <p:spPr>
          <a:xfrm>
            <a:off x="9019709" y="5438745"/>
            <a:ext cx="370825" cy="175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AF19EBB-4DA4-EE42-8146-5CA823932E02}"/>
              </a:ext>
            </a:extLst>
          </p:cNvPr>
          <p:cNvSpPr/>
          <p:nvPr/>
        </p:nvSpPr>
        <p:spPr>
          <a:xfrm>
            <a:off x="9864850" y="5205735"/>
            <a:ext cx="997063" cy="43257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3A9C32-C1C0-AC46-B98F-DE5E4551F6C8}"/>
              </a:ext>
            </a:extLst>
          </p:cNvPr>
          <p:cNvSpPr/>
          <p:nvPr/>
        </p:nvSpPr>
        <p:spPr>
          <a:xfrm>
            <a:off x="9904160" y="5238793"/>
            <a:ext cx="370825" cy="175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04E887-3E08-0040-80D0-48361405C76D}"/>
              </a:ext>
            </a:extLst>
          </p:cNvPr>
          <p:cNvSpPr/>
          <p:nvPr/>
        </p:nvSpPr>
        <p:spPr>
          <a:xfrm>
            <a:off x="10376700" y="5238797"/>
            <a:ext cx="370825" cy="175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756C2D-FE37-FC4B-8070-8E1B4948BB8D}"/>
              </a:ext>
            </a:extLst>
          </p:cNvPr>
          <p:cNvSpPr/>
          <p:nvPr/>
        </p:nvSpPr>
        <p:spPr>
          <a:xfrm>
            <a:off x="9904160" y="5443177"/>
            <a:ext cx="370825" cy="175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FCDF39-77E3-0A47-9018-34CC096842A7}"/>
              </a:ext>
            </a:extLst>
          </p:cNvPr>
          <p:cNvSpPr/>
          <p:nvPr/>
        </p:nvSpPr>
        <p:spPr>
          <a:xfrm>
            <a:off x="10385168" y="5451644"/>
            <a:ext cx="370825" cy="175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C7F72631-49D7-994D-9667-F6CB962D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00481" y="5529499"/>
            <a:ext cx="2743200" cy="365125"/>
          </a:xfrm>
        </p:spPr>
        <p:txBody>
          <a:bodyPr/>
          <a:lstStyle/>
          <a:p>
            <a:fld id="{6ADE2F54-73BB-FC45-82F8-CB627555CC78}" type="slidenum">
              <a:rPr lang="en-US" smtClean="0"/>
              <a:t>21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C9314F-AF3A-BB41-BF25-13EBE935E68D}"/>
              </a:ext>
            </a:extLst>
          </p:cNvPr>
          <p:cNvSpPr/>
          <p:nvPr/>
        </p:nvSpPr>
        <p:spPr>
          <a:xfrm>
            <a:off x="189748" y="809625"/>
            <a:ext cx="4839451" cy="45719"/>
          </a:xfrm>
          <a:custGeom>
            <a:avLst/>
            <a:gdLst>
              <a:gd name="connsiteX0" fmla="*/ 0 w 4839451"/>
              <a:gd name="connsiteY0" fmla="*/ 0 h 45719"/>
              <a:gd name="connsiteX1" fmla="*/ 440928 w 4839451"/>
              <a:gd name="connsiteY1" fmla="*/ 0 h 45719"/>
              <a:gd name="connsiteX2" fmla="*/ 930250 w 4839451"/>
              <a:gd name="connsiteY2" fmla="*/ 0 h 45719"/>
              <a:gd name="connsiteX3" fmla="*/ 1371178 w 4839451"/>
              <a:gd name="connsiteY3" fmla="*/ 0 h 45719"/>
              <a:gd name="connsiteX4" fmla="*/ 1957289 w 4839451"/>
              <a:gd name="connsiteY4" fmla="*/ 0 h 45719"/>
              <a:gd name="connsiteX5" fmla="*/ 2495006 w 4839451"/>
              <a:gd name="connsiteY5" fmla="*/ 0 h 45719"/>
              <a:gd name="connsiteX6" fmla="*/ 3032723 w 4839451"/>
              <a:gd name="connsiteY6" fmla="*/ 0 h 45719"/>
              <a:gd name="connsiteX7" fmla="*/ 3667228 w 4839451"/>
              <a:gd name="connsiteY7" fmla="*/ 0 h 45719"/>
              <a:gd name="connsiteX8" fmla="*/ 4253340 w 4839451"/>
              <a:gd name="connsiteY8" fmla="*/ 0 h 45719"/>
              <a:gd name="connsiteX9" fmla="*/ 4839451 w 4839451"/>
              <a:gd name="connsiteY9" fmla="*/ 0 h 45719"/>
              <a:gd name="connsiteX10" fmla="*/ 4839451 w 4839451"/>
              <a:gd name="connsiteY10" fmla="*/ 45719 h 45719"/>
              <a:gd name="connsiteX11" fmla="*/ 4446918 w 4839451"/>
              <a:gd name="connsiteY11" fmla="*/ 45719 h 45719"/>
              <a:gd name="connsiteX12" fmla="*/ 4005990 w 4839451"/>
              <a:gd name="connsiteY12" fmla="*/ 45719 h 45719"/>
              <a:gd name="connsiteX13" fmla="*/ 3419879 w 4839451"/>
              <a:gd name="connsiteY13" fmla="*/ 45719 h 45719"/>
              <a:gd name="connsiteX14" fmla="*/ 2785373 w 4839451"/>
              <a:gd name="connsiteY14" fmla="*/ 45719 h 45719"/>
              <a:gd name="connsiteX15" fmla="*/ 2296051 w 4839451"/>
              <a:gd name="connsiteY15" fmla="*/ 45719 h 45719"/>
              <a:gd name="connsiteX16" fmla="*/ 1661545 w 4839451"/>
              <a:gd name="connsiteY16" fmla="*/ 45719 h 45719"/>
              <a:gd name="connsiteX17" fmla="*/ 1220617 w 4839451"/>
              <a:gd name="connsiteY17" fmla="*/ 45719 h 45719"/>
              <a:gd name="connsiteX18" fmla="*/ 828084 w 4839451"/>
              <a:gd name="connsiteY18" fmla="*/ 45719 h 45719"/>
              <a:gd name="connsiteX19" fmla="*/ 0 w 4839451"/>
              <a:gd name="connsiteY19" fmla="*/ 45719 h 45719"/>
              <a:gd name="connsiteX20" fmla="*/ 0 w 4839451"/>
              <a:gd name="connsiteY20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39451" h="45719" fill="none" extrusionOk="0">
                <a:moveTo>
                  <a:pt x="0" y="0"/>
                </a:moveTo>
                <a:cubicBezTo>
                  <a:pt x="126168" y="-16445"/>
                  <a:pt x="321183" y="33233"/>
                  <a:pt x="440928" y="0"/>
                </a:cubicBezTo>
                <a:cubicBezTo>
                  <a:pt x="560673" y="-33233"/>
                  <a:pt x="707434" y="25889"/>
                  <a:pt x="930250" y="0"/>
                </a:cubicBezTo>
                <a:cubicBezTo>
                  <a:pt x="1153066" y="-25889"/>
                  <a:pt x="1241148" y="4275"/>
                  <a:pt x="1371178" y="0"/>
                </a:cubicBezTo>
                <a:cubicBezTo>
                  <a:pt x="1501208" y="-4275"/>
                  <a:pt x="1740387" y="47111"/>
                  <a:pt x="1957289" y="0"/>
                </a:cubicBezTo>
                <a:cubicBezTo>
                  <a:pt x="2174191" y="-47111"/>
                  <a:pt x="2357918" y="41425"/>
                  <a:pt x="2495006" y="0"/>
                </a:cubicBezTo>
                <a:cubicBezTo>
                  <a:pt x="2632094" y="-41425"/>
                  <a:pt x="2865098" y="4179"/>
                  <a:pt x="3032723" y="0"/>
                </a:cubicBezTo>
                <a:cubicBezTo>
                  <a:pt x="3200348" y="-4179"/>
                  <a:pt x="3368671" y="12930"/>
                  <a:pt x="3667228" y="0"/>
                </a:cubicBezTo>
                <a:cubicBezTo>
                  <a:pt x="3965785" y="-12930"/>
                  <a:pt x="4108910" y="29685"/>
                  <a:pt x="4253340" y="0"/>
                </a:cubicBezTo>
                <a:cubicBezTo>
                  <a:pt x="4397770" y="-29685"/>
                  <a:pt x="4618703" y="11334"/>
                  <a:pt x="4839451" y="0"/>
                </a:cubicBezTo>
                <a:cubicBezTo>
                  <a:pt x="4842888" y="9704"/>
                  <a:pt x="4836562" y="29365"/>
                  <a:pt x="4839451" y="45719"/>
                </a:cubicBezTo>
                <a:cubicBezTo>
                  <a:pt x="4645165" y="87201"/>
                  <a:pt x="4559772" y="23603"/>
                  <a:pt x="4446918" y="45719"/>
                </a:cubicBezTo>
                <a:cubicBezTo>
                  <a:pt x="4334064" y="67835"/>
                  <a:pt x="4095352" y="-5442"/>
                  <a:pt x="4005990" y="45719"/>
                </a:cubicBezTo>
                <a:cubicBezTo>
                  <a:pt x="3916628" y="96880"/>
                  <a:pt x="3638163" y="45516"/>
                  <a:pt x="3419879" y="45719"/>
                </a:cubicBezTo>
                <a:cubicBezTo>
                  <a:pt x="3201595" y="45922"/>
                  <a:pt x="3019300" y="16096"/>
                  <a:pt x="2785373" y="45719"/>
                </a:cubicBezTo>
                <a:cubicBezTo>
                  <a:pt x="2551446" y="75342"/>
                  <a:pt x="2450841" y="-2114"/>
                  <a:pt x="2296051" y="45719"/>
                </a:cubicBezTo>
                <a:cubicBezTo>
                  <a:pt x="2141261" y="93552"/>
                  <a:pt x="1875696" y="-3499"/>
                  <a:pt x="1661545" y="45719"/>
                </a:cubicBezTo>
                <a:cubicBezTo>
                  <a:pt x="1447394" y="94937"/>
                  <a:pt x="1310359" y="43707"/>
                  <a:pt x="1220617" y="45719"/>
                </a:cubicBezTo>
                <a:cubicBezTo>
                  <a:pt x="1130875" y="47731"/>
                  <a:pt x="933224" y="29021"/>
                  <a:pt x="828084" y="45719"/>
                </a:cubicBezTo>
                <a:cubicBezTo>
                  <a:pt x="722944" y="62417"/>
                  <a:pt x="212357" y="27514"/>
                  <a:pt x="0" y="45719"/>
                </a:cubicBezTo>
                <a:cubicBezTo>
                  <a:pt x="-5191" y="36388"/>
                  <a:pt x="1414" y="13299"/>
                  <a:pt x="0" y="0"/>
                </a:cubicBezTo>
                <a:close/>
              </a:path>
              <a:path w="4839451" h="45719" stroke="0" extrusionOk="0">
                <a:moveTo>
                  <a:pt x="0" y="0"/>
                </a:moveTo>
                <a:cubicBezTo>
                  <a:pt x="213707" y="-18480"/>
                  <a:pt x="293931" y="49034"/>
                  <a:pt x="489322" y="0"/>
                </a:cubicBezTo>
                <a:cubicBezTo>
                  <a:pt x="684713" y="-49034"/>
                  <a:pt x="799716" y="25937"/>
                  <a:pt x="881856" y="0"/>
                </a:cubicBezTo>
                <a:cubicBezTo>
                  <a:pt x="963996" y="-25937"/>
                  <a:pt x="1290056" y="3348"/>
                  <a:pt x="1516361" y="0"/>
                </a:cubicBezTo>
                <a:cubicBezTo>
                  <a:pt x="1742666" y="-3348"/>
                  <a:pt x="1907359" y="2999"/>
                  <a:pt x="2005684" y="0"/>
                </a:cubicBezTo>
                <a:cubicBezTo>
                  <a:pt x="2104009" y="-2999"/>
                  <a:pt x="2356962" y="9895"/>
                  <a:pt x="2495006" y="0"/>
                </a:cubicBezTo>
                <a:cubicBezTo>
                  <a:pt x="2633050" y="-9895"/>
                  <a:pt x="2846097" y="20648"/>
                  <a:pt x="3129512" y="0"/>
                </a:cubicBezTo>
                <a:cubicBezTo>
                  <a:pt x="3412927" y="-20648"/>
                  <a:pt x="3391229" y="25241"/>
                  <a:pt x="3570439" y="0"/>
                </a:cubicBezTo>
                <a:cubicBezTo>
                  <a:pt x="3749649" y="-25241"/>
                  <a:pt x="3910069" y="45419"/>
                  <a:pt x="4204945" y="0"/>
                </a:cubicBezTo>
                <a:cubicBezTo>
                  <a:pt x="4499821" y="-45419"/>
                  <a:pt x="4539542" y="8608"/>
                  <a:pt x="4839451" y="0"/>
                </a:cubicBezTo>
                <a:cubicBezTo>
                  <a:pt x="4841410" y="19102"/>
                  <a:pt x="4835226" y="29481"/>
                  <a:pt x="4839451" y="45719"/>
                </a:cubicBezTo>
                <a:cubicBezTo>
                  <a:pt x="4635292" y="81467"/>
                  <a:pt x="4528092" y="20330"/>
                  <a:pt x="4301734" y="45719"/>
                </a:cubicBezTo>
                <a:cubicBezTo>
                  <a:pt x="4075376" y="71108"/>
                  <a:pt x="3917628" y="3936"/>
                  <a:pt x="3812412" y="45719"/>
                </a:cubicBezTo>
                <a:cubicBezTo>
                  <a:pt x="3707196" y="87502"/>
                  <a:pt x="3400715" y="1756"/>
                  <a:pt x="3177906" y="45719"/>
                </a:cubicBezTo>
                <a:cubicBezTo>
                  <a:pt x="2955097" y="89682"/>
                  <a:pt x="2777096" y="-2960"/>
                  <a:pt x="2543400" y="45719"/>
                </a:cubicBezTo>
                <a:cubicBezTo>
                  <a:pt x="2309704" y="94398"/>
                  <a:pt x="2320311" y="19477"/>
                  <a:pt x="2102473" y="45719"/>
                </a:cubicBezTo>
                <a:cubicBezTo>
                  <a:pt x="1884635" y="71961"/>
                  <a:pt x="1780323" y="40795"/>
                  <a:pt x="1564756" y="45719"/>
                </a:cubicBezTo>
                <a:cubicBezTo>
                  <a:pt x="1349189" y="50643"/>
                  <a:pt x="1193297" y="-9624"/>
                  <a:pt x="930250" y="45719"/>
                </a:cubicBezTo>
                <a:cubicBezTo>
                  <a:pt x="667203" y="101062"/>
                  <a:pt x="410801" y="-40081"/>
                  <a:pt x="0" y="45719"/>
                </a:cubicBezTo>
                <a:cubicBezTo>
                  <a:pt x="-4137" y="33380"/>
                  <a:pt x="1490" y="16484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24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AD39-60CD-9848-8E57-6F60E605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39" y="-104799"/>
            <a:ext cx="5409459" cy="1325563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Peafowl [ SOCC 20]</a:t>
            </a:r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D4E26-449F-784B-941C-EC2722740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44" y="1587598"/>
            <a:ext cx="4390288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An elastic in-memory KV store designed to exploit load variability to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save power </a:t>
            </a:r>
            <a:r>
              <a:rPr lang="en-US" sz="2000" dirty="0"/>
              <a:t>while maintaining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low microsecond-scale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tail latency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The key insight behind Peafowl’s design is to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handle the scheduling in the application </a:t>
            </a:r>
            <a:r>
              <a:rPr lang="en-US" sz="2000" dirty="0"/>
              <a:t>rather than the operating system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Peafowl’s main components: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Monitoring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Scale-up algorithm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Scale-down algorithm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F52AA9-F863-154A-A2EB-579B1789EF9E}"/>
              </a:ext>
            </a:extLst>
          </p:cNvPr>
          <p:cNvSpPr/>
          <p:nvPr/>
        </p:nvSpPr>
        <p:spPr>
          <a:xfrm>
            <a:off x="5430263" y="4991424"/>
            <a:ext cx="6100354" cy="82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BFE2546-7196-FF48-9B88-56CBB4CEBCB2}"/>
              </a:ext>
            </a:extLst>
          </p:cNvPr>
          <p:cNvSpPr/>
          <p:nvPr/>
        </p:nvSpPr>
        <p:spPr>
          <a:xfrm>
            <a:off x="5443324" y="5920655"/>
            <a:ext cx="54864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D8B7B26-72DC-C64C-B121-DA3DA3A6CD8C}"/>
              </a:ext>
            </a:extLst>
          </p:cNvPr>
          <p:cNvSpPr/>
          <p:nvPr/>
        </p:nvSpPr>
        <p:spPr>
          <a:xfrm>
            <a:off x="6084492" y="5920655"/>
            <a:ext cx="54864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4F98111-D39A-D64D-85CE-7F10A0452373}"/>
              </a:ext>
            </a:extLst>
          </p:cNvPr>
          <p:cNvSpPr/>
          <p:nvPr/>
        </p:nvSpPr>
        <p:spPr>
          <a:xfrm>
            <a:off x="6749610" y="5920655"/>
            <a:ext cx="54864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7656FF-4723-304D-BFA5-BB1E403AA5AB}"/>
              </a:ext>
            </a:extLst>
          </p:cNvPr>
          <p:cNvSpPr/>
          <p:nvPr/>
        </p:nvSpPr>
        <p:spPr>
          <a:xfrm>
            <a:off x="7414728" y="5920655"/>
            <a:ext cx="54864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5AEE616-51C3-4341-94F5-26BC3DFA982C}"/>
              </a:ext>
            </a:extLst>
          </p:cNvPr>
          <p:cNvSpPr/>
          <p:nvPr/>
        </p:nvSpPr>
        <p:spPr>
          <a:xfrm>
            <a:off x="8979015" y="5903236"/>
            <a:ext cx="54864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A291AE0-8B10-DF44-AE34-967027A7671D}"/>
              </a:ext>
            </a:extLst>
          </p:cNvPr>
          <p:cNvSpPr/>
          <p:nvPr/>
        </p:nvSpPr>
        <p:spPr>
          <a:xfrm>
            <a:off x="9620183" y="5903236"/>
            <a:ext cx="54864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033FF3C-BAB2-D14A-B913-8574A4EAD9E2}"/>
              </a:ext>
            </a:extLst>
          </p:cNvPr>
          <p:cNvSpPr/>
          <p:nvPr/>
        </p:nvSpPr>
        <p:spPr>
          <a:xfrm>
            <a:off x="10285301" y="5903236"/>
            <a:ext cx="54864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FBCBA07-3567-0E4C-B5A8-74398F13B284}"/>
              </a:ext>
            </a:extLst>
          </p:cNvPr>
          <p:cNvSpPr/>
          <p:nvPr/>
        </p:nvSpPr>
        <p:spPr>
          <a:xfrm>
            <a:off x="10950419" y="5903236"/>
            <a:ext cx="54864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E2CA14-C61B-EC4E-8AF1-294C309420D9}"/>
              </a:ext>
            </a:extLst>
          </p:cNvPr>
          <p:cNvSpPr/>
          <p:nvPr/>
        </p:nvSpPr>
        <p:spPr>
          <a:xfrm>
            <a:off x="5440066" y="2393684"/>
            <a:ext cx="6100354" cy="2358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EA07CF-60A7-FA44-813C-040DE524868D}"/>
              </a:ext>
            </a:extLst>
          </p:cNvPr>
          <p:cNvSpPr/>
          <p:nvPr/>
        </p:nvSpPr>
        <p:spPr>
          <a:xfrm>
            <a:off x="5623282" y="2545134"/>
            <a:ext cx="198116" cy="3254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1FA356-7470-1948-B66C-92E8F45F6C29}"/>
              </a:ext>
            </a:extLst>
          </p:cNvPr>
          <p:cNvSpPr/>
          <p:nvPr/>
        </p:nvSpPr>
        <p:spPr>
          <a:xfrm>
            <a:off x="6247659" y="2535251"/>
            <a:ext cx="198116" cy="3254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B5F1A5-CBB2-4845-9FB6-004DBB7F7267}"/>
              </a:ext>
            </a:extLst>
          </p:cNvPr>
          <p:cNvSpPr/>
          <p:nvPr/>
        </p:nvSpPr>
        <p:spPr>
          <a:xfrm>
            <a:off x="6917139" y="2545133"/>
            <a:ext cx="198116" cy="3254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BE5A27-CF0C-8E4C-8B81-540140A8FBB2}"/>
              </a:ext>
            </a:extLst>
          </p:cNvPr>
          <p:cNvSpPr/>
          <p:nvPr/>
        </p:nvSpPr>
        <p:spPr>
          <a:xfrm>
            <a:off x="7544156" y="2545133"/>
            <a:ext cx="198116" cy="3254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FDDA7E-9309-FE4A-BCC4-9CA9C50B19AD}"/>
              </a:ext>
            </a:extLst>
          </p:cNvPr>
          <p:cNvSpPr/>
          <p:nvPr/>
        </p:nvSpPr>
        <p:spPr>
          <a:xfrm>
            <a:off x="9193443" y="2542772"/>
            <a:ext cx="198116" cy="3254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46DD73-2CDF-474E-A04E-24CA2FF86561}"/>
              </a:ext>
            </a:extLst>
          </p:cNvPr>
          <p:cNvSpPr/>
          <p:nvPr/>
        </p:nvSpPr>
        <p:spPr>
          <a:xfrm>
            <a:off x="9817820" y="2545246"/>
            <a:ext cx="198116" cy="3254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7CEA23-DE8B-724D-A8C7-BEF0D5CAE91A}"/>
              </a:ext>
            </a:extLst>
          </p:cNvPr>
          <p:cNvSpPr/>
          <p:nvPr/>
        </p:nvSpPr>
        <p:spPr>
          <a:xfrm>
            <a:off x="10487300" y="2542771"/>
            <a:ext cx="198116" cy="3254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AEEDFA-3195-AD41-BEFB-709A6C100F86}"/>
              </a:ext>
            </a:extLst>
          </p:cNvPr>
          <p:cNvSpPr/>
          <p:nvPr/>
        </p:nvSpPr>
        <p:spPr>
          <a:xfrm>
            <a:off x="11126674" y="2542771"/>
            <a:ext cx="198116" cy="3254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4FDD38-2D52-4349-BCE4-8A7B0BE7AF6A}"/>
              </a:ext>
            </a:extLst>
          </p:cNvPr>
          <p:cNvCxnSpPr/>
          <p:nvPr/>
        </p:nvCxnSpPr>
        <p:spPr>
          <a:xfrm flipH="1">
            <a:off x="5821398" y="1349829"/>
            <a:ext cx="928212" cy="146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307463B-FEC0-6F43-A0BB-E69DBD981C87}"/>
              </a:ext>
            </a:extLst>
          </p:cNvPr>
          <p:cNvSpPr txBox="1"/>
          <p:nvPr/>
        </p:nvSpPr>
        <p:spPr>
          <a:xfrm>
            <a:off x="6445775" y="1091700"/>
            <a:ext cx="801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BC944E-AE20-E44D-A8E9-E4432551176D}"/>
              </a:ext>
            </a:extLst>
          </p:cNvPr>
          <p:cNvCxnSpPr/>
          <p:nvPr/>
        </p:nvCxnSpPr>
        <p:spPr>
          <a:xfrm flipH="1">
            <a:off x="11224739" y="1091700"/>
            <a:ext cx="430232" cy="1593443"/>
          </a:xfrm>
          <a:prstGeom prst="straightConnector1">
            <a:avLst/>
          </a:prstGeom>
          <a:ln>
            <a:solidFill>
              <a:srgbClr val="D476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EA66707-744E-164A-9C3A-9CB47B531EE5}"/>
              </a:ext>
            </a:extLst>
          </p:cNvPr>
          <p:cNvSpPr txBox="1"/>
          <p:nvPr/>
        </p:nvSpPr>
        <p:spPr>
          <a:xfrm>
            <a:off x="10842171" y="79828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47685"/>
                </a:solidFill>
              </a:rPr>
              <a:t>Scheduler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6203055-249F-834F-BA29-59962EC6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22</a:t>
            </a:fld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62FFFD-51FF-7847-9A1D-DACF36F8B4A2}"/>
              </a:ext>
            </a:extLst>
          </p:cNvPr>
          <p:cNvSpPr/>
          <p:nvPr/>
        </p:nvSpPr>
        <p:spPr>
          <a:xfrm>
            <a:off x="189748" y="809625"/>
            <a:ext cx="4839451" cy="45719"/>
          </a:xfrm>
          <a:custGeom>
            <a:avLst/>
            <a:gdLst>
              <a:gd name="connsiteX0" fmla="*/ 0 w 4839451"/>
              <a:gd name="connsiteY0" fmla="*/ 0 h 45719"/>
              <a:gd name="connsiteX1" fmla="*/ 440928 w 4839451"/>
              <a:gd name="connsiteY1" fmla="*/ 0 h 45719"/>
              <a:gd name="connsiteX2" fmla="*/ 930250 w 4839451"/>
              <a:gd name="connsiteY2" fmla="*/ 0 h 45719"/>
              <a:gd name="connsiteX3" fmla="*/ 1371178 w 4839451"/>
              <a:gd name="connsiteY3" fmla="*/ 0 h 45719"/>
              <a:gd name="connsiteX4" fmla="*/ 1957289 w 4839451"/>
              <a:gd name="connsiteY4" fmla="*/ 0 h 45719"/>
              <a:gd name="connsiteX5" fmla="*/ 2495006 w 4839451"/>
              <a:gd name="connsiteY5" fmla="*/ 0 h 45719"/>
              <a:gd name="connsiteX6" fmla="*/ 3032723 w 4839451"/>
              <a:gd name="connsiteY6" fmla="*/ 0 h 45719"/>
              <a:gd name="connsiteX7" fmla="*/ 3667228 w 4839451"/>
              <a:gd name="connsiteY7" fmla="*/ 0 h 45719"/>
              <a:gd name="connsiteX8" fmla="*/ 4253340 w 4839451"/>
              <a:gd name="connsiteY8" fmla="*/ 0 h 45719"/>
              <a:gd name="connsiteX9" fmla="*/ 4839451 w 4839451"/>
              <a:gd name="connsiteY9" fmla="*/ 0 h 45719"/>
              <a:gd name="connsiteX10" fmla="*/ 4839451 w 4839451"/>
              <a:gd name="connsiteY10" fmla="*/ 45719 h 45719"/>
              <a:gd name="connsiteX11" fmla="*/ 4446918 w 4839451"/>
              <a:gd name="connsiteY11" fmla="*/ 45719 h 45719"/>
              <a:gd name="connsiteX12" fmla="*/ 4005990 w 4839451"/>
              <a:gd name="connsiteY12" fmla="*/ 45719 h 45719"/>
              <a:gd name="connsiteX13" fmla="*/ 3419879 w 4839451"/>
              <a:gd name="connsiteY13" fmla="*/ 45719 h 45719"/>
              <a:gd name="connsiteX14" fmla="*/ 2785373 w 4839451"/>
              <a:gd name="connsiteY14" fmla="*/ 45719 h 45719"/>
              <a:gd name="connsiteX15" fmla="*/ 2296051 w 4839451"/>
              <a:gd name="connsiteY15" fmla="*/ 45719 h 45719"/>
              <a:gd name="connsiteX16" fmla="*/ 1661545 w 4839451"/>
              <a:gd name="connsiteY16" fmla="*/ 45719 h 45719"/>
              <a:gd name="connsiteX17" fmla="*/ 1220617 w 4839451"/>
              <a:gd name="connsiteY17" fmla="*/ 45719 h 45719"/>
              <a:gd name="connsiteX18" fmla="*/ 828084 w 4839451"/>
              <a:gd name="connsiteY18" fmla="*/ 45719 h 45719"/>
              <a:gd name="connsiteX19" fmla="*/ 0 w 4839451"/>
              <a:gd name="connsiteY19" fmla="*/ 45719 h 45719"/>
              <a:gd name="connsiteX20" fmla="*/ 0 w 4839451"/>
              <a:gd name="connsiteY20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39451" h="45719" fill="none" extrusionOk="0">
                <a:moveTo>
                  <a:pt x="0" y="0"/>
                </a:moveTo>
                <a:cubicBezTo>
                  <a:pt x="126168" y="-16445"/>
                  <a:pt x="321183" y="33233"/>
                  <a:pt x="440928" y="0"/>
                </a:cubicBezTo>
                <a:cubicBezTo>
                  <a:pt x="560673" y="-33233"/>
                  <a:pt x="707434" y="25889"/>
                  <a:pt x="930250" y="0"/>
                </a:cubicBezTo>
                <a:cubicBezTo>
                  <a:pt x="1153066" y="-25889"/>
                  <a:pt x="1241148" y="4275"/>
                  <a:pt x="1371178" y="0"/>
                </a:cubicBezTo>
                <a:cubicBezTo>
                  <a:pt x="1501208" y="-4275"/>
                  <a:pt x="1740387" y="47111"/>
                  <a:pt x="1957289" y="0"/>
                </a:cubicBezTo>
                <a:cubicBezTo>
                  <a:pt x="2174191" y="-47111"/>
                  <a:pt x="2357918" y="41425"/>
                  <a:pt x="2495006" y="0"/>
                </a:cubicBezTo>
                <a:cubicBezTo>
                  <a:pt x="2632094" y="-41425"/>
                  <a:pt x="2865098" y="4179"/>
                  <a:pt x="3032723" y="0"/>
                </a:cubicBezTo>
                <a:cubicBezTo>
                  <a:pt x="3200348" y="-4179"/>
                  <a:pt x="3368671" y="12930"/>
                  <a:pt x="3667228" y="0"/>
                </a:cubicBezTo>
                <a:cubicBezTo>
                  <a:pt x="3965785" y="-12930"/>
                  <a:pt x="4108910" y="29685"/>
                  <a:pt x="4253340" y="0"/>
                </a:cubicBezTo>
                <a:cubicBezTo>
                  <a:pt x="4397770" y="-29685"/>
                  <a:pt x="4618703" y="11334"/>
                  <a:pt x="4839451" y="0"/>
                </a:cubicBezTo>
                <a:cubicBezTo>
                  <a:pt x="4842888" y="9704"/>
                  <a:pt x="4836562" y="29365"/>
                  <a:pt x="4839451" y="45719"/>
                </a:cubicBezTo>
                <a:cubicBezTo>
                  <a:pt x="4645165" y="87201"/>
                  <a:pt x="4559772" y="23603"/>
                  <a:pt x="4446918" y="45719"/>
                </a:cubicBezTo>
                <a:cubicBezTo>
                  <a:pt x="4334064" y="67835"/>
                  <a:pt x="4095352" y="-5442"/>
                  <a:pt x="4005990" y="45719"/>
                </a:cubicBezTo>
                <a:cubicBezTo>
                  <a:pt x="3916628" y="96880"/>
                  <a:pt x="3638163" y="45516"/>
                  <a:pt x="3419879" y="45719"/>
                </a:cubicBezTo>
                <a:cubicBezTo>
                  <a:pt x="3201595" y="45922"/>
                  <a:pt x="3019300" y="16096"/>
                  <a:pt x="2785373" y="45719"/>
                </a:cubicBezTo>
                <a:cubicBezTo>
                  <a:pt x="2551446" y="75342"/>
                  <a:pt x="2450841" y="-2114"/>
                  <a:pt x="2296051" y="45719"/>
                </a:cubicBezTo>
                <a:cubicBezTo>
                  <a:pt x="2141261" y="93552"/>
                  <a:pt x="1875696" y="-3499"/>
                  <a:pt x="1661545" y="45719"/>
                </a:cubicBezTo>
                <a:cubicBezTo>
                  <a:pt x="1447394" y="94937"/>
                  <a:pt x="1310359" y="43707"/>
                  <a:pt x="1220617" y="45719"/>
                </a:cubicBezTo>
                <a:cubicBezTo>
                  <a:pt x="1130875" y="47731"/>
                  <a:pt x="933224" y="29021"/>
                  <a:pt x="828084" y="45719"/>
                </a:cubicBezTo>
                <a:cubicBezTo>
                  <a:pt x="722944" y="62417"/>
                  <a:pt x="212357" y="27514"/>
                  <a:pt x="0" y="45719"/>
                </a:cubicBezTo>
                <a:cubicBezTo>
                  <a:pt x="-5191" y="36388"/>
                  <a:pt x="1414" y="13299"/>
                  <a:pt x="0" y="0"/>
                </a:cubicBezTo>
                <a:close/>
              </a:path>
              <a:path w="4839451" h="45719" stroke="0" extrusionOk="0">
                <a:moveTo>
                  <a:pt x="0" y="0"/>
                </a:moveTo>
                <a:cubicBezTo>
                  <a:pt x="213707" y="-18480"/>
                  <a:pt x="293931" y="49034"/>
                  <a:pt x="489322" y="0"/>
                </a:cubicBezTo>
                <a:cubicBezTo>
                  <a:pt x="684713" y="-49034"/>
                  <a:pt x="799716" y="25937"/>
                  <a:pt x="881856" y="0"/>
                </a:cubicBezTo>
                <a:cubicBezTo>
                  <a:pt x="963996" y="-25937"/>
                  <a:pt x="1290056" y="3348"/>
                  <a:pt x="1516361" y="0"/>
                </a:cubicBezTo>
                <a:cubicBezTo>
                  <a:pt x="1742666" y="-3348"/>
                  <a:pt x="1907359" y="2999"/>
                  <a:pt x="2005684" y="0"/>
                </a:cubicBezTo>
                <a:cubicBezTo>
                  <a:pt x="2104009" y="-2999"/>
                  <a:pt x="2356962" y="9895"/>
                  <a:pt x="2495006" y="0"/>
                </a:cubicBezTo>
                <a:cubicBezTo>
                  <a:pt x="2633050" y="-9895"/>
                  <a:pt x="2846097" y="20648"/>
                  <a:pt x="3129512" y="0"/>
                </a:cubicBezTo>
                <a:cubicBezTo>
                  <a:pt x="3412927" y="-20648"/>
                  <a:pt x="3391229" y="25241"/>
                  <a:pt x="3570439" y="0"/>
                </a:cubicBezTo>
                <a:cubicBezTo>
                  <a:pt x="3749649" y="-25241"/>
                  <a:pt x="3910069" y="45419"/>
                  <a:pt x="4204945" y="0"/>
                </a:cubicBezTo>
                <a:cubicBezTo>
                  <a:pt x="4499821" y="-45419"/>
                  <a:pt x="4539542" y="8608"/>
                  <a:pt x="4839451" y="0"/>
                </a:cubicBezTo>
                <a:cubicBezTo>
                  <a:pt x="4841410" y="19102"/>
                  <a:pt x="4835226" y="29481"/>
                  <a:pt x="4839451" y="45719"/>
                </a:cubicBezTo>
                <a:cubicBezTo>
                  <a:pt x="4635292" y="81467"/>
                  <a:pt x="4528092" y="20330"/>
                  <a:pt x="4301734" y="45719"/>
                </a:cubicBezTo>
                <a:cubicBezTo>
                  <a:pt x="4075376" y="71108"/>
                  <a:pt x="3917628" y="3936"/>
                  <a:pt x="3812412" y="45719"/>
                </a:cubicBezTo>
                <a:cubicBezTo>
                  <a:pt x="3707196" y="87502"/>
                  <a:pt x="3400715" y="1756"/>
                  <a:pt x="3177906" y="45719"/>
                </a:cubicBezTo>
                <a:cubicBezTo>
                  <a:pt x="2955097" y="89682"/>
                  <a:pt x="2777096" y="-2960"/>
                  <a:pt x="2543400" y="45719"/>
                </a:cubicBezTo>
                <a:cubicBezTo>
                  <a:pt x="2309704" y="94398"/>
                  <a:pt x="2320311" y="19477"/>
                  <a:pt x="2102473" y="45719"/>
                </a:cubicBezTo>
                <a:cubicBezTo>
                  <a:pt x="1884635" y="71961"/>
                  <a:pt x="1780323" y="40795"/>
                  <a:pt x="1564756" y="45719"/>
                </a:cubicBezTo>
                <a:cubicBezTo>
                  <a:pt x="1349189" y="50643"/>
                  <a:pt x="1193297" y="-9624"/>
                  <a:pt x="930250" y="45719"/>
                </a:cubicBezTo>
                <a:cubicBezTo>
                  <a:pt x="667203" y="101062"/>
                  <a:pt x="410801" y="-40081"/>
                  <a:pt x="0" y="45719"/>
                </a:cubicBezTo>
                <a:cubicBezTo>
                  <a:pt x="-4137" y="33380"/>
                  <a:pt x="1490" y="16484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F858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A4BE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D398-D816-FB46-8B8D-A53EAF74C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93" y="-915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F2D8-34F0-324A-9AF1-EF5952751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330" y="1825625"/>
            <a:ext cx="4639372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Peafowl dispatches newly created connections among workers in 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round-robin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fashion.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assigns this initial worker as the connection’s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home worker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Each worker learns the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peak load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Peak load establish a baseline performance goal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29854DA-58DB-3843-8637-A1FE76A70751}"/>
              </a:ext>
            </a:extLst>
          </p:cNvPr>
          <p:cNvSpPr/>
          <p:nvPr/>
        </p:nvSpPr>
        <p:spPr>
          <a:xfrm>
            <a:off x="5440895" y="4630845"/>
            <a:ext cx="6100354" cy="8229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A4FA830-B5EB-EA49-8DE8-B92382163D45}"/>
              </a:ext>
            </a:extLst>
          </p:cNvPr>
          <p:cNvSpPr/>
          <p:nvPr/>
        </p:nvSpPr>
        <p:spPr>
          <a:xfrm>
            <a:off x="5443324" y="5537591"/>
            <a:ext cx="54864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B4194F9F-A335-FD4B-BE6C-99EE94EBE192}"/>
              </a:ext>
            </a:extLst>
          </p:cNvPr>
          <p:cNvSpPr/>
          <p:nvPr/>
        </p:nvSpPr>
        <p:spPr>
          <a:xfrm>
            <a:off x="6084492" y="5537591"/>
            <a:ext cx="54864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1CEBF8C4-646E-BB42-B34B-3E6A38ED1EBA}"/>
              </a:ext>
            </a:extLst>
          </p:cNvPr>
          <p:cNvSpPr/>
          <p:nvPr/>
        </p:nvSpPr>
        <p:spPr>
          <a:xfrm>
            <a:off x="6749610" y="5537591"/>
            <a:ext cx="54864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0F359137-42D6-7842-BEC1-5F6D8465091C}"/>
              </a:ext>
            </a:extLst>
          </p:cNvPr>
          <p:cNvSpPr/>
          <p:nvPr/>
        </p:nvSpPr>
        <p:spPr>
          <a:xfrm>
            <a:off x="7414728" y="5537591"/>
            <a:ext cx="54864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6ED531A-CEC1-EE4E-8F8F-9CB25B38763D}"/>
              </a:ext>
            </a:extLst>
          </p:cNvPr>
          <p:cNvSpPr/>
          <p:nvPr/>
        </p:nvSpPr>
        <p:spPr>
          <a:xfrm>
            <a:off x="8979015" y="5520172"/>
            <a:ext cx="54864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9C2F0F6A-E128-5E45-B10F-1BE1BCDE9FE5}"/>
              </a:ext>
            </a:extLst>
          </p:cNvPr>
          <p:cNvSpPr/>
          <p:nvPr/>
        </p:nvSpPr>
        <p:spPr>
          <a:xfrm>
            <a:off x="9620183" y="5520172"/>
            <a:ext cx="54864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E5A162AA-EC25-7E49-969F-FE4A1B80841F}"/>
              </a:ext>
            </a:extLst>
          </p:cNvPr>
          <p:cNvSpPr/>
          <p:nvPr/>
        </p:nvSpPr>
        <p:spPr>
          <a:xfrm>
            <a:off x="10285301" y="5520172"/>
            <a:ext cx="54864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7C47CA09-F77F-6F4F-AB8B-CB3C70B56FB2}"/>
              </a:ext>
            </a:extLst>
          </p:cNvPr>
          <p:cNvSpPr/>
          <p:nvPr/>
        </p:nvSpPr>
        <p:spPr>
          <a:xfrm>
            <a:off x="10950419" y="5520172"/>
            <a:ext cx="54864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CBCDDA6-58D0-6B49-8C25-AA39BE390F94}"/>
              </a:ext>
            </a:extLst>
          </p:cNvPr>
          <p:cNvSpPr/>
          <p:nvPr/>
        </p:nvSpPr>
        <p:spPr>
          <a:xfrm>
            <a:off x="5450005" y="2010620"/>
            <a:ext cx="6100354" cy="23582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33540A1-7F75-8640-860F-60276735F000}"/>
              </a:ext>
            </a:extLst>
          </p:cNvPr>
          <p:cNvSpPr/>
          <p:nvPr/>
        </p:nvSpPr>
        <p:spPr>
          <a:xfrm>
            <a:off x="5623282" y="2162070"/>
            <a:ext cx="198116" cy="3254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9251930-9785-AC43-96E3-2A099EF567B3}"/>
              </a:ext>
            </a:extLst>
          </p:cNvPr>
          <p:cNvSpPr/>
          <p:nvPr/>
        </p:nvSpPr>
        <p:spPr>
          <a:xfrm>
            <a:off x="6247659" y="2152187"/>
            <a:ext cx="198116" cy="3254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6832ADA-8122-4F4C-9A7B-5CC054A99585}"/>
              </a:ext>
            </a:extLst>
          </p:cNvPr>
          <p:cNvSpPr/>
          <p:nvPr/>
        </p:nvSpPr>
        <p:spPr>
          <a:xfrm>
            <a:off x="6917139" y="2162069"/>
            <a:ext cx="198116" cy="3254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95979AE-2FB3-3542-B988-62F23B283450}"/>
              </a:ext>
            </a:extLst>
          </p:cNvPr>
          <p:cNvSpPr/>
          <p:nvPr/>
        </p:nvSpPr>
        <p:spPr>
          <a:xfrm>
            <a:off x="7544156" y="2162069"/>
            <a:ext cx="198116" cy="3254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6C48B70-FE32-0643-93D8-6AD4CD18822E}"/>
              </a:ext>
            </a:extLst>
          </p:cNvPr>
          <p:cNvSpPr/>
          <p:nvPr/>
        </p:nvSpPr>
        <p:spPr>
          <a:xfrm>
            <a:off x="10420834" y="2159595"/>
            <a:ext cx="198116" cy="3254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CC4FB4-54AB-2E4F-952C-5705D54FE289}"/>
              </a:ext>
            </a:extLst>
          </p:cNvPr>
          <p:cNvSpPr/>
          <p:nvPr/>
        </p:nvSpPr>
        <p:spPr>
          <a:xfrm>
            <a:off x="11045211" y="2162069"/>
            <a:ext cx="198116" cy="3254419"/>
          </a:xfrm>
          <a:prstGeom prst="rect">
            <a:avLst/>
          </a:prstGeom>
          <a:solidFill>
            <a:srgbClr val="FFB6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3B105A-268C-3341-B384-89FB144A8438}"/>
              </a:ext>
            </a:extLst>
          </p:cNvPr>
          <p:cNvSpPr/>
          <p:nvPr/>
        </p:nvSpPr>
        <p:spPr>
          <a:xfrm>
            <a:off x="9186795" y="2136024"/>
            <a:ext cx="198116" cy="3254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265D9C-CA07-3541-B53C-6FE56F45C020}"/>
              </a:ext>
            </a:extLst>
          </p:cNvPr>
          <p:cNvSpPr/>
          <p:nvPr/>
        </p:nvSpPr>
        <p:spPr>
          <a:xfrm>
            <a:off x="9826169" y="2136024"/>
            <a:ext cx="198116" cy="3254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0D3F4D3-70BD-1243-A2E6-5C43A7124C22}"/>
              </a:ext>
            </a:extLst>
          </p:cNvPr>
          <p:cNvSpPr/>
          <p:nvPr/>
        </p:nvSpPr>
        <p:spPr>
          <a:xfrm>
            <a:off x="5639230" y="4919865"/>
            <a:ext cx="164592" cy="47900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EC5C0C4-DED9-6D47-85C8-04A4F3B11497}"/>
              </a:ext>
            </a:extLst>
          </p:cNvPr>
          <p:cNvSpPr/>
          <p:nvPr/>
        </p:nvSpPr>
        <p:spPr>
          <a:xfrm>
            <a:off x="6270870" y="4912652"/>
            <a:ext cx="164592" cy="47900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AED6218-CD7B-4248-BC54-4BB41771490C}"/>
              </a:ext>
            </a:extLst>
          </p:cNvPr>
          <p:cNvSpPr/>
          <p:nvPr/>
        </p:nvSpPr>
        <p:spPr>
          <a:xfrm>
            <a:off x="6941634" y="4931200"/>
            <a:ext cx="164592" cy="47900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FEF42A3-CCF1-D14A-BB6A-630D1DFCA5E1}"/>
              </a:ext>
            </a:extLst>
          </p:cNvPr>
          <p:cNvSpPr/>
          <p:nvPr/>
        </p:nvSpPr>
        <p:spPr>
          <a:xfrm>
            <a:off x="7560918" y="4919865"/>
            <a:ext cx="164592" cy="47900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C7424CF-9122-9F4B-A052-D295FF5FDC81}"/>
              </a:ext>
            </a:extLst>
          </p:cNvPr>
          <p:cNvSpPr/>
          <p:nvPr/>
        </p:nvSpPr>
        <p:spPr>
          <a:xfrm>
            <a:off x="10441878" y="4906091"/>
            <a:ext cx="164592" cy="47900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C1DBD27-7532-3A49-9939-96DD1B558D9E}"/>
              </a:ext>
            </a:extLst>
          </p:cNvPr>
          <p:cNvSpPr/>
          <p:nvPr/>
        </p:nvSpPr>
        <p:spPr>
          <a:xfrm>
            <a:off x="9203557" y="4682245"/>
            <a:ext cx="164592" cy="70285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0E2E876-2893-364F-9A64-9A4B933E4092}"/>
              </a:ext>
            </a:extLst>
          </p:cNvPr>
          <p:cNvSpPr/>
          <p:nvPr/>
        </p:nvSpPr>
        <p:spPr>
          <a:xfrm>
            <a:off x="9838699" y="5237878"/>
            <a:ext cx="164592" cy="14003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BD92166-0E67-9047-850A-BA39950F6442}"/>
              </a:ext>
            </a:extLst>
          </p:cNvPr>
          <p:cNvCxnSpPr>
            <a:cxnSpLocks/>
          </p:cNvCxnSpPr>
          <p:nvPr/>
        </p:nvCxnSpPr>
        <p:spPr>
          <a:xfrm>
            <a:off x="5623282" y="2676431"/>
            <a:ext cx="19811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88DF455-0D56-A04C-B932-A3F274DB78E7}"/>
              </a:ext>
            </a:extLst>
          </p:cNvPr>
          <p:cNvSpPr/>
          <p:nvPr/>
        </p:nvSpPr>
        <p:spPr>
          <a:xfrm>
            <a:off x="5639777" y="2723122"/>
            <a:ext cx="164045" cy="118496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EC581E8-7DF1-5A4D-AF9E-ACFA364E9DC2}"/>
              </a:ext>
            </a:extLst>
          </p:cNvPr>
          <p:cNvSpPr/>
          <p:nvPr/>
        </p:nvSpPr>
        <p:spPr>
          <a:xfrm>
            <a:off x="6923263" y="3446347"/>
            <a:ext cx="164592" cy="23653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2B21299-3292-D64E-9A8F-57924C357480}"/>
              </a:ext>
            </a:extLst>
          </p:cNvPr>
          <p:cNvSpPr/>
          <p:nvPr/>
        </p:nvSpPr>
        <p:spPr>
          <a:xfrm>
            <a:off x="7557153" y="2487957"/>
            <a:ext cx="164592" cy="47900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55F2213-9F59-214F-A642-9CBD6A24247D}"/>
              </a:ext>
            </a:extLst>
          </p:cNvPr>
          <p:cNvSpPr/>
          <p:nvPr/>
        </p:nvSpPr>
        <p:spPr>
          <a:xfrm>
            <a:off x="10437596" y="3428895"/>
            <a:ext cx="164592" cy="47900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266BC-16D7-EA49-8DBC-BDA837EF5230}"/>
              </a:ext>
            </a:extLst>
          </p:cNvPr>
          <p:cNvSpPr/>
          <p:nvPr/>
        </p:nvSpPr>
        <p:spPr>
          <a:xfrm>
            <a:off x="9203557" y="2241483"/>
            <a:ext cx="164592" cy="100144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C395BF9-96E3-1246-AD65-E253FB50BCEA}"/>
              </a:ext>
            </a:extLst>
          </p:cNvPr>
          <p:cNvSpPr/>
          <p:nvPr/>
        </p:nvSpPr>
        <p:spPr>
          <a:xfrm>
            <a:off x="9836603" y="3069905"/>
            <a:ext cx="164592" cy="100144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A8D31B9-767F-4849-B9F6-AAD827CB08E7}"/>
              </a:ext>
            </a:extLst>
          </p:cNvPr>
          <p:cNvSpPr/>
          <p:nvPr/>
        </p:nvSpPr>
        <p:spPr>
          <a:xfrm>
            <a:off x="6269996" y="2708305"/>
            <a:ext cx="164592" cy="23653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025A7A5-4B7C-6644-B8ED-FA7CA6479030}"/>
              </a:ext>
            </a:extLst>
          </p:cNvPr>
          <p:cNvCxnSpPr>
            <a:cxnSpLocks/>
          </p:cNvCxnSpPr>
          <p:nvPr/>
        </p:nvCxnSpPr>
        <p:spPr>
          <a:xfrm>
            <a:off x="6247659" y="2669116"/>
            <a:ext cx="19811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4B75842-532E-E74D-8D4F-88BCD9EDE549}"/>
              </a:ext>
            </a:extLst>
          </p:cNvPr>
          <p:cNvCxnSpPr>
            <a:cxnSpLocks/>
          </p:cNvCxnSpPr>
          <p:nvPr/>
        </p:nvCxnSpPr>
        <p:spPr>
          <a:xfrm>
            <a:off x="6917139" y="3397828"/>
            <a:ext cx="19811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E123419-DABB-904A-AAD7-2EF32EDC4861}"/>
              </a:ext>
            </a:extLst>
          </p:cNvPr>
          <p:cNvCxnSpPr>
            <a:cxnSpLocks/>
          </p:cNvCxnSpPr>
          <p:nvPr/>
        </p:nvCxnSpPr>
        <p:spPr>
          <a:xfrm>
            <a:off x="7544156" y="2429043"/>
            <a:ext cx="19811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B5E38CB-D59A-6548-82D7-849110CF0051}"/>
              </a:ext>
            </a:extLst>
          </p:cNvPr>
          <p:cNvCxnSpPr>
            <a:cxnSpLocks/>
          </p:cNvCxnSpPr>
          <p:nvPr/>
        </p:nvCxnSpPr>
        <p:spPr>
          <a:xfrm>
            <a:off x="10420834" y="3382262"/>
            <a:ext cx="19811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1A46ED1-7A20-2846-8CE9-6D98A1EA003A}"/>
              </a:ext>
            </a:extLst>
          </p:cNvPr>
          <p:cNvCxnSpPr>
            <a:cxnSpLocks/>
          </p:cNvCxnSpPr>
          <p:nvPr/>
        </p:nvCxnSpPr>
        <p:spPr>
          <a:xfrm>
            <a:off x="9193776" y="2176708"/>
            <a:ext cx="19811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AB602BE-1257-364E-A2A0-815681ADB06B}"/>
              </a:ext>
            </a:extLst>
          </p:cNvPr>
          <p:cNvCxnSpPr>
            <a:cxnSpLocks/>
          </p:cNvCxnSpPr>
          <p:nvPr/>
        </p:nvCxnSpPr>
        <p:spPr>
          <a:xfrm>
            <a:off x="9836603" y="3003308"/>
            <a:ext cx="19811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EDD15904-5D5B-3841-932D-C52B30823773}"/>
              </a:ext>
            </a:extLst>
          </p:cNvPr>
          <p:cNvSpPr/>
          <p:nvPr/>
        </p:nvSpPr>
        <p:spPr>
          <a:xfrm>
            <a:off x="5623193" y="4435560"/>
            <a:ext cx="164592" cy="47900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0A3D29C-FD03-E542-A68A-8DAC7E7AF2E2}"/>
              </a:ext>
            </a:extLst>
          </p:cNvPr>
          <p:cNvSpPr/>
          <p:nvPr/>
        </p:nvSpPr>
        <p:spPr>
          <a:xfrm>
            <a:off x="6264421" y="3931761"/>
            <a:ext cx="164592" cy="95801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085173A-542B-6040-8CE0-F43CECE6FCB0}"/>
              </a:ext>
            </a:extLst>
          </p:cNvPr>
          <p:cNvSpPr/>
          <p:nvPr/>
        </p:nvSpPr>
        <p:spPr>
          <a:xfrm>
            <a:off x="6941634" y="3960906"/>
            <a:ext cx="164592" cy="95801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2FBBCC8-4F91-6749-B696-6A93417271F7}"/>
              </a:ext>
            </a:extLst>
          </p:cNvPr>
          <p:cNvSpPr/>
          <p:nvPr/>
        </p:nvSpPr>
        <p:spPr>
          <a:xfrm>
            <a:off x="7553466" y="3934042"/>
            <a:ext cx="164592" cy="95801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43A88B6-FD1B-0F40-923C-AD41FAC1BC7B}"/>
              </a:ext>
            </a:extLst>
          </p:cNvPr>
          <p:cNvSpPr/>
          <p:nvPr/>
        </p:nvSpPr>
        <p:spPr>
          <a:xfrm>
            <a:off x="10427180" y="4427085"/>
            <a:ext cx="164592" cy="47900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D61D968-B9F2-AF40-8787-FF9C0374534D}"/>
              </a:ext>
            </a:extLst>
          </p:cNvPr>
          <p:cNvSpPr/>
          <p:nvPr/>
        </p:nvSpPr>
        <p:spPr>
          <a:xfrm>
            <a:off x="9199316" y="3972211"/>
            <a:ext cx="164592" cy="70285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03960C4-A9EF-944A-A63B-4E6C18601092}"/>
              </a:ext>
            </a:extLst>
          </p:cNvPr>
          <p:cNvSpPr/>
          <p:nvPr/>
        </p:nvSpPr>
        <p:spPr>
          <a:xfrm>
            <a:off x="9836603" y="4223909"/>
            <a:ext cx="164592" cy="100144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BD37606-74C9-204E-8579-74DEBD3791C7}"/>
              </a:ext>
            </a:extLst>
          </p:cNvPr>
          <p:cNvSpPr/>
          <p:nvPr/>
        </p:nvSpPr>
        <p:spPr>
          <a:xfrm>
            <a:off x="5624091" y="3938936"/>
            <a:ext cx="164592" cy="47900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8A89400-D171-4647-BD44-A2296E68CDA5}"/>
              </a:ext>
            </a:extLst>
          </p:cNvPr>
          <p:cNvSpPr/>
          <p:nvPr/>
        </p:nvSpPr>
        <p:spPr>
          <a:xfrm>
            <a:off x="6261498" y="2982460"/>
            <a:ext cx="164592" cy="95801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54A0E98-495B-744D-B348-B787F577CFD6}"/>
              </a:ext>
            </a:extLst>
          </p:cNvPr>
          <p:cNvSpPr/>
          <p:nvPr/>
        </p:nvSpPr>
        <p:spPr>
          <a:xfrm>
            <a:off x="6932756" y="3695599"/>
            <a:ext cx="164592" cy="23653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63B1D97-D1DC-ED48-93F7-132B1A7A1016}"/>
              </a:ext>
            </a:extLst>
          </p:cNvPr>
          <p:cNvSpPr/>
          <p:nvPr/>
        </p:nvSpPr>
        <p:spPr>
          <a:xfrm>
            <a:off x="7556933" y="2974107"/>
            <a:ext cx="164592" cy="95801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C29A087-6965-3B40-980A-D30FCD8B134C}"/>
              </a:ext>
            </a:extLst>
          </p:cNvPr>
          <p:cNvSpPr/>
          <p:nvPr/>
        </p:nvSpPr>
        <p:spPr>
          <a:xfrm>
            <a:off x="10432073" y="3930369"/>
            <a:ext cx="164592" cy="47900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C13B43A-B1B1-264F-AD45-8BC36396BA6B}"/>
              </a:ext>
            </a:extLst>
          </p:cNvPr>
          <p:cNvSpPr/>
          <p:nvPr/>
        </p:nvSpPr>
        <p:spPr>
          <a:xfrm>
            <a:off x="9203557" y="3252497"/>
            <a:ext cx="164592" cy="70285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A89C869-78C7-444C-9914-C3D528BDED6D}"/>
              </a:ext>
            </a:extLst>
          </p:cNvPr>
          <p:cNvSpPr/>
          <p:nvPr/>
        </p:nvSpPr>
        <p:spPr>
          <a:xfrm>
            <a:off x="9836603" y="4077609"/>
            <a:ext cx="164592" cy="14003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7C87D7-F4CD-0F44-89FD-52B68493DDAF}"/>
              </a:ext>
            </a:extLst>
          </p:cNvPr>
          <p:cNvCxnSpPr/>
          <p:nvPr/>
        </p:nvCxnSpPr>
        <p:spPr>
          <a:xfrm flipH="1">
            <a:off x="5714326" y="1120438"/>
            <a:ext cx="451037" cy="1532648"/>
          </a:xfrm>
          <a:prstGeom prst="straightConnector1">
            <a:avLst/>
          </a:prstGeom>
          <a:ln>
            <a:solidFill>
              <a:srgbClr val="D476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BC5019-F24B-E546-80D3-B17ACE9D6963}"/>
              </a:ext>
            </a:extLst>
          </p:cNvPr>
          <p:cNvSpPr txBox="1"/>
          <p:nvPr/>
        </p:nvSpPr>
        <p:spPr>
          <a:xfrm>
            <a:off x="5642485" y="868895"/>
            <a:ext cx="986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B6B6"/>
                </a:solidFill>
              </a:rPr>
              <a:t>Peak load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FD4F686-C091-5449-8ABE-40009E19ECA7}"/>
              </a:ext>
            </a:extLst>
          </p:cNvPr>
          <p:cNvCxnSpPr>
            <a:cxnSpLocks/>
          </p:cNvCxnSpPr>
          <p:nvPr/>
        </p:nvCxnSpPr>
        <p:spPr>
          <a:xfrm>
            <a:off x="8311231" y="1524041"/>
            <a:ext cx="2530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DC86C88-229C-7B4D-9671-A0C6B9C5D1AF}"/>
              </a:ext>
            </a:extLst>
          </p:cNvPr>
          <p:cNvCxnSpPr>
            <a:cxnSpLocks/>
          </p:cNvCxnSpPr>
          <p:nvPr/>
        </p:nvCxnSpPr>
        <p:spPr>
          <a:xfrm flipV="1">
            <a:off x="8311231" y="482641"/>
            <a:ext cx="0" cy="103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reeform 139">
            <a:extLst>
              <a:ext uri="{FF2B5EF4-FFF2-40B4-BE49-F238E27FC236}">
                <a16:creationId xmlns:a16="http://schemas.microsoft.com/office/drawing/2014/main" id="{262F5ABB-A99F-EA40-BEA1-C7AF642C3CC9}"/>
              </a:ext>
            </a:extLst>
          </p:cNvPr>
          <p:cNvSpPr/>
          <p:nvPr/>
        </p:nvSpPr>
        <p:spPr>
          <a:xfrm>
            <a:off x="8377541" y="702774"/>
            <a:ext cx="1972734" cy="702734"/>
          </a:xfrm>
          <a:custGeom>
            <a:avLst/>
            <a:gdLst>
              <a:gd name="connsiteX0" fmla="*/ 0 w 1972734"/>
              <a:gd name="connsiteY0" fmla="*/ 702734 h 702734"/>
              <a:gd name="connsiteX1" fmla="*/ 508000 w 1972734"/>
              <a:gd name="connsiteY1" fmla="*/ 67734 h 702734"/>
              <a:gd name="connsiteX2" fmla="*/ 1371600 w 1972734"/>
              <a:gd name="connsiteY2" fmla="*/ 668867 h 702734"/>
              <a:gd name="connsiteX3" fmla="*/ 1972734 w 1972734"/>
              <a:gd name="connsiteY3" fmla="*/ 0 h 702734"/>
              <a:gd name="connsiteX4" fmla="*/ 1972734 w 1972734"/>
              <a:gd name="connsiteY4" fmla="*/ 0 h 702734"/>
              <a:gd name="connsiteX5" fmla="*/ 1972734 w 1972734"/>
              <a:gd name="connsiteY5" fmla="*/ 0 h 70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2734" h="702734">
                <a:moveTo>
                  <a:pt x="0" y="702734"/>
                </a:moveTo>
                <a:cubicBezTo>
                  <a:pt x="139700" y="388056"/>
                  <a:pt x="279400" y="73378"/>
                  <a:pt x="508000" y="67734"/>
                </a:cubicBezTo>
                <a:cubicBezTo>
                  <a:pt x="736600" y="62089"/>
                  <a:pt x="1127478" y="680156"/>
                  <a:pt x="1371600" y="668867"/>
                </a:cubicBezTo>
                <a:cubicBezTo>
                  <a:pt x="1615722" y="657578"/>
                  <a:pt x="1972734" y="0"/>
                  <a:pt x="1972734" y="0"/>
                </a:cubicBezTo>
                <a:lnTo>
                  <a:pt x="1972734" y="0"/>
                </a:lnTo>
                <a:lnTo>
                  <a:pt x="1972734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B9A5894-A4D6-D643-AAAC-031454E87C5B}"/>
              </a:ext>
            </a:extLst>
          </p:cNvPr>
          <p:cNvSpPr txBox="1"/>
          <p:nvPr/>
        </p:nvSpPr>
        <p:spPr>
          <a:xfrm rot="16200000">
            <a:off x="8024428" y="734182"/>
            <a:ext cx="4090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Load</a:t>
            </a:r>
            <a:endParaRPr 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20E8FB4-97B2-954F-BE70-B4F377146DCF}"/>
              </a:ext>
            </a:extLst>
          </p:cNvPr>
          <p:cNvSpPr txBox="1"/>
          <p:nvPr/>
        </p:nvSpPr>
        <p:spPr>
          <a:xfrm>
            <a:off x="10432263" y="1506275"/>
            <a:ext cx="418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</a:t>
            </a:r>
            <a:endParaRPr 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3" name="Terminator 142">
            <a:extLst>
              <a:ext uri="{FF2B5EF4-FFF2-40B4-BE49-F238E27FC236}">
                <a16:creationId xmlns:a16="http://schemas.microsoft.com/office/drawing/2014/main" id="{D91F996F-56D1-144E-8B96-C614A8B5CED0}"/>
              </a:ext>
            </a:extLst>
          </p:cNvPr>
          <p:cNvSpPr/>
          <p:nvPr/>
        </p:nvSpPr>
        <p:spPr>
          <a:xfrm rot="9054104">
            <a:off x="8266203" y="830759"/>
            <a:ext cx="863662" cy="377265"/>
          </a:xfrm>
          <a:prstGeom prst="flowChartTerminator">
            <a:avLst/>
          </a:prstGeom>
          <a:solidFill>
            <a:srgbClr val="FFB6B6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E1657-6097-724A-8D0E-50249252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23</a:t>
            </a:fld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73718C6-6378-F24C-8F7E-E0EAB98D66C3}"/>
              </a:ext>
            </a:extLst>
          </p:cNvPr>
          <p:cNvSpPr/>
          <p:nvPr/>
        </p:nvSpPr>
        <p:spPr>
          <a:xfrm>
            <a:off x="189748" y="809625"/>
            <a:ext cx="4839451" cy="45719"/>
          </a:xfrm>
          <a:custGeom>
            <a:avLst/>
            <a:gdLst>
              <a:gd name="connsiteX0" fmla="*/ 0 w 4839451"/>
              <a:gd name="connsiteY0" fmla="*/ 0 h 45719"/>
              <a:gd name="connsiteX1" fmla="*/ 440928 w 4839451"/>
              <a:gd name="connsiteY1" fmla="*/ 0 h 45719"/>
              <a:gd name="connsiteX2" fmla="*/ 930250 w 4839451"/>
              <a:gd name="connsiteY2" fmla="*/ 0 h 45719"/>
              <a:gd name="connsiteX3" fmla="*/ 1371178 w 4839451"/>
              <a:gd name="connsiteY3" fmla="*/ 0 h 45719"/>
              <a:gd name="connsiteX4" fmla="*/ 1957289 w 4839451"/>
              <a:gd name="connsiteY4" fmla="*/ 0 h 45719"/>
              <a:gd name="connsiteX5" fmla="*/ 2495006 w 4839451"/>
              <a:gd name="connsiteY5" fmla="*/ 0 h 45719"/>
              <a:gd name="connsiteX6" fmla="*/ 3032723 w 4839451"/>
              <a:gd name="connsiteY6" fmla="*/ 0 h 45719"/>
              <a:gd name="connsiteX7" fmla="*/ 3667228 w 4839451"/>
              <a:gd name="connsiteY7" fmla="*/ 0 h 45719"/>
              <a:gd name="connsiteX8" fmla="*/ 4253340 w 4839451"/>
              <a:gd name="connsiteY8" fmla="*/ 0 h 45719"/>
              <a:gd name="connsiteX9" fmla="*/ 4839451 w 4839451"/>
              <a:gd name="connsiteY9" fmla="*/ 0 h 45719"/>
              <a:gd name="connsiteX10" fmla="*/ 4839451 w 4839451"/>
              <a:gd name="connsiteY10" fmla="*/ 45719 h 45719"/>
              <a:gd name="connsiteX11" fmla="*/ 4446918 w 4839451"/>
              <a:gd name="connsiteY11" fmla="*/ 45719 h 45719"/>
              <a:gd name="connsiteX12" fmla="*/ 4005990 w 4839451"/>
              <a:gd name="connsiteY12" fmla="*/ 45719 h 45719"/>
              <a:gd name="connsiteX13" fmla="*/ 3419879 w 4839451"/>
              <a:gd name="connsiteY13" fmla="*/ 45719 h 45719"/>
              <a:gd name="connsiteX14" fmla="*/ 2785373 w 4839451"/>
              <a:gd name="connsiteY14" fmla="*/ 45719 h 45719"/>
              <a:gd name="connsiteX15" fmla="*/ 2296051 w 4839451"/>
              <a:gd name="connsiteY15" fmla="*/ 45719 h 45719"/>
              <a:gd name="connsiteX16" fmla="*/ 1661545 w 4839451"/>
              <a:gd name="connsiteY16" fmla="*/ 45719 h 45719"/>
              <a:gd name="connsiteX17" fmla="*/ 1220617 w 4839451"/>
              <a:gd name="connsiteY17" fmla="*/ 45719 h 45719"/>
              <a:gd name="connsiteX18" fmla="*/ 828084 w 4839451"/>
              <a:gd name="connsiteY18" fmla="*/ 45719 h 45719"/>
              <a:gd name="connsiteX19" fmla="*/ 0 w 4839451"/>
              <a:gd name="connsiteY19" fmla="*/ 45719 h 45719"/>
              <a:gd name="connsiteX20" fmla="*/ 0 w 4839451"/>
              <a:gd name="connsiteY20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39451" h="45719" fill="none" extrusionOk="0">
                <a:moveTo>
                  <a:pt x="0" y="0"/>
                </a:moveTo>
                <a:cubicBezTo>
                  <a:pt x="126168" y="-16445"/>
                  <a:pt x="321183" y="33233"/>
                  <a:pt x="440928" y="0"/>
                </a:cubicBezTo>
                <a:cubicBezTo>
                  <a:pt x="560673" y="-33233"/>
                  <a:pt x="707434" y="25889"/>
                  <a:pt x="930250" y="0"/>
                </a:cubicBezTo>
                <a:cubicBezTo>
                  <a:pt x="1153066" y="-25889"/>
                  <a:pt x="1241148" y="4275"/>
                  <a:pt x="1371178" y="0"/>
                </a:cubicBezTo>
                <a:cubicBezTo>
                  <a:pt x="1501208" y="-4275"/>
                  <a:pt x="1740387" y="47111"/>
                  <a:pt x="1957289" y="0"/>
                </a:cubicBezTo>
                <a:cubicBezTo>
                  <a:pt x="2174191" y="-47111"/>
                  <a:pt x="2357918" y="41425"/>
                  <a:pt x="2495006" y="0"/>
                </a:cubicBezTo>
                <a:cubicBezTo>
                  <a:pt x="2632094" y="-41425"/>
                  <a:pt x="2865098" y="4179"/>
                  <a:pt x="3032723" y="0"/>
                </a:cubicBezTo>
                <a:cubicBezTo>
                  <a:pt x="3200348" y="-4179"/>
                  <a:pt x="3368671" y="12930"/>
                  <a:pt x="3667228" y="0"/>
                </a:cubicBezTo>
                <a:cubicBezTo>
                  <a:pt x="3965785" y="-12930"/>
                  <a:pt x="4108910" y="29685"/>
                  <a:pt x="4253340" y="0"/>
                </a:cubicBezTo>
                <a:cubicBezTo>
                  <a:pt x="4397770" y="-29685"/>
                  <a:pt x="4618703" y="11334"/>
                  <a:pt x="4839451" y="0"/>
                </a:cubicBezTo>
                <a:cubicBezTo>
                  <a:pt x="4842888" y="9704"/>
                  <a:pt x="4836562" y="29365"/>
                  <a:pt x="4839451" y="45719"/>
                </a:cubicBezTo>
                <a:cubicBezTo>
                  <a:pt x="4645165" y="87201"/>
                  <a:pt x="4559772" y="23603"/>
                  <a:pt x="4446918" y="45719"/>
                </a:cubicBezTo>
                <a:cubicBezTo>
                  <a:pt x="4334064" y="67835"/>
                  <a:pt x="4095352" y="-5442"/>
                  <a:pt x="4005990" y="45719"/>
                </a:cubicBezTo>
                <a:cubicBezTo>
                  <a:pt x="3916628" y="96880"/>
                  <a:pt x="3638163" y="45516"/>
                  <a:pt x="3419879" y="45719"/>
                </a:cubicBezTo>
                <a:cubicBezTo>
                  <a:pt x="3201595" y="45922"/>
                  <a:pt x="3019300" y="16096"/>
                  <a:pt x="2785373" y="45719"/>
                </a:cubicBezTo>
                <a:cubicBezTo>
                  <a:pt x="2551446" y="75342"/>
                  <a:pt x="2450841" y="-2114"/>
                  <a:pt x="2296051" y="45719"/>
                </a:cubicBezTo>
                <a:cubicBezTo>
                  <a:pt x="2141261" y="93552"/>
                  <a:pt x="1875696" y="-3499"/>
                  <a:pt x="1661545" y="45719"/>
                </a:cubicBezTo>
                <a:cubicBezTo>
                  <a:pt x="1447394" y="94937"/>
                  <a:pt x="1310359" y="43707"/>
                  <a:pt x="1220617" y="45719"/>
                </a:cubicBezTo>
                <a:cubicBezTo>
                  <a:pt x="1130875" y="47731"/>
                  <a:pt x="933224" y="29021"/>
                  <a:pt x="828084" y="45719"/>
                </a:cubicBezTo>
                <a:cubicBezTo>
                  <a:pt x="722944" y="62417"/>
                  <a:pt x="212357" y="27514"/>
                  <a:pt x="0" y="45719"/>
                </a:cubicBezTo>
                <a:cubicBezTo>
                  <a:pt x="-5191" y="36388"/>
                  <a:pt x="1414" y="13299"/>
                  <a:pt x="0" y="0"/>
                </a:cubicBezTo>
                <a:close/>
              </a:path>
              <a:path w="4839451" h="45719" stroke="0" extrusionOk="0">
                <a:moveTo>
                  <a:pt x="0" y="0"/>
                </a:moveTo>
                <a:cubicBezTo>
                  <a:pt x="213707" y="-18480"/>
                  <a:pt x="293931" y="49034"/>
                  <a:pt x="489322" y="0"/>
                </a:cubicBezTo>
                <a:cubicBezTo>
                  <a:pt x="684713" y="-49034"/>
                  <a:pt x="799716" y="25937"/>
                  <a:pt x="881856" y="0"/>
                </a:cubicBezTo>
                <a:cubicBezTo>
                  <a:pt x="963996" y="-25937"/>
                  <a:pt x="1290056" y="3348"/>
                  <a:pt x="1516361" y="0"/>
                </a:cubicBezTo>
                <a:cubicBezTo>
                  <a:pt x="1742666" y="-3348"/>
                  <a:pt x="1907359" y="2999"/>
                  <a:pt x="2005684" y="0"/>
                </a:cubicBezTo>
                <a:cubicBezTo>
                  <a:pt x="2104009" y="-2999"/>
                  <a:pt x="2356962" y="9895"/>
                  <a:pt x="2495006" y="0"/>
                </a:cubicBezTo>
                <a:cubicBezTo>
                  <a:pt x="2633050" y="-9895"/>
                  <a:pt x="2846097" y="20648"/>
                  <a:pt x="3129512" y="0"/>
                </a:cubicBezTo>
                <a:cubicBezTo>
                  <a:pt x="3412927" y="-20648"/>
                  <a:pt x="3391229" y="25241"/>
                  <a:pt x="3570439" y="0"/>
                </a:cubicBezTo>
                <a:cubicBezTo>
                  <a:pt x="3749649" y="-25241"/>
                  <a:pt x="3910069" y="45419"/>
                  <a:pt x="4204945" y="0"/>
                </a:cubicBezTo>
                <a:cubicBezTo>
                  <a:pt x="4499821" y="-45419"/>
                  <a:pt x="4539542" y="8608"/>
                  <a:pt x="4839451" y="0"/>
                </a:cubicBezTo>
                <a:cubicBezTo>
                  <a:pt x="4841410" y="19102"/>
                  <a:pt x="4835226" y="29481"/>
                  <a:pt x="4839451" y="45719"/>
                </a:cubicBezTo>
                <a:cubicBezTo>
                  <a:pt x="4635292" y="81467"/>
                  <a:pt x="4528092" y="20330"/>
                  <a:pt x="4301734" y="45719"/>
                </a:cubicBezTo>
                <a:cubicBezTo>
                  <a:pt x="4075376" y="71108"/>
                  <a:pt x="3917628" y="3936"/>
                  <a:pt x="3812412" y="45719"/>
                </a:cubicBezTo>
                <a:cubicBezTo>
                  <a:pt x="3707196" y="87502"/>
                  <a:pt x="3400715" y="1756"/>
                  <a:pt x="3177906" y="45719"/>
                </a:cubicBezTo>
                <a:cubicBezTo>
                  <a:pt x="2955097" y="89682"/>
                  <a:pt x="2777096" y="-2960"/>
                  <a:pt x="2543400" y="45719"/>
                </a:cubicBezTo>
                <a:cubicBezTo>
                  <a:pt x="2309704" y="94398"/>
                  <a:pt x="2320311" y="19477"/>
                  <a:pt x="2102473" y="45719"/>
                </a:cubicBezTo>
                <a:cubicBezTo>
                  <a:pt x="1884635" y="71961"/>
                  <a:pt x="1780323" y="40795"/>
                  <a:pt x="1564756" y="45719"/>
                </a:cubicBezTo>
                <a:cubicBezTo>
                  <a:pt x="1349189" y="50643"/>
                  <a:pt x="1193297" y="-9624"/>
                  <a:pt x="930250" y="45719"/>
                </a:cubicBezTo>
                <a:cubicBezTo>
                  <a:pt x="667203" y="101062"/>
                  <a:pt x="410801" y="-40081"/>
                  <a:pt x="0" y="45719"/>
                </a:cubicBezTo>
                <a:cubicBezTo>
                  <a:pt x="-4137" y="33380"/>
                  <a:pt x="1490" y="16484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0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00"/>
                            </p:stCondLst>
                            <p:childTnLst>
                              <p:par>
                                <p:cTn id="10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1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500"/>
                            </p:stCondLst>
                            <p:childTnLst>
                              <p:par>
                                <p:cTn id="12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0"/>
                            </p:stCondLst>
                            <p:childTnLst>
                              <p:par>
                                <p:cTn id="1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500"/>
                            </p:stCondLst>
                            <p:childTnLst>
                              <p:par>
                                <p:cTn id="1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510"/>
                            </p:stCondLst>
                            <p:childTnLst>
                              <p:par>
                                <p:cTn id="1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96" grpId="0" animBg="1"/>
      <p:bldP spid="97" grpId="0" animBg="1"/>
      <p:bldP spid="101" grpId="0" animBg="1"/>
      <p:bldP spid="106" grpId="0" animBg="1"/>
      <p:bldP spid="110" grpId="0" animBg="1"/>
      <p:bldP spid="112" grpId="0" animBg="1"/>
      <p:bldP spid="118" grpId="0" animBg="1"/>
      <p:bldP spid="121" grpId="0" animBg="1"/>
      <p:bldP spid="122" grpId="0" animBg="1"/>
      <p:bldP spid="99" grpId="0" animBg="1"/>
      <p:bldP spid="102" grpId="0" animBg="1"/>
      <p:bldP spid="104" grpId="0" animBg="1"/>
      <p:bldP spid="107" grpId="0" animBg="1"/>
      <p:bldP spid="109" grpId="0" animBg="1"/>
      <p:bldP spid="116" grpId="0" animBg="1"/>
      <p:bldP spid="119" grpId="0" animBg="1"/>
      <p:bldP spid="100" grpId="0" animBg="1"/>
      <p:bldP spid="103" grpId="0" animBg="1"/>
      <p:bldP spid="105" grpId="0" animBg="1"/>
      <p:bldP spid="108" grpId="0" animBg="1"/>
      <p:bldP spid="111" grpId="0" animBg="1"/>
      <p:bldP spid="117" grpId="0" animBg="1"/>
      <p:bldP spid="120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813B-C15D-CE4D-8617-93E10B1C9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52" y="-91305"/>
            <a:ext cx="5246292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Scale-Down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8E463-C294-A942-9EF9-32C0538BE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69" y="1690688"/>
            <a:ext cx="4651280" cy="435133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Scale-down worker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Destination worker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Instruct the scale-down worker to transfer one connection to the destination worker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Moving connections one at a time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Once all connections are migrated, enables idle-state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C62CBD-B68F-F446-BD32-36EFBB2059CC}"/>
              </a:ext>
            </a:extLst>
          </p:cNvPr>
          <p:cNvSpPr/>
          <p:nvPr/>
        </p:nvSpPr>
        <p:spPr>
          <a:xfrm>
            <a:off x="5440895" y="4630845"/>
            <a:ext cx="6100354" cy="8229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F3A0BC0-267F-3446-AEA6-EEDFA6EDF57E}"/>
              </a:ext>
            </a:extLst>
          </p:cNvPr>
          <p:cNvSpPr/>
          <p:nvPr/>
        </p:nvSpPr>
        <p:spPr>
          <a:xfrm>
            <a:off x="5443324" y="5537591"/>
            <a:ext cx="54864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F2916E9-FB6C-1147-97E6-B091185AEFA0}"/>
              </a:ext>
            </a:extLst>
          </p:cNvPr>
          <p:cNvSpPr/>
          <p:nvPr/>
        </p:nvSpPr>
        <p:spPr>
          <a:xfrm>
            <a:off x="6084492" y="5537591"/>
            <a:ext cx="54864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4224923-E399-084F-9B1C-AEAFE9AADF96}"/>
              </a:ext>
            </a:extLst>
          </p:cNvPr>
          <p:cNvSpPr/>
          <p:nvPr/>
        </p:nvSpPr>
        <p:spPr>
          <a:xfrm>
            <a:off x="6749610" y="5537591"/>
            <a:ext cx="54864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9C5FFD5-65CB-2F4A-8F98-88003EA9F14A}"/>
              </a:ext>
            </a:extLst>
          </p:cNvPr>
          <p:cNvSpPr/>
          <p:nvPr/>
        </p:nvSpPr>
        <p:spPr>
          <a:xfrm>
            <a:off x="7414728" y="5537591"/>
            <a:ext cx="54864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16F0AF3-F1C5-3A44-8387-028A5F8C1956}"/>
              </a:ext>
            </a:extLst>
          </p:cNvPr>
          <p:cNvSpPr/>
          <p:nvPr/>
        </p:nvSpPr>
        <p:spPr>
          <a:xfrm>
            <a:off x="8979015" y="5520172"/>
            <a:ext cx="54864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59BE164-D7DF-054E-8BDE-15251B9C88CE}"/>
              </a:ext>
            </a:extLst>
          </p:cNvPr>
          <p:cNvSpPr/>
          <p:nvPr/>
        </p:nvSpPr>
        <p:spPr>
          <a:xfrm>
            <a:off x="9620183" y="5520172"/>
            <a:ext cx="54864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36BC46E-1C09-1D42-9DC5-657F522A098E}"/>
              </a:ext>
            </a:extLst>
          </p:cNvPr>
          <p:cNvSpPr/>
          <p:nvPr/>
        </p:nvSpPr>
        <p:spPr>
          <a:xfrm>
            <a:off x="10285301" y="5520172"/>
            <a:ext cx="54864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0C98104-4F91-A944-80B7-B75631DD1AE7}"/>
              </a:ext>
            </a:extLst>
          </p:cNvPr>
          <p:cNvSpPr/>
          <p:nvPr/>
        </p:nvSpPr>
        <p:spPr>
          <a:xfrm>
            <a:off x="10950419" y="5520172"/>
            <a:ext cx="548640" cy="548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F540C1-6335-7B43-BB49-A57A450D9429}"/>
              </a:ext>
            </a:extLst>
          </p:cNvPr>
          <p:cNvSpPr/>
          <p:nvPr/>
        </p:nvSpPr>
        <p:spPr>
          <a:xfrm>
            <a:off x="5450005" y="2010620"/>
            <a:ext cx="6100354" cy="23582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226454-0F98-234E-8FEE-26D920A21E8B}"/>
              </a:ext>
            </a:extLst>
          </p:cNvPr>
          <p:cNvSpPr/>
          <p:nvPr/>
        </p:nvSpPr>
        <p:spPr>
          <a:xfrm>
            <a:off x="5623282" y="2162070"/>
            <a:ext cx="198116" cy="3254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B379F9-4218-F84C-A565-C439293C5102}"/>
              </a:ext>
            </a:extLst>
          </p:cNvPr>
          <p:cNvSpPr/>
          <p:nvPr/>
        </p:nvSpPr>
        <p:spPr>
          <a:xfrm>
            <a:off x="6247659" y="2152187"/>
            <a:ext cx="198116" cy="3254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78206B-EF99-2640-B8EC-46BEEC505713}"/>
              </a:ext>
            </a:extLst>
          </p:cNvPr>
          <p:cNvSpPr/>
          <p:nvPr/>
        </p:nvSpPr>
        <p:spPr>
          <a:xfrm>
            <a:off x="6917139" y="2162069"/>
            <a:ext cx="198116" cy="3254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16D553-C7B2-D247-AEE2-5E07CFC85756}"/>
              </a:ext>
            </a:extLst>
          </p:cNvPr>
          <p:cNvSpPr/>
          <p:nvPr/>
        </p:nvSpPr>
        <p:spPr>
          <a:xfrm>
            <a:off x="7544156" y="2162069"/>
            <a:ext cx="198116" cy="3254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54534C-1FB7-2845-8DF0-BACC46F80874}"/>
              </a:ext>
            </a:extLst>
          </p:cNvPr>
          <p:cNvSpPr/>
          <p:nvPr/>
        </p:nvSpPr>
        <p:spPr>
          <a:xfrm>
            <a:off x="10486990" y="2159595"/>
            <a:ext cx="198116" cy="3254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1E7992-B4C8-194C-A5EA-55D939A44151}"/>
              </a:ext>
            </a:extLst>
          </p:cNvPr>
          <p:cNvSpPr/>
          <p:nvPr/>
        </p:nvSpPr>
        <p:spPr>
          <a:xfrm>
            <a:off x="11111367" y="2162069"/>
            <a:ext cx="198116" cy="3254419"/>
          </a:xfrm>
          <a:prstGeom prst="rect">
            <a:avLst/>
          </a:prstGeom>
          <a:solidFill>
            <a:srgbClr val="FFB6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6B6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4179FD-ECF8-9C4C-96BE-77C09685F668}"/>
              </a:ext>
            </a:extLst>
          </p:cNvPr>
          <p:cNvSpPr/>
          <p:nvPr/>
        </p:nvSpPr>
        <p:spPr>
          <a:xfrm>
            <a:off x="9178569" y="2170412"/>
            <a:ext cx="198116" cy="3254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2C6546-9231-3C4E-BB6B-583CFCDCE056}"/>
              </a:ext>
            </a:extLst>
          </p:cNvPr>
          <p:cNvSpPr/>
          <p:nvPr/>
        </p:nvSpPr>
        <p:spPr>
          <a:xfrm>
            <a:off x="9817943" y="2170412"/>
            <a:ext cx="198116" cy="3254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33C287-1BE5-044A-A6C4-124E17B6731C}"/>
              </a:ext>
            </a:extLst>
          </p:cNvPr>
          <p:cNvSpPr/>
          <p:nvPr/>
        </p:nvSpPr>
        <p:spPr>
          <a:xfrm>
            <a:off x="5639230" y="5165921"/>
            <a:ext cx="160163" cy="23294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DC69313-70C9-514B-87F6-8E89DDD7DA9B}"/>
              </a:ext>
            </a:extLst>
          </p:cNvPr>
          <p:cNvSpPr/>
          <p:nvPr/>
        </p:nvSpPr>
        <p:spPr>
          <a:xfrm>
            <a:off x="6270870" y="5193497"/>
            <a:ext cx="164592" cy="18288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50958F-DAA9-4F41-B6C1-A91D0C01C203}"/>
              </a:ext>
            </a:extLst>
          </p:cNvPr>
          <p:cNvSpPr/>
          <p:nvPr/>
        </p:nvSpPr>
        <p:spPr>
          <a:xfrm>
            <a:off x="6932756" y="5223726"/>
            <a:ext cx="164592" cy="18288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2BDCBAD-A0D7-C24C-B1E4-2EF21F7C5317}"/>
              </a:ext>
            </a:extLst>
          </p:cNvPr>
          <p:cNvSpPr/>
          <p:nvPr/>
        </p:nvSpPr>
        <p:spPr>
          <a:xfrm>
            <a:off x="7556975" y="5306742"/>
            <a:ext cx="164592" cy="9144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0D6B035-0AD8-C549-8BFB-4FE01854BB83}"/>
              </a:ext>
            </a:extLst>
          </p:cNvPr>
          <p:cNvSpPr/>
          <p:nvPr/>
        </p:nvSpPr>
        <p:spPr>
          <a:xfrm>
            <a:off x="10489464" y="4912539"/>
            <a:ext cx="164592" cy="47900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3750CBD-46DF-BA45-B292-CD27E334521A}"/>
              </a:ext>
            </a:extLst>
          </p:cNvPr>
          <p:cNvSpPr/>
          <p:nvPr/>
        </p:nvSpPr>
        <p:spPr>
          <a:xfrm>
            <a:off x="9192865" y="5316873"/>
            <a:ext cx="164592" cy="9144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0008E6D-5F82-4544-8F38-1E8C9EFF3E26}"/>
              </a:ext>
            </a:extLst>
          </p:cNvPr>
          <p:cNvSpPr/>
          <p:nvPr/>
        </p:nvSpPr>
        <p:spPr>
          <a:xfrm>
            <a:off x="9830473" y="5272266"/>
            <a:ext cx="164592" cy="14003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FD5CC0-60C3-5547-A10B-D5942B5E2837}"/>
              </a:ext>
            </a:extLst>
          </p:cNvPr>
          <p:cNvCxnSpPr>
            <a:cxnSpLocks/>
          </p:cNvCxnSpPr>
          <p:nvPr/>
        </p:nvCxnSpPr>
        <p:spPr>
          <a:xfrm>
            <a:off x="5623282" y="2676431"/>
            <a:ext cx="19811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6EF6DD3-74DC-4145-875D-AB96E3D73211}"/>
              </a:ext>
            </a:extLst>
          </p:cNvPr>
          <p:cNvSpPr/>
          <p:nvPr/>
        </p:nvSpPr>
        <p:spPr>
          <a:xfrm>
            <a:off x="5639230" y="4932063"/>
            <a:ext cx="160163" cy="23942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BB3314A-BCF1-9E49-851D-5BAC6B1BB91A}"/>
              </a:ext>
            </a:extLst>
          </p:cNvPr>
          <p:cNvSpPr/>
          <p:nvPr/>
        </p:nvSpPr>
        <p:spPr>
          <a:xfrm>
            <a:off x="5635348" y="4750283"/>
            <a:ext cx="164592" cy="16236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96AC0B-95A0-934D-BF19-CC11C41CF306}"/>
              </a:ext>
            </a:extLst>
          </p:cNvPr>
          <p:cNvSpPr/>
          <p:nvPr/>
        </p:nvSpPr>
        <p:spPr>
          <a:xfrm>
            <a:off x="5635348" y="4454374"/>
            <a:ext cx="164045" cy="26707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BB2A24A-CC04-7C40-88A0-03D02CB9A4EC}"/>
              </a:ext>
            </a:extLst>
          </p:cNvPr>
          <p:cNvSpPr/>
          <p:nvPr/>
        </p:nvSpPr>
        <p:spPr>
          <a:xfrm>
            <a:off x="6270870" y="4710709"/>
            <a:ext cx="164592" cy="4572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507DE22-79AD-1843-A0A2-4FCC4FA86DCF}"/>
              </a:ext>
            </a:extLst>
          </p:cNvPr>
          <p:cNvSpPr/>
          <p:nvPr/>
        </p:nvSpPr>
        <p:spPr>
          <a:xfrm>
            <a:off x="6270870" y="4485651"/>
            <a:ext cx="164592" cy="18288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28FD3C7-B601-4E40-AA44-56166A24E694}"/>
              </a:ext>
            </a:extLst>
          </p:cNvPr>
          <p:cNvSpPr/>
          <p:nvPr/>
        </p:nvSpPr>
        <p:spPr>
          <a:xfrm>
            <a:off x="6932756" y="5106435"/>
            <a:ext cx="164592" cy="9144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D1AF4F-F657-9441-BC4B-1ED4B30152E0}"/>
              </a:ext>
            </a:extLst>
          </p:cNvPr>
          <p:cNvSpPr/>
          <p:nvPr/>
        </p:nvSpPr>
        <p:spPr>
          <a:xfrm>
            <a:off x="6932756" y="4844464"/>
            <a:ext cx="164592" cy="23653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2F7EF8-8DF6-EB4E-8642-571384C5D67E}"/>
              </a:ext>
            </a:extLst>
          </p:cNvPr>
          <p:cNvSpPr/>
          <p:nvPr/>
        </p:nvSpPr>
        <p:spPr>
          <a:xfrm>
            <a:off x="6927116" y="4639647"/>
            <a:ext cx="164592" cy="18288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9E56E7-DCDC-6142-B634-48B07AC42A9E}"/>
              </a:ext>
            </a:extLst>
          </p:cNvPr>
          <p:cNvSpPr/>
          <p:nvPr/>
        </p:nvSpPr>
        <p:spPr>
          <a:xfrm>
            <a:off x="7554896" y="5105468"/>
            <a:ext cx="164592" cy="18288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2DB7F27-C649-CC4F-87DD-56A114B4F6F2}"/>
              </a:ext>
            </a:extLst>
          </p:cNvPr>
          <p:cNvSpPr/>
          <p:nvPr/>
        </p:nvSpPr>
        <p:spPr>
          <a:xfrm>
            <a:off x="7554896" y="4812700"/>
            <a:ext cx="164592" cy="27432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2F7D43C-09A6-2C4F-8AD5-9008851DAF77}"/>
              </a:ext>
            </a:extLst>
          </p:cNvPr>
          <p:cNvSpPr/>
          <p:nvPr/>
        </p:nvSpPr>
        <p:spPr>
          <a:xfrm>
            <a:off x="10501055" y="4411064"/>
            <a:ext cx="164592" cy="47900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46D34B2-B723-3E48-A9C2-49A62EAC1F20}"/>
              </a:ext>
            </a:extLst>
          </p:cNvPr>
          <p:cNvSpPr/>
          <p:nvPr/>
        </p:nvSpPr>
        <p:spPr>
          <a:xfrm>
            <a:off x="7549532" y="4306625"/>
            <a:ext cx="164592" cy="47900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D5A293D-DAAC-724A-963B-78260360917A}"/>
              </a:ext>
            </a:extLst>
          </p:cNvPr>
          <p:cNvSpPr/>
          <p:nvPr/>
        </p:nvSpPr>
        <p:spPr>
          <a:xfrm>
            <a:off x="10500515" y="3912159"/>
            <a:ext cx="164592" cy="47900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91D3AD7-D404-DA40-BD27-522CB1F4112F}"/>
              </a:ext>
            </a:extLst>
          </p:cNvPr>
          <p:cNvSpPr/>
          <p:nvPr/>
        </p:nvSpPr>
        <p:spPr>
          <a:xfrm>
            <a:off x="10500515" y="3420624"/>
            <a:ext cx="164592" cy="47900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61A7ED5-551C-0C46-A989-3AC4BE990BF4}"/>
              </a:ext>
            </a:extLst>
          </p:cNvPr>
          <p:cNvSpPr/>
          <p:nvPr/>
        </p:nvSpPr>
        <p:spPr>
          <a:xfrm>
            <a:off x="9202009" y="5017607"/>
            <a:ext cx="164592" cy="27432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2B8692F-B481-C847-AC19-D493F0CA23E5}"/>
              </a:ext>
            </a:extLst>
          </p:cNvPr>
          <p:cNvSpPr/>
          <p:nvPr/>
        </p:nvSpPr>
        <p:spPr>
          <a:xfrm>
            <a:off x="9201862" y="4716948"/>
            <a:ext cx="164592" cy="27432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8B7649F-527A-5745-9487-AD5C44B6693E}"/>
              </a:ext>
            </a:extLst>
          </p:cNvPr>
          <p:cNvSpPr/>
          <p:nvPr/>
        </p:nvSpPr>
        <p:spPr>
          <a:xfrm>
            <a:off x="9201862" y="4514898"/>
            <a:ext cx="164592" cy="18288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445810A-8526-D640-8E76-26CA45CAD860}"/>
              </a:ext>
            </a:extLst>
          </p:cNvPr>
          <p:cNvSpPr/>
          <p:nvPr/>
        </p:nvSpPr>
        <p:spPr>
          <a:xfrm>
            <a:off x="9828377" y="5066030"/>
            <a:ext cx="164592" cy="18288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A981CB9-831B-C34F-AAA5-C89B135B2FA8}"/>
              </a:ext>
            </a:extLst>
          </p:cNvPr>
          <p:cNvSpPr/>
          <p:nvPr/>
        </p:nvSpPr>
        <p:spPr>
          <a:xfrm>
            <a:off x="9828377" y="4898883"/>
            <a:ext cx="164592" cy="14003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8F89258-3AAD-A949-AF1E-97210EDEF877}"/>
              </a:ext>
            </a:extLst>
          </p:cNvPr>
          <p:cNvSpPr/>
          <p:nvPr/>
        </p:nvSpPr>
        <p:spPr>
          <a:xfrm>
            <a:off x="9831798" y="4597452"/>
            <a:ext cx="164592" cy="27432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069409B-A93F-6845-86C8-D4D81C32A2CB}"/>
              </a:ext>
            </a:extLst>
          </p:cNvPr>
          <p:cNvSpPr/>
          <p:nvPr/>
        </p:nvSpPr>
        <p:spPr>
          <a:xfrm>
            <a:off x="6269996" y="4217057"/>
            <a:ext cx="164592" cy="23653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31DCA59-B791-A942-8439-508E449D3645}"/>
              </a:ext>
            </a:extLst>
          </p:cNvPr>
          <p:cNvCxnSpPr>
            <a:cxnSpLocks/>
          </p:cNvCxnSpPr>
          <p:nvPr/>
        </p:nvCxnSpPr>
        <p:spPr>
          <a:xfrm>
            <a:off x="6247659" y="2669116"/>
            <a:ext cx="19811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178BF88-833C-B94B-AC8D-96DD3872CEC2}"/>
              </a:ext>
            </a:extLst>
          </p:cNvPr>
          <p:cNvCxnSpPr>
            <a:cxnSpLocks/>
          </p:cNvCxnSpPr>
          <p:nvPr/>
        </p:nvCxnSpPr>
        <p:spPr>
          <a:xfrm>
            <a:off x="6917139" y="3397828"/>
            <a:ext cx="19811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B7EEF0A-A89C-B746-9998-CCB4F7690330}"/>
              </a:ext>
            </a:extLst>
          </p:cNvPr>
          <p:cNvCxnSpPr>
            <a:cxnSpLocks/>
          </p:cNvCxnSpPr>
          <p:nvPr/>
        </p:nvCxnSpPr>
        <p:spPr>
          <a:xfrm>
            <a:off x="7544156" y="2429043"/>
            <a:ext cx="19811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B8E2449-713E-9A41-8E2D-78CD8A5A9FD4}"/>
              </a:ext>
            </a:extLst>
          </p:cNvPr>
          <p:cNvCxnSpPr>
            <a:cxnSpLocks/>
          </p:cNvCxnSpPr>
          <p:nvPr/>
        </p:nvCxnSpPr>
        <p:spPr>
          <a:xfrm>
            <a:off x="10486990" y="3382262"/>
            <a:ext cx="19811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D904B09-9E5B-8144-BD3E-B5856FAC8E4D}"/>
              </a:ext>
            </a:extLst>
          </p:cNvPr>
          <p:cNvCxnSpPr>
            <a:cxnSpLocks/>
          </p:cNvCxnSpPr>
          <p:nvPr/>
        </p:nvCxnSpPr>
        <p:spPr>
          <a:xfrm>
            <a:off x="9185550" y="2211096"/>
            <a:ext cx="19811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20F1CF1-A6D5-044D-A3CC-EB0C9FA884F2}"/>
              </a:ext>
            </a:extLst>
          </p:cNvPr>
          <p:cNvCxnSpPr>
            <a:cxnSpLocks/>
          </p:cNvCxnSpPr>
          <p:nvPr/>
        </p:nvCxnSpPr>
        <p:spPr>
          <a:xfrm>
            <a:off x="9828377" y="3037696"/>
            <a:ext cx="19811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1278EB-EBD2-E948-A05D-FB375D326268}"/>
              </a:ext>
            </a:extLst>
          </p:cNvPr>
          <p:cNvCxnSpPr>
            <a:cxnSpLocks/>
          </p:cNvCxnSpPr>
          <p:nvPr/>
        </p:nvCxnSpPr>
        <p:spPr>
          <a:xfrm>
            <a:off x="7418223" y="1778000"/>
            <a:ext cx="2530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BFFC4A-EA3D-DC42-94AA-2AB4F2F505D7}"/>
              </a:ext>
            </a:extLst>
          </p:cNvPr>
          <p:cNvCxnSpPr>
            <a:cxnSpLocks/>
          </p:cNvCxnSpPr>
          <p:nvPr/>
        </p:nvCxnSpPr>
        <p:spPr>
          <a:xfrm flipV="1">
            <a:off x="7418223" y="736600"/>
            <a:ext cx="0" cy="103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>
            <a:extLst>
              <a:ext uri="{FF2B5EF4-FFF2-40B4-BE49-F238E27FC236}">
                <a16:creationId xmlns:a16="http://schemas.microsoft.com/office/drawing/2014/main" id="{8D3E905A-D4AD-F74A-B3A9-F2C8AFA4D1B5}"/>
              </a:ext>
            </a:extLst>
          </p:cNvPr>
          <p:cNvSpPr/>
          <p:nvPr/>
        </p:nvSpPr>
        <p:spPr>
          <a:xfrm>
            <a:off x="7484533" y="956733"/>
            <a:ext cx="1972734" cy="702734"/>
          </a:xfrm>
          <a:custGeom>
            <a:avLst/>
            <a:gdLst>
              <a:gd name="connsiteX0" fmla="*/ 0 w 1972734"/>
              <a:gd name="connsiteY0" fmla="*/ 702734 h 702734"/>
              <a:gd name="connsiteX1" fmla="*/ 508000 w 1972734"/>
              <a:gd name="connsiteY1" fmla="*/ 67734 h 702734"/>
              <a:gd name="connsiteX2" fmla="*/ 1371600 w 1972734"/>
              <a:gd name="connsiteY2" fmla="*/ 668867 h 702734"/>
              <a:gd name="connsiteX3" fmla="*/ 1972734 w 1972734"/>
              <a:gd name="connsiteY3" fmla="*/ 0 h 702734"/>
              <a:gd name="connsiteX4" fmla="*/ 1972734 w 1972734"/>
              <a:gd name="connsiteY4" fmla="*/ 0 h 702734"/>
              <a:gd name="connsiteX5" fmla="*/ 1972734 w 1972734"/>
              <a:gd name="connsiteY5" fmla="*/ 0 h 70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2734" h="702734">
                <a:moveTo>
                  <a:pt x="0" y="702734"/>
                </a:moveTo>
                <a:cubicBezTo>
                  <a:pt x="139700" y="388056"/>
                  <a:pt x="279400" y="73378"/>
                  <a:pt x="508000" y="67734"/>
                </a:cubicBezTo>
                <a:cubicBezTo>
                  <a:pt x="736600" y="62089"/>
                  <a:pt x="1127478" y="680156"/>
                  <a:pt x="1371600" y="668867"/>
                </a:cubicBezTo>
                <a:cubicBezTo>
                  <a:pt x="1615722" y="657578"/>
                  <a:pt x="1972734" y="0"/>
                  <a:pt x="1972734" y="0"/>
                </a:cubicBezTo>
                <a:lnTo>
                  <a:pt x="1972734" y="0"/>
                </a:lnTo>
                <a:lnTo>
                  <a:pt x="1972734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58C8BD-4BEE-6D44-A28C-40100B487D0F}"/>
              </a:ext>
            </a:extLst>
          </p:cNvPr>
          <p:cNvSpPr txBox="1"/>
          <p:nvPr/>
        </p:nvSpPr>
        <p:spPr>
          <a:xfrm rot="16200000">
            <a:off x="7131420" y="988141"/>
            <a:ext cx="4090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Load</a:t>
            </a:r>
            <a:endParaRPr 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89109DF-90C1-8447-8CDD-B7D88D7E5544}"/>
              </a:ext>
            </a:extLst>
          </p:cNvPr>
          <p:cNvSpPr txBox="1"/>
          <p:nvPr/>
        </p:nvSpPr>
        <p:spPr>
          <a:xfrm>
            <a:off x="9539255" y="1760234"/>
            <a:ext cx="418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</a:t>
            </a:r>
            <a:endParaRPr 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rminator 21">
            <a:extLst>
              <a:ext uri="{FF2B5EF4-FFF2-40B4-BE49-F238E27FC236}">
                <a16:creationId xmlns:a16="http://schemas.microsoft.com/office/drawing/2014/main" id="{A2798F25-E90F-D84B-B163-65C18DBF56D9}"/>
              </a:ext>
            </a:extLst>
          </p:cNvPr>
          <p:cNvSpPr/>
          <p:nvPr/>
        </p:nvSpPr>
        <p:spPr>
          <a:xfrm rot="10800000">
            <a:off x="8420496" y="1365063"/>
            <a:ext cx="863662" cy="406400"/>
          </a:xfrm>
          <a:prstGeom prst="flowChartTerminator">
            <a:avLst/>
          </a:prstGeom>
          <a:solidFill>
            <a:srgbClr val="FFB6B6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F51566-E9D7-5345-8070-D1273838D8B3}"/>
              </a:ext>
            </a:extLst>
          </p:cNvPr>
          <p:cNvCxnSpPr>
            <a:cxnSpLocks/>
          </p:cNvCxnSpPr>
          <p:nvPr/>
        </p:nvCxnSpPr>
        <p:spPr>
          <a:xfrm>
            <a:off x="6247659" y="1365063"/>
            <a:ext cx="667000" cy="91287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51CB3A-321E-7249-BC42-B0CE64A2B0E7}"/>
              </a:ext>
            </a:extLst>
          </p:cNvPr>
          <p:cNvSpPr txBox="1"/>
          <p:nvPr/>
        </p:nvSpPr>
        <p:spPr>
          <a:xfrm>
            <a:off x="5499218" y="1214094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Scale-down worker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577B47-EE37-2342-A470-3E232A2D2551}"/>
              </a:ext>
            </a:extLst>
          </p:cNvPr>
          <p:cNvCxnSpPr>
            <a:cxnSpLocks/>
          </p:cNvCxnSpPr>
          <p:nvPr/>
        </p:nvCxnSpPr>
        <p:spPr>
          <a:xfrm flipH="1">
            <a:off x="9398960" y="1410675"/>
            <a:ext cx="1353729" cy="86078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A36597-B8E0-6E4D-8923-91B014666FD0}"/>
              </a:ext>
            </a:extLst>
          </p:cNvPr>
          <p:cNvSpPr txBox="1"/>
          <p:nvPr/>
        </p:nvSpPr>
        <p:spPr>
          <a:xfrm>
            <a:off x="10393230" y="1234258"/>
            <a:ext cx="12827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Destination worker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10293-00A3-194C-8940-DA27ED49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24</a:t>
            </a:fld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889152-EABC-B342-8E09-D8C4CA2D5341}"/>
              </a:ext>
            </a:extLst>
          </p:cNvPr>
          <p:cNvSpPr/>
          <p:nvPr/>
        </p:nvSpPr>
        <p:spPr>
          <a:xfrm>
            <a:off x="189748" y="809625"/>
            <a:ext cx="4839451" cy="45719"/>
          </a:xfrm>
          <a:custGeom>
            <a:avLst/>
            <a:gdLst>
              <a:gd name="connsiteX0" fmla="*/ 0 w 4839451"/>
              <a:gd name="connsiteY0" fmla="*/ 0 h 45719"/>
              <a:gd name="connsiteX1" fmla="*/ 440928 w 4839451"/>
              <a:gd name="connsiteY1" fmla="*/ 0 h 45719"/>
              <a:gd name="connsiteX2" fmla="*/ 930250 w 4839451"/>
              <a:gd name="connsiteY2" fmla="*/ 0 h 45719"/>
              <a:gd name="connsiteX3" fmla="*/ 1371178 w 4839451"/>
              <a:gd name="connsiteY3" fmla="*/ 0 h 45719"/>
              <a:gd name="connsiteX4" fmla="*/ 1957289 w 4839451"/>
              <a:gd name="connsiteY4" fmla="*/ 0 h 45719"/>
              <a:gd name="connsiteX5" fmla="*/ 2495006 w 4839451"/>
              <a:gd name="connsiteY5" fmla="*/ 0 h 45719"/>
              <a:gd name="connsiteX6" fmla="*/ 3032723 w 4839451"/>
              <a:gd name="connsiteY6" fmla="*/ 0 h 45719"/>
              <a:gd name="connsiteX7" fmla="*/ 3667228 w 4839451"/>
              <a:gd name="connsiteY7" fmla="*/ 0 h 45719"/>
              <a:gd name="connsiteX8" fmla="*/ 4253340 w 4839451"/>
              <a:gd name="connsiteY8" fmla="*/ 0 h 45719"/>
              <a:gd name="connsiteX9" fmla="*/ 4839451 w 4839451"/>
              <a:gd name="connsiteY9" fmla="*/ 0 h 45719"/>
              <a:gd name="connsiteX10" fmla="*/ 4839451 w 4839451"/>
              <a:gd name="connsiteY10" fmla="*/ 45719 h 45719"/>
              <a:gd name="connsiteX11" fmla="*/ 4446918 w 4839451"/>
              <a:gd name="connsiteY11" fmla="*/ 45719 h 45719"/>
              <a:gd name="connsiteX12" fmla="*/ 4005990 w 4839451"/>
              <a:gd name="connsiteY12" fmla="*/ 45719 h 45719"/>
              <a:gd name="connsiteX13" fmla="*/ 3419879 w 4839451"/>
              <a:gd name="connsiteY13" fmla="*/ 45719 h 45719"/>
              <a:gd name="connsiteX14" fmla="*/ 2785373 w 4839451"/>
              <a:gd name="connsiteY14" fmla="*/ 45719 h 45719"/>
              <a:gd name="connsiteX15" fmla="*/ 2296051 w 4839451"/>
              <a:gd name="connsiteY15" fmla="*/ 45719 h 45719"/>
              <a:gd name="connsiteX16" fmla="*/ 1661545 w 4839451"/>
              <a:gd name="connsiteY16" fmla="*/ 45719 h 45719"/>
              <a:gd name="connsiteX17" fmla="*/ 1220617 w 4839451"/>
              <a:gd name="connsiteY17" fmla="*/ 45719 h 45719"/>
              <a:gd name="connsiteX18" fmla="*/ 828084 w 4839451"/>
              <a:gd name="connsiteY18" fmla="*/ 45719 h 45719"/>
              <a:gd name="connsiteX19" fmla="*/ 0 w 4839451"/>
              <a:gd name="connsiteY19" fmla="*/ 45719 h 45719"/>
              <a:gd name="connsiteX20" fmla="*/ 0 w 4839451"/>
              <a:gd name="connsiteY20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39451" h="45719" fill="none" extrusionOk="0">
                <a:moveTo>
                  <a:pt x="0" y="0"/>
                </a:moveTo>
                <a:cubicBezTo>
                  <a:pt x="126168" y="-16445"/>
                  <a:pt x="321183" y="33233"/>
                  <a:pt x="440928" y="0"/>
                </a:cubicBezTo>
                <a:cubicBezTo>
                  <a:pt x="560673" y="-33233"/>
                  <a:pt x="707434" y="25889"/>
                  <a:pt x="930250" y="0"/>
                </a:cubicBezTo>
                <a:cubicBezTo>
                  <a:pt x="1153066" y="-25889"/>
                  <a:pt x="1241148" y="4275"/>
                  <a:pt x="1371178" y="0"/>
                </a:cubicBezTo>
                <a:cubicBezTo>
                  <a:pt x="1501208" y="-4275"/>
                  <a:pt x="1740387" y="47111"/>
                  <a:pt x="1957289" y="0"/>
                </a:cubicBezTo>
                <a:cubicBezTo>
                  <a:pt x="2174191" y="-47111"/>
                  <a:pt x="2357918" y="41425"/>
                  <a:pt x="2495006" y="0"/>
                </a:cubicBezTo>
                <a:cubicBezTo>
                  <a:pt x="2632094" y="-41425"/>
                  <a:pt x="2865098" y="4179"/>
                  <a:pt x="3032723" y="0"/>
                </a:cubicBezTo>
                <a:cubicBezTo>
                  <a:pt x="3200348" y="-4179"/>
                  <a:pt x="3368671" y="12930"/>
                  <a:pt x="3667228" y="0"/>
                </a:cubicBezTo>
                <a:cubicBezTo>
                  <a:pt x="3965785" y="-12930"/>
                  <a:pt x="4108910" y="29685"/>
                  <a:pt x="4253340" y="0"/>
                </a:cubicBezTo>
                <a:cubicBezTo>
                  <a:pt x="4397770" y="-29685"/>
                  <a:pt x="4618703" y="11334"/>
                  <a:pt x="4839451" y="0"/>
                </a:cubicBezTo>
                <a:cubicBezTo>
                  <a:pt x="4842888" y="9704"/>
                  <a:pt x="4836562" y="29365"/>
                  <a:pt x="4839451" y="45719"/>
                </a:cubicBezTo>
                <a:cubicBezTo>
                  <a:pt x="4645165" y="87201"/>
                  <a:pt x="4559772" y="23603"/>
                  <a:pt x="4446918" y="45719"/>
                </a:cubicBezTo>
                <a:cubicBezTo>
                  <a:pt x="4334064" y="67835"/>
                  <a:pt x="4095352" y="-5442"/>
                  <a:pt x="4005990" y="45719"/>
                </a:cubicBezTo>
                <a:cubicBezTo>
                  <a:pt x="3916628" y="96880"/>
                  <a:pt x="3638163" y="45516"/>
                  <a:pt x="3419879" y="45719"/>
                </a:cubicBezTo>
                <a:cubicBezTo>
                  <a:pt x="3201595" y="45922"/>
                  <a:pt x="3019300" y="16096"/>
                  <a:pt x="2785373" y="45719"/>
                </a:cubicBezTo>
                <a:cubicBezTo>
                  <a:pt x="2551446" y="75342"/>
                  <a:pt x="2450841" y="-2114"/>
                  <a:pt x="2296051" y="45719"/>
                </a:cubicBezTo>
                <a:cubicBezTo>
                  <a:pt x="2141261" y="93552"/>
                  <a:pt x="1875696" y="-3499"/>
                  <a:pt x="1661545" y="45719"/>
                </a:cubicBezTo>
                <a:cubicBezTo>
                  <a:pt x="1447394" y="94937"/>
                  <a:pt x="1310359" y="43707"/>
                  <a:pt x="1220617" y="45719"/>
                </a:cubicBezTo>
                <a:cubicBezTo>
                  <a:pt x="1130875" y="47731"/>
                  <a:pt x="933224" y="29021"/>
                  <a:pt x="828084" y="45719"/>
                </a:cubicBezTo>
                <a:cubicBezTo>
                  <a:pt x="722944" y="62417"/>
                  <a:pt x="212357" y="27514"/>
                  <a:pt x="0" y="45719"/>
                </a:cubicBezTo>
                <a:cubicBezTo>
                  <a:pt x="-5191" y="36388"/>
                  <a:pt x="1414" y="13299"/>
                  <a:pt x="0" y="0"/>
                </a:cubicBezTo>
                <a:close/>
              </a:path>
              <a:path w="4839451" h="45719" stroke="0" extrusionOk="0">
                <a:moveTo>
                  <a:pt x="0" y="0"/>
                </a:moveTo>
                <a:cubicBezTo>
                  <a:pt x="213707" y="-18480"/>
                  <a:pt x="293931" y="49034"/>
                  <a:pt x="489322" y="0"/>
                </a:cubicBezTo>
                <a:cubicBezTo>
                  <a:pt x="684713" y="-49034"/>
                  <a:pt x="799716" y="25937"/>
                  <a:pt x="881856" y="0"/>
                </a:cubicBezTo>
                <a:cubicBezTo>
                  <a:pt x="963996" y="-25937"/>
                  <a:pt x="1290056" y="3348"/>
                  <a:pt x="1516361" y="0"/>
                </a:cubicBezTo>
                <a:cubicBezTo>
                  <a:pt x="1742666" y="-3348"/>
                  <a:pt x="1907359" y="2999"/>
                  <a:pt x="2005684" y="0"/>
                </a:cubicBezTo>
                <a:cubicBezTo>
                  <a:pt x="2104009" y="-2999"/>
                  <a:pt x="2356962" y="9895"/>
                  <a:pt x="2495006" y="0"/>
                </a:cubicBezTo>
                <a:cubicBezTo>
                  <a:pt x="2633050" y="-9895"/>
                  <a:pt x="2846097" y="20648"/>
                  <a:pt x="3129512" y="0"/>
                </a:cubicBezTo>
                <a:cubicBezTo>
                  <a:pt x="3412927" y="-20648"/>
                  <a:pt x="3391229" y="25241"/>
                  <a:pt x="3570439" y="0"/>
                </a:cubicBezTo>
                <a:cubicBezTo>
                  <a:pt x="3749649" y="-25241"/>
                  <a:pt x="3910069" y="45419"/>
                  <a:pt x="4204945" y="0"/>
                </a:cubicBezTo>
                <a:cubicBezTo>
                  <a:pt x="4499821" y="-45419"/>
                  <a:pt x="4539542" y="8608"/>
                  <a:pt x="4839451" y="0"/>
                </a:cubicBezTo>
                <a:cubicBezTo>
                  <a:pt x="4841410" y="19102"/>
                  <a:pt x="4835226" y="29481"/>
                  <a:pt x="4839451" y="45719"/>
                </a:cubicBezTo>
                <a:cubicBezTo>
                  <a:pt x="4635292" y="81467"/>
                  <a:pt x="4528092" y="20330"/>
                  <a:pt x="4301734" y="45719"/>
                </a:cubicBezTo>
                <a:cubicBezTo>
                  <a:pt x="4075376" y="71108"/>
                  <a:pt x="3917628" y="3936"/>
                  <a:pt x="3812412" y="45719"/>
                </a:cubicBezTo>
                <a:cubicBezTo>
                  <a:pt x="3707196" y="87502"/>
                  <a:pt x="3400715" y="1756"/>
                  <a:pt x="3177906" y="45719"/>
                </a:cubicBezTo>
                <a:cubicBezTo>
                  <a:pt x="2955097" y="89682"/>
                  <a:pt x="2777096" y="-2960"/>
                  <a:pt x="2543400" y="45719"/>
                </a:cubicBezTo>
                <a:cubicBezTo>
                  <a:pt x="2309704" y="94398"/>
                  <a:pt x="2320311" y="19477"/>
                  <a:pt x="2102473" y="45719"/>
                </a:cubicBezTo>
                <a:cubicBezTo>
                  <a:pt x="1884635" y="71961"/>
                  <a:pt x="1780323" y="40795"/>
                  <a:pt x="1564756" y="45719"/>
                </a:cubicBezTo>
                <a:cubicBezTo>
                  <a:pt x="1349189" y="50643"/>
                  <a:pt x="1193297" y="-9624"/>
                  <a:pt x="930250" y="45719"/>
                </a:cubicBezTo>
                <a:cubicBezTo>
                  <a:pt x="667203" y="101062"/>
                  <a:pt x="410801" y="-40081"/>
                  <a:pt x="0" y="45719"/>
                </a:cubicBezTo>
                <a:cubicBezTo>
                  <a:pt x="-4137" y="33380"/>
                  <a:pt x="1490" y="16484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7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324 L 0.18542 -0.0854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5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12 0.0426 L 0.18594 -0.0840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4" y="-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07 0.02014 L 0.05143 -0.1319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-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162 L -0.10599 -0.1398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2" y="-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3" grpId="0" animBg="1"/>
      <p:bldP spid="64" grpId="0" animBg="1"/>
      <p:bldP spid="65" grpId="0" animBg="1"/>
      <p:bldP spid="6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5433-BE37-6F43-A45E-5D846FD3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36" y="-630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Scale-up Process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86325B-00F5-1E46-BAD4-81C70CD2503C}"/>
              </a:ext>
            </a:extLst>
          </p:cNvPr>
          <p:cNvSpPr/>
          <p:nvPr/>
        </p:nvSpPr>
        <p:spPr>
          <a:xfrm>
            <a:off x="5140852" y="4630845"/>
            <a:ext cx="6100354" cy="8229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160FF6-C752-0E4A-A6A0-FA14F23C0846}"/>
              </a:ext>
            </a:extLst>
          </p:cNvPr>
          <p:cNvSpPr/>
          <p:nvPr/>
        </p:nvSpPr>
        <p:spPr>
          <a:xfrm>
            <a:off x="5128993" y="5537591"/>
            <a:ext cx="548640" cy="548640"/>
          </a:xfrm>
          <a:prstGeom prst="roundRect">
            <a:avLst/>
          </a:prstGeom>
          <a:solidFill>
            <a:srgbClr val="F2FF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AE2BB8-F5AE-574A-AE11-9EC6E50A0DA8}"/>
              </a:ext>
            </a:extLst>
          </p:cNvPr>
          <p:cNvSpPr/>
          <p:nvPr/>
        </p:nvSpPr>
        <p:spPr>
          <a:xfrm>
            <a:off x="5770161" y="5537591"/>
            <a:ext cx="548640" cy="54864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8601DA-8B7C-634C-A67D-DBA6A84C67F0}"/>
              </a:ext>
            </a:extLst>
          </p:cNvPr>
          <p:cNvSpPr/>
          <p:nvPr/>
        </p:nvSpPr>
        <p:spPr>
          <a:xfrm>
            <a:off x="6435279" y="5537591"/>
            <a:ext cx="548640" cy="54864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EBB1812-F489-834C-914F-F2D15BA34EB7}"/>
              </a:ext>
            </a:extLst>
          </p:cNvPr>
          <p:cNvSpPr/>
          <p:nvPr/>
        </p:nvSpPr>
        <p:spPr>
          <a:xfrm>
            <a:off x="7100397" y="5537591"/>
            <a:ext cx="548640" cy="54864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77D95A9-BB7B-824E-B243-AE041CC31D0B}"/>
              </a:ext>
            </a:extLst>
          </p:cNvPr>
          <p:cNvSpPr/>
          <p:nvPr/>
        </p:nvSpPr>
        <p:spPr>
          <a:xfrm>
            <a:off x="8664684" y="5520172"/>
            <a:ext cx="548640" cy="54864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187D6E4-7882-E74A-B871-CB3AC939BE7F}"/>
              </a:ext>
            </a:extLst>
          </p:cNvPr>
          <p:cNvSpPr/>
          <p:nvPr/>
        </p:nvSpPr>
        <p:spPr>
          <a:xfrm>
            <a:off x="9305852" y="5520172"/>
            <a:ext cx="548640" cy="54864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1DB5410-B178-6042-9C56-D688F275C8F1}"/>
              </a:ext>
            </a:extLst>
          </p:cNvPr>
          <p:cNvSpPr/>
          <p:nvPr/>
        </p:nvSpPr>
        <p:spPr>
          <a:xfrm>
            <a:off x="9970970" y="5520172"/>
            <a:ext cx="548640" cy="54864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1A5ED53-3DE2-C344-AA37-5F08C57A07DB}"/>
              </a:ext>
            </a:extLst>
          </p:cNvPr>
          <p:cNvSpPr/>
          <p:nvPr/>
        </p:nvSpPr>
        <p:spPr>
          <a:xfrm>
            <a:off x="10636088" y="5520172"/>
            <a:ext cx="548640" cy="548640"/>
          </a:xfrm>
          <a:prstGeom prst="roundRect">
            <a:avLst/>
          </a:prstGeom>
          <a:solidFill>
            <a:srgbClr val="F2FF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F63AF1-9FCD-6649-9E56-7F39742F0806}"/>
              </a:ext>
            </a:extLst>
          </p:cNvPr>
          <p:cNvSpPr/>
          <p:nvPr/>
        </p:nvSpPr>
        <p:spPr>
          <a:xfrm>
            <a:off x="5149962" y="2010620"/>
            <a:ext cx="6100354" cy="23582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BA2968-46A3-D248-A3D3-B8D6CA6BAD84}"/>
              </a:ext>
            </a:extLst>
          </p:cNvPr>
          <p:cNvSpPr/>
          <p:nvPr/>
        </p:nvSpPr>
        <p:spPr>
          <a:xfrm>
            <a:off x="5324043" y="2137029"/>
            <a:ext cx="198116" cy="3254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706662-180F-7A44-9303-9260BFA555F5}"/>
              </a:ext>
            </a:extLst>
          </p:cNvPr>
          <p:cNvSpPr/>
          <p:nvPr/>
        </p:nvSpPr>
        <p:spPr>
          <a:xfrm>
            <a:off x="5947616" y="2152187"/>
            <a:ext cx="198116" cy="3254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86A22A-CAC8-E448-BFF7-7D96EBCF98AF}"/>
              </a:ext>
            </a:extLst>
          </p:cNvPr>
          <p:cNvSpPr/>
          <p:nvPr/>
        </p:nvSpPr>
        <p:spPr>
          <a:xfrm>
            <a:off x="6617096" y="2162069"/>
            <a:ext cx="198116" cy="3254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3A95AA-3277-FB4C-876A-71F248F57761}"/>
              </a:ext>
            </a:extLst>
          </p:cNvPr>
          <p:cNvSpPr/>
          <p:nvPr/>
        </p:nvSpPr>
        <p:spPr>
          <a:xfrm>
            <a:off x="7244113" y="2162069"/>
            <a:ext cx="198116" cy="3254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ACE1A-AA0F-354B-A9B4-EC5723C5DD43}"/>
              </a:ext>
            </a:extLst>
          </p:cNvPr>
          <p:cNvSpPr/>
          <p:nvPr/>
        </p:nvSpPr>
        <p:spPr>
          <a:xfrm>
            <a:off x="10188659" y="2157464"/>
            <a:ext cx="198116" cy="3254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360241-06C8-5043-A04D-24D1CAECE318}"/>
              </a:ext>
            </a:extLst>
          </p:cNvPr>
          <p:cNvSpPr/>
          <p:nvPr/>
        </p:nvSpPr>
        <p:spPr>
          <a:xfrm>
            <a:off x="10813036" y="2159938"/>
            <a:ext cx="198116" cy="3254419"/>
          </a:xfrm>
          <a:prstGeom prst="rect">
            <a:avLst/>
          </a:prstGeom>
          <a:solidFill>
            <a:srgbClr val="FFB6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03B199-E005-CA40-9B35-9F08AC4944B4}"/>
              </a:ext>
            </a:extLst>
          </p:cNvPr>
          <p:cNvSpPr/>
          <p:nvPr/>
        </p:nvSpPr>
        <p:spPr>
          <a:xfrm>
            <a:off x="8838583" y="2159938"/>
            <a:ext cx="198116" cy="3254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1AD07C-4270-9647-893C-CD8CDE04205C}"/>
              </a:ext>
            </a:extLst>
          </p:cNvPr>
          <p:cNvSpPr/>
          <p:nvPr/>
        </p:nvSpPr>
        <p:spPr>
          <a:xfrm>
            <a:off x="9477957" y="2159938"/>
            <a:ext cx="198116" cy="3254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4FE807-E935-1D41-BBDB-6318EC0CE146}"/>
              </a:ext>
            </a:extLst>
          </p:cNvPr>
          <p:cNvSpPr/>
          <p:nvPr/>
        </p:nvSpPr>
        <p:spPr>
          <a:xfrm>
            <a:off x="5339187" y="5272087"/>
            <a:ext cx="179528" cy="12678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50E20C5-E8F4-FD47-97B7-4FCEA39D0EFB}"/>
              </a:ext>
            </a:extLst>
          </p:cNvPr>
          <p:cNvCxnSpPr>
            <a:cxnSpLocks/>
          </p:cNvCxnSpPr>
          <p:nvPr/>
        </p:nvCxnSpPr>
        <p:spPr>
          <a:xfrm>
            <a:off x="5323239" y="2676431"/>
            <a:ext cx="19811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6407C4A-6B27-8E44-9A6E-0FCA115771E9}"/>
              </a:ext>
            </a:extLst>
          </p:cNvPr>
          <p:cNvCxnSpPr>
            <a:cxnSpLocks/>
          </p:cNvCxnSpPr>
          <p:nvPr/>
        </p:nvCxnSpPr>
        <p:spPr>
          <a:xfrm>
            <a:off x="5947616" y="2669116"/>
            <a:ext cx="19811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3676B0-369E-CE43-BF4C-07C661460E79}"/>
              </a:ext>
            </a:extLst>
          </p:cNvPr>
          <p:cNvCxnSpPr>
            <a:cxnSpLocks/>
          </p:cNvCxnSpPr>
          <p:nvPr/>
        </p:nvCxnSpPr>
        <p:spPr>
          <a:xfrm>
            <a:off x="6617096" y="3397828"/>
            <a:ext cx="19811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947D2D6-84B6-1D45-8B0B-CE88C53BFD45}"/>
              </a:ext>
            </a:extLst>
          </p:cNvPr>
          <p:cNvCxnSpPr>
            <a:cxnSpLocks/>
          </p:cNvCxnSpPr>
          <p:nvPr/>
        </p:nvCxnSpPr>
        <p:spPr>
          <a:xfrm>
            <a:off x="7244113" y="2429043"/>
            <a:ext cx="19811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FF8E577-9DB0-F643-9B2F-C580D332421B}"/>
              </a:ext>
            </a:extLst>
          </p:cNvPr>
          <p:cNvCxnSpPr>
            <a:cxnSpLocks/>
          </p:cNvCxnSpPr>
          <p:nvPr/>
        </p:nvCxnSpPr>
        <p:spPr>
          <a:xfrm>
            <a:off x="10188659" y="3380131"/>
            <a:ext cx="19811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873004-878C-8945-A6C3-1E0FB865B35E}"/>
              </a:ext>
            </a:extLst>
          </p:cNvPr>
          <p:cNvCxnSpPr>
            <a:cxnSpLocks/>
          </p:cNvCxnSpPr>
          <p:nvPr/>
        </p:nvCxnSpPr>
        <p:spPr>
          <a:xfrm>
            <a:off x="8845564" y="2200622"/>
            <a:ext cx="19811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D2F4AF4-8F81-0041-91B6-DC9A10E496CD}"/>
              </a:ext>
            </a:extLst>
          </p:cNvPr>
          <p:cNvCxnSpPr>
            <a:cxnSpLocks/>
          </p:cNvCxnSpPr>
          <p:nvPr/>
        </p:nvCxnSpPr>
        <p:spPr>
          <a:xfrm>
            <a:off x="9488391" y="3027222"/>
            <a:ext cx="19811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0D67853-7465-FF42-9E1C-6B4BF4FC7EB2}"/>
              </a:ext>
            </a:extLst>
          </p:cNvPr>
          <p:cNvSpPr txBox="1"/>
          <p:nvPr/>
        </p:nvSpPr>
        <p:spPr>
          <a:xfrm>
            <a:off x="-60039" y="1280698"/>
            <a:ext cx="48900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When a worker’s load approaches its load limit , migrate guest connections to their home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Workers can independently respond to load increases immediately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This conservative approach allows Peafowl to maintain low tail latencies</a:t>
            </a:r>
          </a:p>
          <a:p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0B1722E-8035-494D-B8AE-2B4963153669}"/>
              </a:ext>
            </a:extLst>
          </p:cNvPr>
          <p:cNvCxnSpPr>
            <a:cxnSpLocks/>
          </p:cNvCxnSpPr>
          <p:nvPr/>
        </p:nvCxnSpPr>
        <p:spPr>
          <a:xfrm>
            <a:off x="7418223" y="1778000"/>
            <a:ext cx="2530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D8AFD82-4F0D-954A-AA72-0283CDD882C9}"/>
              </a:ext>
            </a:extLst>
          </p:cNvPr>
          <p:cNvCxnSpPr>
            <a:cxnSpLocks/>
          </p:cNvCxnSpPr>
          <p:nvPr/>
        </p:nvCxnSpPr>
        <p:spPr>
          <a:xfrm flipV="1">
            <a:off x="7418223" y="736600"/>
            <a:ext cx="0" cy="103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69">
            <a:extLst>
              <a:ext uri="{FF2B5EF4-FFF2-40B4-BE49-F238E27FC236}">
                <a16:creationId xmlns:a16="http://schemas.microsoft.com/office/drawing/2014/main" id="{00614424-796E-9D49-8BE9-7E8B6072E292}"/>
              </a:ext>
            </a:extLst>
          </p:cNvPr>
          <p:cNvSpPr/>
          <p:nvPr/>
        </p:nvSpPr>
        <p:spPr>
          <a:xfrm>
            <a:off x="7484533" y="956733"/>
            <a:ext cx="1972734" cy="702734"/>
          </a:xfrm>
          <a:custGeom>
            <a:avLst/>
            <a:gdLst>
              <a:gd name="connsiteX0" fmla="*/ 0 w 1972734"/>
              <a:gd name="connsiteY0" fmla="*/ 702734 h 702734"/>
              <a:gd name="connsiteX1" fmla="*/ 508000 w 1972734"/>
              <a:gd name="connsiteY1" fmla="*/ 67734 h 702734"/>
              <a:gd name="connsiteX2" fmla="*/ 1371600 w 1972734"/>
              <a:gd name="connsiteY2" fmla="*/ 668867 h 702734"/>
              <a:gd name="connsiteX3" fmla="*/ 1972734 w 1972734"/>
              <a:gd name="connsiteY3" fmla="*/ 0 h 702734"/>
              <a:gd name="connsiteX4" fmla="*/ 1972734 w 1972734"/>
              <a:gd name="connsiteY4" fmla="*/ 0 h 702734"/>
              <a:gd name="connsiteX5" fmla="*/ 1972734 w 1972734"/>
              <a:gd name="connsiteY5" fmla="*/ 0 h 70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2734" h="702734">
                <a:moveTo>
                  <a:pt x="0" y="702734"/>
                </a:moveTo>
                <a:cubicBezTo>
                  <a:pt x="139700" y="388056"/>
                  <a:pt x="279400" y="73378"/>
                  <a:pt x="508000" y="67734"/>
                </a:cubicBezTo>
                <a:cubicBezTo>
                  <a:pt x="736600" y="62089"/>
                  <a:pt x="1127478" y="680156"/>
                  <a:pt x="1371600" y="668867"/>
                </a:cubicBezTo>
                <a:cubicBezTo>
                  <a:pt x="1615722" y="657578"/>
                  <a:pt x="1972734" y="0"/>
                  <a:pt x="1972734" y="0"/>
                </a:cubicBezTo>
                <a:lnTo>
                  <a:pt x="1972734" y="0"/>
                </a:lnTo>
                <a:lnTo>
                  <a:pt x="1972734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C2F0B37-59F6-A34B-B5EA-63CD67E15FC0}"/>
              </a:ext>
            </a:extLst>
          </p:cNvPr>
          <p:cNvSpPr txBox="1"/>
          <p:nvPr/>
        </p:nvSpPr>
        <p:spPr>
          <a:xfrm rot="16200000">
            <a:off x="7131420" y="988141"/>
            <a:ext cx="4090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Load</a:t>
            </a:r>
            <a:endParaRPr 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89318FD-3FA6-D444-8757-716C4E252FCC}"/>
              </a:ext>
            </a:extLst>
          </p:cNvPr>
          <p:cNvSpPr txBox="1"/>
          <p:nvPr/>
        </p:nvSpPr>
        <p:spPr>
          <a:xfrm>
            <a:off x="9539255" y="1760234"/>
            <a:ext cx="418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</a:t>
            </a:r>
            <a:endParaRPr 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Terminator 72">
            <a:extLst>
              <a:ext uri="{FF2B5EF4-FFF2-40B4-BE49-F238E27FC236}">
                <a16:creationId xmlns:a16="http://schemas.microsoft.com/office/drawing/2014/main" id="{FCA04A65-F899-EC4C-BF5E-0D714AF4DDDF}"/>
              </a:ext>
            </a:extLst>
          </p:cNvPr>
          <p:cNvSpPr/>
          <p:nvPr/>
        </p:nvSpPr>
        <p:spPr>
          <a:xfrm rot="7992892">
            <a:off x="8774726" y="1079304"/>
            <a:ext cx="863662" cy="406400"/>
          </a:xfrm>
          <a:prstGeom prst="flowChartTerminator">
            <a:avLst/>
          </a:prstGeom>
          <a:solidFill>
            <a:srgbClr val="FFB6B6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2C865FB-5336-0146-A4C4-A9A50D4892E4}"/>
              </a:ext>
            </a:extLst>
          </p:cNvPr>
          <p:cNvSpPr/>
          <p:nvPr/>
        </p:nvSpPr>
        <p:spPr>
          <a:xfrm>
            <a:off x="5332206" y="5123455"/>
            <a:ext cx="179528" cy="12678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3D8D97D-FF2E-0547-89DB-3F0A18E0E6F5}"/>
              </a:ext>
            </a:extLst>
          </p:cNvPr>
          <p:cNvSpPr/>
          <p:nvPr/>
        </p:nvSpPr>
        <p:spPr>
          <a:xfrm>
            <a:off x="5329689" y="4976277"/>
            <a:ext cx="179528" cy="12678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A37B4B-8D28-A949-BFD0-E62677B359DA}"/>
              </a:ext>
            </a:extLst>
          </p:cNvPr>
          <p:cNvSpPr/>
          <p:nvPr/>
        </p:nvSpPr>
        <p:spPr>
          <a:xfrm>
            <a:off x="5329689" y="4828372"/>
            <a:ext cx="179528" cy="12678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EA67687-822F-874F-9F2F-CD38D1F8811D}"/>
              </a:ext>
            </a:extLst>
          </p:cNvPr>
          <p:cNvSpPr/>
          <p:nvPr/>
        </p:nvSpPr>
        <p:spPr>
          <a:xfrm>
            <a:off x="5329689" y="4680467"/>
            <a:ext cx="179528" cy="12678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F50FDB0-CA68-3748-B428-B59226D75B64}"/>
              </a:ext>
            </a:extLst>
          </p:cNvPr>
          <p:cNvSpPr/>
          <p:nvPr/>
        </p:nvSpPr>
        <p:spPr>
          <a:xfrm>
            <a:off x="5326830" y="4535054"/>
            <a:ext cx="179528" cy="12678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E1C8774-AFAA-0B40-9D4C-7ADB60CB251B}"/>
              </a:ext>
            </a:extLst>
          </p:cNvPr>
          <p:cNvSpPr/>
          <p:nvPr/>
        </p:nvSpPr>
        <p:spPr>
          <a:xfrm>
            <a:off x="5323239" y="4418496"/>
            <a:ext cx="179528" cy="10068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95C59BA-460D-634E-8CF3-28CEE05F1BAB}"/>
              </a:ext>
            </a:extLst>
          </p:cNvPr>
          <p:cNvSpPr/>
          <p:nvPr/>
        </p:nvSpPr>
        <p:spPr>
          <a:xfrm>
            <a:off x="5323239" y="4073437"/>
            <a:ext cx="179528" cy="32393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0E05FF0-FC37-2647-9ED1-9245831C85F7}"/>
              </a:ext>
            </a:extLst>
          </p:cNvPr>
          <p:cNvSpPr/>
          <p:nvPr/>
        </p:nvSpPr>
        <p:spPr>
          <a:xfrm>
            <a:off x="5329689" y="3989650"/>
            <a:ext cx="179528" cy="6193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FE5446-FE1E-5141-BABA-9D2BD80C07CB}"/>
              </a:ext>
            </a:extLst>
          </p:cNvPr>
          <p:cNvSpPr/>
          <p:nvPr/>
        </p:nvSpPr>
        <p:spPr>
          <a:xfrm>
            <a:off x="5336119" y="3909059"/>
            <a:ext cx="179528" cy="6193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282F246-6244-FE4D-B9F9-E982E8EBCD6F}"/>
              </a:ext>
            </a:extLst>
          </p:cNvPr>
          <p:cNvSpPr/>
          <p:nvPr/>
        </p:nvSpPr>
        <p:spPr>
          <a:xfrm>
            <a:off x="5330669" y="3828790"/>
            <a:ext cx="179528" cy="6193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2DB07CC-5C20-A740-9509-41874FD7E028}"/>
              </a:ext>
            </a:extLst>
          </p:cNvPr>
          <p:cNvSpPr/>
          <p:nvPr/>
        </p:nvSpPr>
        <p:spPr>
          <a:xfrm>
            <a:off x="5329689" y="3748221"/>
            <a:ext cx="179528" cy="6193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AE75379-81D0-A14E-BE64-59346D59567E}"/>
              </a:ext>
            </a:extLst>
          </p:cNvPr>
          <p:cNvSpPr/>
          <p:nvPr/>
        </p:nvSpPr>
        <p:spPr>
          <a:xfrm>
            <a:off x="5329689" y="3672680"/>
            <a:ext cx="179528" cy="6193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295EDD-C124-E94F-882E-98E4CAECCB5E}"/>
              </a:ext>
            </a:extLst>
          </p:cNvPr>
          <p:cNvSpPr/>
          <p:nvPr/>
        </p:nvSpPr>
        <p:spPr>
          <a:xfrm>
            <a:off x="5325741" y="3592250"/>
            <a:ext cx="179528" cy="6193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925DB91-8200-934C-8EA2-0AA741C277C0}"/>
              </a:ext>
            </a:extLst>
          </p:cNvPr>
          <p:cNvSpPr/>
          <p:nvPr/>
        </p:nvSpPr>
        <p:spPr>
          <a:xfrm>
            <a:off x="5328029" y="3509173"/>
            <a:ext cx="179528" cy="6193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8529B08-8DE1-284D-8287-3DAA6CA51D49}"/>
              </a:ext>
            </a:extLst>
          </p:cNvPr>
          <p:cNvSpPr/>
          <p:nvPr/>
        </p:nvSpPr>
        <p:spPr>
          <a:xfrm>
            <a:off x="5323608" y="3387704"/>
            <a:ext cx="179528" cy="10068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750CBCC-6E69-104A-BCA8-4364FABF93A6}"/>
              </a:ext>
            </a:extLst>
          </p:cNvPr>
          <p:cNvSpPr/>
          <p:nvPr/>
        </p:nvSpPr>
        <p:spPr>
          <a:xfrm>
            <a:off x="5332957" y="3312024"/>
            <a:ext cx="179528" cy="6193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98026F2-B492-5F4D-B973-91C7C32F28EB}"/>
              </a:ext>
            </a:extLst>
          </p:cNvPr>
          <p:cNvSpPr/>
          <p:nvPr/>
        </p:nvSpPr>
        <p:spPr>
          <a:xfrm>
            <a:off x="5330058" y="3230513"/>
            <a:ext cx="179528" cy="6193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0B47A3A-9A01-AF45-8B0F-C59D89BC791C}"/>
              </a:ext>
            </a:extLst>
          </p:cNvPr>
          <p:cNvSpPr/>
          <p:nvPr/>
        </p:nvSpPr>
        <p:spPr>
          <a:xfrm>
            <a:off x="5331241" y="3149445"/>
            <a:ext cx="179528" cy="6193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0396886-E514-4B4F-830A-E2F9BFA2DD6E}"/>
              </a:ext>
            </a:extLst>
          </p:cNvPr>
          <p:cNvSpPr/>
          <p:nvPr/>
        </p:nvSpPr>
        <p:spPr>
          <a:xfrm>
            <a:off x="5329689" y="3068559"/>
            <a:ext cx="179528" cy="6193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DF8C256-53A6-F641-85D8-10BED3763EFE}"/>
              </a:ext>
            </a:extLst>
          </p:cNvPr>
          <p:cNvSpPr/>
          <p:nvPr/>
        </p:nvSpPr>
        <p:spPr>
          <a:xfrm>
            <a:off x="5336119" y="2987903"/>
            <a:ext cx="179528" cy="6193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EBE4881-D1ED-DE42-B23C-BFC3ADC8BF1A}"/>
              </a:ext>
            </a:extLst>
          </p:cNvPr>
          <p:cNvSpPr/>
          <p:nvPr/>
        </p:nvSpPr>
        <p:spPr>
          <a:xfrm>
            <a:off x="5330058" y="2904626"/>
            <a:ext cx="179528" cy="6193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D1E3846-F263-974F-87FA-D085362B4503}"/>
              </a:ext>
            </a:extLst>
          </p:cNvPr>
          <p:cNvSpPr/>
          <p:nvPr/>
        </p:nvSpPr>
        <p:spPr>
          <a:xfrm>
            <a:off x="5332957" y="2820934"/>
            <a:ext cx="179528" cy="6193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E0BE5DD-289B-9A4F-8200-79C51157CD8D}"/>
              </a:ext>
            </a:extLst>
          </p:cNvPr>
          <p:cNvSpPr/>
          <p:nvPr/>
        </p:nvSpPr>
        <p:spPr>
          <a:xfrm>
            <a:off x="5329689" y="2744364"/>
            <a:ext cx="179528" cy="6193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16459D-3747-CA4F-ACE5-7D09FBC0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25</a:t>
            </a:fld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2B7202A-E797-6B40-92C8-079131792922}"/>
              </a:ext>
            </a:extLst>
          </p:cNvPr>
          <p:cNvSpPr/>
          <p:nvPr/>
        </p:nvSpPr>
        <p:spPr>
          <a:xfrm>
            <a:off x="189748" y="809625"/>
            <a:ext cx="4839451" cy="45719"/>
          </a:xfrm>
          <a:custGeom>
            <a:avLst/>
            <a:gdLst>
              <a:gd name="connsiteX0" fmla="*/ 0 w 4839451"/>
              <a:gd name="connsiteY0" fmla="*/ 0 h 45719"/>
              <a:gd name="connsiteX1" fmla="*/ 440928 w 4839451"/>
              <a:gd name="connsiteY1" fmla="*/ 0 h 45719"/>
              <a:gd name="connsiteX2" fmla="*/ 930250 w 4839451"/>
              <a:gd name="connsiteY2" fmla="*/ 0 h 45719"/>
              <a:gd name="connsiteX3" fmla="*/ 1371178 w 4839451"/>
              <a:gd name="connsiteY3" fmla="*/ 0 h 45719"/>
              <a:gd name="connsiteX4" fmla="*/ 1957289 w 4839451"/>
              <a:gd name="connsiteY4" fmla="*/ 0 h 45719"/>
              <a:gd name="connsiteX5" fmla="*/ 2495006 w 4839451"/>
              <a:gd name="connsiteY5" fmla="*/ 0 h 45719"/>
              <a:gd name="connsiteX6" fmla="*/ 3032723 w 4839451"/>
              <a:gd name="connsiteY6" fmla="*/ 0 h 45719"/>
              <a:gd name="connsiteX7" fmla="*/ 3667228 w 4839451"/>
              <a:gd name="connsiteY7" fmla="*/ 0 h 45719"/>
              <a:gd name="connsiteX8" fmla="*/ 4253340 w 4839451"/>
              <a:gd name="connsiteY8" fmla="*/ 0 h 45719"/>
              <a:gd name="connsiteX9" fmla="*/ 4839451 w 4839451"/>
              <a:gd name="connsiteY9" fmla="*/ 0 h 45719"/>
              <a:gd name="connsiteX10" fmla="*/ 4839451 w 4839451"/>
              <a:gd name="connsiteY10" fmla="*/ 45719 h 45719"/>
              <a:gd name="connsiteX11" fmla="*/ 4446918 w 4839451"/>
              <a:gd name="connsiteY11" fmla="*/ 45719 h 45719"/>
              <a:gd name="connsiteX12" fmla="*/ 4005990 w 4839451"/>
              <a:gd name="connsiteY12" fmla="*/ 45719 h 45719"/>
              <a:gd name="connsiteX13" fmla="*/ 3419879 w 4839451"/>
              <a:gd name="connsiteY13" fmla="*/ 45719 h 45719"/>
              <a:gd name="connsiteX14" fmla="*/ 2785373 w 4839451"/>
              <a:gd name="connsiteY14" fmla="*/ 45719 h 45719"/>
              <a:gd name="connsiteX15" fmla="*/ 2296051 w 4839451"/>
              <a:gd name="connsiteY15" fmla="*/ 45719 h 45719"/>
              <a:gd name="connsiteX16" fmla="*/ 1661545 w 4839451"/>
              <a:gd name="connsiteY16" fmla="*/ 45719 h 45719"/>
              <a:gd name="connsiteX17" fmla="*/ 1220617 w 4839451"/>
              <a:gd name="connsiteY17" fmla="*/ 45719 h 45719"/>
              <a:gd name="connsiteX18" fmla="*/ 828084 w 4839451"/>
              <a:gd name="connsiteY18" fmla="*/ 45719 h 45719"/>
              <a:gd name="connsiteX19" fmla="*/ 0 w 4839451"/>
              <a:gd name="connsiteY19" fmla="*/ 45719 h 45719"/>
              <a:gd name="connsiteX20" fmla="*/ 0 w 4839451"/>
              <a:gd name="connsiteY20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39451" h="45719" fill="none" extrusionOk="0">
                <a:moveTo>
                  <a:pt x="0" y="0"/>
                </a:moveTo>
                <a:cubicBezTo>
                  <a:pt x="126168" y="-16445"/>
                  <a:pt x="321183" y="33233"/>
                  <a:pt x="440928" y="0"/>
                </a:cubicBezTo>
                <a:cubicBezTo>
                  <a:pt x="560673" y="-33233"/>
                  <a:pt x="707434" y="25889"/>
                  <a:pt x="930250" y="0"/>
                </a:cubicBezTo>
                <a:cubicBezTo>
                  <a:pt x="1153066" y="-25889"/>
                  <a:pt x="1241148" y="4275"/>
                  <a:pt x="1371178" y="0"/>
                </a:cubicBezTo>
                <a:cubicBezTo>
                  <a:pt x="1501208" y="-4275"/>
                  <a:pt x="1740387" y="47111"/>
                  <a:pt x="1957289" y="0"/>
                </a:cubicBezTo>
                <a:cubicBezTo>
                  <a:pt x="2174191" y="-47111"/>
                  <a:pt x="2357918" y="41425"/>
                  <a:pt x="2495006" y="0"/>
                </a:cubicBezTo>
                <a:cubicBezTo>
                  <a:pt x="2632094" y="-41425"/>
                  <a:pt x="2865098" y="4179"/>
                  <a:pt x="3032723" y="0"/>
                </a:cubicBezTo>
                <a:cubicBezTo>
                  <a:pt x="3200348" y="-4179"/>
                  <a:pt x="3368671" y="12930"/>
                  <a:pt x="3667228" y="0"/>
                </a:cubicBezTo>
                <a:cubicBezTo>
                  <a:pt x="3965785" y="-12930"/>
                  <a:pt x="4108910" y="29685"/>
                  <a:pt x="4253340" y="0"/>
                </a:cubicBezTo>
                <a:cubicBezTo>
                  <a:pt x="4397770" y="-29685"/>
                  <a:pt x="4618703" y="11334"/>
                  <a:pt x="4839451" y="0"/>
                </a:cubicBezTo>
                <a:cubicBezTo>
                  <a:pt x="4842888" y="9704"/>
                  <a:pt x="4836562" y="29365"/>
                  <a:pt x="4839451" y="45719"/>
                </a:cubicBezTo>
                <a:cubicBezTo>
                  <a:pt x="4645165" y="87201"/>
                  <a:pt x="4559772" y="23603"/>
                  <a:pt x="4446918" y="45719"/>
                </a:cubicBezTo>
                <a:cubicBezTo>
                  <a:pt x="4334064" y="67835"/>
                  <a:pt x="4095352" y="-5442"/>
                  <a:pt x="4005990" y="45719"/>
                </a:cubicBezTo>
                <a:cubicBezTo>
                  <a:pt x="3916628" y="96880"/>
                  <a:pt x="3638163" y="45516"/>
                  <a:pt x="3419879" y="45719"/>
                </a:cubicBezTo>
                <a:cubicBezTo>
                  <a:pt x="3201595" y="45922"/>
                  <a:pt x="3019300" y="16096"/>
                  <a:pt x="2785373" y="45719"/>
                </a:cubicBezTo>
                <a:cubicBezTo>
                  <a:pt x="2551446" y="75342"/>
                  <a:pt x="2450841" y="-2114"/>
                  <a:pt x="2296051" y="45719"/>
                </a:cubicBezTo>
                <a:cubicBezTo>
                  <a:pt x="2141261" y="93552"/>
                  <a:pt x="1875696" y="-3499"/>
                  <a:pt x="1661545" y="45719"/>
                </a:cubicBezTo>
                <a:cubicBezTo>
                  <a:pt x="1447394" y="94937"/>
                  <a:pt x="1310359" y="43707"/>
                  <a:pt x="1220617" y="45719"/>
                </a:cubicBezTo>
                <a:cubicBezTo>
                  <a:pt x="1130875" y="47731"/>
                  <a:pt x="933224" y="29021"/>
                  <a:pt x="828084" y="45719"/>
                </a:cubicBezTo>
                <a:cubicBezTo>
                  <a:pt x="722944" y="62417"/>
                  <a:pt x="212357" y="27514"/>
                  <a:pt x="0" y="45719"/>
                </a:cubicBezTo>
                <a:cubicBezTo>
                  <a:pt x="-5191" y="36388"/>
                  <a:pt x="1414" y="13299"/>
                  <a:pt x="0" y="0"/>
                </a:cubicBezTo>
                <a:close/>
              </a:path>
              <a:path w="4839451" h="45719" stroke="0" extrusionOk="0">
                <a:moveTo>
                  <a:pt x="0" y="0"/>
                </a:moveTo>
                <a:cubicBezTo>
                  <a:pt x="213707" y="-18480"/>
                  <a:pt x="293931" y="49034"/>
                  <a:pt x="489322" y="0"/>
                </a:cubicBezTo>
                <a:cubicBezTo>
                  <a:pt x="684713" y="-49034"/>
                  <a:pt x="799716" y="25937"/>
                  <a:pt x="881856" y="0"/>
                </a:cubicBezTo>
                <a:cubicBezTo>
                  <a:pt x="963996" y="-25937"/>
                  <a:pt x="1290056" y="3348"/>
                  <a:pt x="1516361" y="0"/>
                </a:cubicBezTo>
                <a:cubicBezTo>
                  <a:pt x="1742666" y="-3348"/>
                  <a:pt x="1907359" y="2999"/>
                  <a:pt x="2005684" y="0"/>
                </a:cubicBezTo>
                <a:cubicBezTo>
                  <a:pt x="2104009" y="-2999"/>
                  <a:pt x="2356962" y="9895"/>
                  <a:pt x="2495006" y="0"/>
                </a:cubicBezTo>
                <a:cubicBezTo>
                  <a:pt x="2633050" y="-9895"/>
                  <a:pt x="2846097" y="20648"/>
                  <a:pt x="3129512" y="0"/>
                </a:cubicBezTo>
                <a:cubicBezTo>
                  <a:pt x="3412927" y="-20648"/>
                  <a:pt x="3391229" y="25241"/>
                  <a:pt x="3570439" y="0"/>
                </a:cubicBezTo>
                <a:cubicBezTo>
                  <a:pt x="3749649" y="-25241"/>
                  <a:pt x="3910069" y="45419"/>
                  <a:pt x="4204945" y="0"/>
                </a:cubicBezTo>
                <a:cubicBezTo>
                  <a:pt x="4499821" y="-45419"/>
                  <a:pt x="4539542" y="8608"/>
                  <a:pt x="4839451" y="0"/>
                </a:cubicBezTo>
                <a:cubicBezTo>
                  <a:pt x="4841410" y="19102"/>
                  <a:pt x="4835226" y="29481"/>
                  <a:pt x="4839451" y="45719"/>
                </a:cubicBezTo>
                <a:cubicBezTo>
                  <a:pt x="4635292" y="81467"/>
                  <a:pt x="4528092" y="20330"/>
                  <a:pt x="4301734" y="45719"/>
                </a:cubicBezTo>
                <a:cubicBezTo>
                  <a:pt x="4075376" y="71108"/>
                  <a:pt x="3917628" y="3936"/>
                  <a:pt x="3812412" y="45719"/>
                </a:cubicBezTo>
                <a:cubicBezTo>
                  <a:pt x="3707196" y="87502"/>
                  <a:pt x="3400715" y="1756"/>
                  <a:pt x="3177906" y="45719"/>
                </a:cubicBezTo>
                <a:cubicBezTo>
                  <a:pt x="2955097" y="89682"/>
                  <a:pt x="2777096" y="-2960"/>
                  <a:pt x="2543400" y="45719"/>
                </a:cubicBezTo>
                <a:cubicBezTo>
                  <a:pt x="2309704" y="94398"/>
                  <a:pt x="2320311" y="19477"/>
                  <a:pt x="2102473" y="45719"/>
                </a:cubicBezTo>
                <a:cubicBezTo>
                  <a:pt x="1884635" y="71961"/>
                  <a:pt x="1780323" y="40795"/>
                  <a:pt x="1564756" y="45719"/>
                </a:cubicBezTo>
                <a:cubicBezTo>
                  <a:pt x="1349189" y="50643"/>
                  <a:pt x="1193297" y="-9624"/>
                  <a:pt x="930250" y="45719"/>
                </a:cubicBezTo>
                <a:cubicBezTo>
                  <a:pt x="667203" y="101062"/>
                  <a:pt x="410801" y="-40081"/>
                  <a:pt x="0" y="45719"/>
                </a:cubicBezTo>
                <a:cubicBezTo>
                  <a:pt x="-4137" y="33380"/>
                  <a:pt x="1490" y="16484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9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301 L 0.05169 0.3775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1902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E96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0.00857 L 0.10573 0.3666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6" y="1789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E96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0.00139 L 0.15781 0.35509 " pathEditMode="relative" ptsTypes="AA">
                                      <p:cBhvr>
                                        <p:cTn id="27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E96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2 0.00671 L 0.28815 0.3409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32" y="1671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E96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500"/>
                            </p:stCondLst>
                            <p:childTnLst>
                              <p:par>
                                <p:cTn id="4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0.00301 L 0.34102 0.319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4" y="16134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E960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92 L 0.39922 0.30764 " pathEditMode="relative" ptsTypes="AA">
                                      <p:cBhvr>
                                        <p:cTn id="4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E96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6238-ACAB-4549-8ECC-9DC295C6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48" y="-23098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Hybrid KV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F1DF7-E99F-A84C-994D-00587F3D9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05" y="1253331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Small objects are prevalent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working sets add up to TBs of data-&gt; </a:t>
            </a:r>
            <a:r>
              <a:rPr lang="en-US" sz="2400" dirty="0">
                <a:solidFill>
                  <a:srgbClr val="C00000"/>
                </a:solidFill>
              </a:rPr>
              <a:t>High DRAM consumption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Flash is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persistent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cheaper</a:t>
            </a:r>
            <a:r>
              <a:rPr lang="en-US" sz="2400" dirty="0"/>
              <a:t>, and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more power-efficient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Flash 100X cheaper  per bit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</a:rPr>
              <a:t>limited write endurance- </a:t>
            </a:r>
            <a:r>
              <a:rPr lang="en-US" sz="2000" dirty="0"/>
              <a:t>&gt; there is a limit on the number of writes before the Flash wears out.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Flash can be read and written only at multi-KB granularity (e.g., 4KB)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 Write amplification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/>
              <a:t> For example, writing a 100 B object requires writing a 4 KB flash page, amplifying bytes written by </a:t>
            </a:r>
            <a:r>
              <a:rPr lang="en-US" sz="1600" dirty="0">
                <a:solidFill>
                  <a:srgbClr val="C00000"/>
                </a:solidFill>
              </a:rPr>
              <a:t>40×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B7A69-DC47-C349-99C5-3832B574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E57CC6-3928-1945-B3A1-AFAB69FBD6C9}"/>
              </a:ext>
            </a:extLst>
          </p:cNvPr>
          <p:cNvSpPr txBox="1">
            <a:spLocks/>
          </p:cNvSpPr>
          <p:nvPr/>
        </p:nvSpPr>
        <p:spPr>
          <a:xfrm>
            <a:off x="2698635" y="6492874"/>
            <a:ext cx="5911965" cy="282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A Survey on In-Memory KV Store Designs for Today’s Data Centers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5AFDE7-B99C-C348-8A4B-55D5D8197A92}"/>
              </a:ext>
            </a:extLst>
          </p:cNvPr>
          <p:cNvSpPr/>
          <p:nvPr/>
        </p:nvSpPr>
        <p:spPr>
          <a:xfrm>
            <a:off x="189748" y="809625"/>
            <a:ext cx="4839451" cy="45719"/>
          </a:xfrm>
          <a:custGeom>
            <a:avLst/>
            <a:gdLst>
              <a:gd name="connsiteX0" fmla="*/ 0 w 4839451"/>
              <a:gd name="connsiteY0" fmla="*/ 0 h 45719"/>
              <a:gd name="connsiteX1" fmla="*/ 440928 w 4839451"/>
              <a:gd name="connsiteY1" fmla="*/ 0 h 45719"/>
              <a:gd name="connsiteX2" fmla="*/ 930250 w 4839451"/>
              <a:gd name="connsiteY2" fmla="*/ 0 h 45719"/>
              <a:gd name="connsiteX3" fmla="*/ 1371178 w 4839451"/>
              <a:gd name="connsiteY3" fmla="*/ 0 h 45719"/>
              <a:gd name="connsiteX4" fmla="*/ 1957289 w 4839451"/>
              <a:gd name="connsiteY4" fmla="*/ 0 h 45719"/>
              <a:gd name="connsiteX5" fmla="*/ 2495006 w 4839451"/>
              <a:gd name="connsiteY5" fmla="*/ 0 h 45719"/>
              <a:gd name="connsiteX6" fmla="*/ 3032723 w 4839451"/>
              <a:gd name="connsiteY6" fmla="*/ 0 h 45719"/>
              <a:gd name="connsiteX7" fmla="*/ 3667228 w 4839451"/>
              <a:gd name="connsiteY7" fmla="*/ 0 h 45719"/>
              <a:gd name="connsiteX8" fmla="*/ 4253340 w 4839451"/>
              <a:gd name="connsiteY8" fmla="*/ 0 h 45719"/>
              <a:gd name="connsiteX9" fmla="*/ 4839451 w 4839451"/>
              <a:gd name="connsiteY9" fmla="*/ 0 h 45719"/>
              <a:gd name="connsiteX10" fmla="*/ 4839451 w 4839451"/>
              <a:gd name="connsiteY10" fmla="*/ 45719 h 45719"/>
              <a:gd name="connsiteX11" fmla="*/ 4446918 w 4839451"/>
              <a:gd name="connsiteY11" fmla="*/ 45719 h 45719"/>
              <a:gd name="connsiteX12" fmla="*/ 4005990 w 4839451"/>
              <a:gd name="connsiteY12" fmla="*/ 45719 h 45719"/>
              <a:gd name="connsiteX13" fmla="*/ 3419879 w 4839451"/>
              <a:gd name="connsiteY13" fmla="*/ 45719 h 45719"/>
              <a:gd name="connsiteX14" fmla="*/ 2785373 w 4839451"/>
              <a:gd name="connsiteY14" fmla="*/ 45719 h 45719"/>
              <a:gd name="connsiteX15" fmla="*/ 2296051 w 4839451"/>
              <a:gd name="connsiteY15" fmla="*/ 45719 h 45719"/>
              <a:gd name="connsiteX16" fmla="*/ 1661545 w 4839451"/>
              <a:gd name="connsiteY16" fmla="*/ 45719 h 45719"/>
              <a:gd name="connsiteX17" fmla="*/ 1220617 w 4839451"/>
              <a:gd name="connsiteY17" fmla="*/ 45719 h 45719"/>
              <a:gd name="connsiteX18" fmla="*/ 828084 w 4839451"/>
              <a:gd name="connsiteY18" fmla="*/ 45719 h 45719"/>
              <a:gd name="connsiteX19" fmla="*/ 0 w 4839451"/>
              <a:gd name="connsiteY19" fmla="*/ 45719 h 45719"/>
              <a:gd name="connsiteX20" fmla="*/ 0 w 4839451"/>
              <a:gd name="connsiteY20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39451" h="45719" fill="none" extrusionOk="0">
                <a:moveTo>
                  <a:pt x="0" y="0"/>
                </a:moveTo>
                <a:cubicBezTo>
                  <a:pt x="126168" y="-16445"/>
                  <a:pt x="321183" y="33233"/>
                  <a:pt x="440928" y="0"/>
                </a:cubicBezTo>
                <a:cubicBezTo>
                  <a:pt x="560673" y="-33233"/>
                  <a:pt x="707434" y="25889"/>
                  <a:pt x="930250" y="0"/>
                </a:cubicBezTo>
                <a:cubicBezTo>
                  <a:pt x="1153066" y="-25889"/>
                  <a:pt x="1241148" y="4275"/>
                  <a:pt x="1371178" y="0"/>
                </a:cubicBezTo>
                <a:cubicBezTo>
                  <a:pt x="1501208" y="-4275"/>
                  <a:pt x="1740387" y="47111"/>
                  <a:pt x="1957289" y="0"/>
                </a:cubicBezTo>
                <a:cubicBezTo>
                  <a:pt x="2174191" y="-47111"/>
                  <a:pt x="2357918" y="41425"/>
                  <a:pt x="2495006" y="0"/>
                </a:cubicBezTo>
                <a:cubicBezTo>
                  <a:pt x="2632094" y="-41425"/>
                  <a:pt x="2865098" y="4179"/>
                  <a:pt x="3032723" y="0"/>
                </a:cubicBezTo>
                <a:cubicBezTo>
                  <a:pt x="3200348" y="-4179"/>
                  <a:pt x="3368671" y="12930"/>
                  <a:pt x="3667228" y="0"/>
                </a:cubicBezTo>
                <a:cubicBezTo>
                  <a:pt x="3965785" y="-12930"/>
                  <a:pt x="4108910" y="29685"/>
                  <a:pt x="4253340" y="0"/>
                </a:cubicBezTo>
                <a:cubicBezTo>
                  <a:pt x="4397770" y="-29685"/>
                  <a:pt x="4618703" y="11334"/>
                  <a:pt x="4839451" y="0"/>
                </a:cubicBezTo>
                <a:cubicBezTo>
                  <a:pt x="4842888" y="9704"/>
                  <a:pt x="4836562" y="29365"/>
                  <a:pt x="4839451" y="45719"/>
                </a:cubicBezTo>
                <a:cubicBezTo>
                  <a:pt x="4645165" y="87201"/>
                  <a:pt x="4559772" y="23603"/>
                  <a:pt x="4446918" y="45719"/>
                </a:cubicBezTo>
                <a:cubicBezTo>
                  <a:pt x="4334064" y="67835"/>
                  <a:pt x="4095352" y="-5442"/>
                  <a:pt x="4005990" y="45719"/>
                </a:cubicBezTo>
                <a:cubicBezTo>
                  <a:pt x="3916628" y="96880"/>
                  <a:pt x="3638163" y="45516"/>
                  <a:pt x="3419879" y="45719"/>
                </a:cubicBezTo>
                <a:cubicBezTo>
                  <a:pt x="3201595" y="45922"/>
                  <a:pt x="3019300" y="16096"/>
                  <a:pt x="2785373" y="45719"/>
                </a:cubicBezTo>
                <a:cubicBezTo>
                  <a:pt x="2551446" y="75342"/>
                  <a:pt x="2450841" y="-2114"/>
                  <a:pt x="2296051" y="45719"/>
                </a:cubicBezTo>
                <a:cubicBezTo>
                  <a:pt x="2141261" y="93552"/>
                  <a:pt x="1875696" y="-3499"/>
                  <a:pt x="1661545" y="45719"/>
                </a:cubicBezTo>
                <a:cubicBezTo>
                  <a:pt x="1447394" y="94937"/>
                  <a:pt x="1310359" y="43707"/>
                  <a:pt x="1220617" y="45719"/>
                </a:cubicBezTo>
                <a:cubicBezTo>
                  <a:pt x="1130875" y="47731"/>
                  <a:pt x="933224" y="29021"/>
                  <a:pt x="828084" y="45719"/>
                </a:cubicBezTo>
                <a:cubicBezTo>
                  <a:pt x="722944" y="62417"/>
                  <a:pt x="212357" y="27514"/>
                  <a:pt x="0" y="45719"/>
                </a:cubicBezTo>
                <a:cubicBezTo>
                  <a:pt x="-5191" y="36388"/>
                  <a:pt x="1414" y="13299"/>
                  <a:pt x="0" y="0"/>
                </a:cubicBezTo>
                <a:close/>
              </a:path>
              <a:path w="4839451" h="45719" stroke="0" extrusionOk="0">
                <a:moveTo>
                  <a:pt x="0" y="0"/>
                </a:moveTo>
                <a:cubicBezTo>
                  <a:pt x="213707" y="-18480"/>
                  <a:pt x="293931" y="49034"/>
                  <a:pt x="489322" y="0"/>
                </a:cubicBezTo>
                <a:cubicBezTo>
                  <a:pt x="684713" y="-49034"/>
                  <a:pt x="799716" y="25937"/>
                  <a:pt x="881856" y="0"/>
                </a:cubicBezTo>
                <a:cubicBezTo>
                  <a:pt x="963996" y="-25937"/>
                  <a:pt x="1290056" y="3348"/>
                  <a:pt x="1516361" y="0"/>
                </a:cubicBezTo>
                <a:cubicBezTo>
                  <a:pt x="1742666" y="-3348"/>
                  <a:pt x="1907359" y="2999"/>
                  <a:pt x="2005684" y="0"/>
                </a:cubicBezTo>
                <a:cubicBezTo>
                  <a:pt x="2104009" y="-2999"/>
                  <a:pt x="2356962" y="9895"/>
                  <a:pt x="2495006" y="0"/>
                </a:cubicBezTo>
                <a:cubicBezTo>
                  <a:pt x="2633050" y="-9895"/>
                  <a:pt x="2846097" y="20648"/>
                  <a:pt x="3129512" y="0"/>
                </a:cubicBezTo>
                <a:cubicBezTo>
                  <a:pt x="3412927" y="-20648"/>
                  <a:pt x="3391229" y="25241"/>
                  <a:pt x="3570439" y="0"/>
                </a:cubicBezTo>
                <a:cubicBezTo>
                  <a:pt x="3749649" y="-25241"/>
                  <a:pt x="3910069" y="45419"/>
                  <a:pt x="4204945" y="0"/>
                </a:cubicBezTo>
                <a:cubicBezTo>
                  <a:pt x="4499821" y="-45419"/>
                  <a:pt x="4539542" y="8608"/>
                  <a:pt x="4839451" y="0"/>
                </a:cubicBezTo>
                <a:cubicBezTo>
                  <a:pt x="4841410" y="19102"/>
                  <a:pt x="4835226" y="29481"/>
                  <a:pt x="4839451" y="45719"/>
                </a:cubicBezTo>
                <a:cubicBezTo>
                  <a:pt x="4635292" y="81467"/>
                  <a:pt x="4528092" y="20330"/>
                  <a:pt x="4301734" y="45719"/>
                </a:cubicBezTo>
                <a:cubicBezTo>
                  <a:pt x="4075376" y="71108"/>
                  <a:pt x="3917628" y="3936"/>
                  <a:pt x="3812412" y="45719"/>
                </a:cubicBezTo>
                <a:cubicBezTo>
                  <a:pt x="3707196" y="87502"/>
                  <a:pt x="3400715" y="1756"/>
                  <a:pt x="3177906" y="45719"/>
                </a:cubicBezTo>
                <a:cubicBezTo>
                  <a:pt x="2955097" y="89682"/>
                  <a:pt x="2777096" y="-2960"/>
                  <a:pt x="2543400" y="45719"/>
                </a:cubicBezTo>
                <a:cubicBezTo>
                  <a:pt x="2309704" y="94398"/>
                  <a:pt x="2320311" y="19477"/>
                  <a:pt x="2102473" y="45719"/>
                </a:cubicBezTo>
                <a:cubicBezTo>
                  <a:pt x="1884635" y="71961"/>
                  <a:pt x="1780323" y="40795"/>
                  <a:pt x="1564756" y="45719"/>
                </a:cubicBezTo>
                <a:cubicBezTo>
                  <a:pt x="1349189" y="50643"/>
                  <a:pt x="1193297" y="-9624"/>
                  <a:pt x="930250" y="45719"/>
                </a:cubicBezTo>
                <a:cubicBezTo>
                  <a:pt x="667203" y="101062"/>
                  <a:pt x="410801" y="-40081"/>
                  <a:pt x="0" y="45719"/>
                </a:cubicBezTo>
                <a:cubicBezTo>
                  <a:pt x="-4137" y="33380"/>
                  <a:pt x="1490" y="16484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A8DB44-16EF-0E44-AF3E-6866275EB1C3}"/>
              </a:ext>
            </a:extLst>
          </p:cNvPr>
          <p:cNvSpPr txBox="1"/>
          <p:nvPr/>
        </p:nvSpPr>
        <p:spPr>
          <a:xfrm>
            <a:off x="11179512" y="6418991"/>
            <a:ext cx="3964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/36</a:t>
            </a:r>
          </a:p>
        </p:txBody>
      </p:sp>
    </p:spTree>
    <p:extLst>
      <p:ext uri="{BB962C8B-B14F-4D97-AF65-F5344CB8AC3E}">
        <p14:creationId xmlns:p14="http://schemas.microsoft.com/office/powerpoint/2010/main" val="259020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63B8-0D4E-424A-A9D9-08E8EF22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69" y="-1018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Log-Structured  Design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67A70C6-5040-0B42-B7C7-C3D653C86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9100" y="1775264"/>
            <a:ext cx="6223000" cy="2933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5A6D02-4B53-7440-ABCA-CF915D31A14F}"/>
              </a:ext>
            </a:extLst>
          </p:cNvPr>
          <p:cNvSpPr txBox="1"/>
          <p:nvPr/>
        </p:nvSpPr>
        <p:spPr>
          <a:xfrm>
            <a:off x="264269" y="1642325"/>
            <a:ext cx="58227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Buffer all writes to minimize the number writes to Flash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Index in memory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30 bits per object and  Object size = 100 bytes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2TB flash -&gt; </a:t>
            </a:r>
            <a:r>
              <a:rPr lang="en-US" dirty="0">
                <a:solidFill>
                  <a:srgbClr val="C00000"/>
                </a:solidFill>
              </a:rPr>
              <a:t>75 GB </a:t>
            </a:r>
            <a:r>
              <a:rPr lang="en-US" dirty="0"/>
              <a:t>index memory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68A0E-9848-9B47-82CC-6C85F458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27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66B1BAF-86CB-2A41-BF5D-98D4ECA0D1ED}"/>
              </a:ext>
            </a:extLst>
          </p:cNvPr>
          <p:cNvSpPr txBox="1">
            <a:spLocks/>
          </p:cNvSpPr>
          <p:nvPr/>
        </p:nvSpPr>
        <p:spPr>
          <a:xfrm>
            <a:off x="2698635" y="6492874"/>
            <a:ext cx="5911965" cy="282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A Survey on In-Memory KV Store Designs for Today’s Data Centers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AAE754-BE53-9941-A8CE-9A656F8C653E}"/>
              </a:ext>
            </a:extLst>
          </p:cNvPr>
          <p:cNvSpPr/>
          <p:nvPr/>
        </p:nvSpPr>
        <p:spPr>
          <a:xfrm>
            <a:off x="189748" y="809625"/>
            <a:ext cx="4839451" cy="45719"/>
          </a:xfrm>
          <a:custGeom>
            <a:avLst/>
            <a:gdLst>
              <a:gd name="connsiteX0" fmla="*/ 0 w 4839451"/>
              <a:gd name="connsiteY0" fmla="*/ 0 h 45719"/>
              <a:gd name="connsiteX1" fmla="*/ 440928 w 4839451"/>
              <a:gd name="connsiteY1" fmla="*/ 0 h 45719"/>
              <a:gd name="connsiteX2" fmla="*/ 930250 w 4839451"/>
              <a:gd name="connsiteY2" fmla="*/ 0 h 45719"/>
              <a:gd name="connsiteX3" fmla="*/ 1371178 w 4839451"/>
              <a:gd name="connsiteY3" fmla="*/ 0 h 45719"/>
              <a:gd name="connsiteX4" fmla="*/ 1957289 w 4839451"/>
              <a:gd name="connsiteY4" fmla="*/ 0 h 45719"/>
              <a:gd name="connsiteX5" fmla="*/ 2495006 w 4839451"/>
              <a:gd name="connsiteY5" fmla="*/ 0 h 45719"/>
              <a:gd name="connsiteX6" fmla="*/ 3032723 w 4839451"/>
              <a:gd name="connsiteY6" fmla="*/ 0 h 45719"/>
              <a:gd name="connsiteX7" fmla="*/ 3667228 w 4839451"/>
              <a:gd name="connsiteY7" fmla="*/ 0 h 45719"/>
              <a:gd name="connsiteX8" fmla="*/ 4253340 w 4839451"/>
              <a:gd name="connsiteY8" fmla="*/ 0 h 45719"/>
              <a:gd name="connsiteX9" fmla="*/ 4839451 w 4839451"/>
              <a:gd name="connsiteY9" fmla="*/ 0 h 45719"/>
              <a:gd name="connsiteX10" fmla="*/ 4839451 w 4839451"/>
              <a:gd name="connsiteY10" fmla="*/ 45719 h 45719"/>
              <a:gd name="connsiteX11" fmla="*/ 4446918 w 4839451"/>
              <a:gd name="connsiteY11" fmla="*/ 45719 h 45719"/>
              <a:gd name="connsiteX12" fmla="*/ 4005990 w 4839451"/>
              <a:gd name="connsiteY12" fmla="*/ 45719 h 45719"/>
              <a:gd name="connsiteX13" fmla="*/ 3419879 w 4839451"/>
              <a:gd name="connsiteY13" fmla="*/ 45719 h 45719"/>
              <a:gd name="connsiteX14" fmla="*/ 2785373 w 4839451"/>
              <a:gd name="connsiteY14" fmla="*/ 45719 h 45719"/>
              <a:gd name="connsiteX15" fmla="*/ 2296051 w 4839451"/>
              <a:gd name="connsiteY15" fmla="*/ 45719 h 45719"/>
              <a:gd name="connsiteX16" fmla="*/ 1661545 w 4839451"/>
              <a:gd name="connsiteY16" fmla="*/ 45719 h 45719"/>
              <a:gd name="connsiteX17" fmla="*/ 1220617 w 4839451"/>
              <a:gd name="connsiteY17" fmla="*/ 45719 h 45719"/>
              <a:gd name="connsiteX18" fmla="*/ 828084 w 4839451"/>
              <a:gd name="connsiteY18" fmla="*/ 45719 h 45719"/>
              <a:gd name="connsiteX19" fmla="*/ 0 w 4839451"/>
              <a:gd name="connsiteY19" fmla="*/ 45719 h 45719"/>
              <a:gd name="connsiteX20" fmla="*/ 0 w 4839451"/>
              <a:gd name="connsiteY20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39451" h="45719" fill="none" extrusionOk="0">
                <a:moveTo>
                  <a:pt x="0" y="0"/>
                </a:moveTo>
                <a:cubicBezTo>
                  <a:pt x="126168" y="-16445"/>
                  <a:pt x="321183" y="33233"/>
                  <a:pt x="440928" y="0"/>
                </a:cubicBezTo>
                <a:cubicBezTo>
                  <a:pt x="560673" y="-33233"/>
                  <a:pt x="707434" y="25889"/>
                  <a:pt x="930250" y="0"/>
                </a:cubicBezTo>
                <a:cubicBezTo>
                  <a:pt x="1153066" y="-25889"/>
                  <a:pt x="1241148" y="4275"/>
                  <a:pt x="1371178" y="0"/>
                </a:cubicBezTo>
                <a:cubicBezTo>
                  <a:pt x="1501208" y="-4275"/>
                  <a:pt x="1740387" y="47111"/>
                  <a:pt x="1957289" y="0"/>
                </a:cubicBezTo>
                <a:cubicBezTo>
                  <a:pt x="2174191" y="-47111"/>
                  <a:pt x="2357918" y="41425"/>
                  <a:pt x="2495006" y="0"/>
                </a:cubicBezTo>
                <a:cubicBezTo>
                  <a:pt x="2632094" y="-41425"/>
                  <a:pt x="2865098" y="4179"/>
                  <a:pt x="3032723" y="0"/>
                </a:cubicBezTo>
                <a:cubicBezTo>
                  <a:pt x="3200348" y="-4179"/>
                  <a:pt x="3368671" y="12930"/>
                  <a:pt x="3667228" y="0"/>
                </a:cubicBezTo>
                <a:cubicBezTo>
                  <a:pt x="3965785" y="-12930"/>
                  <a:pt x="4108910" y="29685"/>
                  <a:pt x="4253340" y="0"/>
                </a:cubicBezTo>
                <a:cubicBezTo>
                  <a:pt x="4397770" y="-29685"/>
                  <a:pt x="4618703" y="11334"/>
                  <a:pt x="4839451" y="0"/>
                </a:cubicBezTo>
                <a:cubicBezTo>
                  <a:pt x="4842888" y="9704"/>
                  <a:pt x="4836562" y="29365"/>
                  <a:pt x="4839451" y="45719"/>
                </a:cubicBezTo>
                <a:cubicBezTo>
                  <a:pt x="4645165" y="87201"/>
                  <a:pt x="4559772" y="23603"/>
                  <a:pt x="4446918" y="45719"/>
                </a:cubicBezTo>
                <a:cubicBezTo>
                  <a:pt x="4334064" y="67835"/>
                  <a:pt x="4095352" y="-5442"/>
                  <a:pt x="4005990" y="45719"/>
                </a:cubicBezTo>
                <a:cubicBezTo>
                  <a:pt x="3916628" y="96880"/>
                  <a:pt x="3638163" y="45516"/>
                  <a:pt x="3419879" y="45719"/>
                </a:cubicBezTo>
                <a:cubicBezTo>
                  <a:pt x="3201595" y="45922"/>
                  <a:pt x="3019300" y="16096"/>
                  <a:pt x="2785373" y="45719"/>
                </a:cubicBezTo>
                <a:cubicBezTo>
                  <a:pt x="2551446" y="75342"/>
                  <a:pt x="2450841" y="-2114"/>
                  <a:pt x="2296051" y="45719"/>
                </a:cubicBezTo>
                <a:cubicBezTo>
                  <a:pt x="2141261" y="93552"/>
                  <a:pt x="1875696" y="-3499"/>
                  <a:pt x="1661545" y="45719"/>
                </a:cubicBezTo>
                <a:cubicBezTo>
                  <a:pt x="1447394" y="94937"/>
                  <a:pt x="1310359" y="43707"/>
                  <a:pt x="1220617" y="45719"/>
                </a:cubicBezTo>
                <a:cubicBezTo>
                  <a:pt x="1130875" y="47731"/>
                  <a:pt x="933224" y="29021"/>
                  <a:pt x="828084" y="45719"/>
                </a:cubicBezTo>
                <a:cubicBezTo>
                  <a:pt x="722944" y="62417"/>
                  <a:pt x="212357" y="27514"/>
                  <a:pt x="0" y="45719"/>
                </a:cubicBezTo>
                <a:cubicBezTo>
                  <a:pt x="-5191" y="36388"/>
                  <a:pt x="1414" y="13299"/>
                  <a:pt x="0" y="0"/>
                </a:cubicBezTo>
                <a:close/>
              </a:path>
              <a:path w="4839451" h="45719" stroke="0" extrusionOk="0">
                <a:moveTo>
                  <a:pt x="0" y="0"/>
                </a:moveTo>
                <a:cubicBezTo>
                  <a:pt x="213707" y="-18480"/>
                  <a:pt x="293931" y="49034"/>
                  <a:pt x="489322" y="0"/>
                </a:cubicBezTo>
                <a:cubicBezTo>
                  <a:pt x="684713" y="-49034"/>
                  <a:pt x="799716" y="25937"/>
                  <a:pt x="881856" y="0"/>
                </a:cubicBezTo>
                <a:cubicBezTo>
                  <a:pt x="963996" y="-25937"/>
                  <a:pt x="1290056" y="3348"/>
                  <a:pt x="1516361" y="0"/>
                </a:cubicBezTo>
                <a:cubicBezTo>
                  <a:pt x="1742666" y="-3348"/>
                  <a:pt x="1907359" y="2999"/>
                  <a:pt x="2005684" y="0"/>
                </a:cubicBezTo>
                <a:cubicBezTo>
                  <a:pt x="2104009" y="-2999"/>
                  <a:pt x="2356962" y="9895"/>
                  <a:pt x="2495006" y="0"/>
                </a:cubicBezTo>
                <a:cubicBezTo>
                  <a:pt x="2633050" y="-9895"/>
                  <a:pt x="2846097" y="20648"/>
                  <a:pt x="3129512" y="0"/>
                </a:cubicBezTo>
                <a:cubicBezTo>
                  <a:pt x="3412927" y="-20648"/>
                  <a:pt x="3391229" y="25241"/>
                  <a:pt x="3570439" y="0"/>
                </a:cubicBezTo>
                <a:cubicBezTo>
                  <a:pt x="3749649" y="-25241"/>
                  <a:pt x="3910069" y="45419"/>
                  <a:pt x="4204945" y="0"/>
                </a:cubicBezTo>
                <a:cubicBezTo>
                  <a:pt x="4499821" y="-45419"/>
                  <a:pt x="4539542" y="8608"/>
                  <a:pt x="4839451" y="0"/>
                </a:cubicBezTo>
                <a:cubicBezTo>
                  <a:pt x="4841410" y="19102"/>
                  <a:pt x="4835226" y="29481"/>
                  <a:pt x="4839451" y="45719"/>
                </a:cubicBezTo>
                <a:cubicBezTo>
                  <a:pt x="4635292" y="81467"/>
                  <a:pt x="4528092" y="20330"/>
                  <a:pt x="4301734" y="45719"/>
                </a:cubicBezTo>
                <a:cubicBezTo>
                  <a:pt x="4075376" y="71108"/>
                  <a:pt x="3917628" y="3936"/>
                  <a:pt x="3812412" y="45719"/>
                </a:cubicBezTo>
                <a:cubicBezTo>
                  <a:pt x="3707196" y="87502"/>
                  <a:pt x="3400715" y="1756"/>
                  <a:pt x="3177906" y="45719"/>
                </a:cubicBezTo>
                <a:cubicBezTo>
                  <a:pt x="2955097" y="89682"/>
                  <a:pt x="2777096" y="-2960"/>
                  <a:pt x="2543400" y="45719"/>
                </a:cubicBezTo>
                <a:cubicBezTo>
                  <a:pt x="2309704" y="94398"/>
                  <a:pt x="2320311" y="19477"/>
                  <a:pt x="2102473" y="45719"/>
                </a:cubicBezTo>
                <a:cubicBezTo>
                  <a:pt x="1884635" y="71961"/>
                  <a:pt x="1780323" y="40795"/>
                  <a:pt x="1564756" y="45719"/>
                </a:cubicBezTo>
                <a:cubicBezTo>
                  <a:pt x="1349189" y="50643"/>
                  <a:pt x="1193297" y="-9624"/>
                  <a:pt x="930250" y="45719"/>
                </a:cubicBezTo>
                <a:cubicBezTo>
                  <a:pt x="667203" y="101062"/>
                  <a:pt x="410801" y="-40081"/>
                  <a:pt x="0" y="45719"/>
                </a:cubicBezTo>
                <a:cubicBezTo>
                  <a:pt x="-4137" y="33380"/>
                  <a:pt x="1490" y="16484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85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A5B0-BAD1-ED4A-AE24-8A2C13A8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22" y="-1534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Set associative cache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00C3633-5750-7040-8804-F6319D2FD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215" y="2049091"/>
            <a:ext cx="6121516" cy="29213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F6F0CC-DD4B-4244-AF57-4A3B12B8947A}"/>
              </a:ext>
            </a:extLst>
          </p:cNvPr>
          <p:cNvSpPr txBox="1"/>
          <p:nvPr/>
        </p:nvSpPr>
        <p:spPr>
          <a:xfrm>
            <a:off x="8370002" y="1362675"/>
            <a:ext cx="241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 efficiency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818D5-95FC-4B45-A2BC-DB6884733D4A}"/>
              </a:ext>
            </a:extLst>
          </p:cNvPr>
          <p:cNvSpPr txBox="1"/>
          <p:nvPr/>
        </p:nvSpPr>
        <p:spPr>
          <a:xfrm>
            <a:off x="0" y="4287469"/>
            <a:ext cx="2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6DC57F7-866E-D94A-A7B1-4026EE06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28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AC96802-A18F-7B42-8F3F-6A4F677415E0}"/>
              </a:ext>
            </a:extLst>
          </p:cNvPr>
          <p:cNvSpPr txBox="1">
            <a:spLocks/>
          </p:cNvSpPr>
          <p:nvPr/>
        </p:nvSpPr>
        <p:spPr>
          <a:xfrm>
            <a:off x="2698635" y="6492874"/>
            <a:ext cx="5911965" cy="282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A Survey on In-Memory KV Store Designs for Today’s Data Centers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7F67B-8518-F442-AE87-03027E80D5A1}"/>
              </a:ext>
            </a:extLst>
          </p:cNvPr>
          <p:cNvSpPr/>
          <p:nvPr/>
        </p:nvSpPr>
        <p:spPr>
          <a:xfrm>
            <a:off x="189748" y="809625"/>
            <a:ext cx="4839451" cy="45719"/>
          </a:xfrm>
          <a:custGeom>
            <a:avLst/>
            <a:gdLst>
              <a:gd name="connsiteX0" fmla="*/ 0 w 4839451"/>
              <a:gd name="connsiteY0" fmla="*/ 0 h 45719"/>
              <a:gd name="connsiteX1" fmla="*/ 440928 w 4839451"/>
              <a:gd name="connsiteY1" fmla="*/ 0 h 45719"/>
              <a:gd name="connsiteX2" fmla="*/ 930250 w 4839451"/>
              <a:gd name="connsiteY2" fmla="*/ 0 h 45719"/>
              <a:gd name="connsiteX3" fmla="*/ 1371178 w 4839451"/>
              <a:gd name="connsiteY3" fmla="*/ 0 h 45719"/>
              <a:gd name="connsiteX4" fmla="*/ 1957289 w 4839451"/>
              <a:gd name="connsiteY4" fmla="*/ 0 h 45719"/>
              <a:gd name="connsiteX5" fmla="*/ 2495006 w 4839451"/>
              <a:gd name="connsiteY5" fmla="*/ 0 h 45719"/>
              <a:gd name="connsiteX6" fmla="*/ 3032723 w 4839451"/>
              <a:gd name="connsiteY6" fmla="*/ 0 h 45719"/>
              <a:gd name="connsiteX7" fmla="*/ 3667228 w 4839451"/>
              <a:gd name="connsiteY7" fmla="*/ 0 h 45719"/>
              <a:gd name="connsiteX8" fmla="*/ 4253340 w 4839451"/>
              <a:gd name="connsiteY8" fmla="*/ 0 h 45719"/>
              <a:gd name="connsiteX9" fmla="*/ 4839451 w 4839451"/>
              <a:gd name="connsiteY9" fmla="*/ 0 h 45719"/>
              <a:gd name="connsiteX10" fmla="*/ 4839451 w 4839451"/>
              <a:gd name="connsiteY10" fmla="*/ 45719 h 45719"/>
              <a:gd name="connsiteX11" fmla="*/ 4446918 w 4839451"/>
              <a:gd name="connsiteY11" fmla="*/ 45719 h 45719"/>
              <a:gd name="connsiteX12" fmla="*/ 4005990 w 4839451"/>
              <a:gd name="connsiteY12" fmla="*/ 45719 h 45719"/>
              <a:gd name="connsiteX13" fmla="*/ 3419879 w 4839451"/>
              <a:gd name="connsiteY13" fmla="*/ 45719 h 45719"/>
              <a:gd name="connsiteX14" fmla="*/ 2785373 w 4839451"/>
              <a:gd name="connsiteY14" fmla="*/ 45719 h 45719"/>
              <a:gd name="connsiteX15" fmla="*/ 2296051 w 4839451"/>
              <a:gd name="connsiteY15" fmla="*/ 45719 h 45719"/>
              <a:gd name="connsiteX16" fmla="*/ 1661545 w 4839451"/>
              <a:gd name="connsiteY16" fmla="*/ 45719 h 45719"/>
              <a:gd name="connsiteX17" fmla="*/ 1220617 w 4839451"/>
              <a:gd name="connsiteY17" fmla="*/ 45719 h 45719"/>
              <a:gd name="connsiteX18" fmla="*/ 828084 w 4839451"/>
              <a:gd name="connsiteY18" fmla="*/ 45719 h 45719"/>
              <a:gd name="connsiteX19" fmla="*/ 0 w 4839451"/>
              <a:gd name="connsiteY19" fmla="*/ 45719 h 45719"/>
              <a:gd name="connsiteX20" fmla="*/ 0 w 4839451"/>
              <a:gd name="connsiteY20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39451" h="45719" fill="none" extrusionOk="0">
                <a:moveTo>
                  <a:pt x="0" y="0"/>
                </a:moveTo>
                <a:cubicBezTo>
                  <a:pt x="126168" y="-16445"/>
                  <a:pt x="321183" y="33233"/>
                  <a:pt x="440928" y="0"/>
                </a:cubicBezTo>
                <a:cubicBezTo>
                  <a:pt x="560673" y="-33233"/>
                  <a:pt x="707434" y="25889"/>
                  <a:pt x="930250" y="0"/>
                </a:cubicBezTo>
                <a:cubicBezTo>
                  <a:pt x="1153066" y="-25889"/>
                  <a:pt x="1241148" y="4275"/>
                  <a:pt x="1371178" y="0"/>
                </a:cubicBezTo>
                <a:cubicBezTo>
                  <a:pt x="1501208" y="-4275"/>
                  <a:pt x="1740387" y="47111"/>
                  <a:pt x="1957289" y="0"/>
                </a:cubicBezTo>
                <a:cubicBezTo>
                  <a:pt x="2174191" y="-47111"/>
                  <a:pt x="2357918" y="41425"/>
                  <a:pt x="2495006" y="0"/>
                </a:cubicBezTo>
                <a:cubicBezTo>
                  <a:pt x="2632094" y="-41425"/>
                  <a:pt x="2865098" y="4179"/>
                  <a:pt x="3032723" y="0"/>
                </a:cubicBezTo>
                <a:cubicBezTo>
                  <a:pt x="3200348" y="-4179"/>
                  <a:pt x="3368671" y="12930"/>
                  <a:pt x="3667228" y="0"/>
                </a:cubicBezTo>
                <a:cubicBezTo>
                  <a:pt x="3965785" y="-12930"/>
                  <a:pt x="4108910" y="29685"/>
                  <a:pt x="4253340" y="0"/>
                </a:cubicBezTo>
                <a:cubicBezTo>
                  <a:pt x="4397770" y="-29685"/>
                  <a:pt x="4618703" y="11334"/>
                  <a:pt x="4839451" y="0"/>
                </a:cubicBezTo>
                <a:cubicBezTo>
                  <a:pt x="4842888" y="9704"/>
                  <a:pt x="4836562" y="29365"/>
                  <a:pt x="4839451" y="45719"/>
                </a:cubicBezTo>
                <a:cubicBezTo>
                  <a:pt x="4645165" y="87201"/>
                  <a:pt x="4559772" y="23603"/>
                  <a:pt x="4446918" y="45719"/>
                </a:cubicBezTo>
                <a:cubicBezTo>
                  <a:pt x="4334064" y="67835"/>
                  <a:pt x="4095352" y="-5442"/>
                  <a:pt x="4005990" y="45719"/>
                </a:cubicBezTo>
                <a:cubicBezTo>
                  <a:pt x="3916628" y="96880"/>
                  <a:pt x="3638163" y="45516"/>
                  <a:pt x="3419879" y="45719"/>
                </a:cubicBezTo>
                <a:cubicBezTo>
                  <a:pt x="3201595" y="45922"/>
                  <a:pt x="3019300" y="16096"/>
                  <a:pt x="2785373" y="45719"/>
                </a:cubicBezTo>
                <a:cubicBezTo>
                  <a:pt x="2551446" y="75342"/>
                  <a:pt x="2450841" y="-2114"/>
                  <a:pt x="2296051" y="45719"/>
                </a:cubicBezTo>
                <a:cubicBezTo>
                  <a:pt x="2141261" y="93552"/>
                  <a:pt x="1875696" y="-3499"/>
                  <a:pt x="1661545" y="45719"/>
                </a:cubicBezTo>
                <a:cubicBezTo>
                  <a:pt x="1447394" y="94937"/>
                  <a:pt x="1310359" y="43707"/>
                  <a:pt x="1220617" y="45719"/>
                </a:cubicBezTo>
                <a:cubicBezTo>
                  <a:pt x="1130875" y="47731"/>
                  <a:pt x="933224" y="29021"/>
                  <a:pt x="828084" y="45719"/>
                </a:cubicBezTo>
                <a:cubicBezTo>
                  <a:pt x="722944" y="62417"/>
                  <a:pt x="212357" y="27514"/>
                  <a:pt x="0" y="45719"/>
                </a:cubicBezTo>
                <a:cubicBezTo>
                  <a:pt x="-5191" y="36388"/>
                  <a:pt x="1414" y="13299"/>
                  <a:pt x="0" y="0"/>
                </a:cubicBezTo>
                <a:close/>
              </a:path>
              <a:path w="4839451" h="45719" stroke="0" extrusionOk="0">
                <a:moveTo>
                  <a:pt x="0" y="0"/>
                </a:moveTo>
                <a:cubicBezTo>
                  <a:pt x="213707" y="-18480"/>
                  <a:pt x="293931" y="49034"/>
                  <a:pt x="489322" y="0"/>
                </a:cubicBezTo>
                <a:cubicBezTo>
                  <a:pt x="684713" y="-49034"/>
                  <a:pt x="799716" y="25937"/>
                  <a:pt x="881856" y="0"/>
                </a:cubicBezTo>
                <a:cubicBezTo>
                  <a:pt x="963996" y="-25937"/>
                  <a:pt x="1290056" y="3348"/>
                  <a:pt x="1516361" y="0"/>
                </a:cubicBezTo>
                <a:cubicBezTo>
                  <a:pt x="1742666" y="-3348"/>
                  <a:pt x="1907359" y="2999"/>
                  <a:pt x="2005684" y="0"/>
                </a:cubicBezTo>
                <a:cubicBezTo>
                  <a:pt x="2104009" y="-2999"/>
                  <a:pt x="2356962" y="9895"/>
                  <a:pt x="2495006" y="0"/>
                </a:cubicBezTo>
                <a:cubicBezTo>
                  <a:pt x="2633050" y="-9895"/>
                  <a:pt x="2846097" y="20648"/>
                  <a:pt x="3129512" y="0"/>
                </a:cubicBezTo>
                <a:cubicBezTo>
                  <a:pt x="3412927" y="-20648"/>
                  <a:pt x="3391229" y="25241"/>
                  <a:pt x="3570439" y="0"/>
                </a:cubicBezTo>
                <a:cubicBezTo>
                  <a:pt x="3749649" y="-25241"/>
                  <a:pt x="3910069" y="45419"/>
                  <a:pt x="4204945" y="0"/>
                </a:cubicBezTo>
                <a:cubicBezTo>
                  <a:pt x="4499821" y="-45419"/>
                  <a:pt x="4539542" y="8608"/>
                  <a:pt x="4839451" y="0"/>
                </a:cubicBezTo>
                <a:cubicBezTo>
                  <a:pt x="4841410" y="19102"/>
                  <a:pt x="4835226" y="29481"/>
                  <a:pt x="4839451" y="45719"/>
                </a:cubicBezTo>
                <a:cubicBezTo>
                  <a:pt x="4635292" y="81467"/>
                  <a:pt x="4528092" y="20330"/>
                  <a:pt x="4301734" y="45719"/>
                </a:cubicBezTo>
                <a:cubicBezTo>
                  <a:pt x="4075376" y="71108"/>
                  <a:pt x="3917628" y="3936"/>
                  <a:pt x="3812412" y="45719"/>
                </a:cubicBezTo>
                <a:cubicBezTo>
                  <a:pt x="3707196" y="87502"/>
                  <a:pt x="3400715" y="1756"/>
                  <a:pt x="3177906" y="45719"/>
                </a:cubicBezTo>
                <a:cubicBezTo>
                  <a:pt x="2955097" y="89682"/>
                  <a:pt x="2777096" y="-2960"/>
                  <a:pt x="2543400" y="45719"/>
                </a:cubicBezTo>
                <a:cubicBezTo>
                  <a:pt x="2309704" y="94398"/>
                  <a:pt x="2320311" y="19477"/>
                  <a:pt x="2102473" y="45719"/>
                </a:cubicBezTo>
                <a:cubicBezTo>
                  <a:pt x="1884635" y="71961"/>
                  <a:pt x="1780323" y="40795"/>
                  <a:pt x="1564756" y="45719"/>
                </a:cubicBezTo>
                <a:cubicBezTo>
                  <a:pt x="1349189" y="50643"/>
                  <a:pt x="1193297" y="-9624"/>
                  <a:pt x="930250" y="45719"/>
                </a:cubicBezTo>
                <a:cubicBezTo>
                  <a:pt x="667203" y="101062"/>
                  <a:pt x="410801" y="-40081"/>
                  <a:pt x="0" y="45719"/>
                </a:cubicBezTo>
                <a:cubicBezTo>
                  <a:pt x="-4137" y="33380"/>
                  <a:pt x="1490" y="16484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F0E09F-5178-524B-848C-DC7C2E266822}"/>
              </a:ext>
            </a:extLst>
          </p:cNvPr>
          <p:cNvSpPr txBox="1"/>
          <p:nvPr/>
        </p:nvSpPr>
        <p:spPr>
          <a:xfrm>
            <a:off x="217273" y="1132137"/>
            <a:ext cx="58684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Index in memory -&gt;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High Memory efficiency</a:t>
            </a:r>
          </a:p>
          <a:p>
            <a:r>
              <a:rPr lang="en-US" dirty="0">
                <a:solidFill>
                  <a:srgbClr val="C00000"/>
                </a:solidFill>
              </a:rPr>
              <a:t>High write  amplification  </a:t>
            </a:r>
            <a:r>
              <a:rPr lang="en-US" dirty="0"/>
              <a:t>(# bytes written / # bytes requests)</a:t>
            </a:r>
          </a:p>
          <a:p>
            <a:r>
              <a:rPr lang="en-US" dirty="0"/>
              <a:t>For example, for writing 100 B object= 4096/100 = </a:t>
            </a:r>
            <a:r>
              <a:rPr lang="en-US" dirty="0">
                <a:solidFill>
                  <a:srgbClr val="C00000"/>
                </a:solidFill>
              </a:rPr>
              <a:t>40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860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3FB0D-ABBF-DE43-A59D-4D2B19EB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17" y="-873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Kangaroo [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</a:rPr>
              <a:t>sosp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  21]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472F647-A54E-BE48-A2B4-A5E96BB8B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317" y="991868"/>
            <a:ext cx="7848600" cy="4064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FD35-3E47-3343-BF91-D3B62EE7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29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B781800-2A59-9B40-9CD3-AE841EE9D318}"/>
              </a:ext>
            </a:extLst>
          </p:cNvPr>
          <p:cNvSpPr txBox="1">
            <a:spLocks/>
          </p:cNvSpPr>
          <p:nvPr/>
        </p:nvSpPr>
        <p:spPr>
          <a:xfrm>
            <a:off x="2698635" y="6492874"/>
            <a:ext cx="5911965" cy="282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A Survey on In-Memory KV Store Designs for Today’s Data Centers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5D3FA7-9003-5642-8509-29C4F929577D}"/>
              </a:ext>
            </a:extLst>
          </p:cNvPr>
          <p:cNvSpPr/>
          <p:nvPr/>
        </p:nvSpPr>
        <p:spPr>
          <a:xfrm>
            <a:off x="189748" y="809625"/>
            <a:ext cx="4839451" cy="45719"/>
          </a:xfrm>
          <a:custGeom>
            <a:avLst/>
            <a:gdLst>
              <a:gd name="connsiteX0" fmla="*/ 0 w 4839451"/>
              <a:gd name="connsiteY0" fmla="*/ 0 h 45719"/>
              <a:gd name="connsiteX1" fmla="*/ 440928 w 4839451"/>
              <a:gd name="connsiteY1" fmla="*/ 0 h 45719"/>
              <a:gd name="connsiteX2" fmla="*/ 930250 w 4839451"/>
              <a:gd name="connsiteY2" fmla="*/ 0 h 45719"/>
              <a:gd name="connsiteX3" fmla="*/ 1371178 w 4839451"/>
              <a:gd name="connsiteY3" fmla="*/ 0 h 45719"/>
              <a:gd name="connsiteX4" fmla="*/ 1957289 w 4839451"/>
              <a:gd name="connsiteY4" fmla="*/ 0 h 45719"/>
              <a:gd name="connsiteX5" fmla="*/ 2495006 w 4839451"/>
              <a:gd name="connsiteY5" fmla="*/ 0 h 45719"/>
              <a:gd name="connsiteX6" fmla="*/ 3032723 w 4839451"/>
              <a:gd name="connsiteY6" fmla="*/ 0 h 45719"/>
              <a:gd name="connsiteX7" fmla="*/ 3667228 w 4839451"/>
              <a:gd name="connsiteY7" fmla="*/ 0 h 45719"/>
              <a:gd name="connsiteX8" fmla="*/ 4253340 w 4839451"/>
              <a:gd name="connsiteY8" fmla="*/ 0 h 45719"/>
              <a:gd name="connsiteX9" fmla="*/ 4839451 w 4839451"/>
              <a:gd name="connsiteY9" fmla="*/ 0 h 45719"/>
              <a:gd name="connsiteX10" fmla="*/ 4839451 w 4839451"/>
              <a:gd name="connsiteY10" fmla="*/ 45719 h 45719"/>
              <a:gd name="connsiteX11" fmla="*/ 4446918 w 4839451"/>
              <a:gd name="connsiteY11" fmla="*/ 45719 h 45719"/>
              <a:gd name="connsiteX12" fmla="*/ 4005990 w 4839451"/>
              <a:gd name="connsiteY12" fmla="*/ 45719 h 45719"/>
              <a:gd name="connsiteX13" fmla="*/ 3419879 w 4839451"/>
              <a:gd name="connsiteY13" fmla="*/ 45719 h 45719"/>
              <a:gd name="connsiteX14" fmla="*/ 2785373 w 4839451"/>
              <a:gd name="connsiteY14" fmla="*/ 45719 h 45719"/>
              <a:gd name="connsiteX15" fmla="*/ 2296051 w 4839451"/>
              <a:gd name="connsiteY15" fmla="*/ 45719 h 45719"/>
              <a:gd name="connsiteX16" fmla="*/ 1661545 w 4839451"/>
              <a:gd name="connsiteY16" fmla="*/ 45719 h 45719"/>
              <a:gd name="connsiteX17" fmla="*/ 1220617 w 4839451"/>
              <a:gd name="connsiteY17" fmla="*/ 45719 h 45719"/>
              <a:gd name="connsiteX18" fmla="*/ 828084 w 4839451"/>
              <a:gd name="connsiteY18" fmla="*/ 45719 h 45719"/>
              <a:gd name="connsiteX19" fmla="*/ 0 w 4839451"/>
              <a:gd name="connsiteY19" fmla="*/ 45719 h 45719"/>
              <a:gd name="connsiteX20" fmla="*/ 0 w 4839451"/>
              <a:gd name="connsiteY20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39451" h="45719" fill="none" extrusionOk="0">
                <a:moveTo>
                  <a:pt x="0" y="0"/>
                </a:moveTo>
                <a:cubicBezTo>
                  <a:pt x="126168" y="-16445"/>
                  <a:pt x="321183" y="33233"/>
                  <a:pt x="440928" y="0"/>
                </a:cubicBezTo>
                <a:cubicBezTo>
                  <a:pt x="560673" y="-33233"/>
                  <a:pt x="707434" y="25889"/>
                  <a:pt x="930250" y="0"/>
                </a:cubicBezTo>
                <a:cubicBezTo>
                  <a:pt x="1153066" y="-25889"/>
                  <a:pt x="1241148" y="4275"/>
                  <a:pt x="1371178" y="0"/>
                </a:cubicBezTo>
                <a:cubicBezTo>
                  <a:pt x="1501208" y="-4275"/>
                  <a:pt x="1740387" y="47111"/>
                  <a:pt x="1957289" y="0"/>
                </a:cubicBezTo>
                <a:cubicBezTo>
                  <a:pt x="2174191" y="-47111"/>
                  <a:pt x="2357918" y="41425"/>
                  <a:pt x="2495006" y="0"/>
                </a:cubicBezTo>
                <a:cubicBezTo>
                  <a:pt x="2632094" y="-41425"/>
                  <a:pt x="2865098" y="4179"/>
                  <a:pt x="3032723" y="0"/>
                </a:cubicBezTo>
                <a:cubicBezTo>
                  <a:pt x="3200348" y="-4179"/>
                  <a:pt x="3368671" y="12930"/>
                  <a:pt x="3667228" y="0"/>
                </a:cubicBezTo>
                <a:cubicBezTo>
                  <a:pt x="3965785" y="-12930"/>
                  <a:pt x="4108910" y="29685"/>
                  <a:pt x="4253340" y="0"/>
                </a:cubicBezTo>
                <a:cubicBezTo>
                  <a:pt x="4397770" y="-29685"/>
                  <a:pt x="4618703" y="11334"/>
                  <a:pt x="4839451" y="0"/>
                </a:cubicBezTo>
                <a:cubicBezTo>
                  <a:pt x="4842888" y="9704"/>
                  <a:pt x="4836562" y="29365"/>
                  <a:pt x="4839451" y="45719"/>
                </a:cubicBezTo>
                <a:cubicBezTo>
                  <a:pt x="4645165" y="87201"/>
                  <a:pt x="4559772" y="23603"/>
                  <a:pt x="4446918" y="45719"/>
                </a:cubicBezTo>
                <a:cubicBezTo>
                  <a:pt x="4334064" y="67835"/>
                  <a:pt x="4095352" y="-5442"/>
                  <a:pt x="4005990" y="45719"/>
                </a:cubicBezTo>
                <a:cubicBezTo>
                  <a:pt x="3916628" y="96880"/>
                  <a:pt x="3638163" y="45516"/>
                  <a:pt x="3419879" y="45719"/>
                </a:cubicBezTo>
                <a:cubicBezTo>
                  <a:pt x="3201595" y="45922"/>
                  <a:pt x="3019300" y="16096"/>
                  <a:pt x="2785373" y="45719"/>
                </a:cubicBezTo>
                <a:cubicBezTo>
                  <a:pt x="2551446" y="75342"/>
                  <a:pt x="2450841" y="-2114"/>
                  <a:pt x="2296051" y="45719"/>
                </a:cubicBezTo>
                <a:cubicBezTo>
                  <a:pt x="2141261" y="93552"/>
                  <a:pt x="1875696" y="-3499"/>
                  <a:pt x="1661545" y="45719"/>
                </a:cubicBezTo>
                <a:cubicBezTo>
                  <a:pt x="1447394" y="94937"/>
                  <a:pt x="1310359" y="43707"/>
                  <a:pt x="1220617" y="45719"/>
                </a:cubicBezTo>
                <a:cubicBezTo>
                  <a:pt x="1130875" y="47731"/>
                  <a:pt x="933224" y="29021"/>
                  <a:pt x="828084" y="45719"/>
                </a:cubicBezTo>
                <a:cubicBezTo>
                  <a:pt x="722944" y="62417"/>
                  <a:pt x="212357" y="27514"/>
                  <a:pt x="0" y="45719"/>
                </a:cubicBezTo>
                <a:cubicBezTo>
                  <a:pt x="-5191" y="36388"/>
                  <a:pt x="1414" y="13299"/>
                  <a:pt x="0" y="0"/>
                </a:cubicBezTo>
                <a:close/>
              </a:path>
              <a:path w="4839451" h="45719" stroke="0" extrusionOk="0">
                <a:moveTo>
                  <a:pt x="0" y="0"/>
                </a:moveTo>
                <a:cubicBezTo>
                  <a:pt x="213707" y="-18480"/>
                  <a:pt x="293931" y="49034"/>
                  <a:pt x="489322" y="0"/>
                </a:cubicBezTo>
                <a:cubicBezTo>
                  <a:pt x="684713" y="-49034"/>
                  <a:pt x="799716" y="25937"/>
                  <a:pt x="881856" y="0"/>
                </a:cubicBezTo>
                <a:cubicBezTo>
                  <a:pt x="963996" y="-25937"/>
                  <a:pt x="1290056" y="3348"/>
                  <a:pt x="1516361" y="0"/>
                </a:cubicBezTo>
                <a:cubicBezTo>
                  <a:pt x="1742666" y="-3348"/>
                  <a:pt x="1907359" y="2999"/>
                  <a:pt x="2005684" y="0"/>
                </a:cubicBezTo>
                <a:cubicBezTo>
                  <a:pt x="2104009" y="-2999"/>
                  <a:pt x="2356962" y="9895"/>
                  <a:pt x="2495006" y="0"/>
                </a:cubicBezTo>
                <a:cubicBezTo>
                  <a:pt x="2633050" y="-9895"/>
                  <a:pt x="2846097" y="20648"/>
                  <a:pt x="3129512" y="0"/>
                </a:cubicBezTo>
                <a:cubicBezTo>
                  <a:pt x="3412927" y="-20648"/>
                  <a:pt x="3391229" y="25241"/>
                  <a:pt x="3570439" y="0"/>
                </a:cubicBezTo>
                <a:cubicBezTo>
                  <a:pt x="3749649" y="-25241"/>
                  <a:pt x="3910069" y="45419"/>
                  <a:pt x="4204945" y="0"/>
                </a:cubicBezTo>
                <a:cubicBezTo>
                  <a:pt x="4499821" y="-45419"/>
                  <a:pt x="4539542" y="8608"/>
                  <a:pt x="4839451" y="0"/>
                </a:cubicBezTo>
                <a:cubicBezTo>
                  <a:pt x="4841410" y="19102"/>
                  <a:pt x="4835226" y="29481"/>
                  <a:pt x="4839451" y="45719"/>
                </a:cubicBezTo>
                <a:cubicBezTo>
                  <a:pt x="4635292" y="81467"/>
                  <a:pt x="4528092" y="20330"/>
                  <a:pt x="4301734" y="45719"/>
                </a:cubicBezTo>
                <a:cubicBezTo>
                  <a:pt x="4075376" y="71108"/>
                  <a:pt x="3917628" y="3936"/>
                  <a:pt x="3812412" y="45719"/>
                </a:cubicBezTo>
                <a:cubicBezTo>
                  <a:pt x="3707196" y="87502"/>
                  <a:pt x="3400715" y="1756"/>
                  <a:pt x="3177906" y="45719"/>
                </a:cubicBezTo>
                <a:cubicBezTo>
                  <a:pt x="2955097" y="89682"/>
                  <a:pt x="2777096" y="-2960"/>
                  <a:pt x="2543400" y="45719"/>
                </a:cubicBezTo>
                <a:cubicBezTo>
                  <a:pt x="2309704" y="94398"/>
                  <a:pt x="2320311" y="19477"/>
                  <a:pt x="2102473" y="45719"/>
                </a:cubicBezTo>
                <a:cubicBezTo>
                  <a:pt x="1884635" y="71961"/>
                  <a:pt x="1780323" y="40795"/>
                  <a:pt x="1564756" y="45719"/>
                </a:cubicBezTo>
                <a:cubicBezTo>
                  <a:pt x="1349189" y="50643"/>
                  <a:pt x="1193297" y="-9624"/>
                  <a:pt x="930250" y="45719"/>
                </a:cubicBezTo>
                <a:cubicBezTo>
                  <a:pt x="667203" y="101062"/>
                  <a:pt x="410801" y="-40081"/>
                  <a:pt x="0" y="45719"/>
                </a:cubicBezTo>
                <a:cubicBezTo>
                  <a:pt x="-4137" y="33380"/>
                  <a:pt x="1490" y="16484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3BE4F7-5D16-EE43-A0AA-335995CA3835}"/>
              </a:ext>
            </a:extLst>
          </p:cNvPr>
          <p:cNvSpPr txBox="1"/>
          <p:nvPr/>
        </p:nvSpPr>
        <p:spPr>
          <a:xfrm>
            <a:off x="4523362" y="5055868"/>
            <a:ext cx="205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Write Amplification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74860F-2942-E840-97B6-836751F45988}"/>
              </a:ext>
            </a:extLst>
          </p:cNvPr>
          <p:cNvSpPr txBox="1"/>
          <p:nvPr/>
        </p:nvSpPr>
        <p:spPr>
          <a:xfrm>
            <a:off x="11179512" y="6418991"/>
            <a:ext cx="3964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/36</a:t>
            </a:r>
          </a:p>
        </p:txBody>
      </p:sp>
    </p:spTree>
    <p:extLst>
      <p:ext uri="{BB962C8B-B14F-4D97-AF65-F5344CB8AC3E}">
        <p14:creationId xmlns:p14="http://schemas.microsoft.com/office/powerpoint/2010/main" val="105849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09BE-D11E-DF45-B7F1-4B2AAA73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7476"/>
            <a:ext cx="527685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In-memory KV store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4E7C5-F075-D64D-89AD-8228A8D1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307781"/>
            <a:ext cx="5705475" cy="33369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Storage caching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Most common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Read heavy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Notably reduce the load of storage and databases systems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Computation caching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Example: stream processing systems and ML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Typically write-heavy and ephemeral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Transient data caching 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hold objects that merely live in the cache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Rate limiters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0C5B339-DD74-524F-B1BA-099C353A2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743" y="1730374"/>
            <a:ext cx="5083642" cy="35274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BDC9F-AF27-3542-B4E7-A153F8E4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36AFBB-B78E-7544-834B-C779AF32B105}"/>
              </a:ext>
            </a:extLst>
          </p:cNvPr>
          <p:cNvSpPr txBox="1">
            <a:spLocks/>
          </p:cNvSpPr>
          <p:nvPr/>
        </p:nvSpPr>
        <p:spPr>
          <a:xfrm>
            <a:off x="2698635" y="6492874"/>
            <a:ext cx="5911965" cy="282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A Survey on In-Memory KV Store Designs for Today’s Data Centers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BE17DD-E52F-6C48-A349-A8946EADC2D0}"/>
              </a:ext>
            </a:extLst>
          </p:cNvPr>
          <p:cNvSpPr/>
          <p:nvPr/>
        </p:nvSpPr>
        <p:spPr>
          <a:xfrm>
            <a:off x="189748" y="809625"/>
            <a:ext cx="4839451" cy="45719"/>
          </a:xfrm>
          <a:custGeom>
            <a:avLst/>
            <a:gdLst>
              <a:gd name="connsiteX0" fmla="*/ 0 w 4839451"/>
              <a:gd name="connsiteY0" fmla="*/ 0 h 45719"/>
              <a:gd name="connsiteX1" fmla="*/ 440928 w 4839451"/>
              <a:gd name="connsiteY1" fmla="*/ 0 h 45719"/>
              <a:gd name="connsiteX2" fmla="*/ 930250 w 4839451"/>
              <a:gd name="connsiteY2" fmla="*/ 0 h 45719"/>
              <a:gd name="connsiteX3" fmla="*/ 1371178 w 4839451"/>
              <a:gd name="connsiteY3" fmla="*/ 0 h 45719"/>
              <a:gd name="connsiteX4" fmla="*/ 1957289 w 4839451"/>
              <a:gd name="connsiteY4" fmla="*/ 0 h 45719"/>
              <a:gd name="connsiteX5" fmla="*/ 2495006 w 4839451"/>
              <a:gd name="connsiteY5" fmla="*/ 0 h 45719"/>
              <a:gd name="connsiteX6" fmla="*/ 3032723 w 4839451"/>
              <a:gd name="connsiteY6" fmla="*/ 0 h 45719"/>
              <a:gd name="connsiteX7" fmla="*/ 3667228 w 4839451"/>
              <a:gd name="connsiteY7" fmla="*/ 0 h 45719"/>
              <a:gd name="connsiteX8" fmla="*/ 4253340 w 4839451"/>
              <a:gd name="connsiteY8" fmla="*/ 0 h 45719"/>
              <a:gd name="connsiteX9" fmla="*/ 4839451 w 4839451"/>
              <a:gd name="connsiteY9" fmla="*/ 0 h 45719"/>
              <a:gd name="connsiteX10" fmla="*/ 4839451 w 4839451"/>
              <a:gd name="connsiteY10" fmla="*/ 45719 h 45719"/>
              <a:gd name="connsiteX11" fmla="*/ 4446918 w 4839451"/>
              <a:gd name="connsiteY11" fmla="*/ 45719 h 45719"/>
              <a:gd name="connsiteX12" fmla="*/ 4005990 w 4839451"/>
              <a:gd name="connsiteY12" fmla="*/ 45719 h 45719"/>
              <a:gd name="connsiteX13" fmla="*/ 3419879 w 4839451"/>
              <a:gd name="connsiteY13" fmla="*/ 45719 h 45719"/>
              <a:gd name="connsiteX14" fmla="*/ 2785373 w 4839451"/>
              <a:gd name="connsiteY14" fmla="*/ 45719 h 45719"/>
              <a:gd name="connsiteX15" fmla="*/ 2296051 w 4839451"/>
              <a:gd name="connsiteY15" fmla="*/ 45719 h 45719"/>
              <a:gd name="connsiteX16" fmla="*/ 1661545 w 4839451"/>
              <a:gd name="connsiteY16" fmla="*/ 45719 h 45719"/>
              <a:gd name="connsiteX17" fmla="*/ 1220617 w 4839451"/>
              <a:gd name="connsiteY17" fmla="*/ 45719 h 45719"/>
              <a:gd name="connsiteX18" fmla="*/ 828084 w 4839451"/>
              <a:gd name="connsiteY18" fmla="*/ 45719 h 45719"/>
              <a:gd name="connsiteX19" fmla="*/ 0 w 4839451"/>
              <a:gd name="connsiteY19" fmla="*/ 45719 h 45719"/>
              <a:gd name="connsiteX20" fmla="*/ 0 w 4839451"/>
              <a:gd name="connsiteY20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39451" h="45719" fill="none" extrusionOk="0">
                <a:moveTo>
                  <a:pt x="0" y="0"/>
                </a:moveTo>
                <a:cubicBezTo>
                  <a:pt x="126168" y="-16445"/>
                  <a:pt x="321183" y="33233"/>
                  <a:pt x="440928" y="0"/>
                </a:cubicBezTo>
                <a:cubicBezTo>
                  <a:pt x="560673" y="-33233"/>
                  <a:pt x="707434" y="25889"/>
                  <a:pt x="930250" y="0"/>
                </a:cubicBezTo>
                <a:cubicBezTo>
                  <a:pt x="1153066" y="-25889"/>
                  <a:pt x="1241148" y="4275"/>
                  <a:pt x="1371178" y="0"/>
                </a:cubicBezTo>
                <a:cubicBezTo>
                  <a:pt x="1501208" y="-4275"/>
                  <a:pt x="1740387" y="47111"/>
                  <a:pt x="1957289" y="0"/>
                </a:cubicBezTo>
                <a:cubicBezTo>
                  <a:pt x="2174191" y="-47111"/>
                  <a:pt x="2357918" y="41425"/>
                  <a:pt x="2495006" y="0"/>
                </a:cubicBezTo>
                <a:cubicBezTo>
                  <a:pt x="2632094" y="-41425"/>
                  <a:pt x="2865098" y="4179"/>
                  <a:pt x="3032723" y="0"/>
                </a:cubicBezTo>
                <a:cubicBezTo>
                  <a:pt x="3200348" y="-4179"/>
                  <a:pt x="3368671" y="12930"/>
                  <a:pt x="3667228" y="0"/>
                </a:cubicBezTo>
                <a:cubicBezTo>
                  <a:pt x="3965785" y="-12930"/>
                  <a:pt x="4108910" y="29685"/>
                  <a:pt x="4253340" y="0"/>
                </a:cubicBezTo>
                <a:cubicBezTo>
                  <a:pt x="4397770" y="-29685"/>
                  <a:pt x="4618703" y="11334"/>
                  <a:pt x="4839451" y="0"/>
                </a:cubicBezTo>
                <a:cubicBezTo>
                  <a:pt x="4842888" y="9704"/>
                  <a:pt x="4836562" y="29365"/>
                  <a:pt x="4839451" y="45719"/>
                </a:cubicBezTo>
                <a:cubicBezTo>
                  <a:pt x="4645165" y="87201"/>
                  <a:pt x="4559772" y="23603"/>
                  <a:pt x="4446918" y="45719"/>
                </a:cubicBezTo>
                <a:cubicBezTo>
                  <a:pt x="4334064" y="67835"/>
                  <a:pt x="4095352" y="-5442"/>
                  <a:pt x="4005990" y="45719"/>
                </a:cubicBezTo>
                <a:cubicBezTo>
                  <a:pt x="3916628" y="96880"/>
                  <a:pt x="3638163" y="45516"/>
                  <a:pt x="3419879" y="45719"/>
                </a:cubicBezTo>
                <a:cubicBezTo>
                  <a:pt x="3201595" y="45922"/>
                  <a:pt x="3019300" y="16096"/>
                  <a:pt x="2785373" y="45719"/>
                </a:cubicBezTo>
                <a:cubicBezTo>
                  <a:pt x="2551446" y="75342"/>
                  <a:pt x="2450841" y="-2114"/>
                  <a:pt x="2296051" y="45719"/>
                </a:cubicBezTo>
                <a:cubicBezTo>
                  <a:pt x="2141261" y="93552"/>
                  <a:pt x="1875696" y="-3499"/>
                  <a:pt x="1661545" y="45719"/>
                </a:cubicBezTo>
                <a:cubicBezTo>
                  <a:pt x="1447394" y="94937"/>
                  <a:pt x="1310359" y="43707"/>
                  <a:pt x="1220617" y="45719"/>
                </a:cubicBezTo>
                <a:cubicBezTo>
                  <a:pt x="1130875" y="47731"/>
                  <a:pt x="933224" y="29021"/>
                  <a:pt x="828084" y="45719"/>
                </a:cubicBezTo>
                <a:cubicBezTo>
                  <a:pt x="722944" y="62417"/>
                  <a:pt x="212357" y="27514"/>
                  <a:pt x="0" y="45719"/>
                </a:cubicBezTo>
                <a:cubicBezTo>
                  <a:pt x="-5191" y="36388"/>
                  <a:pt x="1414" y="13299"/>
                  <a:pt x="0" y="0"/>
                </a:cubicBezTo>
                <a:close/>
              </a:path>
              <a:path w="4839451" h="45719" stroke="0" extrusionOk="0">
                <a:moveTo>
                  <a:pt x="0" y="0"/>
                </a:moveTo>
                <a:cubicBezTo>
                  <a:pt x="213707" y="-18480"/>
                  <a:pt x="293931" y="49034"/>
                  <a:pt x="489322" y="0"/>
                </a:cubicBezTo>
                <a:cubicBezTo>
                  <a:pt x="684713" y="-49034"/>
                  <a:pt x="799716" y="25937"/>
                  <a:pt x="881856" y="0"/>
                </a:cubicBezTo>
                <a:cubicBezTo>
                  <a:pt x="963996" y="-25937"/>
                  <a:pt x="1290056" y="3348"/>
                  <a:pt x="1516361" y="0"/>
                </a:cubicBezTo>
                <a:cubicBezTo>
                  <a:pt x="1742666" y="-3348"/>
                  <a:pt x="1907359" y="2999"/>
                  <a:pt x="2005684" y="0"/>
                </a:cubicBezTo>
                <a:cubicBezTo>
                  <a:pt x="2104009" y="-2999"/>
                  <a:pt x="2356962" y="9895"/>
                  <a:pt x="2495006" y="0"/>
                </a:cubicBezTo>
                <a:cubicBezTo>
                  <a:pt x="2633050" y="-9895"/>
                  <a:pt x="2846097" y="20648"/>
                  <a:pt x="3129512" y="0"/>
                </a:cubicBezTo>
                <a:cubicBezTo>
                  <a:pt x="3412927" y="-20648"/>
                  <a:pt x="3391229" y="25241"/>
                  <a:pt x="3570439" y="0"/>
                </a:cubicBezTo>
                <a:cubicBezTo>
                  <a:pt x="3749649" y="-25241"/>
                  <a:pt x="3910069" y="45419"/>
                  <a:pt x="4204945" y="0"/>
                </a:cubicBezTo>
                <a:cubicBezTo>
                  <a:pt x="4499821" y="-45419"/>
                  <a:pt x="4539542" y="8608"/>
                  <a:pt x="4839451" y="0"/>
                </a:cubicBezTo>
                <a:cubicBezTo>
                  <a:pt x="4841410" y="19102"/>
                  <a:pt x="4835226" y="29481"/>
                  <a:pt x="4839451" y="45719"/>
                </a:cubicBezTo>
                <a:cubicBezTo>
                  <a:pt x="4635292" y="81467"/>
                  <a:pt x="4528092" y="20330"/>
                  <a:pt x="4301734" y="45719"/>
                </a:cubicBezTo>
                <a:cubicBezTo>
                  <a:pt x="4075376" y="71108"/>
                  <a:pt x="3917628" y="3936"/>
                  <a:pt x="3812412" y="45719"/>
                </a:cubicBezTo>
                <a:cubicBezTo>
                  <a:pt x="3707196" y="87502"/>
                  <a:pt x="3400715" y="1756"/>
                  <a:pt x="3177906" y="45719"/>
                </a:cubicBezTo>
                <a:cubicBezTo>
                  <a:pt x="2955097" y="89682"/>
                  <a:pt x="2777096" y="-2960"/>
                  <a:pt x="2543400" y="45719"/>
                </a:cubicBezTo>
                <a:cubicBezTo>
                  <a:pt x="2309704" y="94398"/>
                  <a:pt x="2320311" y="19477"/>
                  <a:pt x="2102473" y="45719"/>
                </a:cubicBezTo>
                <a:cubicBezTo>
                  <a:pt x="1884635" y="71961"/>
                  <a:pt x="1780323" y="40795"/>
                  <a:pt x="1564756" y="45719"/>
                </a:cubicBezTo>
                <a:cubicBezTo>
                  <a:pt x="1349189" y="50643"/>
                  <a:pt x="1193297" y="-9624"/>
                  <a:pt x="930250" y="45719"/>
                </a:cubicBezTo>
                <a:cubicBezTo>
                  <a:pt x="667203" y="101062"/>
                  <a:pt x="410801" y="-40081"/>
                  <a:pt x="0" y="45719"/>
                </a:cubicBezTo>
                <a:cubicBezTo>
                  <a:pt x="-4137" y="33380"/>
                  <a:pt x="1490" y="16484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7FD5B-8849-D541-B303-979054F0C9C7}"/>
              </a:ext>
            </a:extLst>
          </p:cNvPr>
          <p:cNvSpPr txBox="1"/>
          <p:nvPr/>
        </p:nvSpPr>
        <p:spPr>
          <a:xfrm>
            <a:off x="11179512" y="6418991"/>
            <a:ext cx="3964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/36</a:t>
            </a:r>
          </a:p>
        </p:txBody>
      </p:sp>
    </p:spTree>
    <p:extLst>
      <p:ext uri="{BB962C8B-B14F-4D97-AF65-F5344CB8AC3E}">
        <p14:creationId xmlns:p14="http://schemas.microsoft.com/office/powerpoint/2010/main" val="2031850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A773-C6A2-0648-A79E-D9991972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366" y="-18097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Kangaroo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51E2750-7994-DD4E-878E-19930CE49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815" y="1690688"/>
            <a:ext cx="9334500" cy="2794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6A135-9A6D-E44F-81A8-097AB0F4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6F8044-A941-4D41-9E55-947BA1AB69C2}"/>
              </a:ext>
            </a:extLst>
          </p:cNvPr>
          <p:cNvSpPr/>
          <p:nvPr/>
        </p:nvSpPr>
        <p:spPr>
          <a:xfrm>
            <a:off x="189748" y="809625"/>
            <a:ext cx="4839451" cy="45719"/>
          </a:xfrm>
          <a:custGeom>
            <a:avLst/>
            <a:gdLst>
              <a:gd name="connsiteX0" fmla="*/ 0 w 4839451"/>
              <a:gd name="connsiteY0" fmla="*/ 0 h 45719"/>
              <a:gd name="connsiteX1" fmla="*/ 440928 w 4839451"/>
              <a:gd name="connsiteY1" fmla="*/ 0 h 45719"/>
              <a:gd name="connsiteX2" fmla="*/ 930250 w 4839451"/>
              <a:gd name="connsiteY2" fmla="*/ 0 h 45719"/>
              <a:gd name="connsiteX3" fmla="*/ 1371178 w 4839451"/>
              <a:gd name="connsiteY3" fmla="*/ 0 h 45719"/>
              <a:gd name="connsiteX4" fmla="*/ 1957289 w 4839451"/>
              <a:gd name="connsiteY4" fmla="*/ 0 h 45719"/>
              <a:gd name="connsiteX5" fmla="*/ 2495006 w 4839451"/>
              <a:gd name="connsiteY5" fmla="*/ 0 h 45719"/>
              <a:gd name="connsiteX6" fmla="*/ 3032723 w 4839451"/>
              <a:gd name="connsiteY6" fmla="*/ 0 h 45719"/>
              <a:gd name="connsiteX7" fmla="*/ 3667228 w 4839451"/>
              <a:gd name="connsiteY7" fmla="*/ 0 h 45719"/>
              <a:gd name="connsiteX8" fmla="*/ 4253340 w 4839451"/>
              <a:gd name="connsiteY8" fmla="*/ 0 h 45719"/>
              <a:gd name="connsiteX9" fmla="*/ 4839451 w 4839451"/>
              <a:gd name="connsiteY9" fmla="*/ 0 h 45719"/>
              <a:gd name="connsiteX10" fmla="*/ 4839451 w 4839451"/>
              <a:gd name="connsiteY10" fmla="*/ 45719 h 45719"/>
              <a:gd name="connsiteX11" fmla="*/ 4446918 w 4839451"/>
              <a:gd name="connsiteY11" fmla="*/ 45719 h 45719"/>
              <a:gd name="connsiteX12" fmla="*/ 4005990 w 4839451"/>
              <a:gd name="connsiteY12" fmla="*/ 45719 h 45719"/>
              <a:gd name="connsiteX13" fmla="*/ 3419879 w 4839451"/>
              <a:gd name="connsiteY13" fmla="*/ 45719 h 45719"/>
              <a:gd name="connsiteX14" fmla="*/ 2785373 w 4839451"/>
              <a:gd name="connsiteY14" fmla="*/ 45719 h 45719"/>
              <a:gd name="connsiteX15" fmla="*/ 2296051 w 4839451"/>
              <a:gd name="connsiteY15" fmla="*/ 45719 h 45719"/>
              <a:gd name="connsiteX16" fmla="*/ 1661545 w 4839451"/>
              <a:gd name="connsiteY16" fmla="*/ 45719 h 45719"/>
              <a:gd name="connsiteX17" fmla="*/ 1220617 w 4839451"/>
              <a:gd name="connsiteY17" fmla="*/ 45719 h 45719"/>
              <a:gd name="connsiteX18" fmla="*/ 828084 w 4839451"/>
              <a:gd name="connsiteY18" fmla="*/ 45719 h 45719"/>
              <a:gd name="connsiteX19" fmla="*/ 0 w 4839451"/>
              <a:gd name="connsiteY19" fmla="*/ 45719 h 45719"/>
              <a:gd name="connsiteX20" fmla="*/ 0 w 4839451"/>
              <a:gd name="connsiteY20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39451" h="45719" fill="none" extrusionOk="0">
                <a:moveTo>
                  <a:pt x="0" y="0"/>
                </a:moveTo>
                <a:cubicBezTo>
                  <a:pt x="126168" y="-16445"/>
                  <a:pt x="321183" y="33233"/>
                  <a:pt x="440928" y="0"/>
                </a:cubicBezTo>
                <a:cubicBezTo>
                  <a:pt x="560673" y="-33233"/>
                  <a:pt x="707434" y="25889"/>
                  <a:pt x="930250" y="0"/>
                </a:cubicBezTo>
                <a:cubicBezTo>
                  <a:pt x="1153066" y="-25889"/>
                  <a:pt x="1241148" y="4275"/>
                  <a:pt x="1371178" y="0"/>
                </a:cubicBezTo>
                <a:cubicBezTo>
                  <a:pt x="1501208" y="-4275"/>
                  <a:pt x="1740387" y="47111"/>
                  <a:pt x="1957289" y="0"/>
                </a:cubicBezTo>
                <a:cubicBezTo>
                  <a:pt x="2174191" y="-47111"/>
                  <a:pt x="2357918" y="41425"/>
                  <a:pt x="2495006" y="0"/>
                </a:cubicBezTo>
                <a:cubicBezTo>
                  <a:pt x="2632094" y="-41425"/>
                  <a:pt x="2865098" y="4179"/>
                  <a:pt x="3032723" y="0"/>
                </a:cubicBezTo>
                <a:cubicBezTo>
                  <a:pt x="3200348" y="-4179"/>
                  <a:pt x="3368671" y="12930"/>
                  <a:pt x="3667228" y="0"/>
                </a:cubicBezTo>
                <a:cubicBezTo>
                  <a:pt x="3965785" y="-12930"/>
                  <a:pt x="4108910" y="29685"/>
                  <a:pt x="4253340" y="0"/>
                </a:cubicBezTo>
                <a:cubicBezTo>
                  <a:pt x="4397770" y="-29685"/>
                  <a:pt x="4618703" y="11334"/>
                  <a:pt x="4839451" y="0"/>
                </a:cubicBezTo>
                <a:cubicBezTo>
                  <a:pt x="4842888" y="9704"/>
                  <a:pt x="4836562" y="29365"/>
                  <a:pt x="4839451" y="45719"/>
                </a:cubicBezTo>
                <a:cubicBezTo>
                  <a:pt x="4645165" y="87201"/>
                  <a:pt x="4559772" y="23603"/>
                  <a:pt x="4446918" y="45719"/>
                </a:cubicBezTo>
                <a:cubicBezTo>
                  <a:pt x="4334064" y="67835"/>
                  <a:pt x="4095352" y="-5442"/>
                  <a:pt x="4005990" y="45719"/>
                </a:cubicBezTo>
                <a:cubicBezTo>
                  <a:pt x="3916628" y="96880"/>
                  <a:pt x="3638163" y="45516"/>
                  <a:pt x="3419879" y="45719"/>
                </a:cubicBezTo>
                <a:cubicBezTo>
                  <a:pt x="3201595" y="45922"/>
                  <a:pt x="3019300" y="16096"/>
                  <a:pt x="2785373" y="45719"/>
                </a:cubicBezTo>
                <a:cubicBezTo>
                  <a:pt x="2551446" y="75342"/>
                  <a:pt x="2450841" y="-2114"/>
                  <a:pt x="2296051" y="45719"/>
                </a:cubicBezTo>
                <a:cubicBezTo>
                  <a:pt x="2141261" y="93552"/>
                  <a:pt x="1875696" y="-3499"/>
                  <a:pt x="1661545" y="45719"/>
                </a:cubicBezTo>
                <a:cubicBezTo>
                  <a:pt x="1447394" y="94937"/>
                  <a:pt x="1310359" y="43707"/>
                  <a:pt x="1220617" y="45719"/>
                </a:cubicBezTo>
                <a:cubicBezTo>
                  <a:pt x="1130875" y="47731"/>
                  <a:pt x="933224" y="29021"/>
                  <a:pt x="828084" y="45719"/>
                </a:cubicBezTo>
                <a:cubicBezTo>
                  <a:pt x="722944" y="62417"/>
                  <a:pt x="212357" y="27514"/>
                  <a:pt x="0" y="45719"/>
                </a:cubicBezTo>
                <a:cubicBezTo>
                  <a:pt x="-5191" y="36388"/>
                  <a:pt x="1414" y="13299"/>
                  <a:pt x="0" y="0"/>
                </a:cubicBezTo>
                <a:close/>
              </a:path>
              <a:path w="4839451" h="45719" stroke="0" extrusionOk="0">
                <a:moveTo>
                  <a:pt x="0" y="0"/>
                </a:moveTo>
                <a:cubicBezTo>
                  <a:pt x="213707" y="-18480"/>
                  <a:pt x="293931" y="49034"/>
                  <a:pt x="489322" y="0"/>
                </a:cubicBezTo>
                <a:cubicBezTo>
                  <a:pt x="684713" y="-49034"/>
                  <a:pt x="799716" y="25937"/>
                  <a:pt x="881856" y="0"/>
                </a:cubicBezTo>
                <a:cubicBezTo>
                  <a:pt x="963996" y="-25937"/>
                  <a:pt x="1290056" y="3348"/>
                  <a:pt x="1516361" y="0"/>
                </a:cubicBezTo>
                <a:cubicBezTo>
                  <a:pt x="1742666" y="-3348"/>
                  <a:pt x="1907359" y="2999"/>
                  <a:pt x="2005684" y="0"/>
                </a:cubicBezTo>
                <a:cubicBezTo>
                  <a:pt x="2104009" y="-2999"/>
                  <a:pt x="2356962" y="9895"/>
                  <a:pt x="2495006" y="0"/>
                </a:cubicBezTo>
                <a:cubicBezTo>
                  <a:pt x="2633050" y="-9895"/>
                  <a:pt x="2846097" y="20648"/>
                  <a:pt x="3129512" y="0"/>
                </a:cubicBezTo>
                <a:cubicBezTo>
                  <a:pt x="3412927" y="-20648"/>
                  <a:pt x="3391229" y="25241"/>
                  <a:pt x="3570439" y="0"/>
                </a:cubicBezTo>
                <a:cubicBezTo>
                  <a:pt x="3749649" y="-25241"/>
                  <a:pt x="3910069" y="45419"/>
                  <a:pt x="4204945" y="0"/>
                </a:cubicBezTo>
                <a:cubicBezTo>
                  <a:pt x="4499821" y="-45419"/>
                  <a:pt x="4539542" y="8608"/>
                  <a:pt x="4839451" y="0"/>
                </a:cubicBezTo>
                <a:cubicBezTo>
                  <a:pt x="4841410" y="19102"/>
                  <a:pt x="4835226" y="29481"/>
                  <a:pt x="4839451" y="45719"/>
                </a:cubicBezTo>
                <a:cubicBezTo>
                  <a:pt x="4635292" y="81467"/>
                  <a:pt x="4528092" y="20330"/>
                  <a:pt x="4301734" y="45719"/>
                </a:cubicBezTo>
                <a:cubicBezTo>
                  <a:pt x="4075376" y="71108"/>
                  <a:pt x="3917628" y="3936"/>
                  <a:pt x="3812412" y="45719"/>
                </a:cubicBezTo>
                <a:cubicBezTo>
                  <a:pt x="3707196" y="87502"/>
                  <a:pt x="3400715" y="1756"/>
                  <a:pt x="3177906" y="45719"/>
                </a:cubicBezTo>
                <a:cubicBezTo>
                  <a:pt x="2955097" y="89682"/>
                  <a:pt x="2777096" y="-2960"/>
                  <a:pt x="2543400" y="45719"/>
                </a:cubicBezTo>
                <a:cubicBezTo>
                  <a:pt x="2309704" y="94398"/>
                  <a:pt x="2320311" y="19477"/>
                  <a:pt x="2102473" y="45719"/>
                </a:cubicBezTo>
                <a:cubicBezTo>
                  <a:pt x="1884635" y="71961"/>
                  <a:pt x="1780323" y="40795"/>
                  <a:pt x="1564756" y="45719"/>
                </a:cubicBezTo>
                <a:cubicBezTo>
                  <a:pt x="1349189" y="50643"/>
                  <a:pt x="1193297" y="-9624"/>
                  <a:pt x="930250" y="45719"/>
                </a:cubicBezTo>
                <a:cubicBezTo>
                  <a:pt x="667203" y="101062"/>
                  <a:pt x="410801" y="-40081"/>
                  <a:pt x="0" y="45719"/>
                </a:cubicBezTo>
                <a:cubicBezTo>
                  <a:pt x="-4137" y="33380"/>
                  <a:pt x="1490" y="16484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B6856-3DA9-0F45-8F5B-8473E1E12B4E}"/>
              </a:ext>
            </a:extLst>
          </p:cNvPr>
          <p:cNvSpPr txBox="1"/>
          <p:nvPr/>
        </p:nvSpPr>
        <p:spPr>
          <a:xfrm>
            <a:off x="11179512" y="6418991"/>
            <a:ext cx="3964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/36</a:t>
            </a:r>
          </a:p>
        </p:txBody>
      </p:sp>
    </p:spTree>
    <p:extLst>
      <p:ext uri="{BB962C8B-B14F-4D97-AF65-F5344CB8AC3E}">
        <p14:creationId xmlns:p14="http://schemas.microsoft.com/office/powerpoint/2010/main" val="3364730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4D4D-C2F3-6549-A551-CCE9053C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48" y="-1555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Threshold admission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6C5036D-2E12-CF4A-A1C9-133808456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1466952"/>
            <a:ext cx="6845300" cy="281940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597BC93-AADD-0B40-B1AE-408F60F6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31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2E8CC6-8726-6543-B3A8-729C11230CB4}"/>
              </a:ext>
            </a:extLst>
          </p:cNvPr>
          <p:cNvSpPr txBox="1">
            <a:spLocks/>
          </p:cNvSpPr>
          <p:nvPr/>
        </p:nvSpPr>
        <p:spPr>
          <a:xfrm>
            <a:off x="2698635" y="6492874"/>
            <a:ext cx="5911965" cy="282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A Survey on In-Memory KV Store Designs for Today’s Data Centers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DB8B13-30C0-AD46-990E-6D472CBAA810}"/>
              </a:ext>
            </a:extLst>
          </p:cNvPr>
          <p:cNvSpPr/>
          <p:nvPr/>
        </p:nvSpPr>
        <p:spPr>
          <a:xfrm>
            <a:off x="189748" y="809625"/>
            <a:ext cx="4839451" cy="45719"/>
          </a:xfrm>
          <a:custGeom>
            <a:avLst/>
            <a:gdLst>
              <a:gd name="connsiteX0" fmla="*/ 0 w 4839451"/>
              <a:gd name="connsiteY0" fmla="*/ 0 h 45719"/>
              <a:gd name="connsiteX1" fmla="*/ 440928 w 4839451"/>
              <a:gd name="connsiteY1" fmla="*/ 0 h 45719"/>
              <a:gd name="connsiteX2" fmla="*/ 930250 w 4839451"/>
              <a:gd name="connsiteY2" fmla="*/ 0 h 45719"/>
              <a:gd name="connsiteX3" fmla="*/ 1371178 w 4839451"/>
              <a:gd name="connsiteY3" fmla="*/ 0 h 45719"/>
              <a:gd name="connsiteX4" fmla="*/ 1957289 w 4839451"/>
              <a:gd name="connsiteY4" fmla="*/ 0 h 45719"/>
              <a:gd name="connsiteX5" fmla="*/ 2495006 w 4839451"/>
              <a:gd name="connsiteY5" fmla="*/ 0 h 45719"/>
              <a:gd name="connsiteX6" fmla="*/ 3032723 w 4839451"/>
              <a:gd name="connsiteY6" fmla="*/ 0 h 45719"/>
              <a:gd name="connsiteX7" fmla="*/ 3667228 w 4839451"/>
              <a:gd name="connsiteY7" fmla="*/ 0 h 45719"/>
              <a:gd name="connsiteX8" fmla="*/ 4253340 w 4839451"/>
              <a:gd name="connsiteY8" fmla="*/ 0 h 45719"/>
              <a:gd name="connsiteX9" fmla="*/ 4839451 w 4839451"/>
              <a:gd name="connsiteY9" fmla="*/ 0 h 45719"/>
              <a:gd name="connsiteX10" fmla="*/ 4839451 w 4839451"/>
              <a:gd name="connsiteY10" fmla="*/ 45719 h 45719"/>
              <a:gd name="connsiteX11" fmla="*/ 4446918 w 4839451"/>
              <a:gd name="connsiteY11" fmla="*/ 45719 h 45719"/>
              <a:gd name="connsiteX12" fmla="*/ 4005990 w 4839451"/>
              <a:gd name="connsiteY12" fmla="*/ 45719 h 45719"/>
              <a:gd name="connsiteX13" fmla="*/ 3419879 w 4839451"/>
              <a:gd name="connsiteY13" fmla="*/ 45719 h 45719"/>
              <a:gd name="connsiteX14" fmla="*/ 2785373 w 4839451"/>
              <a:gd name="connsiteY14" fmla="*/ 45719 h 45719"/>
              <a:gd name="connsiteX15" fmla="*/ 2296051 w 4839451"/>
              <a:gd name="connsiteY15" fmla="*/ 45719 h 45719"/>
              <a:gd name="connsiteX16" fmla="*/ 1661545 w 4839451"/>
              <a:gd name="connsiteY16" fmla="*/ 45719 h 45719"/>
              <a:gd name="connsiteX17" fmla="*/ 1220617 w 4839451"/>
              <a:gd name="connsiteY17" fmla="*/ 45719 h 45719"/>
              <a:gd name="connsiteX18" fmla="*/ 828084 w 4839451"/>
              <a:gd name="connsiteY18" fmla="*/ 45719 h 45719"/>
              <a:gd name="connsiteX19" fmla="*/ 0 w 4839451"/>
              <a:gd name="connsiteY19" fmla="*/ 45719 h 45719"/>
              <a:gd name="connsiteX20" fmla="*/ 0 w 4839451"/>
              <a:gd name="connsiteY20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39451" h="45719" fill="none" extrusionOk="0">
                <a:moveTo>
                  <a:pt x="0" y="0"/>
                </a:moveTo>
                <a:cubicBezTo>
                  <a:pt x="126168" y="-16445"/>
                  <a:pt x="321183" y="33233"/>
                  <a:pt x="440928" y="0"/>
                </a:cubicBezTo>
                <a:cubicBezTo>
                  <a:pt x="560673" y="-33233"/>
                  <a:pt x="707434" y="25889"/>
                  <a:pt x="930250" y="0"/>
                </a:cubicBezTo>
                <a:cubicBezTo>
                  <a:pt x="1153066" y="-25889"/>
                  <a:pt x="1241148" y="4275"/>
                  <a:pt x="1371178" y="0"/>
                </a:cubicBezTo>
                <a:cubicBezTo>
                  <a:pt x="1501208" y="-4275"/>
                  <a:pt x="1740387" y="47111"/>
                  <a:pt x="1957289" y="0"/>
                </a:cubicBezTo>
                <a:cubicBezTo>
                  <a:pt x="2174191" y="-47111"/>
                  <a:pt x="2357918" y="41425"/>
                  <a:pt x="2495006" y="0"/>
                </a:cubicBezTo>
                <a:cubicBezTo>
                  <a:pt x="2632094" y="-41425"/>
                  <a:pt x="2865098" y="4179"/>
                  <a:pt x="3032723" y="0"/>
                </a:cubicBezTo>
                <a:cubicBezTo>
                  <a:pt x="3200348" y="-4179"/>
                  <a:pt x="3368671" y="12930"/>
                  <a:pt x="3667228" y="0"/>
                </a:cubicBezTo>
                <a:cubicBezTo>
                  <a:pt x="3965785" y="-12930"/>
                  <a:pt x="4108910" y="29685"/>
                  <a:pt x="4253340" y="0"/>
                </a:cubicBezTo>
                <a:cubicBezTo>
                  <a:pt x="4397770" y="-29685"/>
                  <a:pt x="4618703" y="11334"/>
                  <a:pt x="4839451" y="0"/>
                </a:cubicBezTo>
                <a:cubicBezTo>
                  <a:pt x="4842888" y="9704"/>
                  <a:pt x="4836562" y="29365"/>
                  <a:pt x="4839451" y="45719"/>
                </a:cubicBezTo>
                <a:cubicBezTo>
                  <a:pt x="4645165" y="87201"/>
                  <a:pt x="4559772" y="23603"/>
                  <a:pt x="4446918" y="45719"/>
                </a:cubicBezTo>
                <a:cubicBezTo>
                  <a:pt x="4334064" y="67835"/>
                  <a:pt x="4095352" y="-5442"/>
                  <a:pt x="4005990" y="45719"/>
                </a:cubicBezTo>
                <a:cubicBezTo>
                  <a:pt x="3916628" y="96880"/>
                  <a:pt x="3638163" y="45516"/>
                  <a:pt x="3419879" y="45719"/>
                </a:cubicBezTo>
                <a:cubicBezTo>
                  <a:pt x="3201595" y="45922"/>
                  <a:pt x="3019300" y="16096"/>
                  <a:pt x="2785373" y="45719"/>
                </a:cubicBezTo>
                <a:cubicBezTo>
                  <a:pt x="2551446" y="75342"/>
                  <a:pt x="2450841" y="-2114"/>
                  <a:pt x="2296051" y="45719"/>
                </a:cubicBezTo>
                <a:cubicBezTo>
                  <a:pt x="2141261" y="93552"/>
                  <a:pt x="1875696" y="-3499"/>
                  <a:pt x="1661545" y="45719"/>
                </a:cubicBezTo>
                <a:cubicBezTo>
                  <a:pt x="1447394" y="94937"/>
                  <a:pt x="1310359" y="43707"/>
                  <a:pt x="1220617" y="45719"/>
                </a:cubicBezTo>
                <a:cubicBezTo>
                  <a:pt x="1130875" y="47731"/>
                  <a:pt x="933224" y="29021"/>
                  <a:pt x="828084" y="45719"/>
                </a:cubicBezTo>
                <a:cubicBezTo>
                  <a:pt x="722944" y="62417"/>
                  <a:pt x="212357" y="27514"/>
                  <a:pt x="0" y="45719"/>
                </a:cubicBezTo>
                <a:cubicBezTo>
                  <a:pt x="-5191" y="36388"/>
                  <a:pt x="1414" y="13299"/>
                  <a:pt x="0" y="0"/>
                </a:cubicBezTo>
                <a:close/>
              </a:path>
              <a:path w="4839451" h="45719" stroke="0" extrusionOk="0">
                <a:moveTo>
                  <a:pt x="0" y="0"/>
                </a:moveTo>
                <a:cubicBezTo>
                  <a:pt x="213707" y="-18480"/>
                  <a:pt x="293931" y="49034"/>
                  <a:pt x="489322" y="0"/>
                </a:cubicBezTo>
                <a:cubicBezTo>
                  <a:pt x="684713" y="-49034"/>
                  <a:pt x="799716" y="25937"/>
                  <a:pt x="881856" y="0"/>
                </a:cubicBezTo>
                <a:cubicBezTo>
                  <a:pt x="963996" y="-25937"/>
                  <a:pt x="1290056" y="3348"/>
                  <a:pt x="1516361" y="0"/>
                </a:cubicBezTo>
                <a:cubicBezTo>
                  <a:pt x="1742666" y="-3348"/>
                  <a:pt x="1907359" y="2999"/>
                  <a:pt x="2005684" y="0"/>
                </a:cubicBezTo>
                <a:cubicBezTo>
                  <a:pt x="2104009" y="-2999"/>
                  <a:pt x="2356962" y="9895"/>
                  <a:pt x="2495006" y="0"/>
                </a:cubicBezTo>
                <a:cubicBezTo>
                  <a:pt x="2633050" y="-9895"/>
                  <a:pt x="2846097" y="20648"/>
                  <a:pt x="3129512" y="0"/>
                </a:cubicBezTo>
                <a:cubicBezTo>
                  <a:pt x="3412927" y="-20648"/>
                  <a:pt x="3391229" y="25241"/>
                  <a:pt x="3570439" y="0"/>
                </a:cubicBezTo>
                <a:cubicBezTo>
                  <a:pt x="3749649" y="-25241"/>
                  <a:pt x="3910069" y="45419"/>
                  <a:pt x="4204945" y="0"/>
                </a:cubicBezTo>
                <a:cubicBezTo>
                  <a:pt x="4499821" y="-45419"/>
                  <a:pt x="4539542" y="8608"/>
                  <a:pt x="4839451" y="0"/>
                </a:cubicBezTo>
                <a:cubicBezTo>
                  <a:pt x="4841410" y="19102"/>
                  <a:pt x="4835226" y="29481"/>
                  <a:pt x="4839451" y="45719"/>
                </a:cubicBezTo>
                <a:cubicBezTo>
                  <a:pt x="4635292" y="81467"/>
                  <a:pt x="4528092" y="20330"/>
                  <a:pt x="4301734" y="45719"/>
                </a:cubicBezTo>
                <a:cubicBezTo>
                  <a:pt x="4075376" y="71108"/>
                  <a:pt x="3917628" y="3936"/>
                  <a:pt x="3812412" y="45719"/>
                </a:cubicBezTo>
                <a:cubicBezTo>
                  <a:pt x="3707196" y="87502"/>
                  <a:pt x="3400715" y="1756"/>
                  <a:pt x="3177906" y="45719"/>
                </a:cubicBezTo>
                <a:cubicBezTo>
                  <a:pt x="2955097" y="89682"/>
                  <a:pt x="2777096" y="-2960"/>
                  <a:pt x="2543400" y="45719"/>
                </a:cubicBezTo>
                <a:cubicBezTo>
                  <a:pt x="2309704" y="94398"/>
                  <a:pt x="2320311" y="19477"/>
                  <a:pt x="2102473" y="45719"/>
                </a:cubicBezTo>
                <a:cubicBezTo>
                  <a:pt x="1884635" y="71961"/>
                  <a:pt x="1780323" y="40795"/>
                  <a:pt x="1564756" y="45719"/>
                </a:cubicBezTo>
                <a:cubicBezTo>
                  <a:pt x="1349189" y="50643"/>
                  <a:pt x="1193297" y="-9624"/>
                  <a:pt x="930250" y="45719"/>
                </a:cubicBezTo>
                <a:cubicBezTo>
                  <a:pt x="667203" y="101062"/>
                  <a:pt x="410801" y="-40081"/>
                  <a:pt x="0" y="45719"/>
                </a:cubicBezTo>
                <a:cubicBezTo>
                  <a:pt x="-4137" y="33380"/>
                  <a:pt x="1490" y="16484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34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63E4-2DD6-DB41-B43E-49192A86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55" y="-175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Tail latency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08E45A2-A831-FD4B-AB9B-D84044341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928" y="1840944"/>
            <a:ext cx="6743700" cy="24638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1EA67-2E0D-BC46-8268-7F4EA583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32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77CA64-F4BB-1843-9A59-F9C9428A6426}"/>
              </a:ext>
            </a:extLst>
          </p:cNvPr>
          <p:cNvSpPr/>
          <p:nvPr/>
        </p:nvSpPr>
        <p:spPr>
          <a:xfrm>
            <a:off x="189748" y="809625"/>
            <a:ext cx="4839451" cy="45719"/>
          </a:xfrm>
          <a:custGeom>
            <a:avLst/>
            <a:gdLst>
              <a:gd name="connsiteX0" fmla="*/ 0 w 4839451"/>
              <a:gd name="connsiteY0" fmla="*/ 0 h 45719"/>
              <a:gd name="connsiteX1" fmla="*/ 440928 w 4839451"/>
              <a:gd name="connsiteY1" fmla="*/ 0 h 45719"/>
              <a:gd name="connsiteX2" fmla="*/ 930250 w 4839451"/>
              <a:gd name="connsiteY2" fmla="*/ 0 h 45719"/>
              <a:gd name="connsiteX3" fmla="*/ 1371178 w 4839451"/>
              <a:gd name="connsiteY3" fmla="*/ 0 h 45719"/>
              <a:gd name="connsiteX4" fmla="*/ 1957289 w 4839451"/>
              <a:gd name="connsiteY4" fmla="*/ 0 h 45719"/>
              <a:gd name="connsiteX5" fmla="*/ 2495006 w 4839451"/>
              <a:gd name="connsiteY5" fmla="*/ 0 h 45719"/>
              <a:gd name="connsiteX6" fmla="*/ 3032723 w 4839451"/>
              <a:gd name="connsiteY6" fmla="*/ 0 h 45719"/>
              <a:gd name="connsiteX7" fmla="*/ 3667228 w 4839451"/>
              <a:gd name="connsiteY7" fmla="*/ 0 h 45719"/>
              <a:gd name="connsiteX8" fmla="*/ 4253340 w 4839451"/>
              <a:gd name="connsiteY8" fmla="*/ 0 h 45719"/>
              <a:gd name="connsiteX9" fmla="*/ 4839451 w 4839451"/>
              <a:gd name="connsiteY9" fmla="*/ 0 h 45719"/>
              <a:gd name="connsiteX10" fmla="*/ 4839451 w 4839451"/>
              <a:gd name="connsiteY10" fmla="*/ 45719 h 45719"/>
              <a:gd name="connsiteX11" fmla="*/ 4446918 w 4839451"/>
              <a:gd name="connsiteY11" fmla="*/ 45719 h 45719"/>
              <a:gd name="connsiteX12" fmla="*/ 4005990 w 4839451"/>
              <a:gd name="connsiteY12" fmla="*/ 45719 h 45719"/>
              <a:gd name="connsiteX13" fmla="*/ 3419879 w 4839451"/>
              <a:gd name="connsiteY13" fmla="*/ 45719 h 45719"/>
              <a:gd name="connsiteX14" fmla="*/ 2785373 w 4839451"/>
              <a:gd name="connsiteY14" fmla="*/ 45719 h 45719"/>
              <a:gd name="connsiteX15" fmla="*/ 2296051 w 4839451"/>
              <a:gd name="connsiteY15" fmla="*/ 45719 h 45719"/>
              <a:gd name="connsiteX16" fmla="*/ 1661545 w 4839451"/>
              <a:gd name="connsiteY16" fmla="*/ 45719 h 45719"/>
              <a:gd name="connsiteX17" fmla="*/ 1220617 w 4839451"/>
              <a:gd name="connsiteY17" fmla="*/ 45719 h 45719"/>
              <a:gd name="connsiteX18" fmla="*/ 828084 w 4839451"/>
              <a:gd name="connsiteY18" fmla="*/ 45719 h 45719"/>
              <a:gd name="connsiteX19" fmla="*/ 0 w 4839451"/>
              <a:gd name="connsiteY19" fmla="*/ 45719 h 45719"/>
              <a:gd name="connsiteX20" fmla="*/ 0 w 4839451"/>
              <a:gd name="connsiteY20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39451" h="45719" fill="none" extrusionOk="0">
                <a:moveTo>
                  <a:pt x="0" y="0"/>
                </a:moveTo>
                <a:cubicBezTo>
                  <a:pt x="126168" y="-16445"/>
                  <a:pt x="321183" y="33233"/>
                  <a:pt x="440928" y="0"/>
                </a:cubicBezTo>
                <a:cubicBezTo>
                  <a:pt x="560673" y="-33233"/>
                  <a:pt x="707434" y="25889"/>
                  <a:pt x="930250" y="0"/>
                </a:cubicBezTo>
                <a:cubicBezTo>
                  <a:pt x="1153066" y="-25889"/>
                  <a:pt x="1241148" y="4275"/>
                  <a:pt x="1371178" y="0"/>
                </a:cubicBezTo>
                <a:cubicBezTo>
                  <a:pt x="1501208" y="-4275"/>
                  <a:pt x="1740387" y="47111"/>
                  <a:pt x="1957289" y="0"/>
                </a:cubicBezTo>
                <a:cubicBezTo>
                  <a:pt x="2174191" y="-47111"/>
                  <a:pt x="2357918" y="41425"/>
                  <a:pt x="2495006" y="0"/>
                </a:cubicBezTo>
                <a:cubicBezTo>
                  <a:pt x="2632094" y="-41425"/>
                  <a:pt x="2865098" y="4179"/>
                  <a:pt x="3032723" y="0"/>
                </a:cubicBezTo>
                <a:cubicBezTo>
                  <a:pt x="3200348" y="-4179"/>
                  <a:pt x="3368671" y="12930"/>
                  <a:pt x="3667228" y="0"/>
                </a:cubicBezTo>
                <a:cubicBezTo>
                  <a:pt x="3965785" y="-12930"/>
                  <a:pt x="4108910" y="29685"/>
                  <a:pt x="4253340" y="0"/>
                </a:cubicBezTo>
                <a:cubicBezTo>
                  <a:pt x="4397770" y="-29685"/>
                  <a:pt x="4618703" y="11334"/>
                  <a:pt x="4839451" y="0"/>
                </a:cubicBezTo>
                <a:cubicBezTo>
                  <a:pt x="4842888" y="9704"/>
                  <a:pt x="4836562" y="29365"/>
                  <a:pt x="4839451" y="45719"/>
                </a:cubicBezTo>
                <a:cubicBezTo>
                  <a:pt x="4645165" y="87201"/>
                  <a:pt x="4559772" y="23603"/>
                  <a:pt x="4446918" y="45719"/>
                </a:cubicBezTo>
                <a:cubicBezTo>
                  <a:pt x="4334064" y="67835"/>
                  <a:pt x="4095352" y="-5442"/>
                  <a:pt x="4005990" y="45719"/>
                </a:cubicBezTo>
                <a:cubicBezTo>
                  <a:pt x="3916628" y="96880"/>
                  <a:pt x="3638163" y="45516"/>
                  <a:pt x="3419879" y="45719"/>
                </a:cubicBezTo>
                <a:cubicBezTo>
                  <a:pt x="3201595" y="45922"/>
                  <a:pt x="3019300" y="16096"/>
                  <a:pt x="2785373" y="45719"/>
                </a:cubicBezTo>
                <a:cubicBezTo>
                  <a:pt x="2551446" y="75342"/>
                  <a:pt x="2450841" y="-2114"/>
                  <a:pt x="2296051" y="45719"/>
                </a:cubicBezTo>
                <a:cubicBezTo>
                  <a:pt x="2141261" y="93552"/>
                  <a:pt x="1875696" y="-3499"/>
                  <a:pt x="1661545" y="45719"/>
                </a:cubicBezTo>
                <a:cubicBezTo>
                  <a:pt x="1447394" y="94937"/>
                  <a:pt x="1310359" y="43707"/>
                  <a:pt x="1220617" y="45719"/>
                </a:cubicBezTo>
                <a:cubicBezTo>
                  <a:pt x="1130875" y="47731"/>
                  <a:pt x="933224" y="29021"/>
                  <a:pt x="828084" y="45719"/>
                </a:cubicBezTo>
                <a:cubicBezTo>
                  <a:pt x="722944" y="62417"/>
                  <a:pt x="212357" y="27514"/>
                  <a:pt x="0" y="45719"/>
                </a:cubicBezTo>
                <a:cubicBezTo>
                  <a:pt x="-5191" y="36388"/>
                  <a:pt x="1414" y="13299"/>
                  <a:pt x="0" y="0"/>
                </a:cubicBezTo>
                <a:close/>
              </a:path>
              <a:path w="4839451" h="45719" stroke="0" extrusionOk="0">
                <a:moveTo>
                  <a:pt x="0" y="0"/>
                </a:moveTo>
                <a:cubicBezTo>
                  <a:pt x="213707" y="-18480"/>
                  <a:pt x="293931" y="49034"/>
                  <a:pt x="489322" y="0"/>
                </a:cubicBezTo>
                <a:cubicBezTo>
                  <a:pt x="684713" y="-49034"/>
                  <a:pt x="799716" y="25937"/>
                  <a:pt x="881856" y="0"/>
                </a:cubicBezTo>
                <a:cubicBezTo>
                  <a:pt x="963996" y="-25937"/>
                  <a:pt x="1290056" y="3348"/>
                  <a:pt x="1516361" y="0"/>
                </a:cubicBezTo>
                <a:cubicBezTo>
                  <a:pt x="1742666" y="-3348"/>
                  <a:pt x="1907359" y="2999"/>
                  <a:pt x="2005684" y="0"/>
                </a:cubicBezTo>
                <a:cubicBezTo>
                  <a:pt x="2104009" y="-2999"/>
                  <a:pt x="2356962" y="9895"/>
                  <a:pt x="2495006" y="0"/>
                </a:cubicBezTo>
                <a:cubicBezTo>
                  <a:pt x="2633050" y="-9895"/>
                  <a:pt x="2846097" y="20648"/>
                  <a:pt x="3129512" y="0"/>
                </a:cubicBezTo>
                <a:cubicBezTo>
                  <a:pt x="3412927" y="-20648"/>
                  <a:pt x="3391229" y="25241"/>
                  <a:pt x="3570439" y="0"/>
                </a:cubicBezTo>
                <a:cubicBezTo>
                  <a:pt x="3749649" y="-25241"/>
                  <a:pt x="3910069" y="45419"/>
                  <a:pt x="4204945" y="0"/>
                </a:cubicBezTo>
                <a:cubicBezTo>
                  <a:pt x="4499821" y="-45419"/>
                  <a:pt x="4539542" y="8608"/>
                  <a:pt x="4839451" y="0"/>
                </a:cubicBezTo>
                <a:cubicBezTo>
                  <a:pt x="4841410" y="19102"/>
                  <a:pt x="4835226" y="29481"/>
                  <a:pt x="4839451" y="45719"/>
                </a:cubicBezTo>
                <a:cubicBezTo>
                  <a:pt x="4635292" y="81467"/>
                  <a:pt x="4528092" y="20330"/>
                  <a:pt x="4301734" y="45719"/>
                </a:cubicBezTo>
                <a:cubicBezTo>
                  <a:pt x="4075376" y="71108"/>
                  <a:pt x="3917628" y="3936"/>
                  <a:pt x="3812412" y="45719"/>
                </a:cubicBezTo>
                <a:cubicBezTo>
                  <a:pt x="3707196" y="87502"/>
                  <a:pt x="3400715" y="1756"/>
                  <a:pt x="3177906" y="45719"/>
                </a:cubicBezTo>
                <a:cubicBezTo>
                  <a:pt x="2955097" y="89682"/>
                  <a:pt x="2777096" y="-2960"/>
                  <a:pt x="2543400" y="45719"/>
                </a:cubicBezTo>
                <a:cubicBezTo>
                  <a:pt x="2309704" y="94398"/>
                  <a:pt x="2320311" y="19477"/>
                  <a:pt x="2102473" y="45719"/>
                </a:cubicBezTo>
                <a:cubicBezTo>
                  <a:pt x="1884635" y="71961"/>
                  <a:pt x="1780323" y="40795"/>
                  <a:pt x="1564756" y="45719"/>
                </a:cubicBezTo>
                <a:cubicBezTo>
                  <a:pt x="1349189" y="50643"/>
                  <a:pt x="1193297" y="-9624"/>
                  <a:pt x="930250" y="45719"/>
                </a:cubicBezTo>
                <a:cubicBezTo>
                  <a:pt x="667203" y="101062"/>
                  <a:pt x="410801" y="-40081"/>
                  <a:pt x="0" y="45719"/>
                </a:cubicBezTo>
                <a:cubicBezTo>
                  <a:pt x="-4137" y="33380"/>
                  <a:pt x="1490" y="16484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E791F-5447-4743-9211-98FF8EB235AD}"/>
              </a:ext>
            </a:extLst>
          </p:cNvPr>
          <p:cNvSpPr txBox="1"/>
          <p:nvPr/>
        </p:nvSpPr>
        <p:spPr>
          <a:xfrm>
            <a:off x="11179512" y="6418991"/>
            <a:ext cx="3964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/36</a:t>
            </a:r>
          </a:p>
        </p:txBody>
      </p:sp>
    </p:spTree>
    <p:extLst>
      <p:ext uri="{BB962C8B-B14F-4D97-AF65-F5344CB8AC3E}">
        <p14:creationId xmlns:p14="http://schemas.microsoft.com/office/powerpoint/2010/main" val="2068093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DAB8-05ED-F345-9A3D-905D5D59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1871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Head-of-line blocking</a:t>
            </a:r>
          </a:p>
        </p:txBody>
      </p:sp>
      <p:pic>
        <p:nvPicPr>
          <p:cNvPr id="5" name="Content Placeholder 4" descr="Processor with solid fill">
            <a:extLst>
              <a:ext uri="{FF2B5EF4-FFF2-40B4-BE49-F238E27FC236}">
                <a16:creationId xmlns:a16="http://schemas.microsoft.com/office/drawing/2014/main" id="{38C26071-C5FA-CC4A-A481-78383CB45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5123" y="2514600"/>
            <a:ext cx="914400" cy="914400"/>
          </a:xfr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A153A40-DBCF-154E-B2C3-84E3715D9160}"/>
              </a:ext>
            </a:extLst>
          </p:cNvPr>
          <p:cNvSpPr/>
          <p:nvPr/>
        </p:nvSpPr>
        <p:spPr>
          <a:xfrm>
            <a:off x="5486400" y="2747010"/>
            <a:ext cx="3002280" cy="4495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4460F6E-0C42-3E45-93AC-250B36BC4249}"/>
              </a:ext>
            </a:extLst>
          </p:cNvPr>
          <p:cNvSpPr/>
          <p:nvPr/>
        </p:nvSpPr>
        <p:spPr>
          <a:xfrm>
            <a:off x="5029199" y="2747010"/>
            <a:ext cx="300757" cy="4495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48B0E8C-E00B-5346-B2D8-74001C3D11FE}"/>
              </a:ext>
            </a:extLst>
          </p:cNvPr>
          <p:cNvSpPr/>
          <p:nvPr/>
        </p:nvSpPr>
        <p:spPr>
          <a:xfrm>
            <a:off x="4650220" y="2747010"/>
            <a:ext cx="300757" cy="4495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BF61398-5866-0149-B0CC-ED4D4850D459}"/>
              </a:ext>
            </a:extLst>
          </p:cNvPr>
          <p:cNvSpPr/>
          <p:nvPr/>
        </p:nvSpPr>
        <p:spPr>
          <a:xfrm>
            <a:off x="4358640" y="2747010"/>
            <a:ext cx="163593" cy="4495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C44D54A-13DE-2A4F-ADC8-B4065D6AA1FC}"/>
              </a:ext>
            </a:extLst>
          </p:cNvPr>
          <p:cNvSpPr/>
          <p:nvPr/>
        </p:nvSpPr>
        <p:spPr>
          <a:xfrm>
            <a:off x="3899412" y="2747010"/>
            <a:ext cx="300757" cy="4495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F431428C-D209-C74C-8EC9-9CB63ABADDB4}"/>
              </a:ext>
            </a:extLst>
          </p:cNvPr>
          <p:cNvSpPr/>
          <p:nvPr/>
        </p:nvSpPr>
        <p:spPr>
          <a:xfrm rot="16200000">
            <a:off x="6762752" y="2167115"/>
            <a:ext cx="449579" cy="3002279"/>
          </a:xfrm>
          <a:prstGeom prst="leftBrace">
            <a:avLst>
              <a:gd name="adj1" fmla="val 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CEC397-476E-9B42-B7CA-B4A58B176C3F}"/>
              </a:ext>
            </a:extLst>
          </p:cNvPr>
          <p:cNvSpPr txBox="1"/>
          <p:nvPr/>
        </p:nvSpPr>
        <p:spPr>
          <a:xfrm>
            <a:off x="6208544" y="3955252"/>
            <a:ext cx="155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B51BC4-94C8-7446-B641-AAD6BB4225A9}"/>
              </a:ext>
            </a:extLst>
          </p:cNvPr>
          <p:cNvSpPr txBox="1"/>
          <p:nvPr/>
        </p:nvSpPr>
        <p:spPr>
          <a:xfrm>
            <a:off x="3269647" y="2013078"/>
            <a:ext cx="15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 Request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B236DE13-D22C-0740-9D2A-DEA50E017EF2}"/>
              </a:ext>
            </a:extLst>
          </p:cNvPr>
          <p:cNvSpPr/>
          <p:nvPr/>
        </p:nvSpPr>
        <p:spPr>
          <a:xfrm rot="5400000">
            <a:off x="3823181" y="2394194"/>
            <a:ext cx="449579" cy="300759"/>
          </a:xfrm>
          <a:prstGeom prst="leftBrace">
            <a:avLst>
              <a:gd name="adj1" fmla="val 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26C943B-A536-9F41-9DEC-B0A696DB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33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5B9225-C6EE-874F-9744-E30130AEEE73}"/>
              </a:ext>
            </a:extLst>
          </p:cNvPr>
          <p:cNvSpPr/>
          <p:nvPr/>
        </p:nvSpPr>
        <p:spPr>
          <a:xfrm>
            <a:off x="189748" y="809625"/>
            <a:ext cx="4839451" cy="45719"/>
          </a:xfrm>
          <a:custGeom>
            <a:avLst/>
            <a:gdLst>
              <a:gd name="connsiteX0" fmla="*/ 0 w 4839451"/>
              <a:gd name="connsiteY0" fmla="*/ 0 h 45719"/>
              <a:gd name="connsiteX1" fmla="*/ 440928 w 4839451"/>
              <a:gd name="connsiteY1" fmla="*/ 0 h 45719"/>
              <a:gd name="connsiteX2" fmla="*/ 930250 w 4839451"/>
              <a:gd name="connsiteY2" fmla="*/ 0 h 45719"/>
              <a:gd name="connsiteX3" fmla="*/ 1371178 w 4839451"/>
              <a:gd name="connsiteY3" fmla="*/ 0 h 45719"/>
              <a:gd name="connsiteX4" fmla="*/ 1957289 w 4839451"/>
              <a:gd name="connsiteY4" fmla="*/ 0 h 45719"/>
              <a:gd name="connsiteX5" fmla="*/ 2495006 w 4839451"/>
              <a:gd name="connsiteY5" fmla="*/ 0 h 45719"/>
              <a:gd name="connsiteX6" fmla="*/ 3032723 w 4839451"/>
              <a:gd name="connsiteY6" fmla="*/ 0 h 45719"/>
              <a:gd name="connsiteX7" fmla="*/ 3667228 w 4839451"/>
              <a:gd name="connsiteY7" fmla="*/ 0 h 45719"/>
              <a:gd name="connsiteX8" fmla="*/ 4253340 w 4839451"/>
              <a:gd name="connsiteY8" fmla="*/ 0 h 45719"/>
              <a:gd name="connsiteX9" fmla="*/ 4839451 w 4839451"/>
              <a:gd name="connsiteY9" fmla="*/ 0 h 45719"/>
              <a:gd name="connsiteX10" fmla="*/ 4839451 w 4839451"/>
              <a:gd name="connsiteY10" fmla="*/ 45719 h 45719"/>
              <a:gd name="connsiteX11" fmla="*/ 4446918 w 4839451"/>
              <a:gd name="connsiteY11" fmla="*/ 45719 h 45719"/>
              <a:gd name="connsiteX12" fmla="*/ 4005990 w 4839451"/>
              <a:gd name="connsiteY12" fmla="*/ 45719 h 45719"/>
              <a:gd name="connsiteX13" fmla="*/ 3419879 w 4839451"/>
              <a:gd name="connsiteY13" fmla="*/ 45719 h 45719"/>
              <a:gd name="connsiteX14" fmla="*/ 2785373 w 4839451"/>
              <a:gd name="connsiteY14" fmla="*/ 45719 h 45719"/>
              <a:gd name="connsiteX15" fmla="*/ 2296051 w 4839451"/>
              <a:gd name="connsiteY15" fmla="*/ 45719 h 45719"/>
              <a:gd name="connsiteX16" fmla="*/ 1661545 w 4839451"/>
              <a:gd name="connsiteY16" fmla="*/ 45719 h 45719"/>
              <a:gd name="connsiteX17" fmla="*/ 1220617 w 4839451"/>
              <a:gd name="connsiteY17" fmla="*/ 45719 h 45719"/>
              <a:gd name="connsiteX18" fmla="*/ 828084 w 4839451"/>
              <a:gd name="connsiteY18" fmla="*/ 45719 h 45719"/>
              <a:gd name="connsiteX19" fmla="*/ 0 w 4839451"/>
              <a:gd name="connsiteY19" fmla="*/ 45719 h 45719"/>
              <a:gd name="connsiteX20" fmla="*/ 0 w 4839451"/>
              <a:gd name="connsiteY20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39451" h="45719" fill="none" extrusionOk="0">
                <a:moveTo>
                  <a:pt x="0" y="0"/>
                </a:moveTo>
                <a:cubicBezTo>
                  <a:pt x="126168" y="-16445"/>
                  <a:pt x="321183" y="33233"/>
                  <a:pt x="440928" y="0"/>
                </a:cubicBezTo>
                <a:cubicBezTo>
                  <a:pt x="560673" y="-33233"/>
                  <a:pt x="707434" y="25889"/>
                  <a:pt x="930250" y="0"/>
                </a:cubicBezTo>
                <a:cubicBezTo>
                  <a:pt x="1153066" y="-25889"/>
                  <a:pt x="1241148" y="4275"/>
                  <a:pt x="1371178" y="0"/>
                </a:cubicBezTo>
                <a:cubicBezTo>
                  <a:pt x="1501208" y="-4275"/>
                  <a:pt x="1740387" y="47111"/>
                  <a:pt x="1957289" y="0"/>
                </a:cubicBezTo>
                <a:cubicBezTo>
                  <a:pt x="2174191" y="-47111"/>
                  <a:pt x="2357918" y="41425"/>
                  <a:pt x="2495006" y="0"/>
                </a:cubicBezTo>
                <a:cubicBezTo>
                  <a:pt x="2632094" y="-41425"/>
                  <a:pt x="2865098" y="4179"/>
                  <a:pt x="3032723" y="0"/>
                </a:cubicBezTo>
                <a:cubicBezTo>
                  <a:pt x="3200348" y="-4179"/>
                  <a:pt x="3368671" y="12930"/>
                  <a:pt x="3667228" y="0"/>
                </a:cubicBezTo>
                <a:cubicBezTo>
                  <a:pt x="3965785" y="-12930"/>
                  <a:pt x="4108910" y="29685"/>
                  <a:pt x="4253340" y="0"/>
                </a:cubicBezTo>
                <a:cubicBezTo>
                  <a:pt x="4397770" y="-29685"/>
                  <a:pt x="4618703" y="11334"/>
                  <a:pt x="4839451" y="0"/>
                </a:cubicBezTo>
                <a:cubicBezTo>
                  <a:pt x="4842888" y="9704"/>
                  <a:pt x="4836562" y="29365"/>
                  <a:pt x="4839451" y="45719"/>
                </a:cubicBezTo>
                <a:cubicBezTo>
                  <a:pt x="4645165" y="87201"/>
                  <a:pt x="4559772" y="23603"/>
                  <a:pt x="4446918" y="45719"/>
                </a:cubicBezTo>
                <a:cubicBezTo>
                  <a:pt x="4334064" y="67835"/>
                  <a:pt x="4095352" y="-5442"/>
                  <a:pt x="4005990" y="45719"/>
                </a:cubicBezTo>
                <a:cubicBezTo>
                  <a:pt x="3916628" y="96880"/>
                  <a:pt x="3638163" y="45516"/>
                  <a:pt x="3419879" y="45719"/>
                </a:cubicBezTo>
                <a:cubicBezTo>
                  <a:pt x="3201595" y="45922"/>
                  <a:pt x="3019300" y="16096"/>
                  <a:pt x="2785373" y="45719"/>
                </a:cubicBezTo>
                <a:cubicBezTo>
                  <a:pt x="2551446" y="75342"/>
                  <a:pt x="2450841" y="-2114"/>
                  <a:pt x="2296051" y="45719"/>
                </a:cubicBezTo>
                <a:cubicBezTo>
                  <a:pt x="2141261" y="93552"/>
                  <a:pt x="1875696" y="-3499"/>
                  <a:pt x="1661545" y="45719"/>
                </a:cubicBezTo>
                <a:cubicBezTo>
                  <a:pt x="1447394" y="94937"/>
                  <a:pt x="1310359" y="43707"/>
                  <a:pt x="1220617" y="45719"/>
                </a:cubicBezTo>
                <a:cubicBezTo>
                  <a:pt x="1130875" y="47731"/>
                  <a:pt x="933224" y="29021"/>
                  <a:pt x="828084" y="45719"/>
                </a:cubicBezTo>
                <a:cubicBezTo>
                  <a:pt x="722944" y="62417"/>
                  <a:pt x="212357" y="27514"/>
                  <a:pt x="0" y="45719"/>
                </a:cubicBezTo>
                <a:cubicBezTo>
                  <a:pt x="-5191" y="36388"/>
                  <a:pt x="1414" y="13299"/>
                  <a:pt x="0" y="0"/>
                </a:cubicBezTo>
                <a:close/>
              </a:path>
              <a:path w="4839451" h="45719" stroke="0" extrusionOk="0">
                <a:moveTo>
                  <a:pt x="0" y="0"/>
                </a:moveTo>
                <a:cubicBezTo>
                  <a:pt x="213707" y="-18480"/>
                  <a:pt x="293931" y="49034"/>
                  <a:pt x="489322" y="0"/>
                </a:cubicBezTo>
                <a:cubicBezTo>
                  <a:pt x="684713" y="-49034"/>
                  <a:pt x="799716" y="25937"/>
                  <a:pt x="881856" y="0"/>
                </a:cubicBezTo>
                <a:cubicBezTo>
                  <a:pt x="963996" y="-25937"/>
                  <a:pt x="1290056" y="3348"/>
                  <a:pt x="1516361" y="0"/>
                </a:cubicBezTo>
                <a:cubicBezTo>
                  <a:pt x="1742666" y="-3348"/>
                  <a:pt x="1907359" y="2999"/>
                  <a:pt x="2005684" y="0"/>
                </a:cubicBezTo>
                <a:cubicBezTo>
                  <a:pt x="2104009" y="-2999"/>
                  <a:pt x="2356962" y="9895"/>
                  <a:pt x="2495006" y="0"/>
                </a:cubicBezTo>
                <a:cubicBezTo>
                  <a:pt x="2633050" y="-9895"/>
                  <a:pt x="2846097" y="20648"/>
                  <a:pt x="3129512" y="0"/>
                </a:cubicBezTo>
                <a:cubicBezTo>
                  <a:pt x="3412927" y="-20648"/>
                  <a:pt x="3391229" y="25241"/>
                  <a:pt x="3570439" y="0"/>
                </a:cubicBezTo>
                <a:cubicBezTo>
                  <a:pt x="3749649" y="-25241"/>
                  <a:pt x="3910069" y="45419"/>
                  <a:pt x="4204945" y="0"/>
                </a:cubicBezTo>
                <a:cubicBezTo>
                  <a:pt x="4499821" y="-45419"/>
                  <a:pt x="4539542" y="8608"/>
                  <a:pt x="4839451" y="0"/>
                </a:cubicBezTo>
                <a:cubicBezTo>
                  <a:pt x="4841410" y="19102"/>
                  <a:pt x="4835226" y="29481"/>
                  <a:pt x="4839451" y="45719"/>
                </a:cubicBezTo>
                <a:cubicBezTo>
                  <a:pt x="4635292" y="81467"/>
                  <a:pt x="4528092" y="20330"/>
                  <a:pt x="4301734" y="45719"/>
                </a:cubicBezTo>
                <a:cubicBezTo>
                  <a:pt x="4075376" y="71108"/>
                  <a:pt x="3917628" y="3936"/>
                  <a:pt x="3812412" y="45719"/>
                </a:cubicBezTo>
                <a:cubicBezTo>
                  <a:pt x="3707196" y="87502"/>
                  <a:pt x="3400715" y="1756"/>
                  <a:pt x="3177906" y="45719"/>
                </a:cubicBezTo>
                <a:cubicBezTo>
                  <a:pt x="2955097" y="89682"/>
                  <a:pt x="2777096" y="-2960"/>
                  <a:pt x="2543400" y="45719"/>
                </a:cubicBezTo>
                <a:cubicBezTo>
                  <a:pt x="2309704" y="94398"/>
                  <a:pt x="2320311" y="19477"/>
                  <a:pt x="2102473" y="45719"/>
                </a:cubicBezTo>
                <a:cubicBezTo>
                  <a:pt x="1884635" y="71961"/>
                  <a:pt x="1780323" y="40795"/>
                  <a:pt x="1564756" y="45719"/>
                </a:cubicBezTo>
                <a:cubicBezTo>
                  <a:pt x="1349189" y="50643"/>
                  <a:pt x="1193297" y="-9624"/>
                  <a:pt x="930250" y="45719"/>
                </a:cubicBezTo>
                <a:cubicBezTo>
                  <a:pt x="667203" y="101062"/>
                  <a:pt x="410801" y="-40081"/>
                  <a:pt x="0" y="45719"/>
                </a:cubicBezTo>
                <a:cubicBezTo>
                  <a:pt x="-4137" y="33380"/>
                  <a:pt x="1490" y="16484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1310EE-2C80-1645-91DB-4BCEC05E96D8}"/>
              </a:ext>
            </a:extLst>
          </p:cNvPr>
          <p:cNvSpPr txBox="1"/>
          <p:nvPr/>
        </p:nvSpPr>
        <p:spPr>
          <a:xfrm>
            <a:off x="11179512" y="6418991"/>
            <a:ext cx="3964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/36</a:t>
            </a:r>
          </a:p>
        </p:txBody>
      </p:sp>
    </p:spTree>
    <p:extLst>
      <p:ext uri="{BB962C8B-B14F-4D97-AF65-F5344CB8AC3E}">
        <p14:creationId xmlns:p14="http://schemas.microsoft.com/office/powerpoint/2010/main" val="3109325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4" descr="Processor with solid fill">
            <a:extLst>
              <a:ext uri="{FF2B5EF4-FFF2-40B4-BE49-F238E27FC236}">
                <a16:creationId xmlns:a16="http://schemas.microsoft.com/office/drawing/2014/main" id="{065158F7-699C-1747-8DB4-B9559D97C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5123" y="2653548"/>
            <a:ext cx="914400" cy="914400"/>
          </a:xfr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6D1AB43-BF70-DF49-AB51-1B4E00C1D108}"/>
              </a:ext>
            </a:extLst>
          </p:cNvPr>
          <p:cNvSpPr/>
          <p:nvPr/>
        </p:nvSpPr>
        <p:spPr>
          <a:xfrm>
            <a:off x="8187921" y="2979420"/>
            <a:ext cx="300757" cy="4495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2CC9E67-B844-B243-A5A1-FBE42660AA13}"/>
              </a:ext>
            </a:extLst>
          </p:cNvPr>
          <p:cNvSpPr/>
          <p:nvPr/>
        </p:nvSpPr>
        <p:spPr>
          <a:xfrm>
            <a:off x="7808942" y="2979420"/>
            <a:ext cx="300757" cy="4495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455B7D3-2B26-CD41-9C47-BE07A01A3A55}"/>
              </a:ext>
            </a:extLst>
          </p:cNvPr>
          <p:cNvSpPr/>
          <p:nvPr/>
        </p:nvSpPr>
        <p:spPr>
          <a:xfrm>
            <a:off x="7517362" y="2979420"/>
            <a:ext cx="163593" cy="4495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DC13B93-49EF-EC49-BE9B-7395452066AB}"/>
              </a:ext>
            </a:extLst>
          </p:cNvPr>
          <p:cNvSpPr/>
          <p:nvPr/>
        </p:nvSpPr>
        <p:spPr>
          <a:xfrm>
            <a:off x="7058134" y="2979420"/>
            <a:ext cx="300757" cy="4495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995256-EA3B-0349-8331-5A66D73DBF57}"/>
              </a:ext>
            </a:extLst>
          </p:cNvPr>
          <p:cNvSpPr txBox="1"/>
          <p:nvPr/>
        </p:nvSpPr>
        <p:spPr>
          <a:xfrm>
            <a:off x="10132654" y="5730242"/>
            <a:ext cx="127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Cores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FC9DFC-BA3A-EE49-8206-D49232FF1F56}"/>
              </a:ext>
            </a:extLst>
          </p:cNvPr>
          <p:cNvSpPr txBox="1"/>
          <p:nvPr/>
        </p:nvSpPr>
        <p:spPr>
          <a:xfrm>
            <a:off x="10275803" y="3351009"/>
            <a:ext cx="1271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Cores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9270F84-D9B7-FB41-95AC-6632ECBA4CB1}"/>
              </a:ext>
            </a:extLst>
          </p:cNvPr>
          <p:cNvSpPr/>
          <p:nvPr/>
        </p:nvSpPr>
        <p:spPr>
          <a:xfrm rot="10800000">
            <a:off x="9774908" y="1805930"/>
            <a:ext cx="253012" cy="3459491"/>
          </a:xfrm>
          <a:prstGeom prst="leftBrace">
            <a:avLst>
              <a:gd name="adj1" fmla="val 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Content Placeholder 4" descr="Processor with solid fill">
            <a:extLst>
              <a:ext uri="{FF2B5EF4-FFF2-40B4-BE49-F238E27FC236}">
                <a16:creationId xmlns:a16="http://schemas.microsoft.com/office/drawing/2014/main" id="{CD8A355D-B600-4D48-AFCC-81E72B290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5123" y="3661411"/>
            <a:ext cx="914400" cy="914400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DB27BDA-611F-3848-9D5C-5BD221628D96}"/>
              </a:ext>
            </a:extLst>
          </p:cNvPr>
          <p:cNvSpPr/>
          <p:nvPr/>
        </p:nvSpPr>
        <p:spPr>
          <a:xfrm>
            <a:off x="8187921" y="3987283"/>
            <a:ext cx="300757" cy="4495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E52DE3E-0D8F-2540-9A1B-C34100B775A5}"/>
              </a:ext>
            </a:extLst>
          </p:cNvPr>
          <p:cNvSpPr/>
          <p:nvPr/>
        </p:nvSpPr>
        <p:spPr>
          <a:xfrm>
            <a:off x="7808942" y="3987283"/>
            <a:ext cx="300757" cy="4495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12A0E64-0C02-C049-B211-3CEA617E89BE}"/>
              </a:ext>
            </a:extLst>
          </p:cNvPr>
          <p:cNvSpPr/>
          <p:nvPr/>
        </p:nvSpPr>
        <p:spPr>
          <a:xfrm>
            <a:off x="7517362" y="3987283"/>
            <a:ext cx="163593" cy="4495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B5C1459-288C-4440-9505-68CF5C6BD484}"/>
              </a:ext>
            </a:extLst>
          </p:cNvPr>
          <p:cNvSpPr/>
          <p:nvPr/>
        </p:nvSpPr>
        <p:spPr>
          <a:xfrm>
            <a:off x="7058134" y="3987283"/>
            <a:ext cx="300757" cy="4495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Content Placeholder 4" descr="Processor with solid fill">
            <a:extLst>
              <a:ext uri="{FF2B5EF4-FFF2-40B4-BE49-F238E27FC236}">
                <a16:creationId xmlns:a16="http://schemas.microsoft.com/office/drawing/2014/main" id="{237BF136-CE07-7044-8D61-E1B16DBE0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5123" y="4583432"/>
            <a:ext cx="914400" cy="914400"/>
          </a:xfrm>
          <a:prstGeom prst="rect">
            <a:avLst/>
          </a:prstGeom>
        </p:spPr>
      </p:pic>
      <p:pic>
        <p:nvPicPr>
          <p:cNvPr id="36" name="Content Placeholder 4" descr="Processor with solid fill">
            <a:extLst>
              <a:ext uri="{FF2B5EF4-FFF2-40B4-BE49-F238E27FC236}">
                <a16:creationId xmlns:a16="http://schemas.microsoft.com/office/drawing/2014/main" id="{DDDCD917-AF23-4C4C-93B2-56619FC82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5121" y="1680444"/>
            <a:ext cx="914400" cy="914400"/>
          </a:xfrm>
          <a:prstGeom prst="rect">
            <a:avLst/>
          </a:prstGeom>
        </p:spPr>
      </p:pic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84EA7E0-9407-534F-9031-3A1644800237}"/>
              </a:ext>
            </a:extLst>
          </p:cNvPr>
          <p:cNvSpPr/>
          <p:nvPr/>
        </p:nvSpPr>
        <p:spPr>
          <a:xfrm>
            <a:off x="8187919" y="2006316"/>
            <a:ext cx="300757" cy="4495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F7EB58D-A224-ED4B-B134-3448A5DE48B3}"/>
              </a:ext>
            </a:extLst>
          </p:cNvPr>
          <p:cNvSpPr/>
          <p:nvPr/>
        </p:nvSpPr>
        <p:spPr>
          <a:xfrm>
            <a:off x="7808940" y="2006316"/>
            <a:ext cx="300757" cy="4495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A7986B4-9468-4040-A3F2-5FA295A4637A}"/>
              </a:ext>
            </a:extLst>
          </p:cNvPr>
          <p:cNvSpPr/>
          <p:nvPr/>
        </p:nvSpPr>
        <p:spPr>
          <a:xfrm>
            <a:off x="7517360" y="2006316"/>
            <a:ext cx="163593" cy="4495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F5A3588-82E6-BC44-A136-C68218569589}"/>
              </a:ext>
            </a:extLst>
          </p:cNvPr>
          <p:cNvSpPr/>
          <p:nvPr/>
        </p:nvSpPr>
        <p:spPr>
          <a:xfrm>
            <a:off x="7058132" y="2006316"/>
            <a:ext cx="300757" cy="4495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Content Placeholder 4" descr="Processor with solid fill">
            <a:extLst>
              <a:ext uri="{FF2B5EF4-FFF2-40B4-BE49-F238E27FC236}">
                <a16:creationId xmlns:a16="http://schemas.microsoft.com/office/drawing/2014/main" id="{BE6D6461-4E70-164C-BC2E-3094831C6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5121" y="5497832"/>
            <a:ext cx="914400" cy="914400"/>
          </a:xfrm>
          <a:prstGeom prst="rect">
            <a:avLst/>
          </a:prstGeom>
        </p:spPr>
      </p:pic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6F18363-7DD2-E24E-8DF5-5E6F9951EF95}"/>
              </a:ext>
            </a:extLst>
          </p:cNvPr>
          <p:cNvSpPr/>
          <p:nvPr/>
        </p:nvSpPr>
        <p:spPr>
          <a:xfrm>
            <a:off x="5486398" y="5730242"/>
            <a:ext cx="3002280" cy="4495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2D1D01AF-D736-AF4A-9EB2-BE68D858EA6E}"/>
              </a:ext>
            </a:extLst>
          </p:cNvPr>
          <p:cNvSpPr/>
          <p:nvPr/>
        </p:nvSpPr>
        <p:spPr>
          <a:xfrm rot="10800000">
            <a:off x="9774908" y="5497831"/>
            <a:ext cx="253012" cy="914399"/>
          </a:xfrm>
          <a:prstGeom prst="leftBrace">
            <a:avLst>
              <a:gd name="adj1" fmla="val 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CBA7F00-DCE6-7741-BA0C-8ABB9FB6FF52}"/>
              </a:ext>
            </a:extLst>
          </p:cNvPr>
          <p:cNvSpPr/>
          <p:nvPr/>
        </p:nvSpPr>
        <p:spPr>
          <a:xfrm>
            <a:off x="3136408" y="5730242"/>
            <a:ext cx="2193547" cy="4495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E8E07F3-7C89-EC48-9653-C75E2977FFE1}"/>
              </a:ext>
            </a:extLst>
          </p:cNvPr>
          <p:cNvSpPr/>
          <p:nvPr/>
        </p:nvSpPr>
        <p:spPr>
          <a:xfrm>
            <a:off x="8235656" y="4815841"/>
            <a:ext cx="300757" cy="4495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72ECAF9-6F94-4743-9F8C-6507223CFAAF}"/>
              </a:ext>
            </a:extLst>
          </p:cNvPr>
          <p:cNvSpPr/>
          <p:nvPr/>
        </p:nvSpPr>
        <p:spPr>
          <a:xfrm>
            <a:off x="7856677" y="4815841"/>
            <a:ext cx="300757" cy="4495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19A34735-1F19-844E-9E92-BDB185B177E2}"/>
              </a:ext>
            </a:extLst>
          </p:cNvPr>
          <p:cNvSpPr/>
          <p:nvPr/>
        </p:nvSpPr>
        <p:spPr>
          <a:xfrm>
            <a:off x="7565097" y="4815841"/>
            <a:ext cx="163593" cy="4495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23A9679-E401-D146-8267-A9143B9854E5}"/>
              </a:ext>
            </a:extLst>
          </p:cNvPr>
          <p:cNvSpPr/>
          <p:nvPr/>
        </p:nvSpPr>
        <p:spPr>
          <a:xfrm>
            <a:off x="7105869" y="4815841"/>
            <a:ext cx="300757" cy="4495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Chart, line chart&#10;&#10;Description automatically generated">
            <a:extLst>
              <a:ext uri="{FF2B5EF4-FFF2-40B4-BE49-F238E27FC236}">
                <a16:creationId xmlns:a16="http://schemas.microsoft.com/office/drawing/2014/main" id="{D4DF1C80-B2FB-9045-9CB0-34634C47E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48" y="1081690"/>
            <a:ext cx="5702300" cy="3048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DC560E4-E32A-3043-8DD8-C432027300AB}"/>
              </a:ext>
            </a:extLst>
          </p:cNvPr>
          <p:cNvSpPr txBox="1"/>
          <p:nvPr/>
        </p:nvSpPr>
        <p:spPr>
          <a:xfrm>
            <a:off x="393700" y="43826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K% of the load for small requests - &gt; K% of cores to small cores›$ </a:t>
            </a:r>
          </a:p>
        </p:txBody>
      </p:sp>
      <p:sp>
        <p:nvSpPr>
          <p:cNvPr id="62" name="Slide Number Placeholder 61">
            <a:extLst>
              <a:ext uri="{FF2B5EF4-FFF2-40B4-BE49-F238E27FC236}">
                <a16:creationId xmlns:a16="http://schemas.microsoft.com/office/drawing/2014/main" id="{531E4755-8FE1-B34F-8153-491717F8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34</a:t>
            </a:fld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054FF4B-AE75-5448-B789-83EF9BD8A1E9}"/>
              </a:ext>
            </a:extLst>
          </p:cNvPr>
          <p:cNvSpPr/>
          <p:nvPr/>
        </p:nvSpPr>
        <p:spPr>
          <a:xfrm>
            <a:off x="189748" y="809625"/>
            <a:ext cx="4839451" cy="45719"/>
          </a:xfrm>
          <a:custGeom>
            <a:avLst/>
            <a:gdLst>
              <a:gd name="connsiteX0" fmla="*/ 0 w 4839451"/>
              <a:gd name="connsiteY0" fmla="*/ 0 h 45719"/>
              <a:gd name="connsiteX1" fmla="*/ 440928 w 4839451"/>
              <a:gd name="connsiteY1" fmla="*/ 0 h 45719"/>
              <a:gd name="connsiteX2" fmla="*/ 930250 w 4839451"/>
              <a:gd name="connsiteY2" fmla="*/ 0 h 45719"/>
              <a:gd name="connsiteX3" fmla="*/ 1371178 w 4839451"/>
              <a:gd name="connsiteY3" fmla="*/ 0 h 45719"/>
              <a:gd name="connsiteX4" fmla="*/ 1957289 w 4839451"/>
              <a:gd name="connsiteY4" fmla="*/ 0 h 45719"/>
              <a:gd name="connsiteX5" fmla="*/ 2495006 w 4839451"/>
              <a:gd name="connsiteY5" fmla="*/ 0 h 45719"/>
              <a:gd name="connsiteX6" fmla="*/ 3032723 w 4839451"/>
              <a:gd name="connsiteY6" fmla="*/ 0 h 45719"/>
              <a:gd name="connsiteX7" fmla="*/ 3667228 w 4839451"/>
              <a:gd name="connsiteY7" fmla="*/ 0 h 45719"/>
              <a:gd name="connsiteX8" fmla="*/ 4253340 w 4839451"/>
              <a:gd name="connsiteY8" fmla="*/ 0 h 45719"/>
              <a:gd name="connsiteX9" fmla="*/ 4839451 w 4839451"/>
              <a:gd name="connsiteY9" fmla="*/ 0 h 45719"/>
              <a:gd name="connsiteX10" fmla="*/ 4839451 w 4839451"/>
              <a:gd name="connsiteY10" fmla="*/ 45719 h 45719"/>
              <a:gd name="connsiteX11" fmla="*/ 4446918 w 4839451"/>
              <a:gd name="connsiteY11" fmla="*/ 45719 h 45719"/>
              <a:gd name="connsiteX12" fmla="*/ 4005990 w 4839451"/>
              <a:gd name="connsiteY12" fmla="*/ 45719 h 45719"/>
              <a:gd name="connsiteX13" fmla="*/ 3419879 w 4839451"/>
              <a:gd name="connsiteY13" fmla="*/ 45719 h 45719"/>
              <a:gd name="connsiteX14" fmla="*/ 2785373 w 4839451"/>
              <a:gd name="connsiteY14" fmla="*/ 45719 h 45719"/>
              <a:gd name="connsiteX15" fmla="*/ 2296051 w 4839451"/>
              <a:gd name="connsiteY15" fmla="*/ 45719 h 45719"/>
              <a:gd name="connsiteX16" fmla="*/ 1661545 w 4839451"/>
              <a:gd name="connsiteY16" fmla="*/ 45719 h 45719"/>
              <a:gd name="connsiteX17" fmla="*/ 1220617 w 4839451"/>
              <a:gd name="connsiteY17" fmla="*/ 45719 h 45719"/>
              <a:gd name="connsiteX18" fmla="*/ 828084 w 4839451"/>
              <a:gd name="connsiteY18" fmla="*/ 45719 h 45719"/>
              <a:gd name="connsiteX19" fmla="*/ 0 w 4839451"/>
              <a:gd name="connsiteY19" fmla="*/ 45719 h 45719"/>
              <a:gd name="connsiteX20" fmla="*/ 0 w 4839451"/>
              <a:gd name="connsiteY20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39451" h="45719" fill="none" extrusionOk="0">
                <a:moveTo>
                  <a:pt x="0" y="0"/>
                </a:moveTo>
                <a:cubicBezTo>
                  <a:pt x="126168" y="-16445"/>
                  <a:pt x="321183" y="33233"/>
                  <a:pt x="440928" y="0"/>
                </a:cubicBezTo>
                <a:cubicBezTo>
                  <a:pt x="560673" y="-33233"/>
                  <a:pt x="707434" y="25889"/>
                  <a:pt x="930250" y="0"/>
                </a:cubicBezTo>
                <a:cubicBezTo>
                  <a:pt x="1153066" y="-25889"/>
                  <a:pt x="1241148" y="4275"/>
                  <a:pt x="1371178" y="0"/>
                </a:cubicBezTo>
                <a:cubicBezTo>
                  <a:pt x="1501208" y="-4275"/>
                  <a:pt x="1740387" y="47111"/>
                  <a:pt x="1957289" y="0"/>
                </a:cubicBezTo>
                <a:cubicBezTo>
                  <a:pt x="2174191" y="-47111"/>
                  <a:pt x="2357918" y="41425"/>
                  <a:pt x="2495006" y="0"/>
                </a:cubicBezTo>
                <a:cubicBezTo>
                  <a:pt x="2632094" y="-41425"/>
                  <a:pt x="2865098" y="4179"/>
                  <a:pt x="3032723" y="0"/>
                </a:cubicBezTo>
                <a:cubicBezTo>
                  <a:pt x="3200348" y="-4179"/>
                  <a:pt x="3368671" y="12930"/>
                  <a:pt x="3667228" y="0"/>
                </a:cubicBezTo>
                <a:cubicBezTo>
                  <a:pt x="3965785" y="-12930"/>
                  <a:pt x="4108910" y="29685"/>
                  <a:pt x="4253340" y="0"/>
                </a:cubicBezTo>
                <a:cubicBezTo>
                  <a:pt x="4397770" y="-29685"/>
                  <a:pt x="4618703" y="11334"/>
                  <a:pt x="4839451" y="0"/>
                </a:cubicBezTo>
                <a:cubicBezTo>
                  <a:pt x="4842888" y="9704"/>
                  <a:pt x="4836562" y="29365"/>
                  <a:pt x="4839451" y="45719"/>
                </a:cubicBezTo>
                <a:cubicBezTo>
                  <a:pt x="4645165" y="87201"/>
                  <a:pt x="4559772" y="23603"/>
                  <a:pt x="4446918" y="45719"/>
                </a:cubicBezTo>
                <a:cubicBezTo>
                  <a:pt x="4334064" y="67835"/>
                  <a:pt x="4095352" y="-5442"/>
                  <a:pt x="4005990" y="45719"/>
                </a:cubicBezTo>
                <a:cubicBezTo>
                  <a:pt x="3916628" y="96880"/>
                  <a:pt x="3638163" y="45516"/>
                  <a:pt x="3419879" y="45719"/>
                </a:cubicBezTo>
                <a:cubicBezTo>
                  <a:pt x="3201595" y="45922"/>
                  <a:pt x="3019300" y="16096"/>
                  <a:pt x="2785373" y="45719"/>
                </a:cubicBezTo>
                <a:cubicBezTo>
                  <a:pt x="2551446" y="75342"/>
                  <a:pt x="2450841" y="-2114"/>
                  <a:pt x="2296051" y="45719"/>
                </a:cubicBezTo>
                <a:cubicBezTo>
                  <a:pt x="2141261" y="93552"/>
                  <a:pt x="1875696" y="-3499"/>
                  <a:pt x="1661545" y="45719"/>
                </a:cubicBezTo>
                <a:cubicBezTo>
                  <a:pt x="1447394" y="94937"/>
                  <a:pt x="1310359" y="43707"/>
                  <a:pt x="1220617" y="45719"/>
                </a:cubicBezTo>
                <a:cubicBezTo>
                  <a:pt x="1130875" y="47731"/>
                  <a:pt x="933224" y="29021"/>
                  <a:pt x="828084" y="45719"/>
                </a:cubicBezTo>
                <a:cubicBezTo>
                  <a:pt x="722944" y="62417"/>
                  <a:pt x="212357" y="27514"/>
                  <a:pt x="0" y="45719"/>
                </a:cubicBezTo>
                <a:cubicBezTo>
                  <a:pt x="-5191" y="36388"/>
                  <a:pt x="1414" y="13299"/>
                  <a:pt x="0" y="0"/>
                </a:cubicBezTo>
                <a:close/>
              </a:path>
              <a:path w="4839451" h="45719" stroke="0" extrusionOk="0">
                <a:moveTo>
                  <a:pt x="0" y="0"/>
                </a:moveTo>
                <a:cubicBezTo>
                  <a:pt x="213707" y="-18480"/>
                  <a:pt x="293931" y="49034"/>
                  <a:pt x="489322" y="0"/>
                </a:cubicBezTo>
                <a:cubicBezTo>
                  <a:pt x="684713" y="-49034"/>
                  <a:pt x="799716" y="25937"/>
                  <a:pt x="881856" y="0"/>
                </a:cubicBezTo>
                <a:cubicBezTo>
                  <a:pt x="963996" y="-25937"/>
                  <a:pt x="1290056" y="3348"/>
                  <a:pt x="1516361" y="0"/>
                </a:cubicBezTo>
                <a:cubicBezTo>
                  <a:pt x="1742666" y="-3348"/>
                  <a:pt x="1907359" y="2999"/>
                  <a:pt x="2005684" y="0"/>
                </a:cubicBezTo>
                <a:cubicBezTo>
                  <a:pt x="2104009" y="-2999"/>
                  <a:pt x="2356962" y="9895"/>
                  <a:pt x="2495006" y="0"/>
                </a:cubicBezTo>
                <a:cubicBezTo>
                  <a:pt x="2633050" y="-9895"/>
                  <a:pt x="2846097" y="20648"/>
                  <a:pt x="3129512" y="0"/>
                </a:cubicBezTo>
                <a:cubicBezTo>
                  <a:pt x="3412927" y="-20648"/>
                  <a:pt x="3391229" y="25241"/>
                  <a:pt x="3570439" y="0"/>
                </a:cubicBezTo>
                <a:cubicBezTo>
                  <a:pt x="3749649" y="-25241"/>
                  <a:pt x="3910069" y="45419"/>
                  <a:pt x="4204945" y="0"/>
                </a:cubicBezTo>
                <a:cubicBezTo>
                  <a:pt x="4499821" y="-45419"/>
                  <a:pt x="4539542" y="8608"/>
                  <a:pt x="4839451" y="0"/>
                </a:cubicBezTo>
                <a:cubicBezTo>
                  <a:pt x="4841410" y="19102"/>
                  <a:pt x="4835226" y="29481"/>
                  <a:pt x="4839451" y="45719"/>
                </a:cubicBezTo>
                <a:cubicBezTo>
                  <a:pt x="4635292" y="81467"/>
                  <a:pt x="4528092" y="20330"/>
                  <a:pt x="4301734" y="45719"/>
                </a:cubicBezTo>
                <a:cubicBezTo>
                  <a:pt x="4075376" y="71108"/>
                  <a:pt x="3917628" y="3936"/>
                  <a:pt x="3812412" y="45719"/>
                </a:cubicBezTo>
                <a:cubicBezTo>
                  <a:pt x="3707196" y="87502"/>
                  <a:pt x="3400715" y="1756"/>
                  <a:pt x="3177906" y="45719"/>
                </a:cubicBezTo>
                <a:cubicBezTo>
                  <a:pt x="2955097" y="89682"/>
                  <a:pt x="2777096" y="-2960"/>
                  <a:pt x="2543400" y="45719"/>
                </a:cubicBezTo>
                <a:cubicBezTo>
                  <a:pt x="2309704" y="94398"/>
                  <a:pt x="2320311" y="19477"/>
                  <a:pt x="2102473" y="45719"/>
                </a:cubicBezTo>
                <a:cubicBezTo>
                  <a:pt x="1884635" y="71961"/>
                  <a:pt x="1780323" y="40795"/>
                  <a:pt x="1564756" y="45719"/>
                </a:cubicBezTo>
                <a:cubicBezTo>
                  <a:pt x="1349189" y="50643"/>
                  <a:pt x="1193297" y="-9624"/>
                  <a:pt x="930250" y="45719"/>
                </a:cubicBezTo>
                <a:cubicBezTo>
                  <a:pt x="667203" y="101062"/>
                  <a:pt x="410801" y="-40081"/>
                  <a:pt x="0" y="45719"/>
                </a:cubicBezTo>
                <a:cubicBezTo>
                  <a:pt x="-4137" y="33380"/>
                  <a:pt x="1490" y="16484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360EC1-C121-0F43-A15B-6EDB9320426E}"/>
              </a:ext>
            </a:extLst>
          </p:cNvPr>
          <p:cNvSpPr txBox="1"/>
          <p:nvPr/>
        </p:nvSpPr>
        <p:spPr>
          <a:xfrm>
            <a:off x="488815" y="340318"/>
            <a:ext cx="613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Sharding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[NSDI  17]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5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0AD4-613D-1343-B25B-F38F7891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D4D2-6C37-7342-A3F2-696C03E44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Elasticity</a:t>
            </a:r>
          </a:p>
          <a:p>
            <a:r>
              <a:rPr lang="en-US" dirty="0"/>
              <a:t>Persistent memory</a:t>
            </a:r>
          </a:p>
          <a:p>
            <a:r>
              <a:rPr lang="en-US" dirty="0"/>
              <a:t>Write-heavy workloads</a:t>
            </a:r>
          </a:p>
          <a:p>
            <a:r>
              <a:rPr lang="en-US" dirty="0"/>
              <a:t>Non-flat data structures</a:t>
            </a:r>
          </a:p>
          <a:p>
            <a:r>
              <a:rPr lang="en-US" dirty="0"/>
              <a:t>Benchmarking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F6CED-5DF5-324A-BA3E-547CC1F8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35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2BCDDD-1A64-644C-8DA4-00D6263361D5}"/>
              </a:ext>
            </a:extLst>
          </p:cNvPr>
          <p:cNvSpPr txBox="1">
            <a:spLocks/>
          </p:cNvSpPr>
          <p:nvPr/>
        </p:nvSpPr>
        <p:spPr>
          <a:xfrm>
            <a:off x="2698635" y="6492874"/>
            <a:ext cx="5911965" cy="282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A Survey on In-Memory KV Store Designs for Today’s Data Centers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D07B0C-7C5D-2F43-8D1F-0DE45523CC94}"/>
              </a:ext>
            </a:extLst>
          </p:cNvPr>
          <p:cNvSpPr txBox="1"/>
          <p:nvPr/>
        </p:nvSpPr>
        <p:spPr>
          <a:xfrm>
            <a:off x="11179512" y="6418991"/>
            <a:ext cx="3964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/36</a:t>
            </a:r>
          </a:p>
        </p:txBody>
      </p:sp>
    </p:spTree>
    <p:extLst>
      <p:ext uri="{BB962C8B-B14F-4D97-AF65-F5344CB8AC3E}">
        <p14:creationId xmlns:p14="http://schemas.microsoft.com/office/powerpoint/2010/main" val="1202463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2DF2-644D-8C40-A92F-6F7C6C2A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Surveyed works compared to Memcached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AB18934-733F-2849-8D3B-1B4C12392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27" y="1996751"/>
            <a:ext cx="11810746" cy="3781766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F3646-4861-EE4F-A9E1-95FAA7DC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36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D1E4D5-C276-2148-B817-4D7B179843E0}"/>
              </a:ext>
            </a:extLst>
          </p:cNvPr>
          <p:cNvSpPr/>
          <p:nvPr/>
        </p:nvSpPr>
        <p:spPr>
          <a:xfrm>
            <a:off x="3297677" y="4754199"/>
            <a:ext cx="8608978" cy="946210"/>
          </a:xfrm>
          <a:prstGeom prst="rect">
            <a:avLst/>
          </a:prstGeom>
          <a:solidFill>
            <a:srgbClr val="C0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618F34-850E-AE41-8A39-D8BBB9315024}"/>
              </a:ext>
            </a:extLst>
          </p:cNvPr>
          <p:cNvSpPr/>
          <p:nvPr/>
        </p:nvSpPr>
        <p:spPr>
          <a:xfrm>
            <a:off x="6096000" y="4448135"/>
            <a:ext cx="5810655" cy="306063"/>
          </a:xfrm>
          <a:prstGeom prst="rect">
            <a:avLst/>
          </a:prstGeom>
          <a:solidFill>
            <a:srgbClr val="C0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E80A82-8C22-4848-AE26-2A6C84F9B01A}"/>
              </a:ext>
            </a:extLst>
          </p:cNvPr>
          <p:cNvSpPr/>
          <p:nvPr/>
        </p:nvSpPr>
        <p:spPr>
          <a:xfrm>
            <a:off x="3297678" y="4474689"/>
            <a:ext cx="1429966" cy="306063"/>
          </a:xfrm>
          <a:prstGeom prst="rect">
            <a:avLst/>
          </a:prstGeom>
          <a:solidFill>
            <a:srgbClr val="C0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F95223-789A-AA4B-9D6D-08AE21D142F2}"/>
              </a:ext>
            </a:extLst>
          </p:cNvPr>
          <p:cNvSpPr/>
          <p:nvPr/>
        </p:nvSpPr>
        <p:spPr>
          <a:xfrm>
            <a:off x="3297677" y="3836009"/>
            <a:ext cx="5810655" cy="306063"/>
          </a:xfrm>
          <a:prstGeom prst="rect">
            <a:avLst/>
          </a:prstGeom>
          <a:solidFill>
            <a:srgbClr val="C0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F39177-DE75-974B-9447-D0D1CE08040D}"/>
              </a:ext>
            </a:extLst>
          </p:cNvPr>
          <p:cNvSpPr/>
          <p:nvPr/>
        </p:nvSpPr>
        <p:spPr>
          <a:xfrm>
            <a:off x="10476689" y="3836008"/>
            <a:ext cx="1429966" cy="306063"/>
          </a:xfrm>
          <a:prstGeom prst="rect">
            <a:avLst/>
          </a:prstGeom>
          <a:solidFill>
            <a:srgbClr val="C0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35E732-1443-AC46-8D40-1D47B580C4A9}"/>
              </a:ext>
            </a:extLst>
          </p:cNvPr>
          <p:cNvSpPr/>
          <p:nvPr/>
        </p:nvSpPr>
        <p:spPr>
          <a:xfrm>
            <a:off x="3297676" y="4155349"/>
            <a:ext cx="7179013" cy="306063"/>
          </a:xfrm>
          <a:prstGeom prst="rect">
            <a:avLst/>
          </a:prstGeom>
          <a:solidFill>
            <a:srgbClr val="C0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CBF45-7358-E146-8760-85C48253FEDE}"/>
              </a:ext>
            </a:extLst>
          </p:cNvPr>
          <p:cNvSpPr/>
          <p:nvPr/>
        </p:nvSpPr>
        <p:spPr>
          <a:xfrm>
            <a:off x="3297676" y="3523307"/>
            <a:ext cx="8608979" cy="306063"/>
          </a:xfrm>
          <a:prstGeom prst="rect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5DEBB0-E1C1-634E-9E52-5FDD2A95FEC8}"/>
              </a:ext>
            </a:extLst>
          </p:cNvPr>
          <p:cNvSpPr/>
          <p:nvPr/>
        </p:nvSpPr>
        <p:spPr>
          <a:xfrm>
            <a:off x="3297675" y="3200582"/>
            <a:ext cx="8608979" cy="306063"/>
          </a:xfrm>
          <a:prstGeom prst="rect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6EB52-C9EA-5345-B875-1C9FD17087BE}"/>
              </a:ext>
            </a:extLst>
          </p:cNvPr>
          <p:cNvSpPr/>
          <p:nvPr/>
        </p:nvSpPr>
        <p:spPr>
          <a:xfrm>
            <a:off x="3297675" y="2894518"/>
            <a:ext cx="8608979" cy="306063"/>
          </a:xfrm>
          <a:prstGeom prst="rect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0458F7-B7EA-AC48-85A8-384882811310}"/>
              </a:ext>
            </a:extLst>
          </p:cNvPr>
          <p:cNvSpPr/>
          <p:nvPr/>
        </p:nvSpPr>
        <p:spPr>
          <a:xfrm>
            <a:off x="3297675" y="2588635"/>
            <a:ext cx="8608979" cy="306063"/>
          </a:xfrm>
          <a:prstGeom prst="rect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C6C7C1-E4B4-134D-A0E8-6CAF59F3CDCE}"/>
              </a:ext>
            </a:extLst>
          </p:cNvPr>
          <p:cNvSpPr/>
          <p:nvPr/>
        </p:nvSpPr>
        <p:spPr>
          <a:xfrm>
            <a:off x="9108333" y="3849286"/>
            <a:ext cx="1290536" cy="306063"/>
          </a:xfrm>
          <a:prstGeom prst="rect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AB22ED-3E07-C341-BD05-ABCFD88CDED0}"/>
              </a:ext>
            </a:extLst>
          </p:cNvPr>
          <p:cNvSpPr/>
          <p:nvPr/>
        </p:nvSpPr>
        <p:spPr>
          <a:xfrm>
            <a:off x="10476688" y="4146799"/>
            <a:ext cx="1429965" cy="306063"/>
          </a:xfrm>
          <a:prstGeom prst="rect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593F9D-9AF1-9B43-8D36-4BCADA1A7436}"/>
              </a:ext>
            </a:extLst>
          </p:cNvPr>
          <p:cNvSpPr/>
          <p:nvPr/>
        </p:nvSpPr>
        <p:spPr>
          <a:xfrm>
            <a:off x="4696840" y="4446003"/>
            <a:ext cx="1429965" cy="306063"/>
          </a:xfrm>
          <a:prstGeom prst="rect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8C15D9-9A85-F04F-AA2E-2063C0922425}"/>
              </a:ext>
            </a:extLst>
          </p:cNvPr>
          <p:cNvSpPr txBox="1"/>
          <p:nvPr/>
        </p:nvSpPr>
        <p:spPr>
          <a:xfrm>
            <a:off x="11179512" y="6418991"/>
            <a:ext cx="3964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/36</a:t>
            </a:r>
          </a:p>
        </p:txBody>
      </p:sp>
    </p:spTree>
    <p:extLst>
      <p:ext uri="{BB962C8B-B14F-4D97-AF65-F5344CB8AC3E}">
        <p14:creationId xmlns:p14="http://schemas.microsoft.com/office/powerpoint/2010/main" val="472207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F9981D73-EF6A-D44E-9F6A-BE81BF825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8907" y="762000"/>
            <a:ext cx="5334000" cy="5334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DE77A-A65E-2B4E-A8E9-CB0A755D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3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8B48-C0B5-5E4B-999B-27A167F2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91" y="4262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Memcached Architecture </a:t>
            </a:r>
            <a:br>
              <a:rPr lang="en-US" sz="3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91AB6F-0D04-EC42-AF4A-78060DAB0F91}"/>
              </a:ext>
            </a:extLst>
          </p:cNvPr>
          <p:cNvSpPr/>
          <p:nvPr/>
        </p:nvSpPr>
        <p:spPr>
          <a:xfrm>
            <a:off x="616195" y="3225649"/>
            <a:ext cx="1736035" cy="4240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Memcached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1C03D-85EB-5443-932B-781083C5E382}"/>
              </a:ext>
            </a:extLst>
          </p:cNvPr>
          <p:cNvSpPr/>
          <p:nvPr/>
        </p:nvSpPr>
        <p:spPr>
          <a:xfrm rot="5400000" flipH="1">
            <a:off x="2187290" y="1788402"/>
            <a:ext cx="233691" cy="54073"/>
          </a:xfrm>
          <a:custGeom>
            <a:avLst/>
            <a:gdLst>
              <a:gd name="connsiteX0" fmla="*/ 0 w 233691"/>
              <a:gd name="connsiteY0" fmla="*/ 0 h 54073"/>
              <a:gd name="connsiteX1" fmla="*/ 233691 w 233691"/>
              <a:gd name="connsiteY1" fmla="*/ 0 h 54073"/>
              <a:gd name="connsiteX2" fmla="*/ 233691 w 233691"/>
              <a:gd name="connsiteY2" fmla="*/ 54073 h 54073"/>
              <a:gd name="connsiteX3" fmla="*/ 0 w 233691"/>
              <a:gd name="connsiteY3" fmla="*/ 54073 h 54073"/>
              <a:gd name="connsiteX4" fmla="*/ 0 w 233691"/>
              <a:gd name="connsiteY4" fmla="*/ 0 h 5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691" h="54073" fill="none" extrusionOk="0">
                <a:moveTo>
                  <a:pt x="0" y="0"/>
                </a:moveTo>
                <a:cubicBezTo>
                  <a:pt x="54393" y="-7233"/>
                  <a:pt x="164770" y="18120"/>
                  <a:pt x="233691" y="0"/>
                </a:cubicBezTo>
                <a:cubicBezTo>
                  <a:pt x="234882" y="12650"/>
                  <a:pt x="230576" y="27265"/>
                  <a:pt x="233691" y="54073"/>
                </a:cubicBezTo>
                <a:cubicBezTo>
                  <a:pt x="139958" y="67756"/>
                  <a:pt x="77853" y="30657"/>
                  <a:pt x="0" y="54073"/>
                </a:cubicBezTo>
                <a:cubicBezTo>
                  <a:pt x="-1600" y="33014"/>
                  <a:pt x="3907" y="24357"/>
                  <a:pt x="0" y="0"/>
                </a:cubicBezTo>
                <a:close/>
              </a:path>
              <a:path w="233691" h="54073" stroke="0" extrusionOk="0">
                <a:moveTo>
                  <a:pt x="0" y="0"/>
                </a:moveTo>
                <a:cubicBezTo>
                  <a:pt x="53390" y="-23782"/>
                  <a:pt x="184365" y="21552"/>
                  <a:pt x="233691" y="0"/>
                </a:cubicBezTo>
                <a:cubicBezTo>
                  <a:pt x="239331" y="20583"/>
                  <a:pt x="232702" y="33038"/>
                  <a:pt x="233691" y="54073"/>
                </a:cubicBezTo>
                <a:cubicBezTo>
                  <a:pt x="144337" y="76026"/>
                  <a:pt x="77031" y="32617"/>
                  <a:pt x="0" y="54073"/>
                </a:cubicBezTo>
                <a:cubicBezTo>
                  <a:pt x="-3142" y="31409"/>
                  <a:pt x="4231" y="1650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09662046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398CB0-1CBC-7E46-B7F5-AB330CE39D3F}"/>
              </a:ext>
            </a:extLst>
          </p:cNvPr>
          <p:cNvSpPr/>
          <p:nvPr/>
        </p:nvSpPr>
        <p:spPr>
          <a:xfrm rot="16200000" flipH="1">
            <a:off x="3349391" y="1706686"/>
            <a:ext cx="45719" cy="1548378"/>
          </a:xfrm>
          <a:custGeom>
            <a:avLst/>
            <a:gdLst>
              <a:gd name="connsiteX0" fmla="*/ 0 w 45719"/>
              <a:gd name="connsiteY0" fmla="*/ 0 h 1548378"/>
              <a:gd name="connsiteX1" fmla="*/ 45719 w 45719"/>
              <a:gd name="connsiteY1" fmla="*/ 0 h 1548378"/>
              <a:gd name="connsiteX2" fmla="*/ 45719 w 45719"/>
              <a:gd name="connsiteY2" fmla="*/ 531610 h 1548378"/>
              <a:gd name="connsiteX3" fmla="*/ 45719 w 45719"/>
              <a:gd name="connsiteY3" fmla="*/ 1016768 h 1548378"/>
              <a:gd name="connsiteX4" fmla="*/ 45719 w 45719"/>
              <a:gd name="connsiteY4" fmla="*/ 1548378 h 1548378"/>
              <a:gd name="connsiteX5" fmla="*/ 0 w 45719"/>
              <a:gd name="connsiteY5" fmla="*/ 1548378 h 1548378"/>
              <a:gd name="connsiteX6" fmla="*/ 0 w 45719"/>
              <a:gd name="connsiteY6" fmla="*/ 1032252 h 1548378"/>
              <a:gd name="connsiteX7" fmla="*/ 0 w 45719"/>
              <a:gd name="connsiteY7" fmla="*/ 485158 h 1548378"/>
              <a:gd name="connsiteX8" fmla="*/ 0 w 45719"/>
              <a:gd name="connsiteY8" fmla="*/ 0 h 154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19" h="1548378" fill="none" extrusionOk="0">
                <a:moveTo>
                  <a:pt x="0" y="0"/>
                </a:moveTo>
                <a:cubicBezTo>
                  <a:pt x="13667" y="-1404"/>
                  <a:pt x="31065" y="5448"/>
                  <a:pt x="45719" y="0"/>
                </a:cubicBezTo>
                <a:cubicBezTo>
                  <a:pt x="92309" y="186010"/>
                  <a:pt x="36675" y="335907"/>
                  <a:pt x="45719" y="531610"/>
                </a:cubicBezTo>
                <a:cubicBezTo>
                  <a:pt x="54763" y="727313"/>
                  <a:pt x="23444" y="804854"/>
                  <a:pt x="45719" y="1016768"/>
                </a:cubicBezTo>
                <a:cubicBezTo>
                  <a:pt x="67994" y="1228682"/>
                  <a:pt x="10790" y="1324016"/>
                  <a:pt x="45719" y="1548378"/>
                </a:cubicBezTo>
                <a:cubicBezTo>
                  <a:pt x="34698" y="1549127"/>
                  <a:pt x="14418" y="1544129"/>
                  <a:pt x="0" y="1548378"/>
                </a:cubicBezTo>
                <a:cubicBezTo>
                  <a:pt x="-53329" y="1390672"/>
                  <a:pt x="28243" y="1257590"/>
                  <a:pt x="0" y="1032252"/>
                </a:cubicBezTo>
                <a:cubicBezTo>
                  <a:pt x="-28243" y="806914"/>
                  <a:pt x="37978" y="674114"/>
                  <a:pt x="0" y="485158"/>
                </a:cubicBezTo>
                <a:cubicBezTo>
                  <a:pt x="-37978" y="296202"/>
                  <a:pt x="53062" y="231715"/>
                  <a:pt x="0" y="0"/>
                </a:cubicBezTo>
                <a:close/>
              </a:path>
              <a:path w="45719" h="1548378" stroke="0" extrusionOk="0">
                <a:moveTo>
                  <a:pt x="0" y="0"/>
                </a:moveTo>
                <a:cubicBezTo>
                  <a:pt x="16724" y="-1897"/>
                  <a:pt x="25920" y="4704"/>
                  <a:pt x="45719" y="0"/>
                </a:cubicBezTo>
                <a:cubicBezTo>
                  <a:pt x="46857" y="198146"/>
                  <a:pt x="26560" y="273811"/>
                  <a:pt x="45719" y="485158"/>
                </a:cubicBezTo>
                <a:cubicBezTo>
                  <a:pt x="64878" y="696505"/>
                  <a:pt x="-5039" y="758649"/>
                  <a:pt x="45719" y="1016768"/>
                </a:cubicBezTo>
                <a:cubicBezTo>
                  <a:pt x="96477" y="1274887"/>
                  <a:pt x="22760" y="1372469"/>
                  <a:pt x="45719" y="1548378"/>
                </a:cubicBezTo>
                <a:cubicBezTo>
                  <a:pt x="32174" y="1550272"/>
                  <a:pt x="10022" y="1544791"/>
                  <a:pt x="0" y="1548378"/>
                </a:cubicBezTo>
                <a:cubicBezTo>
                  <a:pt x="-55631" y="1296169"/>
                  <a:pt x="31897" y="1230673"/>
                  <a:pt x="0" y="1001284"/>
                </a:cubicBezTo>
                <a:cubicBezTo>
                  <a:pt x="-31897" y="771895"/>
                  <a:pt x="35528" y="710811"/>
                  <a:pt x="0" y="469675"/>
                </a:cubicBezTo>
                <a:cubicBezTo>
                  <a:pt x="-35528" y="228539"/>
                  <a:pt x="24577" y="120255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09662046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C77DD2-178A-6D4F-981D-7345435B5AFE}"/>
              </a:ext>
            </a:extLst>
          </p:cNvPr>
          <p:cNvSpPr/>
          <p:nvPr/>
        </p:nvSpPr>
        <p:spPr>
          <a:xfrm rot="16200000" flipH="1">
            <a:off x="3349392" y="2203644"/>
            <a:ext cx="45719" cy="1548378"/>
          </a:xfrm>
          <a:custGeom>
            <a:avLst/>
            <a:gdLst>
              <a:gd name="connsiteX0" fmla="*/ 0 w 45719"/>
              <a:gd name="connsiteY0" fmla="*/ 0 h 1548378"/>
              <a:gd name="connsiteX1" fmla="*/ 45719 w 45719"/>
              <a:gd name="connsiteY1" fmla="*/ 0 h 1548378"/>
              <a:gd name="connsiteX2" fmla="*/ 45719 w 45719"/>
              <a:gd name="connsiteY2" fmla="*/ 531610 h 1548378"/>
              <a:gd name="connsiteX3" fmla="*/ 45719 w 45719"/>
              <a:gd name="connsiteY3" fmla="*/ 1016768 h 1548378"/>
              <a:gd name="connsiteX4" fmla="*/ 45719 w 45719"/>
              <a:gd name="connsiteY4" fmla="*/ 1548378 h 1548378"/>
              <a:gd name="connsiteX5" fmla="*/ 0 w 45719"/>
              <a:gd name="connsiteY5" fmla="*/ 1548378 h 1548378"/>
              <a:gd name="connsiteX6" fmla="*/ 0 w 45719"/>
              <a:gd name="connsiteY6" fmla="*/ 1032252 h 1548378"/>
              <a:gd name="connsiteX7" fmla="*/ 0 w 45719"/>
              <a:gd name="connsiteY7" fmla="*/ 485158 h 1548378"/>
              <a:gd name="connsiteX8" fmla="*/ 0 w 45719"/>
              <a:gd name="connsiteY8" fmla="*/ 0 h 154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19" h="1548378" fill="none" extrusionOk="0">
                <a:moveTo>
                  <a:pt x="0" y="0"/>
                </a:moveTo>
                <a:cubicBezTo>
                  <a:pt x="13667" y="-1404"/>
                  <a:pt x="31065" y="5448"/>
                  <a:pt x="45719" y="0"/>
                </a:cubicBezTo>
                <a:cubicBezTo>
                  <a:pt x="92309" y="186010"/>
                  <a:pt x="36675" y="335907"/>
                  <a:pt x="45719" y="531610"/>
                </a:cubicBezTo>
                <a:cubicBezTo>
                  <a:pt x="54763" y="727313"/>
                  <a:pt x="23444" y="804854"/>
                  <a:pt x="45719" y="1016768"/>
                </a:cubicBezTo>
                <a:cubicBezTo>
                  <a:pt x="67994" y="1228682"/>
                  <a:pt x="10790" y="1324016"/>
                  <a:pt x="45719" y="1548378"/>
                </a:cubicBezTo>
                <a:cubicBezTo>
                  <a:pt x="34698" y="1549127"/>
                  <a:pt x="14418" y="1544129"/>
                  <a:pt x="0" y="1548378"/>
                </a:cubicBezTo>
                <a:cubicBezTo>
                  <a:pt x="-53329" y="1390672"/>
                  <a:pt x="28243" y="1257590"/>
                  <a:pt x="0" y="1032252"/>
                </a:cubicBezTo>
                <a:cubicBezTo>
                  <a:pt x="-28243" y="806914"/>
                  <a:pt x="37978" y="674114"/>
                  <a:pt x="0" y="485158"/>
                </a:cubicBezTo>
                <a:cubicBezTo>
                  <a:pt x="-37978" y="296202"/>
                  <a:pt x="53062" y="231715"/>
                  <a:pt x="0" y="0"/>
                </a:cubicBezTo>
                <a:close/>
              </a:path>
              <a:path w="45719" h="1548378" stroke="0" extrusionOk="0">
                <a:moveTo>
                  <a:pt x="0" y="0"/>
                </a:moveTo>
                <a:cubicBezTo>
                  <a:pt x="16724" y="-1897"/>
                  <a:pt x="25920" y="4704"/>
                  <a:pt x="45719" y="0"/>
                </a:cubicBezTo>
                <a:cubicBezTo>
                  <a:pt x="46857" y="198146"/>
                  <a:pt x="26560" y="273811"/>
                  <a:pt x="45719" y="485158"/>
                </a:cubicBezTo>
                <a:cubicBezTo>
                  <a:pt x="64878" y="696505"/>
                  <a:pt x="-5039" y="758649"/>
                  <a:pt x="45719" y="1016768"/>
                </a:cubicBezTo>
                <a:cubicBezTo>
                  <a:pt x="96477" y="1274887"/>
                  <a:pt x="22760" y="1372469"/>
                  <a:pt x="45719" y="1548378"/>
                </a:cubicBezTo>
                <a:cubicBezTo>
                  <a:pt x="32174" y="1550272"/>
                  <a:pt x="10022" y="1544791"/>
                  <a:pt x="0" y="1548378"/>
                </a:cubicBezTo>
                <a:cubicBezTo>
                  <a:pt x="-55631" y="1296169"/>
                  <a:pt x="31897" y="1230673"/>
                  <a:pt x="0" y="1001284"/>
                </a:cubicBezTo>
                <a:cubicBezTo>
                  <a:pt x="-31897" y="771895"/>
                  <a:pt x="35528" y="710811"/>
                  <a:pt x="0" y="469675"/>
                </a:cubicBezTo>
                <a:cubicBezTo>
                  <a:pt x="-35528" y="228539"/>
                  <a:pt x="24577" y="120255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09662046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A778F7-49A3-DD4B-A225-803EB10627F9}"/>
              </a:ext>
            </a:extLst>
          </p:cNvPr>
          <p:cNvSpPr/>
          <p:nvPr/>
        </p:nvSpPr>
        <p:spPr>
          <a:xfrm rot="16200000" flipH="1">
            <a:off x="3375499" y="2686356"/>
            <a:ext cx="45719" cy="1548378"/>
          </a:xfrm>
          <a:custGeom>
            <a:avLst/>
            <a:gdLst>
              <a:gd name="connsiteX0" fmla="*/ 0 w 45719"/>
              <a:gd name="connsiteY0" fmla="*/ 0 h 1548378"/>
              <a:gd name="connsiteX1" fmla="*/ 45719 w 45719"/>
              <a:gd name="connsiteY1" fmla="*/ 0 h 1548378"/>
              <a:gd name="connsiteX2" fmla="*/ 45719 w 45719"/>
              <a:gd name="connsiteY2" fmla="*/ 531610 h 1548378"/>
              <a:gd name="connsiteX3" fmla="*/ 45719 w 45719"/>
              <a:gd name="connsiteY3" fmla="*/ 1016768 h 1548378"/>
              <a:gd name="connsiteX4" fmla="*/ 45719 w 45719"/>
              <a:gd name="connsiteY4" fmla="*/ 1548378 h 1548378"/>
              <a:gd name="connsiteX5" fmla="*/ 0 w 45719"/>
              <a:gd name="connsiteY5" fmla="*/ 1548378 h 1548378"/>
              <a:gd name="connsiteX6" fmla="*/ 0 w 45719"/>
              <a:gd name="connsiteY6" fmla="*/ 1032252 h 1548378"/>
              <a:gd name="connsiteX7" fmla="*/ 0 w 45719"/>
              <a:gd name="connsiteY7" fmla="*/ 485158 h 1548378"/>
              <a:gd name="connsiteX8" fmla="*/ 0 w 45719"/>
              <a:gd name="connsiteY8" fmla="*/ 0 h 154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19" h="1548378" fill="none" extrusionOk="0">
                <a:moveTo>
                  <a:pt x="0" y="0"/>
                </a:moveTo>
                <a:cubicBezTo>
                  <a:pt x="13667" y="-1404"/>
                  <a:pt x="31065" y="5448"/>
                  <a:pt x="45719" y="0"/>
                </a:cubicBezTo>
                <a:cubicBezTo>
                  <a:pt x="92309" y="186010"/>
                  <a:pt x="36675" y="335907"/>
                  <a:pt x="45719" y="531610"/>
                </a:cubicBezTo>
                <a:cubicBezTo>
                  <a:pt x="54763" y="727313"/>
                  <a:pt x="23444" y="804854"/>
                  <a:pt x="45719" y="1016768"/>
                </a:cubicBezTo>
                <a:cubicBezTo>
                  <a:pt x="67994" y="1228682"/>
                  <a:pt x="10790" y="1324016"/>
                  <a:pt x="45719" y="1548378"/>
                </a:cubicBezTo>
                <a:cubicBezTo>
                  <a:pt x="34698" y="1549127"/>
                  <a:pt x="14418" y="1544129"/>
                  <a:pt x="0" y="1548378"/>
                </a:cubicBezTo>
                <a:cubicBezTo>
                  <a:pt x="-53329" y="1390672"/>
                  <a:pt x="28243" y="1257590"/>
                  <a:pt x="0" y="1032252"/>
                </a:cubicBezTo>
                <a:cubicBezTo>
                  <a:pt x="-28243" y="806914"/>
                  <a:pt x="37978" y="674114"/>
                  <a:pt x="0" y="485158"/>
                </a:cubicBezTo>
                <a:cubicBezTo>
                  <a:pt x="-37978" y="296202"/>
                  <a:pt x="53062" y="231715"/>
                  <a:pt x="0" y="0"/>
                </a:cubicBezTo>
                <a:close/>
              </a:path>
              <a:path w="45719" h="1548378" stroke="0" extrusionOk="0">
                <a:moveTo>
                  <a:pt x="0" y="0"/>
                </a:moveTo>
                <a:cubicBezTo>
                  <a:pt x="16724" y="-1897"/>
                  <a:pt x="25920" y="4704"/>
                  <a:pt x="45719" y="0"/>
                </a:cubicBezTo>
                <a:cubicBezTo>
                  <a:pt x="46857" y="198146"/>
                  <a:pt x="26560" y="273811"/>
                  <a:pt x="45719" y="485158"/>
                </a:cubicBezTo>
                <a:cubicBezTo>
                  <a:pt x="64878" y="696505"/>
                  <a:pt x="-5039" y="758649"/>
                  <a:pt x="45719" y="1016768"/>
                </a:cubicBezTo>
                <a:cubicBezTo>
                  <a:pt x="96477" y="1274887"/>
                  <a:pt x="22760" y="1372469"/>
                  <a:pt x="45719" y="1548378"/>
                </a:cubicBezTo>
                <a:cubicBezTo>
                  <a:pt x="32174" y="1550272"/>
                  <a:pt x="10022" y="1544791"/>
                  <a:pt x="0" y="1548378"/>
                </a:cubicBezTo>
                <a:cubicBezTo>
                  <a:pt x="-55631" y="1296169"/>
                  <a:pt x="31897" y="1230673"/>
                  <a:pt x="0" y="1001284"/>
                </a:cubicBezTo>
                <a:cubicBezTo>
                  <a:pt x="-31897" y="771895"/>
                  <a:pt x="35528" y="710811"/>
                  <a:pt x="0" y="469675"/>
                </a:cubicBezTo>
                <a:cubicBezTo>
                  <a:pt x="-35528" y="228539"/>
                  <a:pt x="24577" y="120255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09662046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3F6DD-29CF-574B-A6F4-9FDBF472C384}"/>
              </a:ext>
            </a:extLst>
          </p:cNvPr>
          <p:cNvSpPr/>
          <p:nvPr/>
        </p:nvSpPr>
        <p:spPr>
          <a:xfrm rot="16200000" flipH="1">
            <a:off x="3375500" y="3183315"/>
            <a:ext cx="45719" cy="1548378"/>
          </a:xfrm>
          <a:custGeom>
            <a:avLst/>
            <a:gdLst>
              <a:gd name="connsiteX0" fmla="*/ 0 w 45719"/>
              <a:gd name="connsiteY0" fmla="*/ 0 h 1548378"/>
              <a:gd name="connsiteX1" fmla="*/ 45719 w 45719"/>
              <a:gd name="connsiteY1" fmla="*/ 0 h 1548378"/>
              <a:gd name="connsiteX2" fmla="*/ 45719 w 45719"/>
              <a:gd name="connsiteY2" fmla="*/ 531610 h 1548378"/>
              <a:gd name="connsiteX3" fmla="*/ 45719 w 45719"/>
              <a:gd name="connsiteY3" fmla="*/ 1016768 h 1548378"/>
              <a:gd name="connsiteX4" fmla="*/ 45719 w 45719"/>
              <a:gd name="connsiteY4" fmla="*/ 1548378 h 1548378"/>
              <a:gd name="connsiteX5" fmla="*/ 0 w 45719"/>
              <a:gd name="connsiteY5" fmla="*/ 1548378 h 1548378"/>
              <a:gd name="connsiteX6" fmla="*/ 0 w 45719"/>
              <a:gd name="connsiteY6" fmla="*/ 1032252 h 1548378"/>
              <a:gd name="connsiteX7" fmla="*/ 0 w 45719"/>
              <a:gd name="connsiteY7" fmla="*/ 485158 h 1548378"/>
              <a:gd name="connsiteX8" fmla="*/ 0 w 45719"/>
              <a:gd name="connsiteY8" fmla="*/ 0 h 154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19" h="1548378" fill="none" extrusionOk="0">
                <a:moveTo>
                  <a:pt x="0" y="0"/>
                </a:moveTo>
                <a:cubicBezTo>
                  <a:pt x="13667" y="-1404"/>
                  <a:pt x="31065" y="5448"/>
                  <a:pt x="45719" y="0"/>
                </a:cubicBezTo>
                <a:cubicBezTo>
                  <a:pt x="92309" y="186010"/>
                  <a:pt x="36675" y="335907"/>
                  <a:pt x="45719" y="531610"/>
                </a:cubicBezTo>
                <a:cubicBezTo>
                  <a:pt x="54763" y="727313"/>
                  <a:pt x="23444" y="804854"/>
                  <a:pt x="45719" y="1016768"/>
                </a:cubicBezTo>
                <a:cubicBezTo>
                  <a:pt x="67994" y="1228682"/>
                  <a:pt x="10790" y="1324016"/>
                  <a:pt x="45719" y="1548378"/>
                </a:cubicBezTo>
                <a:cubicBezTo>
                  <a:pt x="34698" y="1549127"/>
                  <a:pt x="14418" y="1544129"/>
                  <a:pt x="0" y="1548378"/>
                </a:cubicBezTo>
                <a:cubicBezTo>
                  <a:pt x="-53329" y="1390672"/>
                  <a:pt x="28243" y="1257590"/>
                  <a:pt x="0" y="1032252"/>
                </a:cubicBezTo>
                <a:cubicBezTo>
                  <a:pt x="-28243" y="806914"/>
                  <a:pt x="37978" y="674114"/>
                  <a:pt x="0" y="485158"/>
                </a:cubicBezTo>
                <a:cubicBezTo>
                  <a:pt x="-37978" y="296202"/>
                  <a:pt x="53062" y="231715"/>
                  <a:pt x="0" y="0"/>
                </a:cubicBezTo>
                <a:close/>
              </a:path>
              <a:path w="45719" h="1548378" stroke="0" extrusionOk="0">
                <a:moveTo>
                  <a:pt x="0" y="0"/>
                </a:moveTo>
                <a:cubicBezTo>
                  <a:pt x="16724" y="-1897"/>
                  <a:pt x="25920" y="4704"/>
                  <a:pt x="45719" y="0"/>
                </a:cubicBezTo>
                <a:cubicBezTo>
                  <a:pt x="46857" y="198146"/>
                  <a:pt x="26560" y="273811"/>
                  <a:pt x="45719" y="485158"/>
                </a:cubicBezTo>
                <a:cubicBezTo>
                  <a:pt x="64878" y="696505"/>
                  <a:pt x="-5039" y="758649"/>
                  <a:pt x="45719" y="1016768"/>
                </a:cubicBezTo>
                <a:cubicBezTo>
                  <a:pt x="96477" y="1274887"/>
                  <a:pt x="22760" y="1372469"/>
                  <a:pt x="45719" y="1548378"/>
                </a:cubicBezTo>
                <a:cubicBezTo>
                  <a:pt x="32174" y="1550272"/>
                  <a:pt x="10022" y="1544791"/>
                  <a:pt x="0" y="1548378"/>
                </a:cubicBezTo>
                <a:cubicBezTo>
                  <a:pt x="-55631" y="1296169"/>
                  <a:pt x="31897" y="1230673"/>
                  <a:pt x="0" y="1001284"/>
                </a:cubicBezTo>
                <a:cubicBezTo>
                  <a:pt x="-31897" y="771895"/>
                  <a:pt x="35528" y="710811"/>
                  <a:pt x="0" y="469675"/>
                </a:cubicBezTo>
                <a:cubicBezTo>
                  <a:pt x="-35528" y="228539"/>
                  <a:pt x="24577" y="120255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09662046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4C3B06-3959-644A-84DF-F3045EBD6ADC}"/>
              </a:ext>
            </a:extLst>
          </p:cNvPr>
          <p:cNvSpPr/>
          <p:nvPr/>
        </p:nvSpPr>
        <p:spPr>
          <a:xfrm rot="16200000" flipH="1">
            <a:off x="3375501" y="3608048"/>
            <a:ext cx="45719" cy="1548378"/>
          </a:xfrm>
          <a:custGeom>
            <a:avLst/>
            <a:gdLst>
              <a:gd name="connsiteX0" fmla="*/ 0 w 45719"/>
              <a:gd name="connsiteY0" fmla="*/ 0 h 1548378"/>
              <a:gd name="connsiteX1" fmla="*/ 45719 w 45719"/>
              <a:gd name="connsiteY1" fmla="*/ 0 h 1548378"/>
              <a:gd name="connsiteX2" fmla="*/ 45719 w 45719"/>
              <a:gd name="connsiteY2" fmla="*/ 531610 h 1548378"/>
              <a:gd name="connsiteX3" fmla="*/ 45719 w 45719"/>
              <a:gd name="connsiteY3" fmla="*/ 1016768 h 1548378"/>
              <a:gd name="connsiteX4" fmla="*/ 45719 w 45719"/>
              <a:gd name="connsiteY4" fmla="*/ 1548378 h 1548378"/>
              <a:gd name="connsiteX5" fmla="*/ 0 w 45719"/>
              <a:gd name="connsiteY5" fmla="*/ 1548378 h 1548378"/>
              <a:gd name="connsiteX6" fmla="*/ 0 w 45719"/>
              <a:gd name="connsiteY6" fmla="*/ 1032252 h 1548378"/>
              <a:gd name="connsiteX7" fmla="*/ 0 w 45719"/>
              <a:gd name="connsiteY7" fmla="*/ 485158 h 1548378"/>
              <a:gd name="connsiteX8" fmla="*/ 0 w 45719"/>
              <a:gd name="connsiteY8" fmla="*/ 0 h 154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19" h="1548378" fill="none" extrusionOk="0">
                <a:moveTo>
                  <a:pt x="0" y="0"/>
                </a:moveTo>
                <a:cubicBezTo>
                  <a:pt x="13667" y="-1404"/>
                  <a:pt x="31065" y="5448"/>
                  <a:pt x="45719" y="0"/>
                </a:cubicBezTo>
                <a:cubicBezTo>
                  <a:pt x="92309" y="186010"/>
                  <a:pt x="36675" y="335907"/>
                  <a:pt x="45719" y="531610"/>
                </a:cubicBezTo>
                <a:cubicBezTo>
                  <a:pt x="54763" y="727313"/>
                  <a:pt x="23444" y="804854"/>
                  <a:pt x="45719" y="1016768"/>
                </a:cubicBezTo>
                <a:cubicBezTo>
                  <a:pt x="67994" y="1228682"/>
                  <a:pt x="10790" y="1324016"/>
                  <a:pt x="45719" y="1548378"/>
                </a:cubicBezTo>
                <a:cubicBezTo>
                  <a:pt x="34698" y="1549127"/>
                  <a:pt x="14418" y="1544129"/>
                  <a:pt x="0" y="1548378"/>
                </a:cubicBezTo>
                <a:cubicBezTo>
                  <a:pt x="-53329" y="1390672"/>
                  <a:pt x="28243" y="1257590"/>
                  <a:pt x="0" y="1032252"/>
                </a:cubicBezTo>
                <a:cubicBezTo>
                  <a:pt x="-28243" y="806914"/>
                  <a:pt x="37978" y="674114"/>
                  <a:pt x="0" y="485158"/>
                </a:cubicBezTo>
                <a:cubicBezTo>
                  <a:pt x="-37978" y="296202"/>
                  <a:pt x="53062" y="231715"/>
                  <a:pt x="0" y="0"/>
                </a:cubicBezTo>
                <a:close/>
              </a:path>
              <a:path w="45719" h="1548378" stroke="0" extrusionOk="0">
                <a:moveTo>
                  <a:pt x="0" y="0"/>
                </a:moveTo>
                <a:cubicBezTo>
                  <a:pt x="16724" y="-1897"/>
                  <a:pt x="25920" y="4704"/>
                  <a:pt x="45719" y="0"/>
                </a:cubicBezTo>
                <a:cubicBezTo>
                  <a:pt x="46857" y="198146"/>
                  <a:pt x="26560" y="273811"/>
                  <a:pt x="45719" y="485158"/>
                </a:cubicBezTo>
                <a:cubicBezTo>
                  <a:pt x="64878" y="696505"/>
                  <a:pt x="-5039" y="758649"/>
                  <a:pt x="45719" y="1016768"/>
                </a:cubicBezTo>
                <a:cubicBezTo>
                  <a:pt x="96477" y="1274887"/>
                  <a:pt x="22760" y="1372469"/>
                  <a:pt x="45719" y="1548378"/>
                </a:cubicBezTo>
                <a:cubicBezTo>
                  <a:pt x="32174" y="1550272"/>
                  <a:pt x="10022" y="1544791"/>
                  <a:pt x="0" y="1548378"/>
                </a:cubicBezTo>
                <a:cubicBezTo>
                  <a:pt x="-55631" y="1296169"/>
                  <a:pt x="31897" y="1230673"/>
                  <a:pt x="0" y="1001284"/>
                </a:cubicBezTo>
                <a:cubicBezTo>
                  <a:pt x="-31897" y="771895"/>
                  <a:pt x="35528" y="710811"/>
                  <a:pt x="0" y="469675"/>
                </a:cubicBezTo>
                <a:cubicBezTo>
                  <a:pt x="-35528" y="228539"/>
                  <a:pt x="24577" y="120255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09662046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E088D-77C0-604B-9949-100011750C95}"/>
              </a:ext>
            </a:extLst>
          </p:cNvPr>
          <p:cNvSpPr/>
          <p:nvPr/>
        </p:nvSpPr>
        <p:spPr>
          <a:xfrm>
            <a:off x="4791837" y="2411823"/>
            <a:ext cx="369855" cy="266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797CA9-1775-1F48-9642-505306C4DC5C}"/>
              </a:ext>
            </a:extLst>
          </p:cNvPr>
          <p:cNvSpPr/>
          <p:nvPr/>
        </p:nvSpPr>
        <p:spPr>
          <a:xfrm>
            <a:off x="4791837" y="2680176"/>
            <a:ext cx="369855" cy="266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739FF4-7CF3-8743-8496-9AC1AA8F2EBC}"/>
              </a:ext>
            </a:extLst>
          </p:cNvPr>
          <p:cNvSpPr/>
          <p:nvPr/>
        </p:nvSpPr>
        <p:spPr>
          <a:xfrm>
            <a:off x="4791837" y="2959141"/>
            <a:ext cx="369855" cy="266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8E369E-1DEB-6A42-A64E-7E2A1A0DCA1C}"/>
              </a:ext>
            </a:extLst>
          </p:cNvPr>
          <p:cNvSpPr/>
          <p:nvPr/>
        </p:nvSpPr>
        <p:spPr>
          <a:xfrm>
            <a:off x="4791837" y="3238437"/>
            <a:ext cx="369855" cy="266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4D4648-5F48-0647-AE6A-41DC6934D36D}"/>
              </a:ext>
            </a:extLst>
          </p:cNvPr>
          <p:cNvSpPr/>
          <p:nvPr/>
        </p:nvSpPr>
        <p:spPr>
          <a:xfrm>
            <a:off x="4791837" y="3513092"/>
            <a:ext cx="369855" cy="266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8694F1-7DDE-1648-A51B-DC5618885862}"/>
              </a:ext>
            </a:extLst>
          </p:cNvPr>
          <p:cNvSpPr/>
          <p:nvPr/>
        </p:nvSpPr>
        <p:spPr>
          <a:xfrm>
            <a:off x="4791837" y="3789524"/>
            <a:ext cx="369855" cy="266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2DA78C-C70A-FD42-9A18-F2021851615F}"/>
              </a:ext>
            </a:extLst>
          </p:cNvPr>
          <p:cNvSpPr/>
          <p:nvPr/>
        </p:nvSpPr>
        <p:spPr>
          <a:xfrm>
            <a:off x="4791837" y="4056810"/>
            <a:ext cx="369855" cy="266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B52BFC-9D05-E64E-9880-B2DBDE9C6E4C}"/>
              </a:ext>
            </a:extLst>
          </p:cNvPr>
          <p:cNvSpPr txBox="1"/>
          <p:nvPr/>
        </p:nvSpPr>
        <p:spPr>
          <a:xfrm>
            <a:off x="4622685" y="4289791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Hash Table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F70B20-5B4C-4C42-AE0F-CF76C331432C}"/>
              </a:ext>
            </a:extLst>
          </p:cNvPr>
          <p:cNvSpPr/>
          <p:nvPr/>
        </p:nvSpPr>
        <p:spPr>
          <a:xfrm>
            <a:off x="7174815" y="2376565"/>
            <a:ext cx="2339551" cy="2665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128D56-BAA6-DB4F-B52E-1E199CB75FCF}"/>
              </a:ext>
            </a:extLst>
          </p:cNvPr>
          <p:cNvCxnSpPr>
            <a:cxnSpLocks/>
          </p:cNvCxnSpPr>
          <p:nvPr/>
        </p:nvCxnSpPr>
        <p:spPr>
          <a:xfrm>
            <a:off x="5190068" y="2542565"/>
            <a:ext cx="336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C5EB19-2A16-2745-8A06-5ADC7292D999}"/>
              </a:ext>
            </a:extLst>
          </p:cNvPr>
          <p:cNvCxnSpPr>
            <a:cxnSpLocks/>
          </p:cNvCxnSpPr>
          <p:nvPr/>
        </p:nvCxnSpPr>
        <p:spPr>
          <a:xfrm>
            <a:off x="5188866" y="2819655"/>
            <a:ext cx="336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71D45C-D1C4-F640-A476-6DEE2AB6D0D6}"/>
              </a:ext>
            </a:extLst>
          </p:cNvPr>
          <p:cNvCxnSpPr>
            <a:cxnSpLocks/>
          </p:cNvCxnSpPr>
          <p:nvPr/>
        </p:nvCxnSpPr>
        <p:spPr>
          <a:xfrm>
            <a:off x="5188866" y="3947901"/>
            <a:ext cx="336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A533914-2635-794B-A360-A184C59963A1}"/>
              </a:ext>
            </a:extLst>
          </p:cNvPr>
          <p:cNvSpPr/>
          <p:nvPr/>
        </p:nvSpPr>
        <p:spPr>
          <a:xfrm>
            <a:off x="5525590" y="2409978"/>
            <a:ext cx="260223" cy="233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C3A5E3F-8AE5-F54F-AAC7-C0421A3ED620}"/>
              </a:ext>
            </a:extLst>
          </p:cNvPr>
          <p:cNvSpPr/>
          <p:nvPr/>
        </p:nvSpPr>
        <p:spPr>
          <a:xfrm>
            <a:off x="6001811" y="2409978"/>
            <a:ext cx="260223" cy="233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F56054-9B43-6A4B-AF59-D2FB6D516FA6}"/>
              </a:ext>
            </a:extLst>
          </p:cNvPr>
          <p:cNvCxnSpPr>
            <a:cxnSpLocks/>
          </p:cNvCxnSpPr>
          <p:nvPr/>
        </p:nvCxnSpPr>
        <p:spPr>
          <a:xfrm>
            <a:off x="5674977" y="2526525"/>
            <a:ext cx="336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4C08B6F-BABB-E747-B74A-710A3F061DD3}"/>
              </a:ext>
            </a:extLst>
          </p:cNvPr>
          <p:cNvSpPr/>
          <p:nvPr/>
        </p:nvSpPr>
        <p:spPr>
          <a:xfrm>
            <a:off x="5525590" y="2688942"/>
            <a:ext cx="260223" cy="233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1BC03C0-CADC-3442-81D3-A51A7CDFE973}"/>
              </a:ext>
            </a:extLst>
          </p:cNvPr>
          <p:cNvSpPr/>
          <p:nvPr/>
        </p:nvSpPr>
        <p:spPr>
          <a:xfrm>
            <a:off x="5525590" y="3819608"/>
            <a:ext cx="260223" cy="233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55BF44D-76A5-154B-88BB-949D868E0F93}"/>
              </a:ext>
            </a:extLst>
          </p:cNvPr>
          <p:cNvSpPr/>
          <p:nvPr/>
        </p:nvSpPr>
        <p:spPr>
          <a:xfrm>
            <a:off x="6001811" y="3818096"/>
            <a:ext cx="260223" cy="233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D7F14B-6925-7946-9F60-10A2DA147C42}"/>
              </a:ext>
            </a:extLst>
          </p:cNvPr>
          <p:cNvCxnSpPr>
            <a:cxnSpLocks/>
          </p:cNvCxnSpPr>
          <p:nvPr/>
        </p:nvCxnSpPr>
        <p:spPr>
          <a:xfrm>
            <a:off x="5674977" y="3934643"/>
            <a:ext cx="336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45DB00-E867-684D-83A6-8299276C7219}"/>
              </a:ext>
            </a:extLst>
          </p:cNvPr>
          <p:cNvCxnSpPr>
            <a:cxnSpLocks/>
          </p:cNvCxnSpPr>
          <p:nvPr/>
        </p:nvCxnSpPr>
        <p:spPr>
          <a:xfrm>
            <a:off x="7127897" y="2710775"/>
            <a:ext cx="2717756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62F7A1F-0BBC-F344-A9F2-2979380F6703}"/>
              </a:ext>
            </a:extLst>
          </p:cNvPr>
          <p:cNvSpPr/>
          <p:nvPr/>
        </p:nvSpPr>
        <p:spPr>
          <a:xfrm>
            <a:off x="7168554" y="2984696"/>
            <a:ext cx="2339551" cy="2665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77C6B7-87F4-DA44-BEC4-F09BCA2EFFC6}"/>
              </a:ext>
            </a:extLst>
          </p:cNvPr>
          <p:cNvSpPr/>
          <p:nvPr/>
        </p:nvSpPr>
        <p:spPr>
          <a:xfrm>
            <a:off x="7177306" y="3608529"/>
            <a:ext cx="2339551" cy="2665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6D6699-B411-0643-8F18-50F8C4607E21}"/>
              </a:ext>
            </a:extLst>
          </p:cNvPr>
          <p:cNvCxnSpPr/>
          <p:nvPr/>
        </p:nvCxnSpPr>
        <p:spPr>
          <a:xfrm>
            <a:off x="7437476" y="2376565"/>
            <a:ext cx="0" cy="26650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4E4B5A-8272-504A-9A09-2F6B320A4892}"/>
              </a:ext>
            </a:extLst>
          </p:cNvPr>
          <p:cNvCxnSpPr/>
          <p:nvPr/>
        </p:nvCxnSpPr>
        <p:spPr>
          <a:xfrm>
            <a:off x="7697826" y="2376565"/>
            <a:ext cx="0" cy="26650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64A09C2-7543-B64D-ACE0-7ADEDAD21418}"/>
              </a:ext>
            </a:extLst>
          </p:cNvPr>
          <p:cNvCxnSpPr/>
          <p:nvPr/>
        </p:nvCxnSpPr>
        <p:spPr>
          <a:xfrm>
            <a:off x="7951826" y="2376565"/>
            <a:ext cx="0" cy="26650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C97099-C90A-144C-9D7D-3E55A4419B32}"/>
              </a:ext>
            </a:extLst>
          </p:cNvPr>
          <p:cNvCxnSpPr/>
          <p:nvPr/>
        </p:nvCxnSpPr>
        <p:spPr>
          <a:xfrm>
            <a:off x="8199476" y="2370481"/>
            <a:ext cx="0" cy="26650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B5B34A-0B1A-0D46-8CBA-51AEB81B5174}"/>
              </a:ext>
            </a:extLst>
          </p:cNvPr>
          <p:cNvCxnSpPr/>
          <p:nvPr/>
        </p:nvCxnSpPr>
        <p:spPr>
          <a:xfrm>
            <a:off x="8447126" y="2370481"/>
            <a:ext cx="0" cy="26650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81C55E-4250-AC49-AF18-44016BF80390}"/>
              </a:ext>
            </a:extLst>
          </p:cNvPr>
          <p:cNvCxnSpPr/>
          <p:nvPr/>
        </p:nvCxnSpPr>
        <p:spPr>
          <a:xfrm>
            <a:off x="8694776" y="2370481"/>
            <a:ext cx="0" cy="26650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2A7CAE-4216-5A40-A9CC-9DBA8B3A399E}"/>
              </a:ext>
            </a:extLst>
          </p:cNvPr>
          <p:cNvCxnSpPr/>
          <p:nvPr/>
        </p:nvCxnSpPr>
        <p:spPr>
          <a:xfrm>
            <a:off x="8955126" y="2378044"/>
            <a:ext cx="0" cy="26650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C4D901F-44A5-8F42-95D9-1969C0F6AD2B}"/>
              </a:ext>
            </a:extLst>
          </p:cNvPr>
          <p:cNvCxnSpPr/>
          <p:nvPr/>
        </p:nvCxnSpPr>
        <p:spPr>
          <a:xfrm>
            <a:off x="9221826" y="2378044"/>
            <a:ext cx="0" cy="26650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381A726-BF3C-DF45-9C2D-3BFDECBEDB34}"/>
              </a:ext>
            </a:extLst>
          </p:cNvPr>
          <p:cNvCxnSpPr>
            <a:cxnSpLocks/>
          </p:cNvCxnSpPr>
          <p:nvPr/>
        </p:nvCxnSpPr>
        <p:spPr>
          <a:xfrm>
            <a:off x="7182842" y="3363655"/>
            <a:ext cx="2717756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F6097B0-3E0F-8D4E-840F-19AE42E4A7AE}"/>
              </a:ext>
            </a:extLst>
          </p:cNvPr>
          <p:cNvCxnSpPr/>
          <p:nvPr/>
        </p:nvCxnSpPr>
        <p:spPr>
          <a:xfrm>
            <a:off x="7602576" y="2971149"/>
            <a:ext cx="0" cy="26650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8679133-7F14-194A-833B-35A093FA4DF7}"/>
              </a:ext>
            </a:extLst>
          </p:cNvPr>
          <p:cNvCxnSpPr/>
          <p:nvPr/>
        </p:nvCxnSpPr>
        <p:spPr>
          <a:xfrm>
            <a:off x="8066126" y="2984696"/>
            <a:ext cx="0" cy="26650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59E4E4-8E75-F14A-B42F-C4234E1AEBED}"/>
              </a:ext>
            </a:extLst>
          </p:cNvPr>
          <p:cNvCxnSpPr/>
          <p:nvPr/>
        </p:nvCxnSpPr>
        <p:spPr>
          <a:xfrm>
            <a:off x="8561426" y="2984696"/>
            <a:ext cx="0" cy="26650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CE8F02-D161-2447-906F-C1A0A074F1A9}"/>
              </a:ext>
            </a:extLst>
          </p:cNvPr>
          <p:cNvCxnSpPr/>
          <p:nvPr/>
        </p:nvCxnSpPr>
        <p:spPr>
          <a:xfrm>
            <a:off x="9018626" y="2984696"/>
            <a:ext cx="0" cy="26650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A375933-2F63-6843-8820-D250DAAE0AD0}"/>
              </a:ext>
            </a:extLst>
          </p:cNvPr>
          <p:cNvCxnSpPr/>
          <p:nvPr/>
        </p:nvCxnSpPr>
        <p:spPr>
          <a:xfrm>
            <a:off x="7970876" y="3610291"/>
            <a:ext cx="0" cy="26650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84E6D69-0599-5441-84AC-D8484644D4EA}"/>
              </a:ext>
            </a:extLst>
          </p:cNvPr>
          <p:cNvCxnSpPr/>
          <p:nvPr/>
        </p:nvCxnSpPr>
        <p:spPr>
          <a:xfrm>
            <a:off x="8694776" y="3608529"/>
            <a:ext cx="0" cy="26650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3DA11C8-0E51-1D47-85B9-71E875042E57}"/>
              </a:ext>
            </a:extLst>
          </p:cNvPr>
          <p:cNvSpPr/>
          <p:nvPr/>
        </p:nvSpPr>
        <p:spPr>
          <a:xfrm>
            <a:off x="7183477" y="2379647"/>
            <a:ext cx="119985" cy="26490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6E38863-8A23-D24B-936D-030CC0CA7312}"/>
              </a:ext>
            </a:extLst>
          </p:cNvPr>
          <p:cNvSpPr/>
          <p:nvPr/>
        </p:nvSpPr>
        <p:spPr>
          <a:xfrm>
            <a:off x="7450177" y="2380737"/>
            <a:ext cx="177360" cy="26490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FE3D9DD-1040-C543-B40D-C5666BA73EEF}"/>
              </a:ext>
            </a:extLst>
          </p:cNvPr>
          <p:cNvSpPr/>
          <p:nvPr/>
        </p:nvSpPr>
        <p:spPr>
          <a:xfrm>
            <a:off x="7177566" y="2995613"/>
            <a:ext cx="393255" cy="25189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3168419-1C5A-974A-9D3A-81A591016E54}"/>
              </a:ext>
            </a:extLst>
          </p:cNvPr>
          <p:cNvSpPr/>
          <p:nvPr/>
        </p:nvSpPr>
        <p:spPr>
          <a:xfrm>
            <a:off x="7187314" y="3616074"/>
            <a:ext cx="764507" cy="25189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C6A794A-C7AE-DC49-9161-9BC8E2AFAEA5}"/>
              </a:ext>
            </a:extLst>
          </p:cNvPr>
          <p:cNvSpPr/>
          <p:nvPr/>
        </p:nvSpPr>
        <p:spPr>
          <a:xfrm>
            <a:off x="7989933" y="3611916"/>
            <a:ext cx="571494" cy="25189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6BBDC1A0-48CC-9B48-A2DE-5644B06A29D7}"/>
              </a:ext>
            </a:extLst>
          </p:cNvPr>
          <p:cNvCxnSpPr>
            <a:stCxn id="23" idx="0"/>
            <a:endCxn id="48" idx="0"/>
          </p:cNvCxnSpPr>
          <p:nvPr/>
        </p:nvCxnSpPr>
        <p:spPr>
          <a:xfrm rot="5400000" flipH="1" flipV="1">
            <a:off x="6434421" y="1600929"/>
            <a:ext cx="30331" cy="1587768"/>
          </a:xfrm>
          <a:prstGeom prst="curvedConnector3">
            <a:avLst>
              <a:gd name="adj1" fmla="val 8536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32913E9A-D3BA-A345-A97A-23003870B7E6}"/>
              </a:ext>
            </a:extLst>
          </p:cNvPr>
          <p:cNvCxnSpPr>
            <a:cxnSpLocks/>
            <a:stCxn id="24" idx="2"/>
            <a:endCxn id="50" idx="1"/>
          </p:cNvCxnSpPr>
          <p:nvPr/>
        </p:nvCxnSpPr>
        <p:spPr>
          <a:xfrm rot="16200000" flipH="1">
            <a:off x="6415502" y="2359493"/>
            <a:ext cx="478485" cy="10456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1A3289BA-73AB-7D48-B787-918322BB35C0}"/>
              </a:ext>
            </a:extLst>
          </p:cNvPr>
          <p:cNvCxnSpPr>
            <a:cxnSpLocks/>
            <a:stCxn id="26" idx="2"/>
            <a:endCxn id="49" idx="2"/>
          </p:cNvCxnSpPr>
          <p:nvPr/>
        </p:nvCxnSpPr>
        <p:spPr>
          <a:xfrm rot="5400000" flipH="1" flipV="1">
            <a:off x="6459081" y="1842262"/>
            <a:ext cx="276395" cy="1883155"/>
          </a:xfrm>
          <a:prstGeom prst="curvedConnector3">
            <a:avLst>
              <a:gd name="adj1" fmla="val -82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F1F55955-321E-B24A-871D-DCC4F024FE35}"/>
              </a:ext>
            </a:extLst>
          </p:cNvPr>
          <p:cNvCxnSpPr>
            <a:cxnSpLocks/>
            <a:stCxn id="27" idx="2"/>
            <a:endCxn id="52" idx="2"/>
          </p:cNvCxnSpPr>
          <p:nvPr/>
        </p:nvCxnSpPr>
        <p:spPr>
          <a:xfrm rot="5400000" flipH="1" flipV="1">
            <a:off x="6871242" y="2648266"/>
            <a:ext cx="188897" cy="2619978"/>
          </a:xfrm>
          <a:prstGeom prst="curvedConnector3">
            <a:avLst>
              <a:gd name="adj1" fmla="val -121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68B4EC83-D22D-8F49-B992-A885406AFEAE}"/>
              </a:ext>
            </a:extLst>
          </p:cNvPr>
          <p:cNvCxnSpPr>
            <a:cxnSpLocks/>
            <a:stCxn id="28" idx="0"/>
            <a:endCxn id="51" idx="1"/>
          </p:cNvCxnSpPr>
          <p:nvPr/>
        </p:nvCxnSpPr>
        <p:spPr>
          <a:xfrm rot="5400000" flipH="1" flipV="1">
            <a:off x="6621580" y="3252363"/>
            <a:ext cx="76077" cy="10553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053A7FE0-B045-2445-B67D-5856D6B67F1E}"/>
              </a:ext>
            </a:extLst>
          </p:cNvPr>
          <p:cNvSpPr/>
          <p:nvPr/>
        </p:nvSpPr>
        <p:spPr>
          <a:xfrm>
            <a:off x="6495889" y="1622349"/>
            <a:ext cx="177360" cy="26490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DC3B8C9-3651-7042-A234-5E4B92359832}"/>
              </a:ext>
            </a:extLst>
          </p:cNvPr>
          <p:cNvSpPr txBox="1"/>
          <p:nvPr/>
        </p:nvSpPr>
        <p:spPr>
          <a:xfrm>
            <a:off x="6657795" y="1631262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Object data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990742A-7A54-8543-9659-093C683547A4}"/>
              </a:ext>
            </a:extLst>
          </p:cNvPr>
          <p:cNvSpPr/>
          <p:nvPr/>
        </p:nvSpPr>
        <p:spPr>
          <a:xfrm>
            <a:off x="7907367" y="1657767"/>
            <a:ext cx="260224" cy="2665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7E5E17E-4615-4741-BEBC-6D4D09976D32}"/>
              </a:ext>
            </a:extLst>
          </p:cNvPr>
          <p:cNvSpPr txBox="1"/>
          <p:nvPr/>
        </p:nvSpPr>
        <p:spPr>
          <a:xfrm>
            <a:off x="8160124" y="1660216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Slab chunks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739687F-FB29-8D44-8A05-E5949DA89136}"/>
              </a:ext>
            </a:extLst>
          </p:cNvPr>
          <p:cNvSpPr/>
          <p:nvPr/>
        </p:nvSpPr>
        <p:spPr>
          <a:xfrm rot="16200000">
            <a:off x="874541" y="1619007"/>
            <a:ext cx="61824" cy="393190"/>
          </a:xfrm>
          <a:custGeom>
            <a:avLst/>
            <a:gdLst>
              <a:gd name="connsiteX0" fmla="*/ 0 w 61824"/>
              <a:gd name="connsiteY0" fmla="*/ 0 h 393190"/>
              <a:gd name="connsiteX1" fmla="*/ 61824 w 61824"/>
              <a:gd name="connsiteY1" fmla="*/ 0 h 393190"/>
              <a:gd name="connsiteX2" fmla="*/ 61824 w 61824"/>
              <a:gd name="connsiteY2" fmla="*/ 393190 h 393190"/>
              <a:gd name="connsiteX3" fmla="*/ 0 w 61824"/>
              <a:gd name="connsiteY3" fmla="*/ 393190 h 393190"/>
              <a:gd name="connsiteX4" fmla="*/ 0 w 61824"/>
              <a:gd name="connsiteY4" fmla="*/ 0 h 39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824" h="393190" fill="none" extrusionOk="0">
                <a:moveTo>
                  <a:pt x="0" y="0"/>
                </a:moveTo>
                <a:cubicBezTo>
                  <a:pt x="12479" y="-701"/>
                  <a:pt x="41866" y="5529"/>
                  <a:pt x="61824" y="0"/>
                </a:cubicBezTo>
                <a:cubicBezTo>
                  <a:pt x="89909" y="151926"/>
                  <a:pt x="18632" y="313685"/>
                  <a:pt x="61824" y="393190"/>
                </a:cubicBezTo>
                <a:cubicBezTo>
                  <a:pt x="48546" y="395487"/>
                  <a:pt x="18806" y="388772"/>
                  <a:pt x="0" y="393190"/>
                </a:cubicBezTo>
                <a:cubicBezTo>
                  <a:pt x="-37771" y="227725"/>
                  <a:pt x="46729" y="98591"/>
                  <a:pt x="0" y="0"/>
                </a:cubicBezTo>
                <a:close/>
              </a:path>
              <a:path w="61824" h="393190" stroke="0" extrusionOk="0">
                <a:moveTo>
                  <a:pt x="0" y="0"/>
                </a:moveTo>
                <a:cubicBezTo>
                  <a:pt x="26841" y="-5187"/>
                  <a:pt x="42567" y="6977"/>
                  <a:pt x="61824" y="0"/>
                </a:cubicBezTo>
                <a:cubicBezTo>
                  <a:pt x="73350" y="159968"/>
                  <a:pt x="60827" y="288047"/>
                  <a:pt x="61824" y="393190"/>
                </a:cubicBezTo>
                <a:cubicBezTo>
                  <a:pt x="45832" y="397645"/>
                  <a:pt x="24411" y="391636"/>
                  <a:pt x="0" y="393190"/>
                </a:cubicBezTo>
                <a:cubicBezTo>
                  <a:pt x="-44485" y="309470"/>
                  <a:pt x="13512" y="159778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09662046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58BFB8-7168-9749-B5BE-DB8BCE21C559}"/>
              </a:ext>
            </a:extLst>
          </p:cNvPr>
          <p:cNvSpPr txBox="1"/>
          <p:nvPr/>
        </p:nvSpPr>
        <p:spPr>
          <a:xfrm>
            <a:off x="1133801" y="1705662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Worker thread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0624DF-8885-FE4A-BFD6-ACC99E94651C}"/>
              </a:ext>
            </a:extLst>
          </p:cNvPr>
          <p:cNvSpPr/>
          <p:nvPr/>
        </p:nvSpPr>
        <p:spPr>
          <a:xfrm flipH="1">
            <a:off x="2471015" y="2480876"/>
            <a:ext cx="45719" cy="1959338"/>
          </a:xfrm>
          <a:custGeom>
            <a:avLst/>
            <a:gdLst>
              <a:gd name="connsiteX0" fmla="*/ 0 w 45719"/>
              <a:gd name="connsiteY0" fmla="*/ 0 h 1959338"/>
              <a:gd name="connsiteX1" fmla="*/ 45719 w 45719"/>
              <a:gd name="connsiteY1" fmla="*/ 0 h 1959338"/>
              <a:gd name="connsiteX2" fmla="*/ 45719 w 45719"/>
              <a:gd name="connsiteY2" fmla="*/ 450648 h 1959338"/>
              <a:gd name="connsiteX3" fmla="*/ 45719 w 45719"/>
              <a:gd name="connsiteY3" fmla="*/ 881702 h 1959338"/>
              <a:gd name="connsiteX4" fmla="*/ 45719 w 45719"/>
              <a:gd name="connsiteY4" fmla="*/ 1351943 h 1959338"/>
              <a:gd name="connsiteX5" fmla="*/ 45719 w 45719"/>
              <a:gd name="connsiteY5" fmla="*/ 1959338 h 1959338"/>
              <a:gd name="connsiteX6" fmla="*/ 0 w 45719"/>
              <a:gd name="connsiteY6" fmla="*/ 1959338 h 1959338"/>
              <a:gd name="connsiteX7" fmla="*/ 0 w 45719"/>
              <a:gd name="connsiteY7" fmla="*/ 1528284 h 1959338"/>
              <a:gd name="connsiteX8" fmla="*/ 0 w 45719"/>
              <a:gd name="connsiteY8" fmla="*/ 1077636 h 1959338"/>
              <a:gd name="connsiteX9" fmla="*/ 0 w 45719"/>
              <a:gd name="connsiteY9" fmla="*/ 587801 h 1959338"/>
              <a:gd name="connsiteX10" fmla="*/ 0 w 45719"/>
              <a:gd name="connsiteY10" fmla="*/ 0 h 1959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719" h="1959338" fill="none" extrusionOk="0">
                <a:moveTo>
                  <a:pt x="0" y="0"/>
                </a:moveTo>
                <a:cubicBezTo>
                  <a:pt x="15167" y="-5461"/>
                  <a:pt x="25557" y="596"/>
                  <a:pt x="45719" y="0"/>
                </a:cubicBezTo>
                <a:cubicBezTo>
                  <a:pt x="74210" y="208109"/>
                  <a:pt x="-6004" y="294269"/>
                  <a:pt x="45719" y="450648"/>
                </a:cubicBezTo>
                <a:cubicBezTo>
                  <a:pt x="97442" y="607027"/>
                  <a:pt x="2188" y="686592"/>
                  <a:pt x="45719" y="881702"/>
                </a:cubicBezTo>
                <a:cubicBezTo>
                  <a:pt x="89250" y="1076812"/>
                  <a:pt x="45368" y="1189547"/>
                  <a:pt x="45719" y="1351943"/>
                </a:cubicBezTo>
                <a:cubicBezTo>
                  <a:pt x="46070" y="1514339"/>
                  <a:pt x="29496" y="1666143"/>
                  <a:pt x="45719" y="1959338"/>
                </a:cubicBezTo>
                <a:cubicBezTo>
                  <a:pt x="23061" y="1959896"/>
                  <a:pt x="10534" y="1957842"/>
                  <a:pt x="0" y="1959338"/>
                </a:cubicBezTo>
                <a:cubicBezTo>
                  <a:pt x="-23909" y="1804733"/>
                  <a:pt x="28666" y="1685827"/>
                  <a:pt x="0" y="1528284"/>
                </a:cubicBezTo>
                <a:cubicBezTo>
                  <a:pt x="-28666" y="1370741"/>
                  <a:pt x="7021" y="1191643"/>
                  <a:pt x="0" y="1077636"/>
                </a:cubicBezTo>
                <a:cubicBezTo>
                  <a:pt x="-7021" y="963629"/>
                  <a:pt x="58092" y="740541"/>
                  <a:pt x="0" y="587801"/>
                </a:cubicBezTo>
                <a:cubicBezTo>
                  <a:pt x="-58092" y="435061"/>
                  <a:pt x="38415" y="237606"/>
                  <a:pt x="0" y="0"/>
                </a:cubicBezTo>
                <a:close/>
              </a:path>
              <a:path w="45719" h="1959338" stroke="0" extrusionOk="0">
                <a:moveTo>
                  <a:pt x="0" y="0"/>
                </a:moveTo>
                <a:cubicBezTo>
                  <a:pt x="16724" y="-1897"/>
                  <a:pt x="25920" y="4704"/>
                  <a:pt x="45719" y="0"/>
                </a:cubicBezTo>
                <a:cubicBezTo>
                  <a:pt x="96294" y="208892"/>
                  <a:pt x="45703" y="246979"/>
                  <a:pt x="45719" y="450648"/>
                </a:cubicBezTo>
                <a:cubicBezTo>
                  <a:pt x="45735" y="654317"/>
                  <a:pt x="-126" y="768346"/>
                  <a:pt x="45719" y="960076"/>
                </a:cubicBezTo>
                <a:cubicBezTo>
                  <a:pt x="91564" y="1151806"/>
                  <a:pt x="23278" y="1233771"/>
                  <a:pt x="45719" y="1430317"/>
                </a:cubicBezTo>
                <a:cubicBezTo>
                  <a:pt x="68160" y="1626863"/>
                  <a:pt x="28975" y="1794314"/>
                  <a:pt x="45719" y="1959338"/>
                </a:cubicBezTo>
                <a:cubicBezTo>
                  <a:pt x="24176" y="1960126"/>
                  <a:pt x="21122" y="1958131"/>
                  <a:pt x="0" y="1959338"/>
                </a:cubicBezTo>
                <a:cubicBezTo>
                  <a:pt x="-17159" y="1764994"/>
                  <a:pt x="47095" y="1563817"/>
                  <a:pt x="0" y="1449910"/>
                </a:cubicBezTo>
                <a:cubicBezTo>
                  <a:pt x="-47095" y="1336003"/>
                  <a:pt x="5820" y="1073509"/>
                  <a:pt x="0" y="940482"/>
                </a:cubicBezTo>
                <a:cubicBezTo>
                  <a:pt x="-5820" y="807455"/>
                  <a:pt x="25149" y="585030"/>
                  <a:pt x="0" y="489835"/>
                </a:cubicBezTo>
                <a:cubicBezTo>
                  <a:pt x="-25149" y="394640"/>
                  <a:pt x="49919" y="12869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09662046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D0C633-DE77-1744-8BD1-92685FE626CA}"/>
              </a:ext>
            </a:extLst>
          </p:cNvPr>
          <p:cNvSpPr txBox="1"/>
          <p:nvPr/>
        </p:nvSpPr>
        <p:spPr>
          <a:xfrm>
            <a:off x="2352230" y="1704075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Dispatcher thread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A7E7966-0696-3D4C-B85D-B65DA61DBB0D}"/>
              </a:ext>
            </a:extLst>
          </p:cNvPr>
          <p:cNvSpPr/>
          <p:nvPr/>
        </p:nvSpPr>
        <p:spPr>
          <a:xfrm>
            <a:off x="3564421" y="1662544"/>
            <a:ext cx="263992" cy="2616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FCDDA5-6F6A-9848-A4E2-5D58A684DBBA}"/>
              </a:ext>
            </a:extLst>
          </p:cNvPr>
          <p:cNvSpPr txBox="1"/>
          <p:nvPr/>
        </p:nvSpPr>
        <p:spPr>
          <a:xfrm>
            <a:off x="3846092" y="1625644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Hash  Bucket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59BDA9E-7344-F349-AA84-E9630B67AC9B}"/>
              </a:ext>
            </a:extLst>
          </p:cNvPr>
          <p:cNvSpPr/>
          <p:nvPr/>
        </p:nvSpPr>
        <p:spPr>
          <a:xfrm>
            <a:off x="5020963" y="1646716"/>
            <a:ext cx="260223" cy="233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E43F4A-E544-014B-83DE-FF27C4CED5E5}"/>
              </a:ext>
            </a:extLst>
          </p:cNvPr>
          <p:cNvSpPr txBox="1"/>
          <p:nvPr/>
        </p:nvSpPr>
        <p:spPr>
          <a:xfrm>
            <a:off x="5262528" y="1647494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Object pointer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557AA11-85BA-9D4C-8976-A7461836A77E}"/>
              </a:ext>
            </a:extLst>
          </p:cNvPr>
          <p:cNvSpPr txBox="1"/>
          <p:nvPr/>
        </p:nvSpPr>
        <p:spPr>
          <a:xfrm>
            <a:off x="9516857" y="2395720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Slab Class 1 (96 bytes)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7C1901-3144-774B-BE22-FF45015AC63E}"/>
              </a:ext>
            </a:extLst>
          </p:cNvPr>
          <p:cNvSpPr txBox="1"/>
          <p:nvPr/>
        </p:nvSpPr>
        <p:spPr>
          <a:xfrm>
            <a:off x="9516857" y="3007841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Slab Class 2 (120 bytes)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784D842-2284-9748-A6F7-92F8E72AD7B1}"/>
              </a:ext>
            </a:extLst>
          </p:cNvPr>
          <p:cNvSpPr txBox="1"/>
          <p:nvPr/>
        </p:nvSpPr>
        <p:spPr>
          <a:xfrm>
            <a:off x="9508449" y="3600392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Slab Class 3 (150 bytes)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FD343F2-AE8E-F241-927B-F3F3E71B6A11}"/>
              </a:ext>
            </a:extLst>
          </p:cNvPr>
          <p:cNvSpPr/>
          <p:nvPr/>
        </p:nvSpPr>
        <p:spPr>
          <a:xfrm>
            <a:off x="3574854" y="2167096"/>
            <a:ext cx="327377" cy="28351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45AA488-2913-7945-97C6-3C4B54B4EFD7}"/>
              </a:ext>
            </a:extLst>
          </p:cNvPr>
          <p:cNvSpPr/>
          <p:nvPr/>
        </p:nvSpPr>
        <p:spPr>
          <a:xfrm>
            <a:off x="2291472" y="2163632"/>
            <a:ext cx="327377" cy="28351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AE2BE80-D1F4-6946-9424-6389728BE8CF}"/>
              </a:ext>
            </a:extLst>
          </p:cNvPr>
          <p:cNvSpPr/>
          <p:nvPr/>
        </p:nvSpPr>
        <p:spPr>
          <a:xfrm>
            <a:off x="4440094" y="2427264"/>
            <a:ext cx="327377" cy="28351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655D876-30CB-C141-B71A-5192DD9528C8}"/>
              </a:ext>
            </a:extLst>
          </p:cNvPr>
          <p:cNvSpPr/>
          <p:nvPr/>
        </p:nvSpPr>
        <p:spPr>
          <a:xfrm>
            <a:off x="6284787" y="2388263"/>
            <a:ext cx="327377" cy="28351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F3C0955-6314-8F48-80BF-D112A230A421}"/>
              </a:ext>
            </a:extLst>
          </p:cNvPr>
          <p:cNvSpPr/>
          <p:nvPr/>
        </p:nvSpPr>
        <p:spPr>
          <a:xfrm>
            <a:off x="7368168" y="1828267"/>
            <a:ext cx="327377" cy="28351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E553FB4-1605-3E49-B12B-EA3B98F4E6BD}"/>
              </a:ext>
            </a:extLst>
          </p:cNvPr>
          <p:cNvSpPr/>
          <p:nvPr/>
        </p:nvSpPr>
        <p:spPr>
          <a:xfrm>
            <a:off x="3212219" y="4070052"/>
            <a:ext cx="327377" cy="2835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A2A308F-02EC-9141-B8A2-C3DB19397F04}"/>
              </a:ext>
            </a:extLst>
          </p:cNvPr>
          <p:cNvSpPr/>
          <p:nvPr/>
        </p:nvSpPr>
        <p:spPr>
          <a:xfrm>
            <a:off x="2352230" y="4473947"/>
            <a:ext cx="327377" cy="2835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DC3B918-3211-954E-94E3-0F6F0AE2AEE4}"/>
              </a:ext>
            </a:extLst>
          </p:cNvPr>
          <p:cNvSpPr/>
          <p:nvPr/>
        </p:nvSpPr>
        <p:spPr>
          <a:xfrm>
            <a:off x="4432705" y="3230024"/>
            <a:ext cx="327377" cy="2835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20D0027-2E01-C14A-9460-D7B339CA1109}"/>
              </a:ext>
            </a:extLst>
          </p:cNvPr>
          <p:cNvSpPr/>
          <p:nvPr/>
        </p:nvSpPr>
        <p:spPr>
          <a:xfrm>
            <a:off x="6673249" y="3121557"/>
            <a:ext cx="327377" cy="2835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18464FE-7F4A-6645-A882-7F54468BBFB9}"/>
              </a:ext>
            </a:extLst>
          </p:cNvPr>
          <p:cNvSpPr/>
          <p:nvPr/>
        </p:nvSpPr>
        <p:spPr>
          <a:xfrm>
            <a:off x="5543644" y="3177034"/>
            <a:ext cx="327377" cy="2835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D29FB1-0CFA-B241-BB19-00B0183FC050}"/>
              </a:ext>
            </a:extLst>
          </p:cNvPr>
          <p:cNvSpPr txBox="1"/>
          <p:nvPr/>
        </p:nvSpPr>
        <p:spPr>
          <a:xfrm>
            <a:off x="1667385" y="5268504"/>
            <a:ext cx="27580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1) High metadata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Index pointers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LRU pointers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TTL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Creation time</a:t>
            </a:r>
          </a:p>
        </p:txBody>
      </p:sp>
      <p:sp>
        <p:nvSpPr>
          <p:cNvPr id="88" name="Slide Number Placeholder 87">
            <a:extLst>
              <a:ext uri="{FF2B5EF4-FFF2-40B4-BE49-F238E27FC236}">
                <a16:creationId xmlns:a16="http://schemas.microsoft.com/office/drawing/2014/main" id="{A8038298-17E4-664A-B154-EE73116A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6775" y="5533542"/>
            <a:ext cx="2743200" cy="365125"/>
          </a:xfrm>
        </p:spPr>
        <p:txBody>
          <a:bodyPr/>
          <a:lstStyle/>
          <a:p>
            <a:fld id="{6ADE2F54-73BB-FC45-82F8-CB627555CC78}" type="slidenum">
              <a:rPr lang="en-US" smtClean="0"/>
              <a:t>4</a:t>
            </a:fld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064396C-6D88-8144-A1F2-E69A3B306F8C}"/>
              </a:ext>
            </a:extLst>
          </p:cNvPr>
          <p:cNvSpPr/>
          <p:nvPr/>
        </p:nvSpPr>
        <p:spPr>
          <a:xfrm>
            <a:off x="189748" y="809625"/>
            <a:ext cx="4106625" cy="45719"/>
          </a:xfrm>
          <a:custGeom>
            <a:avLst/>
            <a:gdLst>
              <a:gd name="connsiteX0" fmla="*/ 0 w 4106625"/>
              <a:gd name="connsiteY0" fmla="*/ 0 h 45719"/>
              <a:gd name="connsiteX1" fmla="*/ 545594 w 4106625"/>
              <a:gd name="connsiteY1" fmla="*/ 0 h 45719"/>
              <a:gd name="connsiteX2" fmla="*/ 1009056 w 4106625"/>
              <a:gd name="connsiteY2" fmla="*/ 0 h 45719"/>
              <a:gd name="connsiteX3" fmla="*/ 1513585 w 4106625"/>
              <a:gd name="connsiteY3" fmla="*/ 0 h 45719"/>
              <a:gd name="connsiteX4" fmla="*/ 2141312 w 4106625"/>
              <a:gd name="connsiteY4" fmla="*/ 0 h 45719"/>
              <a:gd name="connsiteX5" fmla="*/ 2686906 w 4106625"/>
              <a:gd name="connsiteY5" fmla="*/ 0 h 45719"/>
              <a:gd name="connsiteX6" fmla="*/ 3191434 w 4106625"/>
              <a:gd name="connsiteY6" fmla="*/ 0 h 45719"/>
              <a:gd name="connsiteX7" fmla="*/ 4106625 w 4106625"/>
              <a:gd name="connsiteY7" fmla="*/ 0 h 45719"/>
              <a:gd name="connsiteX8" fmla="*/ 4106625 w 4106625"/>
              <a:gd name="connsiteY8" fmla="*/ 45719 h 45719"/>
              <a:gd name="connsiteX9" fmla="*/ 3519964 w 4106625"/>
              <a:gd name="connsiteY9" fmla="*/ 45719 h 45719"/>
              <a:gd name="connsiteX10" fmla="*/ 3015436 w 4106625"/>
              <a:gd name="connsiteY10" fmla="*/ 45719 h 45719"/>
              <a:gd name="connsiteX11" fmla="*/ 2346643 w 4106625"/>
              <a:gd name="connsiteY11" fmla="*/ 45719 h 45719"/>
              <a:gd name="connsiteX12" fmla="*/ 1801048 w 4106625"/>
              <a:gd name="connsiteY12" fmla="*/ 45719 h 45719"/>
              <a:gd name="connsiteX13" fmla="*/ 1337586 w 4106625"/>
              <a:gd name="connsiteY13" fmla="*/ 45719 h 45719"/>
              <a:gd name="connsiteX14" fmla="*/ 709859 w 4106625"/>
              <a:gd name="connsiteY14" fmla="*/ 45719 h 45719"/>
              <a:gd name="connsiteX15" fmla="*/ 0 w 4106625"/>
              <a:gd name="connsiteY15" fmla="*/ 45719 h 45719"/>
              <a:gd name="connsiteX16" fmla="*/ 0 w 4106625"/>
              <a:gd name="connsiteY16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06625" h="45719" fill="none" extrusionOk="0">
                <a:moveTo>
                  <a:pt x="0" y="0"/>
                </a:moveTo>
                <a:cubicBezTo>
                  <a:pt x="239669" y="-21937"/>
                  <a:pt x="411782" y="22495"/>
                  <a:pt x="545594" y="0"/>
                </a:cubicBezTo>
                <a:cubicBezTo>
                  <a:pt x="679406" y="-22495"/>
                  <a:pt x="778422" y="10331"/>
                  <a:pt x="1009056" y="0"/>
                </a:cubicBezTo>
                <a:cubicBezTo>
                  <a:pt x="1239690" y="-10331"/>
                  <a:pt x="1278439" y="14361"/>
                  <a:pt x="1513585" y="0"/>
                </a:cubicBezTo>
                <a:cubicBezTo>
                  <a:pt x="1748731" y="-14361"/>
                  <a:pt x="2003672" y="73668"/>
                  <a:pt x="2141312" y="0"/>
                </a:cubicBezTo>
                <a:cubicBezTo>
                  <a:pt x="2278952" y="-73668"/>
                  <a:pt x="2556642" y="38527"/>
                  <a:pt x="2686906" y="0"/>
                </a:cubicBezTo>
                <a:cubicBezTo>
                  <a:pt x="2817170" y="-38527"/>
                  <a:pt x="3028475" y="54716"/>
                  <a:pt x="3191434" y="0"/>
                </a:cubicBezTo>
                <a:cubicBezTo>
                  <a:pt x="3354393" y="-54716"/>
                  <a:pt x="3698665" y="57264"/>
                  <a:pt x="4106625" y="0"/>
                </a:cubicBezTo>
                <a:cubicBezTo>
                  <a:pt x="4111050" y="12205"/>
                  <a:pt x="4105962" y="26576"/>
                  <a:pt x="4106625" y="45719"/>
                </a:cubicBezTo>
                <a:cubicBezTo>
                  <a:pt x="3938237" y="49236"/>
                  <a:pt x="3718380" y="13480"/>
                  <a:pt x="3519964" y="45719"/>
                </a:cubicBezTo>
                <a:cubicBezTo>
                  <a:pt x="3321548" y="77958"/>
                  <a:pt x="3188900" y="7382"/>
                  <a:pt x="3015436" y="45719"/>
                </a:cubicBezTo>
                <a:cubicBezTo>
                  <a:pt x="2841972" y="84056"/>
                  <a:pt x="2541492" y="12405"/>
                  <a:pt x="2346643" y="45719"/>
                </a:cubicBezTo>
                <a:cubicBezTo>
                  <a:pt x="2151794" y="79033"/>
                  <a:pt x="2043289" y="13405"/>
                  <a:pt x="1801048" y="45719"/>
                </a:cubicBezTo>
                <a:cubicBezTo>
                  <a:pt x="1558808" y="78033"/>
                  <a:pt x="1567679" y="1427"/>
                  <a:pt x="1337586" y="45719"/>
                </a:cubicBezTo>
                <a:cubicBezTo>
                  <a:pt x="1107493" y="90011"/>
                  <a:pt x="869749" y="-6629"/>
                  <a:pt x="709859" y="45719"/>
                </a:cubicBezTo>
                <a:cubicBezTo>
                  <a:pt x="549969" y="98067"/>
                  <a:pt x="199257" y="29817"/>
                  <a:pt x="0" y="45719"/>
                </a:cubicBezTo>
                <a:cubicBezTo>
                  <a:pt x="-1010" y="24164"/>
                  <a:pt x="3206" y="18692"/>
                  <a:pt x="0" y="0"/>
                </a:cubicBezTo>
                <a:close/>
              </a:path>
              <a:path w="4106625" h="45719" stroke="0" extrusionOk="0">
                <a:moveTo>
                  <a:pt x="0" y="0"/>
                </a:moveTo>
                <a:cubicBezTo>
                  <a:pt x="131222" y="-61557"/>
                  <a:pt x="322559" y="31859"/>
                  <a:pt x="545594" y="0"/>
                </a:cubicBezTo>
                <a:cubicBezTo>
                  <a:pt x="768629" y="-31859"/>
                  <a:pt x="810236" y="47078"/>
                  <a:pt x="1009056" y="0"/>
                </a:cubicBezTo>
                <a:cubicBezTo>
                  <a:pt x="1207876" y="-47078"/>
                  <a:pt x="1382396" y="1566"/>
                  <a:pt x="1677850" y="0"/>
                </a:cubicBezTo>
                <a:cubicBezTo>
                  <a:pt x="1973304" y="-1566"/>
                  <a:pt x="2003385" y="17994"/>
                  <a:pt x="2223444" y="0"/>
                </a:cubicBezTo>
                <a:cubicBezTo>
                  <a:pt x="2443503" y="-17994"/>
                  <a:pt x="2513682" y="192"/>
                  <a:pt x="2769039" y="0"/>
                </a:cubicBezTo>
                <a:cubicBezTo>
                  <a:pt x="3024397" y="-192"/>
                  <a:pt x="3201035" y="7465"/>
                  <a:pt x="3437832" y="0"/>
                </a:cubicBezTo>
                <a:cubicBezTo>
                  <a:pt x="3674629" y="-7465"/>
                  <a:pt x="3954502" y="61101"/>
                  <a:pt x="4106625" y="0"/>
                </a:cubicBezTo>
                <a:cubicBezTo>
                  <a:pt x="4107667" y="20692"/>
                  <a:pt x="4105189" y="26047"/>
                  <a:pt x="4106625" y="45719"/>
                </a:cubicBezTo>
                <a:cubicBezTo>
                  <a:pt x="3926113" y="54153"/>
                  <a:pt x="3789159" y="-9406"/>
                  <a:pt x="3602097" y="45719"/>
                </a:cubicBezTo>
                <a:cubicBezTo>
                  <a:pt x="3415035" y="100844"/>
                  <a:pt x="3197130" y="22499"/>
                  <a:pt x="3015436" y="45719"/>
                </a:cubicBezTo>
                <a:cubicBezTo>
                  <a:pt x="2833742" y="68939"/>
                  <a:pt x="2590910" y="40861"/>
                  <a:pt x="2428775" y="45719"/>
                </a:cubicBezTo>
                <a:cubicBezTo>
                  <a:pt x="2266640" y="50577"/>
                  <a:pt x="2099676" y="22869"/>
                  <a:pt x="1883181" y="45719"/>
                </a:cubicBezTo>
                <a:cubicBezTo>
                  <a:pt x="1666686" y="68569"/>
                  <a:pt x="1413432" y="31794"/>
                  <a:pt x="1214388" y="45719"/>
                </a:cubicBezTo>
                <a:cubicBezTo>
                  <a:pt x="1015344" y="59644"/>
                  <a:pt x="705844" y="25741"/>
                  <a:pt x="545594" y="45719"/>
                </a:cubicBezTo>
                <a:cubicBezTo>
                  <a:pt x="385344" y="65697"/>
                  <a:pt x="193155" y="-10216"/>
                  <a:pt x="0" y="45719"/>
                </a:cubicBezTo>
                <a:cubicBezTo>
                  <a:pt x="-1005" y="26819"/>
                  <a:pt x="5307" y="16515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DE67FE1-0434-1C4D-A6C3-6E7DD7A3FA49}"/>
              </a:ext>
            </a:extLst>
          </p:cNvPr>
          <p:cNvSpPr/>
          <p:nvPr/>
        </p:nvSpPr>
        <p:spPr>
          <a:xfrm>
            <a:off x="7217861" y="2159026"/>
            <a:ext cx="232316" cy="14496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5227502-066C-274A-8462-B8A1B3433468}"/>
              </a:ext>
            </a:extLst>
          </p:cNvPr>
          <p:cNvSpPr/>
          <p:nvPr/>
        </p:nvSpPr>
        <p:spPr>
          <a:xfrm>
            <a:off x="7675051" y="2161733"/>
            <a:ext cx="232316" cy="14496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D8127AC-67B2-004E-8518-4C3C0B39A49D}"/>
              </a:ext>
            </a:extLst>
          </p:cNvPr>
          <p:cNvSpPr/>
          <p:nvPr/>
        </p:nvSpPr>
        <p:spPr>
          <a:xfrm>
            <a:off x="8132241" y="2166699"/>
            <a:ext cx="232316" cy="14496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1B437C4-BCF3-FE41-A1A8-E5F4DCD9C4DA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>
            <a:off x="7450177" y="2231508"/>
            <a:ext cx="224874" cy="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5624C00-AD48-3045-8FC8-126CC8AA68C3}"/>
              </a:ext>
            </a:extLst>
          </p:cNvPr>
          <p:cNvCxnSpPr>
            <a:cxnSpLocks/>
          </p:cNvCxnSpPr>
          <p:nvPr/>
        </p:nvCxnSpPr>
        <p:spPr>
          <a:xfrm flipH="1" flipV="1">
            <a:off x="7428928" y="2284276"/>
            <a:ext cx="246123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710B6A3-82DC-9442-AB94-FE966F05446B}"/>
              </a:ext>
            </a:extLst>
          </p:cNvPr>
          <p:cNvCxnSpPr>
            <a:cxnSpLocks/>
          </p:cNvCxnSpPr>
          <p:nvPr/>
        </p:nvCxnSpPr>
        <p:spPr>
          <a:xfrm>
            <a:off x="7909677" y="2204925"/>
            <a:ext cx="224874" cy="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FC7F782-90AC-8546-9FE1-068230079F4C}"/>
              </a:ext>
            </a:extLst>
          </p:cNvPr>
          <p:cNvCxnSpPr>
            <a:cxnSpLocks/>
          </p:cNvCxnSpPr>
          <p:nvPr/>
        </p:nvCxnSpPr>
        <p:spPr>
          <a:xfrm flipH="1" flipV="1">
            <a:off x="7888428" y="2257693"/>
            <a:ext cx="246123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F927E4A-FF81-F64F-970F-5B4C78BBE1E7}"/>
              </a:ext>
            </a:extLst>
          </p:cNvPr>
          <p:cNvSpPr/>
          <p:nvPr/>
        </p:nvSpPr>
        <p:spPr>
          <a:xfrm>
            <a:off x="7181263" y="2747931"/>
            <a:ext cx="232316" cy="14496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F0089F5-6989-504A-87D0-E4899434E897}"/>
              </a:ext>
            </a:extLst>
          </p:cNvPr>
          <p:cNvSpPr/>
          <p:nvPr/>
        </p:nvSpPr>
        <p:spPr>
          <a:xfrm>
            <a:off x="7638453" y="2750638"/>
            <a:ext cx="232316" cy="14496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6FAF9F5-A2B5-3249-8FD3-1B90BEBEC06D}"/>
              </a:ext>
            </a:extLst>
          </p:cNvPr>
          <p:cNvSpPr/>
          <p:nvPr/>
        </p:nvSpPr>
        <p:spPr>
          <a:xfrm>
            <a:off x="8095643" y="2755604"/>
            <a:ext cx="232316" cy="14496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6943C00-0973-4F42-AED1-155AA6FC91C8}"/>
              </a:ext>
            </a:extLst>
          </p:cNvPr>
          <p:cNvCxnSpPr>
            <a:cxnSpLocks/>
            <a:stCxn id="109" idx="3"/>
            <a:endCxn id="110" idx="1"/>
          </p:cNvCxnSpPr>
          <p:nvPr/>
        </p:nvCxnSpPr>
        <p:spPr>
          <a:xfrm>
            <a:off x="7413579" y="2820413"/>
            <a:ext cx="224874" cy="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93BE64F-5673-8E45-9096-626957109B69}"/>
              </a:ext>
            </a:extLst>
          </p:cNvPr>
          <p:cNvCxnSpPr>
            <a:cxnSpLocks/>
          </p:cNvCxnSpPr>
          <p:nvPr/>
        </p:nvCxnSpPr>
        <p:spPr>
          <a:xfrm flipH="1" flipV="1">
            <a:off x="7392330" y="2873181"/>
            <a:ext cx="246123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D34B95A-B6D7-9E4F-AB1B-10EAE28DC7EF}"/>
              </a:ext>
            </a:extLst>
          </p:cNvPr>
          <p:cNvCxnSpPr>
            <a:cxnSpLocks/>
          </p:cNvCxnSpPr>
          <p:nvPr/>
        </p:nvCxnSpPr>
        <p:spPr>
          <a:xfrm>
            <a:off x="7873079" y="2793830"/>
            <a:ext cx="224874" cy="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4EB0F61-F161-A24D-826A-8691B2EF9C89}"/>
              </a:ext>
            </a:extLst>
          </p:cNvPr>
          <p:cNvCxnSpPr>
            <a:cxnSpLocks/>
          </p:cNvCxnSpPr>
          <p:nvPr/>
        </p:nvCxnSpPr>
        <p:spPr>
          <a:xfrm flipH="1" flipV="1">
            <a:off x="7851830" y="2846598"/>
            <a:ext cx="246123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E68969-E255-F942-92DB-AFED6F46680B}"/>
              </a:ext>
            </a:extLst>
          </p:cNvPr>
          <p:cNvSpPr/>
          <p:nvPr/>
        </p:nvSpPr>
        <p:spPr>
          <a:xfrm>
            <a:off x="7210304" y="3409392"/>
            <a:ext cx="232316" cy="14496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BBDE2CB-6EE2-4240-A79F-4CDFB7C19D23}"/>
              </a:ext>
            </a:extLst>
          </p:cNvPr>
          <p:cNvSpPr/>
          <p:nvPr/>
        </p:nvSpPr>
        <p:spPr>
          <a:xfrm>
            <a:off x="7667494" y="3412099"/>
            <a:ext cx="232316" cy="14496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87C1AC-E75B-534A-A6ED-0F168F0F0E47}"/>
              </a:ext>
            </a:extLst>
          </p:cNvPr>
          <p:cNvSpPr/>
          <p:nvPr/>
        </p:nvSpPr>
        <p:spPr>
          <a:xfrm>
            <a:off x="8124684" y="3417065"/>
            <a:ext cx="232316" cy="14496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2FDE675-9050-C949-BD1E-062D211DAC3B}"/>
              </a:ext>
            </a:extLst>
          </p:cNvPr>
          <p:cNvCxnSpPr>
            <a:cxnSpLocks/>
            <a:stCxn id="119" idx="3"/>
            <a:endCxn id="120" idx="1"/>
          </p:cNvCxnSpPr>
          <p:nvPr/>
        </p:nvCxnSpPr>
        <p:spPr>
          <a:xfrm>
            <a:off x="7442620" y="3481874"/>
            <a:ext cx="224874" cy="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DDF747A-5EF5-E641-A3A4-21CC0229857C}"/>
              </a:ext>
            </a:extLst>
          </p:cNvPr>
          <p:cNvCxnSpPr>
            <a:cxnSpLocks/>
          </p:cNvCxnSpPr>
          <p:nvPr/>
        </p:nvCxnSpPr>
        <p:spPr>
          <a:xfrm flipH="1" flipV="1">
            <a:off x="7421371" y="3534642"/>
            <a:ext cx="246123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84848DA-CCCE-7B49-8D96-2D84646725F7}"/>
              </a:ext>
            </a:extLst>
          </p:cNvPr>
          <p:cNvCxnSpPr>
            <a:cxnSpLocks/>
          </p:cNvCxnSpPr>
          <p:nvPr/>
        </p:nvCxnSpPr>
        <p:spPr>
          <a:xfrm>
            <a:off x="7902120" y="3455291"/>
            <a:ext cx="224874" cy="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0D9AE2C-95CD-D145-ABCD-E5A38F69D4C7}"/>
              </a:ext>
            </a:extLst>
          </p:cNvPr>
          <p:cNvCxnSpPr>
            <a:cxnSpLocks/>
          </p:cNvCxnSpPr>
          <p:nvPr/>
        </p:nvCxnSpPr>
        <p:spPr>
          <a:xfrm flipH="1" flipV="1">
            <a:off x="7880871" y="3508059"/>
            <a:ext cx="246123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1707718-5E31-D64E-80D5-1FCD4F07F8AE}"/>
              </a:ext>
            </a:extLst>
          </p:cNvPr>
          <p:cNvSpPr txBox="1"/>
          <p:nvPr/>
        </p:nvSpPr>
        <p:spPr>
          <a:xfrm>
            <a:off x="8356338" y="2090656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LRU queue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BDFA965-E5B6-FD4D-8038-305B70A834A9}"/>
              </a:ext>
            </a:extLst>
          </p:cNvPr>
          <p:cNvSpPr txBox="1"/>
          <p:nvPr/>
        </p:nvSpPr>
        <p:spPr>
          <a:xfrm>
            <a:off x="8303690" y="2685074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LRU queue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196AA4B-2C9C-5A47-AB26-7661B19BB98A}"/>
              </a:ext>
            </a:extLst>
          </p:cNvPr>
          <p:cNvSpPr txBox="1"/>
          <p:nvPr/>
        </p:nvSpPr>
        <p:spPr>
          <a:xfrm>
            <a:off x="8290918" y="3351068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LRU queue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B3681A-FB2A-764A-8053-7157F84700B0}"/>
              </a:ext>
            </a:extLst>
          </p:cNvPr>
          <p:cNvSpPr txBox="1"/>
          <p:nvPr/>
        </p:nvSpPr>
        <p:spPr>
          <a:xfrm>
            <a:off x="4474715" y="5284031"/>
            <a:ext cx="31496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  2) Internal fragmentation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At end of each chunk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At the end of slab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A7AE012-6903-EC4B-B596-7441AC375E75}"/>
              </a:ext>
            </a:extLst>
          </p:cNvPr>
          <p:cNvSpPr txBox="1"/>
          <p:nvPr/>
        </p:nvSpPr>
        <p:spPr>
          <a:xfrm>
            <a:off x="7899810" y="5284031"/>
            <a:ext cx="31496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C00000"/>
                </a:solidFill>
              </a:rPr>
              <a:t>3) Scalability issuers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Locking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Dispatcher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5FD113C-6DB3-9346-8EB7-9697BCAFFC27}"/>
              </a:ext>
            </a:extLst>
          </p:cNvPr>
          <p:cNvSpPr txBox="1"/>
          <p:nvPr/>
        </p:nvSpPr>
        <p:spPr>
          <a:xfrm>
            <a:off x="11179512" y="6418991"/>
            <a:ext cx="3964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/36</a:t>
            </a:r>
          </a:p>
        </p:txBody>
      </p:sp>
    </p:spTree>
    <p:extLst>
      <p:ext uri="{BB962C8B-B14F-4D97-AF65-F5344CB8AC3E}">
        <p14:creationId xmlns:p14="http://schemas.microsoft.com/office/powerpoint/2010/main" val="196873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7" grpId="0"/>
      <p:bldP spid="129" grpId="0"/>
      <p:bldP spid="1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5B43-1F35-3345-AB7E-F7D0C405F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-117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Workload Characterization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3E164-2493-A248-974E-8B4D3EC06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48" y="1208088"/>
            <a:ext cx="10515600" cy="435133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Object popularity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Object Size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Burstiness and Diurnal pattern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Workload Composition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7B7CA-771C-B142-A87C-E735B3CD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C89281-17BB-824C-BD1A-0B1F96F7DFDC}"/>
              </a:ext>
            </a:extLst>
          </p:cNvPr>
          <p:cNvSpPr txBox="1">
            <a:spLocks/>
          </p:cNvSpPr>
          <p:nvPr/>
        </p:nvSpPr>
        <p:spPr>
          <a:xfrm>
            <a:off x="2698635" y="6492874"/>
            <a:ext cx="5911965" cy="282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A Survey on In-Memory KV Store Designs for Today’s Data Centers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6C8E75-29EF-C64F-AB06-19D591224954}"/>
              </a:ext>
            </a:extLst>
          </p:cNvPr>
          <p:cNvSpPr/>
          <p:nvPr/>
        </p:nvSpPr>
        <p:spPr>
          <a:xfrm>
            <a:off x="189748" y="809625"/>
            <a:ext cx="4420352" cy="66675"/>
          </a:xfrm>
          <a:custGeom>
            <a:avLst/>
            <a:gdLst>
              <a:gd name="connsiteX0" fmla="*/ 0 w 4420352"/>
              <a:gd name="connsiteY0" fmla="*/ 0 h 66675"/>
              <a:gd name="connsiteX1" fmla="*/ 464137 w 4420352"/>
              <a:gd name="connsiteY1" fmla="*/ 0 h 66675"/>
              <a:gd name="connsiteX2" fmla="*/ 1060884 w 4420352"/>
              <a:gd name="connsiteY2" fmla="*/ 0 h 66675"/>
              <a:gd name="connsiteX3" fmla="*/ 1569225 w 4420352"/>
              <a:gd name="connsiteY3" fmla="*/ 0 h 66675"/>
              <a:gd name="connsiteX4" fmla="*/ 2033362 w 4420352"/>
              <a:gd name="connsiteY4" fmla="*/ 0 h 66675"/>
              <a:gd name="connsiteX5" fmla="*/ 2630109 w 4420352"/>
              <a:gd name="connsiteY5" fmla="*/ 0 h 66675"/>
              <a:gd name="connsiteX6" fmla="*/ 3182653 w 4420352"/>
              <a:gd name="connsiteY6" fmla="*/ 0 h 66675"/>
              <a:gd name="connsiteX7" fmla="*/ 3735197 w 4420352"/>
              <a:gd name="connsiteY7" fmla="*/ 0 h 66675"/>
              <a:gd name="connsiteX8" fmla="*/ 4420352 w 4420352"/>
              <a:gd name="connsiteY8" fmla="*/ 0 h 66675"/>
              <a:gd name="connsiteX9" fmla="*/ 4420352 w 4420352"/>
              <a:gd name="connsiteY9" fmla="*/ 66675 h 66675"/>
              <a:gd name="connsiteX10" fmla="*/ 3956215 w 4420352"/>
              <a:gd name="connsiteY10" fmla="*/ 66675 h 66675"/>
              <a:gd name="connsiteX11" fmla="*/ 3536282 w 4420352"/>
              <a:gd name="connsiteY11" fmla="*/ 66675 h 66675"/>
              <a:gd name="connsiteX12" fmla="*/ 2939534 w 4420352"/>
              <a:gd name="connsiteY12" fmla="*/ 66675 h 66675"/>
              <a:gd name="connsiteX13" fmla="*/ 2475397 w 4420352"/>
              <a:gd name="connsiteY13" fmla="*/ 66675 h 66675"/>
              <a:gd name="connsiteX14" fmla="*/ 1878650 w 4420352"/>
              <a:gd name="connsiteY14" fmla="*/ 66675 h 66675"/>
              <a:gd name="connsiteX15" fmla="*/ 1237699 w 4420352"/>
              <a:gd name="connsiteY15" fmla="*/ 66675 h 66675"/>
              <a:gd name="connsiteX16" fmla="*/ 729358 w 4420352"/>
              <a:gd name="connsiteY16" fmla="*/ 66675 h 66675"/>
              <a:gd name="connsiteX17" fmla="*/ 0 w 4420352"/>
              <a:gd name="connsiteY17" fmla="*/ 66675 h 66675"/>
              <a:gd name="connsiteX18" fmla="*/ 0 w 4420352"/>
              <a:gd name="connsiteY18" fmla="*/ 0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20352" h="66675" fill="none" extrusionOk="0">
                <a:moveTo>
                  <a:pt x="0" y="0"/>
                </a:moveTo>
                <a:cubicBezTo>
                  <a:pt x="131051" y="-24897"/>
                  <a:pt x="249305" y="38911"/>
                  <a:pt x="464137" y="0"/>
                </a:cubicBezTo>
                <a:cubicBezTo>
                  <a:pt x="678969" y="-38911"/>
                  <a:pt x="868001" y="7606"/>
                  <a:pt x="1060884" y="0"/>
                </a:cubicBezTo>
                <a:cubicBezTo>
                  <a:pt x="1253767" y="-7606"/>
                  <a:pt x="1389352" y="26386"/>
                  <a:pt x="1569225" y="0"/>
                </a:cubicBezTo>
                <a:cubicBezTo>
                  <a:pt x="1749098" y="-26386"/>
                  <a:pt x="1867390" y="39505"/>
                  <a:pt x="2033362" y="0"/>
                </a:cubicBezTo>
                <a:cubicBezTo>
                  <a:pt x="2199334" y="-39505"/>
                  <a:pt x="2396779" y="1368"/>
                  <a:pt x="2630109" y="0"/>
                </a:cubicBezTo>
                <a:cubicBezTo>
                  <a:pt x="2863439" y="-1368"/>
                  <a:pt x="2976986" y="15069"/>
                  <a:pt x="3182653" y="0"/>
                </a:cubicBezTo>
                <a:cubicBezTo>
                  <a:pt x="3388320" y="-15069"/>
                  <a:pt x="3532441" y="12229"/>
                  <a:pt x="3735197" y="0"/>
                </a:cubicBezTo>
                <a:cubicBezTo>
                  <a:pt x="3937953" y="-12229"/>
                  <a:pt x="4159013" y="40292"/>
                  <a:pt x="4420352" y="0"/>
                </a:cubicBezTo>
                <a:cubicBezTo>
                  <a:pt x="4420882" y="31252"/>
                  <a:pt x="4414914" y="44662"/>
                  <a:pt x="4420352" y="66675"/>
                </a:cubicBezTo>
                <a:cubicBezTo>
                  <a:pt x="4221005" y="118755"/>
                  <a:pt x="4177506" y="40153"/>
                  <a:pt x="3956215" y="66675"/>
                </a:cubicBezTo>
                <a:cubicBezTo>
                  <a:pt x="3734924" y="93197"/>
                  <a:pt x="3666066" y="30373"/>
                  <a:pt x="3536282" y="66675"/>
                </a:cubicBezTo>
                <a:cubicBezTo>
                  <a:pt x="3406498" y="102977"/>
                  <a:pt x="3236944" y="15373"/>
                  <a:pt x="2939534" y="66675"/>
                </a:cubicBezTo>
                <a:cubicBezTo>
                  <a:pt x="2642124" y="117977"/>
                  <a:pt x="2678979" y="48948"/>
                  <a:pt x="2475397" y="66675"/>
                </a:cubicBezTo>
                <a:cubicBezTo>
                  <a:pt x="2271815" y="84402"/>
                  <a:pt x="2081297" y="26849"/>
                  <a:pt x="1878650" y="66675"/>
                </a:cubicBezTo>
                <a:cubicBezTo>
                  <a:pt x="1676003" y="106501"/>
                  <a:pt x="1500305" y="27150"/>
                  <a:pt x="1237699" y="66675"/>
                </a:cubicBezTo>
                <a:cubicBezTo>
                  <a:pt x="975093" y="106200"/>
                  <a:pt x="982580" y="55902"/>
                  <a:pt x="729358" y="66675"/>
                </a:cubicBezTo>
                <a:cubicBezTo>
                  <a:pt x="476136" y="77448"/>
                  <a:pt x="282903" y="39604"/>
                  <a:pt x="0" y="66675"/>
                </a:cubicBezTo>
                <a:cubicBezTo>
                  <a:pt x="-3542" y="52486"/>
                  <a:pt x="2875" y="25277"/>
                  <a:pt x="0" y="0"/>
                </a:cubicBezTo>
                <a:close/>
              </a:path>
              <a:path w="4420352" h="66675" stroke="0" extrusionOk="0">
                <a:moveTo>
                  <a:pt x="0" y="0"/>
                </a:moveTo>
                <a:cubicBezTo>
                  <a:pt x="223270" y="-34208"/>
                  <a:pt x="390849" y="40533"/>
                  <a:pt x="508340" y="0"/>
                </a:cubicBezTo>
                <a:cubicBezTo>
                  <a:pt x="625831" y="-40533"/>
                  <a:pt x="777502" y="4187"/>
                  <a:pt x="928274" y="0"/>
                </a:cubicBezTo>
                <a:cubicBezTo>
                  <a:pt x="1079046" y="-4187"/>
                  <a:pt x="1365202" y="48078"/>
                  <a:pt x="1569225" y="0"/>
                </a:cubicBezTo>
                <a:cubicBezTo>
                  <a:pt x="1773248" y="-48078"/>
                  <a:pt x="1843154" y="14673"/>
                  <a:pt x="2077565" y="0"/>
                </a:cubicBezTo>
                <a:cubicBezTo>
                  <a:pt x="2311976" y="-14673"/>
                  <a:pt x="2394655" y="32024"/>
                  <a:pt x="2585906" y="0"/>
                </a:cubicBezTo>
                <a:cubicBezTo>
                  <a:pt x="2777157" y="-32024"/>
                  <a:pt x="2960956" y="49956"/>
                  <a:pt x="3226857" y="0"/>
                </a:cubicBezTo>
                <a:cubicBezTo>
                  <a:pt x="3492758" y="-49956"/>
                  <a:pt x="3531199" y="13958"/>
                  <a:pt x="3690994" y="0"/>
                </a:cubicBezTo>
                <a:cubicBezTo>
                  <a:pt x="3850789" y="-13958"/>
                  <a:pt x="4206037" y="80973"/>
                  <a:pt x="4420352" y="0"/>
                </a:cubicBezTo>
                <a:cubicBezTo>
                  <a:pt x="4421041" y="28703"/>
                  <a:pt x="4417346" y="45803"/>
                  <a:pt x="4420352" y="66675"/>
                </a:cubicBezTo>
                <a:cubicBezTo>
                  <a:pt x="4218623" y="84506"/>
                  <a:pt x="4055638" y="44998"/>
                  <a:pt x="3956215" y="66675"/>
                </a:cubicBezTo>
                <a:cubicBezTo>
                  <a:pt x="3856792" y="88352"/>
                  <a:pt x="3597269" y="18041"/>
                  <a:pt x="3403671" y="66675"/>
                </a:cubicBezTo>
                <a:cubicBezTo>
                  <a:pt x="3210073" y="115309"/>
                  <a:pt x="3112322" y="61423"/>
                  <a:pt x="2895331" y="66675"/>
                </a:cubicBezTo>
                <a:cubicBezTo>
                  <a:pt x="2678340" y="71927"/>
                  <a:pt x="2541629" y="15486"/>
                  <a:pt x="2254380" y="66675"/>
                </a:cubicBezTo>
                <a:cubicBezTo>
                  <a:pt x="1967131" y="117864"/>
                  <a:pt x="1907519" y="62095"/>
                  <a:pt x="1613428" y="66675"/>
                </a:cubicBezTo>
                <a:cubicBezTo>
                  <a:pt x="1319337" y="71255"/>
                  <a:pt x="1373337" y="31289"/>
                  <a:pt x="1149292" y="66675"/>
                </a:cubicBezTo>
                <a:cubicBezTo>
                  <a:pt x="925247" y="102061"/>
                  <a:pt x="868494" y="49240"/>
                  <a:pt x="596748" y="66675"/>
                </a:cubicBezTo>
                <a:cubicBezTo>
                  <a:pt x="325002" y="84110"/>
                  <a:pt x="160475" y="58244"/>
                  <a:pt x="0" y="66675"/>
                </a:cubicBezTo>
                <a:cubicBezTo>
                  <a:pt x="-4878" y="35726"/>
                  <a:pt x="7803" y="24470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813AB-56D0-F140-A14D-F2B9CF0C1FE5}"/>
              </a:ext>
            </a:extLst>
          </p:cNvPr>
          <p:cNvSpPr txBox="1"/>
          <p:nvPr/>
        </p:nvSpPr>
        <p:spPr>
          <a:xfrm>
            <a:off x="11179512" y="6418991"/>
            <a:ext cx="3964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/36</a:t>
            </a:r>
          </a:p>
        </p:txBody>
      </p:sp>
    </p:spTree>
    <p:extLst>
      <p:ext uri="{BB962C8B-B14F-4D97-AF65-F5344CB8AC3E}">
        <p14:creationId xmlns:p14="http://schemas.microsoft.com/office/powerpoint/2010/main" val="306325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E37E-D345-4842-8DCA-B2E8B45D1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42" y="-180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 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AB9C9-666A-E242-8149-D883C1212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48" y="1487869"/>
            <a:ext cx="4636407" cy="435133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Twitter and Facebook their workloads follow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Zipfian popularity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Informally, 80% of requests is for 20% of objects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Workloads with Zipfian popularity benefit more from the cache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B10B03C-A3F7-3645-A24E-C7C1FC204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396" y="1487869"/>
            <a:ext cx="4636407" cy="319446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82969-A327-DC41-899D-0300BE56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E62D43-CFA0-4948-ADF0-698710D061F2}"/>
              </a:ext>
            </a:extLst>
          </p:cNvPr>
          <p:cNvSpPr/>
          <p:nvPr/>
        </p:nvSpPr>
        <p:spPr>
          <a:xfrm>
            <a:off x="189748" y="809625"/>
            <a:ext cx="4106625" cy="45719"/>
          </a:xfrm>
          <a:custGeom>
            <a:avLst/>
            <a:gdLst>
              <a:gd name="connsiteX0" fmla="*/ 0 w 4106625"/>
              <a:gd name="connsiteY0" fmla="*/ 0 h 45719"/>
              <a:gd name="connsiteX1" fmla="*/ 545594 w 4106625"/>
              <a:gd name="connsiteY1" fmla="*/ 0 h 45719"/>
              <a:gd name="connsiteX2" fmla="*/ 1009056 w 4106625"/>
              <a:gd name="connsiteY2" fmla="*/ 0 h 45719"/>
              <a:gd name="connsiteX3" fmla="*/ 1513585 w 4106625"/>
              <a:gd name="connsiteY3" fmla="*/ 0 h 45719"/>
              <a:gd name="connsiteX4" fmla="*/ 2141312 w 4106625"/>
              <a:gd name="connsiteY4" fmla="*/ 0 h 45719"/>
              <a:gd name="connsiteX5" fmla="*/ 2686906 w 4106625"/>
              <a:gd name="connsiteY5" fmla="*/ 0 h 45719"/>
              <a:gd name="connsiteX6" fmla="*/ 3191434 w 4106625"/>
              <a:gd name="connsiteY6" fmla="*/ 0 h 45719"/>
              <a:gd name="connsiteX7" fmla="*/ 4106625 w 4106625"/>
              <a:gd name="connsiteY7" fmla="*/ 0 h 45719"/>
              <a:gd name="connsiteX8" fmla="*/ 4106625 w 4106625"/>
              <a:gd name="connsiteY8" fmla="*/ 45719 h 45719"/>
              <a:gd name="connsiteX9" fmla="*/ 3519964 w 4106625"/>
              <a:gd name="connsiteY9" fmla="*/ 45719 h 45719"/>
              <a:gd name="connsiteX10" fmla="*/ 3015436 w 4106625"/>
              <a:gd name="connsiteY10" fmla="*/ 45719 h 45719"/>
              <a:gd name="connsiteX11" fmla="*/ 2346643 w 4106625"/>
              <a:gd name="connsiteY11" fmla="*/ 45719 h 45719"/>
              <a:gd name="connsiteX12" fmla="*/ 1801048 w 4106625"/>
              <a:gd name="connsiteY12" fmla="*/ 45719 h 45719"/>
              <a:gd name="connsiteX13" fmla="*/ 1337586 w 4106625"/>
              <a:gd name="connsiteY13" fmla="*/ 45719 h 45719"/>
              <a:gd name="connsiteX14" fmla="*/ 709859 w 4106625"/>
              <a:gd name="connsiteY14" fmla="*/ 45719 h 45719"/>
              <a:gd name="connsiteX15" fmla="*/ 0 w 4106625"/>
              <a:gd name="connsiteY15" fmla="*/ 45719 h 45719"/>
              <a:gd name="connsiteX16" fmla="*/ 0 w 4106625"/>
              <a:gd name="connsiteY16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06625" h="45719" fill="none" extrusionOk="0">
                <a:moveTo>
                  <a:pt x="0" y="0"/>
                </a:moveTo>
                <a:cubicBezTo>
                  <a:pt x="239669" y="-21937"/>
                  <a:pt x="411782" y="22495"/>
                  <a:pt x="545594" y="0"/>
                </a:cubicBezTo>
                <a:cubicBezTo>
                  <a:pt x="679406" y="-22495"/>
                  <a:pt x="778422" y="10331"/>
                  <a:pt x="1009056" y="0"/>
                </a:cubicBezTo>
                <a:cubicBezTo>
                  <a:pt x="1239690" y="-10331"/>
                  <a:pt x="1278439" y="14361"/>
                  <a:pt x="1513585" y="0"/>
                </a:cubicBezTo>
                <a:cubicBezTo>
                  <a:pt x="1748731" y="-14361"/>
                  <a:pt x="2003672" y="73668"/>
                  <a:pt x="2141312" y="0"/>
                </a:cubicBezTo>
                <a:cubicBezTo>
                  <a:pt x="2278952" y="-73668"/>
                  <a:pt x="2556642" y="38527"/>
                  <a:pt x="2686906" y="0"/>
                </a:cubicBezTo>
                <a:cubicBezTo>
                  <a:pt x="2817170" y="-38527"/>
                  <a:pt x="3028475" y="54716"/>
                  <a:pt x="3191434" y="0"/>
                </a:cubicBezTo>
                <a:cubicBezTo>
                  <a:pt x="3354393" y="-54716"/>
                  <a:pt x="3698665" y="57264"/>
                  <a:pt x="4106625" y="0"/>
                </a:cubicBezTo>
                <a:cubicBezTo>
                  <a:pt x="4111050" y="12205"/>
                  <a:pt x="4105962" y="26576"/>
                  <a:pt x="4106625" y="45719"/>
                </a:cubicBezTo>
                <a:cubicBezTo>
                  <a:pt x="3938237" y="49236"/>
                  <a:pt x="3718380" y="13480"/>
                  <a:pt x="3519964" y="45719"/>
                </a:cubicBezTo>
                <a:cubicBezTo>
                  <a:pt x="3321548" y="77958"/>
                  <a:pt x="3188900" y="7382"/>
                  <a:pt x="3015436" y="45719"/>
                </a:cubicBezTo>
                <a:cubicBezTo>
                  <a:pt x="2841972" y="84056"/>
                  <a:pt x="2541492" y="12405"/>
                  <a:pt x="2346643" y="45719"/>
                </a:cubicBezTo>
                <a:cubicBezTo>
                  <a:pt x="2151794" y="79033"/>
                  <a:pt x="2043289" y="13405"/>
                  <a:pt x="1801048" y="45719"/>
                </a:cubicBezTo>
                <a:cubicBezTo>
                  <a:pt x="1558808" y="78033"/>
                  <a:pt x="1567679" y="1427"/>
                  <a:pt x="1337586" y="45719"/>
                </a:cubicBezTo>
                <a:cubicBezTo>
                  <a:pt x="1107493" y="90011"/>
                  <a:pt x="869749" y="-6629"/>
                  <a:pt x="709859" y="45719"/>
                </a:cubicBezTo>
                <a:cubicBezTo>
                  <a:pt x="549969" y="98067"/>
                  <a:pt x="199257" y="29817"/>
                  <a:pt x="0" y="45719"/>
                </a:cubicBezTo>
                <a:cubicBezTo>
                  <a:pt x="-1010" y="24164"/>
                  <a:pt x="3206" y="18692"/>
                  <a:pt x="0" y="0"/>
                </a:cubicBezTo>
                <a:close/>
              </a:path>
              <a:path w="4106625" h="45719" stroke="0" extrusionOk="0">
                <a:moveTo>
                  <a:pt x="0" y="0"/>
                </a:moveTo>
                <a:cubicBezTo>
                  <a:pt x="131222" y="-61557"/>
                  <a:pt x="322559" y="31859"/>
                  <a:pt x="545594" y="0"/>
                </a:cubicBezTo>
                <a:cubicBezTo>
                  <a:pt x="768629" y="-31859"/>
                  <a:pt x="810236" y="47078"/>
                  <a:pt x="1009056" y="0"/>
                </a:cubicBezTo>
                <a:cubicBezTo>
                  <a:pt x="1207876" y="-47078"/>
                  <a:pt x="1382396" y="1566"/>
                  <a:pt x="1677850" y="0"/>
                </a:cubicBezTo>
                <a:cubicBezTo>
                  <a:pt x="1973304" y="-1566"/>
                  <a:pt x="2003385" y="17994"/>
                  <a:pt x="2223444" y="0"/>
                </a:cubicBezTo>
                <a:cubicBezTo>
                  <a:pt x="2443503" y="-17994"/>
                  <a:pt x="2513682" y="192"/>
                  <a:pt x="2769039" y="0"/>
                </a:cubicBezTo>
                <a:cubicBezTo>
                  <a:pt x="3024397" y="-192"/>
                  <a:pt x="3201035" y="7465"/>
                  <a:pt x="3437832" y="0"/>
                </a:cubicBezTo>
                <a:cubicBezTo>
                  <a:pt x="3674629" y="-7465"/>
                  <a:pt x="3954502" y="61101"/>
                  <a:pt x="4106625" y="0"/>
                </a:cubicBezTo>
                <a:cubicBezTo>
                  <a:pt x="4107667" y="20692"/>
                  <a:pt x="4105189" y="26047"/>
                  <a:pt x="4106625" y="45719"/>
                </a:cubicBezTo>
                <a:cubicBezTo>
                  <a:pt x="3926113" y="54153"/>
                  <a:pt x="3789159" y="-9406"/>
                  <a:pt x="3602097" y="45719"/>
                </a:cubicBezTo>
                <a:cubicBezTo>
                  <a:pt x="3415035" y="100844"/>
                  <a:pt x="3197130" y="22499"/>
                  <a:pt x="3015436" y="45719"/>
                </a:cubicBezTo>
                <a:cubicBezTo>
                  <a:pt x="2833742" y="68939"/>
                  <a:pt x="2590910" y="40861"/>
                  <a:pt x="2428775" y="45719"/>
                </a:cubicBezTo>
                <a:cubicBezTo>
                  <a:pt x="2266640" y="50577"/>
                  <a:pt x="2099676" y="22869"/>
                  <a:pt x="1883181" y="45719"/>
                </a:cubicBezTo>
                <a:cubicBezTo>
                  <a:pt x="1666686" y="68569"/>
                  <a:pt x="1413432" y="31794"/>
                  <a:pt x="1214388" y="45719"/>
                </a:cubicBezTo>
                <a:cubicBezTo>
                  <a:pt x="1015344" y="59644"/>
                  <a:pt x="705844" y="25741"/>
                  <a:pt x="545594" y="45719"/>
                </a:cubicBezTo>
                <a:cubicBezTo>
                  <a:pt x="385344" y="65697"/>
                  <a:pt x="193155" y="-10216"/>
                  <a:pt x="0" y="45719"/>
                </a:cubicBezTo>
                <a:cubicBezTo>
                  <a:pt x="-1005" y="26819"/>
                  <a:pt x="5307" y="16515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8A05D8-A138-7648-8525-DDA51485B282}"/>
              </a:ext>
            </a:extLst>
          </p:cNvPr>
          <p:cNvSpPr txBox="1"/>
          <p:nvPr/>
        </p:nvSpPr>
        <p:spPr>
          <a:xfrm>
            <a:off x="11179512" y="6418991"/>
            <a:ext cx="3964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/36</a:t>
            </a:r>
          </a:p>
        </p:txBody>
      </p:sp>
    </p:spTree>
    <p:extLst>
      <p:ext uri="{BB962C8B-B14F-4D97-AF65-F5344CB8AC3E}">
        <p14:creationId xmlns:p14="http://schemas.microsoft.com/office/powerpoint/2010/main" val="311565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86F9-B47A-CB48-BDDE-35F74552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48" y="-23098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4713-D8B0-8146-9977-69D40E09D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48" y="1393825"/>
            <a:ext cx="5449052" cy="275907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The average tweet size is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33B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Facebook reports significant fraction of objects is between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10B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and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20B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smaller objects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-&gt;  </a:t>
            </a:r>
            <a:r>
              <a:rPr lang="en-US" sz="2400" dirty="0">
                <a:solidFill>
                  <a:srgbClr val="C00000"/>
                </a:solidFill>
              </a:rPr>
              <a:t>Larger index and caching metadata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CFBCC-5C90-0441-8E01-A0D9C6F2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FD1A4C5-3D93-CD44-ACBA-FEDF51DC9909}"/>
              </a:ext>
            </a:extLst>
          </p:cNvPr>
          <p:cNvSpPr txBox="1">
            <a:spLocks/>
          </p:cNvSpPr>
          <p:nvPr/>
        </p:nvSpPr>
        <p:spPr>
          <a:xfrm>
            <a:off x="2698635" y="6492874"/>
            <a:ext cx="5911965" cy="282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A Survey on In-Memory KV Store Designs for Today’s Data Centers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8E178-C81B-844F-8ED6-36C0D5EE76EA}"/>
              </a:ext>
            </a:extLst>
          </p:cNvPr>
          <p:cNvSpPr/>
          <p:nvPr/>
        </p:nvSpPr>
        <p:spPr>
          <a:xfrm>
            <a:off x="189748" y="703580"/>
            <a:ext cx="1943852" cy="45719"/>
          </a:xfrm>
          <a:custGeom>
            <a:avLst/>
            <a:gdLst>
              <a:gd name="connsiteX0" fmla="*/ 0 w 1943852"/>
              <a:gd name="connsiteY0" fmla="*/ 0 h 45719"/>
              <a:gd name="connsiteX1" fmla="*/ 466524 w 1943852"/>
              <a:gd name="connsiteY1" fmla="*/ 0 h 45719"/>
              <a:gd name="connsiteX2" fmla="*/ 952487 w 1943852"/>
              <a:gd name="connsiteY2" fmla="*/ 0 h 45719"/>
              <a:gd name="connsiteX3" fmla="*/ 1438450 w 1943852"/>
              <a:gd name="connsiteY3" fmla="*/ 0 h 45719"/>
              <a:gd name="connsiteX4" fmla="*/ 1943852 w 1943852"/>
              <a:gd name="connsiteY4" fmla="*/ 0 h 45719"/>
              <a:gd name="connsiteX5" fmla="*/ 1943852 w 1943852"/>
              <a:gd name="connsiteY5" fmla="*/ 45719 h 45719"/>
              <a:gd name="connsiteX6" fmla="*/ 1457889 w 1943852"/>
              <a:gd name="connsiteY6" fmla="*/ 45719 h 45719"/>
              <a:gd name="connsiteX7" fmla="*/ 1010803 w 1943852"/>
              <a:gd name="connsiteY7" fmla="*/ 45719 h 45719"/>
              <a:gd name="connsiteX8" fmla="*/ 563717 w 1943852"/>
              <a:gd name="connsiteY8" fmla="*/ 45719 h 45719"/>
              <a:gd name="connsiteX9" fmla="*/ 0 w 1943852"/>
              <a:gd name="connsiteY9" fmla="*/ 45719 h 45719"/>
              <a:gd name="connsiteX10" fmla="*/ 0 w 1943852"/>
              <a:gd name="connsiteY10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43852" h="45719" fill="none" extrusionOk="0">
                <a:moveTo>
                  <a:pt x="0" y="0"/>
                </a:moveTo>
                <a:cubicBezTo>
                  <a:pt x="106941" y="-14635"/>
                  <a:pt x="236795" y="1893"/>
                  <a:pt x="466524" y="0"/>
                </a:cubicBezTo>
                <a:cubicBezTo>
                  <a:pt x="696253" y="-1893"/>
                  <a:pt x="791075" y="50419"/>
                  <a:pt x="952487" y="0"/>
                </a:cubicBezTo>
                <a:cubicBezTo>
                  <a:pt x="1113899" y="-50419"/>
                  <a:pt x="1318947" y="5089"/>
                  <a:pt x="1438450" y="0"/>
                </a:cubicBezTo>
                <a:cubicBezTo>
                  <a:pt x="1557953" y="-5089"/>
                  <a:pt x="1840184" y="24775"/>
                  <a:pt x="1943852" y="0"/>
                </a:cubicBezTo>
                <a:cubicBezTo>
                  <a:pt x="1945044" y="14948"/>
                  <a:pt x="1939654" y="32827"/>
                  <a:pt x="1943852" y="45719"/>
                </a:cubicBezTo>
                <a:cubicBezTo>
                  <a:pt x="1796652" y="55748"/>
                  <a:pt x="1690365" y="-2277"/>
                  <a:pt x="1457889" y="45719"/>
                </a:cubicBezTo>
                <a:cubicBezTo>
                  <a:pt x="1225413" y="93715"/>
                  <a:pt x="1231972" y="16517"/>
                  <a:pt x="1010803" y="45719"/>
                </a:cubicBezTo>
                <a:cubicBezTo>
                  <a:pt x="789634" y="74921"/>
                  <a:pt x="753511" y="-6931"/>
                  <a:pt x="563717" y="45719"/>
                </a:cubicBezTo>
                <a:cubicBezTo>
                  <a:pt x="373923" y="98369"/>
                  <a:pt x="261302" y="10358"/>
                  <a:pt x="0" y="45719"/>
                </a:cubicBezTo>
                <a:cubicBezTo>
                  <a:pt x="-1477" y="33426"/>
                  <a:pt x="4017" y="15270"/>
                  <a:pt x="0" y="0"/>
                </a:cubicBezTo>
                <a:close/>
              </a:path>
              <a:path w="1943852" h="45719" stroke="0" extrusionOk="0">
                <a:moveTo>
                  <a:pt x="0" y="0"/>
                </a:moveTo>
                <a:cubicBezTo>
                  <a:pt x="114597" y="-30554"/>
                  <a:pt x="242607" y="17052"/>
                  <a:pt x="466524" y="0"/>
                </a:cubicBezTo>
                <a:cubicBezTo>
                  <a:pt x="690441" y="-17052"/>
                  <a:pt x="701956" y="42936"/>
                  <a:pt x="894172" y="0"/>
                </a:cubicBezTo>
                <a:cubicBezTo>
                  <a:pt x="1086388" y="-42936"/>
                  <a:pt x="1271379" y="43378"/>
                  <a:pt x="1419012" y="0"/>
                </a:cubicBezTo>
                <a:cubicBezTo>
                  <a:pt x="1566645" y="-43378"/>
                  <a:pt x="1707979" y="46058"/>
                  <a:pt x="1943852" y="0"/>
                </a:cubicBezTo>
                <a:cubicBezTo>
                  <a:pt x="1945735" y="13748"/>
                  <a:pt x="1942073" y="34312"/>
                  <a:pt x="1943852" y="45719"/>
                </a:cubicBezTo>
                <a:cubicBezTo>
                  <a:pt x="1843171" y="86787"/>
                  <a:pt x="1633944" y="-4942"/>
                  <a:pt x="1496766" y="45719"/>
                </a:cubicBezTo>
                <a:cubicBezTo>
                  <a:pt x="1359588" y="96380"/>
                  <a:pt x="1148116" y="30057"/>
                  <a:pt x="1049680" y="45719"/>
                </a:cubicBezTo>
                <a:cubicBezTo>
                  <a:pt x="951244" y="61381"/>
                  <a:pt x="633331" y="9663"/>
                  <a:pt x="524840" y="45719"/>
                </a:cubicBezTo>
                <a:cubicBezTo>
                  <a:pt x="416349" y="81775"/>
                  <a:pt x="237930" y="24722"/>
                  <a:pt x="0" y="45719"/>
                </a:cubicBezTo>
                <a:cubicBezTo>
                  <a:pt x="-547" y="32491"/>
                  <a:pt x="4088" y="16991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3B5D7D32-95C7-D84C-86BA-46554DDB4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050" y="1094582"/>
            <a:ext cx="4954540" cy="361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7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91AE-4E26-DA4B-9EE8-F526654B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48" y="14684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Diurnal Pattern</a:t>
            </a: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72B29-4A8E-D946-890A-DD9AF754B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2406"/>
            <a:ext cx="632054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Both Facebook and Twitter report that the workload follows 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daily pattern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Facebook’s traffic is quite </a:t>
            </a:r>
            <a:r>
              <a:rPr lang="en-US" sz="2400" dirty="0" err="1">
                <a:solidFill>
                  <a:srgbClr val="C00000"/>
                </a:solidFill>
              </a:rPr>
              <a:t>bursty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Burtsy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workload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Overprovisioning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Daily patter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Elastic KV stores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3B186-5784-2743-8364-EBFA0BAAB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288" y="1043848"/>
            <a:ext cx="5286742" cy="368469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8B833-70A2-2444-BE2D-FBA7FF98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C84F17-42D3-3B4D-8465-F99072B7C7C5}"/>
              </a:ext>
            </a:extLst>
          </p:cNvPr>
          <p:cNvSpPr/>
          <p:nvPr/>
        </p:nvSpPr>
        <p:spPr>
          <a:xfrm>
            <a:off x="189748" y="809625"/>
            <a:ext cx="2629652" cy="45719"/>
          </a:xfrm>
          <a:custGeom>
            <a:avLst/>
            <a:gdLst>
              <a:gd name="connsiteX0" fmla="*/ 0 w 2629652"/>
              <a:gd name="connsiteY0" fmla="*/ 0 h 45719"/>
              <a:gd name="connsiteX1" fmla="*/ 499634 w 2629652"/>
              <a:gd name="connsiteY1" fmla="*/ 0 h 45719"/>
              <a:gd name="connsiteX2" fmla="*/ 1025564 w 2629652"/>
              <a:gd name="connsiteY2" fmla="*/ 0 h 45719"/>
              <a:gd name="connsiteX3" fmla="*/ 1577791 w 2629652"/>
              <a:gd name="connsiteY3" fmla="*/ 0 h 45719"/>
              <a:gd name="connsiteX4" fmla="*/ 2130018 w 2629652"/>
              <a:gd name="connsiteY4" fmla="*/ 0 h 45719"/>
              <a:gd name="connsiteX5" fmla="*/ 2629652 w 2629652"/>
              <a:gd name="connsiteY5" fmla="*/ 0 h 45719"/>
              <a:gd name="connsiteX6" fmla="*/ 2629652 w 2629652"/>
              <a:gd name="connsiteY6" fmla="*/ 45719 h 45719"/>
              <a:gd name="connsiteX7" fmla="*/ 2051129 w 2629652"/>
              <a:gd name="connsiteY7" fmla="*/ 45719 h 45719"/>
              <a:gd name="connsiteX8" fmla="*/ 1472605 w 2629652"/>
              <a:gd name="connsiteY8" fmla="*/ 45719 h 45719"/>
              <a:gd name="connsiteX9" fmla="*/ 946675 w 2629652"/>
              <a:gd name="connsiteY9" fmla="*/ 45719 h 45719"/>
              <a:gd name="connsiteX10" fmla="*/ 0 w 2629652"/>
              <a:gd name="connsiteY10" fmla="*/ 45719 h 45719"/>
              <a:gd name="connsiteX11" fmla="*/ 0 w 2629652"/>
              <a:gd name="connsiteY11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29652" h="45719" fill="none" extrusionOk="0">
                <a:moveTo>
                  <a:pt x="0" y="0"/>
                </a:moveTo>
                <a:cubicBezTo>
                  <a:pt x="112420" y="-58459"/>
                  <a:pt x="254776" y="10553"/>
                  <a:pt x="499634" y="0"/>
                </a:cubicBezTo>
                <a:cubicBezTo>
                  <a:pt x="744492" y="-10553"/>
                  <a:pt x="771650" y="13564"/>
                  <a:pt x="1025564" y="0"/>
                </a:cubicBezTo>
                <a:cubicBezTo>
                  <a:pt x="1279478" y="-13564"/>
                  <a:pt x="1310270" y="9006"/>
                  <a:pt x="1577791" y="0"/>
                </a:cubicBezTo>
                <a:cubicBezTo>
                  <a:pt x="1845312" y="-9006"/>
                  <a:pt x="1953793" y="38412"/>
                  <a:pt x="2130018" y="0"/>
                </a:cubicBezTo>
                <a:cubicBezTo>
                  <a:pt x="2306243" y="-38412"/>
                  <a:pt x="2437795" y="37156"/>
                  <a:pt x="2629652" y="0"/>
                </a:cubicBezTo>
                <a:cubicBezTo>
                  <a:pt x="2629934" y="16299"/>
                  <a:pt x="2629607" y="28009"/>
                  <a:pt x="2629652" y="45719"/>
                </a:cubicBezTo>
                <a:cubicBezTo>
                  <a:pt x="2417246" y="100965"/>
                  <a:pt x="2254502" y="18272"/>
                  <a:pt x="2051129" y="45719"/>
                </a:cubicBezTo>
                <a:cubicBezTo>
                  <a:pt x="1847756" y="73166"/>
                  <a:pt x="1596851" y="4501"/>
                  <a:pt x="1472605" y="45719"/>
                </a:cubicBezTo>
                <a:cubicBezTo>
                  <a:pt x="1348359" y="86937"/>
                  <a:pt x="1096015" y="19117"/>
                  <a:pt x="946675" y="45719"/>
                </a:cubicBezTo>
                <a:cubicBezTo>
                  <a:pt x="797335" y="72321"/>
                  <a:pt x="303230" y="-47719"/>
                  <a:pt x="0" y="45719"/>
                </a:cubicBezTo>
                <a:cubicBezTo>
                  <a:pt x="-4268" y="33971"/>
                  <a:pt x="2724" y="21893"/>
                  <a:pt x="0" y="0"/>
                </a:cubicBezTo>
                <a:close/>
              </a:path>
              <a:path w="2629652" h="45719" stroke="0" extrusionOk="0">
                <a:moveTo>
                  <a:pt x="0" y="0"/>
                </a:moveTo>
                <a:cubicBezTo>
                  <a:pt x="154223" y="-7482"/>
                  <a:pt x="370434" y="27069"/>
                  <a:pt x="499634" y="0"/>
                </a:cubicBezTo>
                <a:cubicBezTo>
                  <a:pt x="628834" y="-27069"/>
                  <a:pt x="838680" y="12443"/>
                  <a:pt x="946675" y="0"/>
                </a:cubicBezTo>
                <a:cubicBezTo>
                  <a:pt x="1054670" y="-12443"/>
                  <a:pt x="1344216" y="48611"/>
                  <a:pt x="1525198" y="0"/>
                </a:cubicBezTo>
                <a:cubicBezTo>
                  <a:pt x="1706180" y="-48611"/>
                  <a:pt x="1800102" y="17631"/>
                  <a:pt x="2024832" y="0"/>
                </a:cubicBezTo>
                <a:cubicBezTo>
                  <a:pt x="2249562" y="-17631"/>
                  <a:pt x="2339599" y="16717"/>
                  <a:pt x="2629652" y="0"/>
                </a:cubicBezTo>
                <a:cubicBezTo>
                  <a:pt x="2630277" y="21919"/>
                  <a:pt x="2625450" y="23392"/>
                  <a:pt x="2629652" y="45719"/>
                </a:cubicBezTo>
                <a:cubicBezTo>
                  <a:pt x="2501167" y="75218"/>
                  <a:pt x="2324536" y="40726"/>
                  <a:pt x="2103722" y="45719"/>
                </a:cubicBezTo>
                <a:cubicBezTo>
                  <a:pt x="1882908" y="50712"/>
                  <a:pt x="1682790" y="31652"/>
                  <a:pt x="1525198" y="45719"/>
                </a:cubicBezTo>
                <a:cubicBezTo>
                  <a:pt x="1367606" y="59786"/>
                  <a:pt x="1237092" y="35693"/>
                  <a:pt x="1078157" y="45719"/>
                </a:cubicBezTo>
                <a:cubicBezTo>
                  <a:pt x="919222" y="55745"/>
                  <a:pt x="658503" y="41470"/>
                  <a:pt x="552227" y="45719"/>
                </a:cubicBezTo>
                <a:cubicBezTo>
                  <a:pt x="445951" y="49968"/>
                  <a:pt x="201438" y="-3121"/>
                  <a:pt x="0" y="45719"/>
                </a:cubicBezTo>
                <a:cubicBezTo>
                  <a:pt x="-770" y="26330"/>
                  <a:pt x="2868" y="19311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85AB6-EF70-5545-A48A-90E265601BD5}"/>
              </a:ext>
            </a:extLst>
          </p:cNvPr>
          <p:cNvSpPr txBox="1"/>
          <p:nvPr/>
        </p:nvSpPr>
        <p:spPr>
          <a:xfrm>
            <a:off x="11179512" y="6418991"/>
            <a:ext cx="3964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/36</a:t>
            </a:r>
          </a:p>
        </p:txBody>
      </p:sp>
    </p:spTree>
    <p:extLst>
      <p:ext uri="{BB962C8B-B14F-4D97-AF65-F5344CB8AC3E}">
        <p14:creationId xmlns:p14="http://schemas.microsoft.com/office/powerpoint/2010/main" val="166259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0A2A-9827-CA43-93AC-3962E6A9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Workload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276E6-D05D-0C4B-A386-62347A0EB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5232"/>
            <a:ext cx="72644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Get and Set are the most dominant operations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90%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of the operations are read operations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35%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of Twitter cache nodes are write heavy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Scalability is challenging in write-heavy KV stores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E2B8615-EADB-BD43-8BCC-500D826D7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0" y="1225232"/>
            <a:ext cx="4131649" cy="308082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2DF62-9F9D-9B44-985A-79C21ECA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2F54-73BB-FC45-82F8-CB627555CC78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1A8860-A079-3C46-A700-0DA98F95F80C}"/>
              </a:ext>
            </a:extLst>
          </p:cNvPr>
          <p:cNvSpPr/>
          <p:nvPr/>
        </p:nvSpPr>
        <p:spPr>
          <a:xfrm>
            <a:off x="100848" y="771525"/>
            <a:ext cx="3340852" cy="45719"/>
          </a:xfrm>
          <a:custGeom>
            <a:avLst/>
            <a:gdLst>
              <a:gd name="connsiteX0" fmla="*/ 0 w 3340852"/>
              <a:gd name="connsiteY0" fmla="*/ 0 h 45719"/>
              <a:gd name="connsiteX1" fmla="*/ 623626 w 3340852"/>
              <a:gd name="connsiteY1" fmla="*/ 0 h 45719"/>
              <a:gd name="connsiteX2" fmla="*/ 1213843 w 3340852"/>
              <a:gd name="connsiteY2" fmla="*/ 0 h 45719"/>
              <a:gd name="connsiteX3" fmla="*/ 1804060 w 3340852"/>
              <a:gd name="connsiteY3" fmla="*/ 0 h 45719"/>
              <a:gd name="connsiteX4" fmla="*/ 2260643 w 3340852"/>
              <a:gd name="connsiteY4" fmla="*/ 0 h 45719"/>
              <a:gd name="connsiteX5" fmla="*/ 2750635 w 3340852"/>
              <a:gd name="connsiteY5" fmla="*/ 0 h 45719"/>
              <a:gd name="connsiteX6" fmla="*/ 3340852 w 3340852"/>
              <a:gd name="connsiteY6" fmla="*/ 0 h 45719"/>
              <a:gd name="connsiteX7" fmla="*/ 3340852 w 3340852"/>
              <a:gd name="connsiteY7" fmla="*/ 45719 h 45719"/>
              <a:gd name="connsiteX8" fmla="*/ 2784043 w 3340852"/>
              <a:gd name="connsiteY8" fmla="*/ 45719 h 45719"/>
              <a:gd name="connsiteX9" fmla="*/ 2327460 w 3340852"/>
              <a:gd name="connsiteY9" fmla="*/ 45719 h 45719"/>
              <a:gd name="connsiteX10" fmla="*/ 1870877 w 3340852"/>
              <a:gd name="connsiteY10" fmla="*/ 45719 h 45719"/>
              <a:gd name="connsiteX11" fmla="*/ 1280660 w 3340852"/>
              <a:gd name="connsiteY11" fmla="*/ 45719 h 45719"/>
              <a:gd name="connsiteX12" fmla="*/ 790668 w 3340852"/>
              <a:gd name="connsiteY12" fmla="*/ 45719 h 45719"/>
              <a:gd name="connsiteX13" fmla="*/ 0 w 3340852"/>
              <a:gd name="connsiteY13" fmla="*/ 45719 h 45719"/>
              <a:gd name="connsiteX14" fmla="*/ 0 w 3340852"/>
              <a:gd name="connsiteY1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40852" h="45719" fill="none" extrusionOk="0">
                <a:moveTo>
                  <a:pt x="0" y="0"/>
                </a:moveTo>
                <a:cubicBezTo>
                  <a:pt x="166666" y="-11796"/>
                  <a:pt x="364889" y="43058"/>
                  <a:pt x="623626" y="0"/>
                </a:cubicBezTo>
                <a:cubicBezTo>
                  <a:pt x="882363" y="-43058"/>
                  <a:pt x="1043552" y="24282"/>
                  <a:pt x="1213843" y="0"/>
                </a:cubicBezTo>
                <a:cubicBezTo>
                  <a:pt x="1384134" y="-24282"/>
                  <a:pt x="1612015" y="17138"/>
                  <a:pt x="1804060" y="0"/>
                </a:cubicBezTo>
                <a:cubicBezTo>
                  <a:pt x="1996105" y="-17138"/>
                  <a:pt x="2044292" y="10314"/>
                  <a:pt x="2260643" y="0"/>
                </a:cubicBezTo>
                <a:cubicBezTo>
                  <a:pt x="2476994" y="-10314"/>
                  <a:pt x="2569075" y="48543"/>
                  <a:pt x="2750635" y="0"/>
                </a:cubicBezTo>
                <a:cubicBezTo>
                  <a:pt x="2932195" y="-48543"/>
                  <a:pt x="3047991" y="29383"/>
                  <a:pt x="3340852" y="0"/>
                </a:cubicBezTo>
                <a:cubicBezTo>
                  <a:pt x="3341226" y="13870"/>
                  <a:pt x="3339681" y="28899"/>
                  <a:pt x="3340852" y="45719"/>
                </a:cubicBezTo>
                <a:cubicBezTo>
                  <a:pt x="3200253" y="86351"/>
                  <a:pt x="3013763" y="-10155"/>
                  <a:pt x="2784043" y="45719"/>
                </a:cubicBezTo>
                <a:cubicBezTo>
                  <a:pt x="2554323" y="101593"/>
                  <a:pt x="2462134" y="26156"/>
                  <a:pt x="2327460" y="45719"/>
                </a:cubicBezTo>
                <a:cubicBezTo>
                  <a:pt x="2192786" y="65282"/>
                  <a:pt x="2012608" y="39137"/>
                  <a:pt x="1870877" y="45719"/>
                </a:cubicBezTo>
                <a:cubicBezTo>
                  <a:pt x="1729146" y="52301"/>
                  <a:pt x="1446967" y="-5657"/>
                  <a:pt x="1280660" y="45719"/>
                </a:cubicBezTo>
                <a:cubicBezTo>
                  <a:pt x="1114353" y="97095"/>
                  <a:pt x="932047" y="-8604"/>
                  <a:pt x="790668" y="45719"/>
                </a:cubicBezTo>
                <a:cubicBezTo>
                  <a:pt x="649289" y="100042"/>
                  <a:pt x="269905" y="5497"/>
                  <a:pt x="0" y="45719"/>
                </a:cubicBezTo>
                <a:cubicBezTo>
                  <a:pt x="-2073" y="27678"/>
                  <a:pt x="5011" y="14384"/>
                  <a:pt x="0" y="0"/>
                </a:cubicBezTo>
                <a:close/>
              </a:path>
              <a:path w="3340852" h="45719" stroke="0" extrusionOk="0">
                <a:moveTo>
                  <a:pt x="0" y="0"/>
                </a:moveTo>
                <a:cubicBezTo>
                  <a:pt x="164459" y="-7981"/>
                  <a:pt x="349286" y="45827"/>
                  <a:pt x="523400" y="0"/>
                </a:cubicBezTo>
                <a:cubicBezTo>
                  <a:pt x="697514" y="-45827"/>
                  <a:pt x="762403" y="5571"/>
                  <a:pt x="979983" y="0"/>
                </a:cubicBezTo>
                <a:cubicBezTo>
                  <a:pt x="1197563" y="-5571"/>
                  <a:pt x="1433723" y="65202"/>
                  <a:pt x="1603609" y="0"/>
                </a:cubicBezTo>
                <a:cubicBezTo>
                  <a:pt x="1773495" y="-65202"/>
                  <a:pt x="1905307" y="12453"/>
                  <a:pt x="2127009" y="0"/>
                </a:cubicBezTo>
                <a:cubicBezTo>
                  <a:pt x="2348711" y="-12453"/>
                  <a:pt x="2501645" y="33433"/>
                  <a:pt x="2650409" y="0"/>
                </a:cubicBezTo>
                <a:cubicBezTo>
                  <a:pt x="2799173" y="-33433"/>
                  <a:pt x="3007461" y="21636"/>
                  <a:pt x="3340852" y="0"/>
                </a:cubicBezTo>
                <a:cubicBezTo>
                  <a:pt x="3342282" y="20926"/>
                  <a:pt x="3336633" y="36494"/>
                  <a:pt x="3340852" y="45719"/>
                </a:cubicBezTo>
                <a:cubicBezTo>
                  <a:pt x="3080555" y="61662"/>
                  <a:pt x="2935588" y="-19450"/>
                  <a:pt x="2784043" y="45719"/>
                </a:cubicBezTo>
                <a:cubicBezTo>
                  <a:pt x="2632498" y="110888"/>
                  <a:pt x="2511947" y="6515"/>
                  <a:pt x="2327460" y="45719"/>
                </a:cubicBezTo>
                <a:cubicBezTo>
                  <a:pt x="2142973" y="84923"/>
                  <a:pt x="1919714" y="-16228"/>
                  <a:pt x="1770652" y="45719"/>
                </a:cubicBezTo>
                <a:cubicBezTo>
                  <a:pt x="1621590" y="107666"/>
                  <a:pt x="1416737" y="-12859"/>
                  <a:pt x="1213843" y="45719"/>
                </a:cubicBezTo>
                <a:cubicBezTo>
                  <a:pt x="1010949" y="104297"/>
                  <a:pt x="939003" y="2869"/>
                  <a:pt x="690443" y="45719"/>
                </a:cubicBezTo>
                <a:cubicBezTo>
                  <a:pt x="441883" y="88569"/>
                  <a:pt x="312125" y="36526"/>
                  <a:pt x="0" y="45719"/>
                </a:cubicBezTo>
                <a:cubicBezTo>
                  <a:pt x="-463" y="29546"/>
                  <a:pt x="2827" y="11420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B1D60F-F716-1A45-AF70-14E8FE634F82}"/>
              </a:ext>
            </a:extLst>
          </p:cNvPr>
          <p:cNvSpPr txBox="1"/>
          <p:nvPr/>
        </p:nvSpPr>
        <p:spPr>
          <a:xfrm>
            <a:off x="11179512" y="6418991"/>
            <a:ext cx="3964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/36</a:t>
            </a:r>
          </a:p>
        </p:txBody>
      </p:sp>
    </p:spTree>
    <p:extLst>
      <p:ext uri="{BB962C8B-B14F-4D97-AF65-F5344CB8AC3E}">
        <p14:creationId xmlns:p14="http://schemas.microsoft.com/office/powerpoint/2010/main" val="34034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1423</Words>
  <Application>Microsoft Macintosh PowerPoint</Application>
  <PresentationFormat>Widescreen</PresentationFormat>
  <Paragraphs>364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 Theme</vt:lpstr>
      <vt:lpstr>A Survey on In-Memory KV Store Designs for Today’s Data Centers</vt:lpstr>
      <vt:lpstr> In-Memory KV Stores</vt:lpstr>
      <vt:lpstr>In-memory KV store use cases</vt:lpstr>
      <vt:lpstr>Memcached Architecture  </vt:lpstr>
      <vt:lpstr>Workload Characterization</vt:lpstr>
      <vt:lpstr>Object popularity</vt:lpstr>
      <vt:lpstr>Object size</vt:lpstr>
      <vt:lpstr>Diurnal Pattern </vt:lpstr>
      <vt:lpstr>Workload Composition</vt:lpstr>
      <vt:lpstr>TTL (Time-to-live)</vt:lpstr>
      <vt:lpstr>Memory Management</vt:lpstr>
      <vt:lpstr>Memory allocation </vt:lpstr>
      <vt:lpstr>Mica [NSDI 13]</vt:lpstr>
      <vt:lpstr> Timely removal of expired object</vt:lpstr>
      <vt:lpstr>SegCache [NSDI 21]</vt:lpstr>
      <vt:lpstr>Elastic Memory Allocation</vt:lpstr>
      <vt:lpstr>MemShare – Usenix ATC 17</vt:lpstr>
      <vt:lpstr>Scalability</vt:lpstr>
      <vt:lpstr>PowerPoint Presentation</vt:lpstr>
      <vt:lpstr>Power-proportional KV stores</vt:lpstr>
      <vt:lpstr>Existing Approaches</vt:lpstr>
      <vt:lpstr>Peafowl [ SOCC 20]  </vt:lpstr>
      <vt:lpstr>Monitoring</vt:lpstr>
      <vt:lpstr>Scale-Down Process</vt:lpstr>
      <vt:lpstr>Scale-up Process </vt:lpstr>
      <vt:lpstr>Hybrid KV Stores</vt:lpstr>
      <vt:lpstr>Log-Structured  Design</vt:lpstr>
      <vt:lpstr>Set associative cache</vt:lpstr>
      <vt:lpstr>Kangaroo [sosp  21]</vt:lpstr>
      <vt:lpstr>Kangaroo</vt:lpstr>
      <vt:lpstr>Threshold admission</vt:lpstr>
      <vt:lpstr>Tail latency</vt:lpstr>
      <vt:lpstr>Head-of-line blocking</vt:lpstr>
      <vt:lpstr>PowerPoint Presentation</vt:lpstr>
      <vt:lpstr>Future research</vt:lpstr>
      <vt:lpstr>Surveyed works compared to Memcached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Asyabi, Esmail</dc:creator>
  <cp:lastModifiedBy>Asyabi, Esmail</cp:lastModifiedBy>
  <cp:revision>12</cp:revision>
  <dcterms:created xsi:type="dcterms:W3CDTF">2021-12-18T20:19:39Z</dcterms:created>
  <dcterms:modified xsi:type="dcterms:W3CDTF">2021-12-20T05:09:18Z</dcterms:modified>
</cp:coreProperties>
</file>