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4"/>
    <p:restoredTop sz="95897"/>
  </p:normalViewPr>
  <p:slideViewPr>
    <p:cSldViewPr snapToGrid="0" snapToObjects="1">
      <p:cViewPr>
        <p:scale>
          <a:sx n="90" d="100"/>
          <a:sy n="90" d="100"/>
        </p:scale>
        <p:origin x="222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37E4-F9B6-E545-8AF0-73E1B5335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5050F-63AB-314A-89E4-9944455F2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5D560-CCAF-2F48-BE84-C5902896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F5C5-41F4-9E43-B2A2-619FEDD76849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23F20-20B5-0940-ABF4-8B4EE15A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FF68F-B490-ED40-AFA0-080A3207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F8D6-1EF8-5F4C-A9D4-0FB73537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E995F-08A3-4A43-AFAA-C4E6ED94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9AA52-98EC-3748-BBEB-676114505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9126F-3015-4A49-BACB-334BB6A38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F5C5-41F4-9E43-B2A2-619FEDD76849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6819A-7E52-4144-8205-6E51CDFF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46700-6071-244D-95B6-409CF4FB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F8D6-1EF8-5F4C-A9D4-0FB73537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649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E6B9C-CFA7-784E-8BF2-AA48FEB00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E99CE-35C1-9F48-B02E-1889A8512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6F38-06F4-354B-8F65-40E8AE76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F5C5-41F4-9E43-B2A2-619FEDD76849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6AE0E-D5FF-AC42-8E53-BADEE67B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F9D2C-6587-9049-88A6-D4DC904B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F8D6-1EF8-5F4C-A9D4-0FB73537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0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0E8F-2148-8E46-A749-7521AC60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D02D-F7B8-F743-B7BD-21FB5CA9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BF3B7-B9A7-8D4C-9C94-D62658E30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F5C5-41F4-9E43-B2A2-619FEDD76849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B7FA4-96E3-3B48-B710-A4F07F1F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83488-CFB2-BD4E-9577-AF6986E6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F8D6-1EF8-5F4C-A9D4-0FB73537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2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0231-DB91-5741-97D9-F18DB83D0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1E0D6-DC4F-784D-8688-3E2F2C70F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4C549-7658-9346-B6F3-8508BE6E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F5C5-41F4-9E43-B2A2-619FEDD76849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B42D-0BB9-564C-AD3D-88A3239E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C5C6E-9311-6C4B-80E4-766CA06D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F8D6-1EF8-5F4C-A9D4-0FB73537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1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2E0C-16F9-8D4E-B43C-09EBA917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F9F19-3E4C-0647-BA45-0D18F3F741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3C015-FFFB-FD47-A0A5-F35B1203B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E492E-3678-D349-8FBF-7788560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F5C5-41F4-9E43-B2A2-619FEDD76849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01BAE-45ED-DB40-802B-4C972722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4EDEA-BD63-B345-B38B-A571BB6FC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F8D6-1EF8-5F4C-A9D4-0FB73537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6CB1C-986D-E84F-A3B0-7D631F4BD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629CB-F47B-EF47-B668-442F01ABB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026FD-B87E-BB4E-A529-420024BB9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8AFDB-C4C5-6B4A-B00A-7A20CBB15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AFD31-A7A4-154B-A829-60AF7C521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86CE7-7775-9848-A636-1AEBEEA1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F5C5-41F4-9E43-B2A2-619FEDD76849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F48CD-71CE-AA49-9E7E-BACF1956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61D54-86F9-1049-B719-D8AA31EC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F8D6-1EF8-5F4C-A9D4-0FB73537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6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64AE-F813-7640-BF20-48043DE4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E3E53-A66F-3644-8E78-1DC68133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F5C5-41F4-9E43-B2A2-619FEDD76849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35F8A-4352-234F-8A61-02ABEDD4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3C716-5223-AC40-8D4D-A98D282D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F8D6-1EF8-5F4C-A9D4-0FB73537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B036A-6EE2-4048-ABFF-3F136998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F5C5-41F4-9E43-B2A2-619FEDD76849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55C67-7D2C-554C-8225-DC24D63E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5C6C2-7378-D840-A3D3-1B179D066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F8D6-1EF8-5F4C-A9D4-0FB73537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1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5C7E-8DBC-D140-8F7F-7A1BD48DB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B445-6F01-8247-BF16-7A5C2ADEC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71AEE-C6F6-4B40-9DFF-E14D29963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58860-7671-7F4A-8E7E-20EEE5E8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F5C5-41F4-9E43-B2A2-619FEDD76849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F9D5A-54A3-CC4B-BAAE-FEEB9FFBD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3E6F0-F770-9A47-9F2F-14B8E69C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F8D6-1EF8-5F4C-A9D4-0FB73537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2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D3EE-AFB1-5843-B241-6700EF1A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5F084-C946-D048-B8A5-5D1EBA94E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40A16-EFE2-D444-98DC-67F4F354F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8F7F3-EA01-E640-8422-608E19A4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F5C5-41F4-9E43-B2A2-619FEDD76849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D8D21-CEF7-B64A-855D-D23A9507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BB4D9-AA53-5A4D-AF42-A68EAC0A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0F8D6-1EF8-5F4C-A9D4-0FB73537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8AF40-75FC-BA46-9DEC-9E7CCFAC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C8E62-230C-D241-9F3B-98B62F30F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7DB6C-36B5-F140-A0CB-2A6586B1E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CF5C5-41F4-9E43-B2A2-619FEDD76849}" type="datetimeFigureOut">
              <a:rPr lang="en-US" smtClean="0"/>
              <a:t>10/25/21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1C611-E010-334B-9498-D70DDDF8F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7DB37-4485-3D48-89B1-0D76C853A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0F8D6-1EF8-5F4C-A9D4-0FB73537C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4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53DB047E-4D3B-3149-9D71-37EBBEDD6B64}"/>
              </a:ext>
            </a:extLst>
          </p:cNvPr>
          <p:cNvSpPr/>
          <p:nvPr/>
        </p:nvSpPr>
        <p:spPr>
          <a:xfrm>
            <a:off x="5825464" y="5418912"/>
            <a:ext cx="422154" cy="207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4573E-7364-8743-BA36-EDA4842236E9}"/>
              </a:ext>
            </a:extLst>
          </p:cNvPr>
          <p:cNvSpPr txBox="1"/>
          <p:nvPr/>
        </p:nvSpPr>
        <p:spPr>
          <a:xfrm>
            <a:off x="231512" y="4134744"/>
            <a:ext cx="3144271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</a:rPr>
              <a:t>operator.type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50" dirty="0"/>
              <a:t>= </a:t>
            </a:r>
            <a:r>
              <a:rPr lang="en-US" sz="1050" dirty="0" err="1">
                <a:solidFill>
                  <a:srgbClr val="FF40FF"/>
                </a:solidFill>
              </a:rPr>
              <a:t>tumbling.incremental</a:t>
            </a:r>
            <a:endParaRPr lang="en-US" sz="1050" dirty="0">
              <a:solidFill>
                <a:srgbClr val="FF40FF"/>
              </a:solidFill>
            </a:endParaRPr>
          </a:p>
          <a:p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</a:rPr>
              <a:t>window.length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50" dirty="0"/>
              <a:t>= 5</a:t>
            </a:r>
          </a:p>
          <a:p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</a:rPr>
              <a:t>expected.num.operations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50" dirty="0"/>
              <a:t>= </a:t>
            </a:r>
            <a:r>
              <a:rPr lang="en-US" sz="1050" dirty="0">
                <a:solidFill>
                  <a:srgbClr val="FF40FF"/>
                </a:solidFill>
              </a:rPr>
              <a:t>10000000</a:t>
            </a:r>
          </a:p>
          <a:p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</a:rPr>
              <a:t>wrapper.type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50" dirty="0">
                <a:solidFill>
                  <a:srgbClr val="FF40FF"/>
                </a:solidFill>
              </a:rPr>
              <a:t>= </a:t>
            </a:r>
            <a:r>
              <a:rPr lang="en-US" sz="1050" dirty="0" err="1">
                <a:solidFill>
                  <a:srgbClr val="FF40FF"/>
                </a:solidFill>
              </a:rPr>
              <a:t>rocksdb</a:t>
            </a:r>
            <a:endParaRPr lang="en-US" sz="1050" dirty="0">
              <a:solidFill>
                <a:srgbClr val="FF40FF"/>
              </a:solidFill>
            </a:endParaRPr>
          </a:p>
          <a:p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</a:rPr>
              <a:t>operator.key.size.distrib.params</a:t>
            </a:r>
            <a:r>
              <a:rPr lang="en-US" sz="1050" dirty="0" err="1"/>
              <a:t>.constant</a:t>
            </a:r>
            <a:r>
              <a:rPr lang="en-US" sz="1050" dirty="0"/>
              <a:t> = </a:t>
            </a:r>
            <a:r>
              <a:rPr lang="en-US" sz="1050" dirty="0">
                <a:solidFill>
                  <a:srgbClr val="FF40FF"/>
                </a:solidFill>
              </a:rPr>
              <a:t>10</a:t>
            </a:r>
          </a:p>
          <a:p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</a:rPr>
              <a:t>operator.value.size.distrib.type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50" dirty="0"/>
              <a:t>= </a:t>
            </a:r>
            <a:r>
              <a:rPr lang="en-US" sz="1050" dirty="0">
                <a:solidFill>
                  <a:srgbClr val="FF40FF"/>
                </a:solidFill>
              </a:rPr>
              <a:t>constant</a:t>
            </a:r>
          </a:p>
          <a:p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</a:rPr>
              <a:t>operator.value.size.distrib.params.constant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r>
              <a:rPr lang="en-US" sz="1050" dirty="0">
                <a:solidFill>
                  <a:srgbClr val="FF40FF"/>
                </a:solidFill>
              </a:rPr>
              <a:t>10</a:t>
            </a:r>
          </a:p>
          <a:p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</a:rPr>
              <a:t>event.generator.outoforder.percentage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50" dirty="0"/>
              <a:t>= </a:t>
            </a:r>
            <a:r>
              <a:rPr lang="en-US" sz="1050" dirty="0">
                <a:solidFill>
                  <a:srgbClr val="FF40FF"/>
                </a:solidFill>
              </a:rPr>
              <a:t>2</a:t>
            </a:r>
          </a:p>
          <a:p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</a:rPr>
              <a:t>event.generator.lateness.threshold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50" dirty="0"/>
              <a:t>= </a:t>
            </a:r>
            <a:r>
              <a:rPr lang="en-US" sz="1050" dirty="0">
                <a:solidFill>
                  <a:srgbClr val="FF40FF"/>
                </a:solidFill>
              </a:rPr>
              <a:t>3</a:t>
            </a:r>
            <a:endParaRPr lang="en-US" sz="1050" dirty="0"/>
          </a:p>
          <a:p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</a:rPr>
              <a:t>event.generator.key.popularity.distrib.type</a:t>
            </a:r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050" dirty="0"/>
              <a:t>= </a:t>
            </a:r>
            <a:r>
              <a:rPr lang="en-US" sz="1050" dirty="0" err="1">
                <a:solidFill>
                  <a:srgbClr val="FF40FF"/>
                </a:solidFill>
              </a:rPr>
              <a:t>zipf</a:t>
            </a:r>
            <a:endParaRPr lang="en-US" sz="1050" dirty="0">
              <a:solidFill>
                <a:srgbClr val="FF40FF"/>
              </a:solidFill>
            </a:endParaRPr>
          </a:p>
          <a:p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</a:rPr>
              <a:t>event.generator.event.occurrence.distrib</a:t>
            </a:r>
            <a:r>
              <a:rPr lang="en-US" sz="1050" dirty="0"/>
              <a:t>=</a:t>
            </a:r>
            <a:r>
              <a:rPr lang="en-US" sz="1050" dirty="0">
                <a:solidFill>
                  <a:srgbClr val="FF40FF"/>
                </a:solidFill>
              </a:rPr>
              <a:t>exponential</a:t>
            </a:r>
          </a:p>
          <a:p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</a:rPr>
              <a:t>event.generator.event.occurrence.distrib.lambda</a:t>
            </a:r>
            <a:r>
              <a:rPr lang="en-US" sz="1050" dirty="0"/>
              <a:t>= </a:t>
            </a:r>
            <a:r>
              <a:rPr lang="en-US" sz="1050" dirty="0">
                <a:solidFill>
                  <a:srgbClr val="FF40FF"/>
                </a:solidFill>
              </a:rPr>
              <a:t>10</a:t>
            </a:r>
          </a:p>
          <a:p>
            <a:r>
              <a:rPr lang="en-US" sz="1050" dirty="0" err="1">
                <a:solidFill>
                  <a:schemeClr val="accent6">
                    <a:lumMod val="50000"/>
                  </a:schemeClr>
                </a:solidFill>
              </a:rPr>
              <a:t>watermark.frequency</a:t>
            </a:r>
            <a:r>
              <a:rPr lang="en-US" sz="1050" dirty="0"/>
              <a:t>= </a:t>
            </a:r>
            <a:r>
              <a:rPr lang="en-US" sz="1050" dirty="0">
                <a:solidFill>
                  <a:srgbClr val="FF40FF"/>
                </a:solidFill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865A9E-4847-5540-87F4-E511EDFDE027}"/>
              </a:ext>
            </a:extLst>
          </p:cNvPr>
          <p:cNvSpPr/>
          <p:nvPr/>
        </p:nvSpPr>
        <p:spPr>
          <a:xfrm>
            <a:off x="259476" y="4151034"/>
            <a:ext cx="3028474" cy="218697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E3774-8D6F-C147-ABE7-664379700CC2}"/>
              </a:ext>
            </a:extLst>
          </p:cNvPr>
          <p:cNvSpPr txBox="1"/>
          <p:nvPr/>
        </p:nvSpPr>
        <p:spPr>
          <a:xfrm>
            <a:off x="324023" y="3788550"/>
            <a:ext cx="2571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Gadget Configuration File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7E952A2-CB8F-CD4C-8FB7-27FB79ACF305}"/>
              </a:ext>
            </a:extLst>
          </p:cNvPr>
          <p:cNvSpPr/>
          <p:nvPr/>
        </p:nvSpPr>
        <p:spPr>
          <a:xfrm rot="5400000">
            <a:off x="3021504" y="4479945"/>
            <a:ext cx="2201430" cy="1467133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3753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8DDB801-BD2F-1B42-BDC9-B222F6D0704A}"/>
              </a:ext>
            </a:extLst>
          </p:cNvPr>
          <p:cNvSpPr/>
          <p:nvPr/>
        </p:nvSpPr>
        <p:spPr>
          <a:xfrm>
            <a:off x="4956672" y="4108245"/>
            <a:ext cx="2051494" cy="2215884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46637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1628117-9308-CC4A-9E8B-96D267C61F38}"/>
              </a:ext>
            </a:extLst>
          </p:cNvPr>
          <p:cNvSpPr/>
          <p:nvPr/>
        </p:nvSpPr>
        <p:spPr>
          <a:xfrm>
            <a:off x="7107904" y="4108245"/>
            <a:ext cx="1471222" cy="2215884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46637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B9CB139-66F9-F340-B10E-373E653A96BF}"/>
              </a:ext>
            </a:extLst>
          </p:cNvPr>
          <p:cNvSpPr/>
          <p:nvPr/>
        </p:nvSpPr>
        <p:spPr>
          <a:xfrm>
            <a:off x="8669257" y="4083889"/>
            <a:ext cx="1324368" cy="2215884"/>
          </a:xfrm>
          <a:prstGeom prst="roundRect">
            <a:avLst/>
          </a:prstGeom>
          <a:noFill/>
          <a:ln>
            <a:solidFill>
              <a:schemeClr val="accent1">
                <a:shade val="50000"/>
                <a:alpha val="46637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F52127-38D2-DC45-A590-1219A0BFDA88}"/>
              </a:ext>
            </a:extLst>
          </p:cNvPr>
          <p:cNvSpPr txBox="1"/>
          <p:nvPr/>
        </p:nvSpPr>
        <p:spPr>
          <a:xfrm>
            <a:off x="10390416" y="4131221"/>
            <a:ext cx="1263487" cy="2192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Ops: 1833698 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Merge: 0 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Puts: 841135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Gets: 916849 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Deletes: 75714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Thr:190771 </a:t>
            </a:r>
            <a:r>
              <a:rPr lang="en-US" sz="1050" dirty="0" err="1">
                <a:solidFill>
                  <a:schemeClr val="bg2">
                    <a:lumMod val="50000"/>
                  </a:schemeClr>
                </a:solidFill>
              </a:rPr>
              <a:t>opr</a:t>
            </a:r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/sec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P99.99: 1838 us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P99.9: 154 us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P99: 33 us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Max : 115511 us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Min: 0 us</a:t>
            </a:r>
          </a:p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AVG : 6.2165 us</a:t>
            </a:r>
          </a:p>
          <a:p>
            <a:endParaRPr 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1EE33F-B9F1-3845-94AC-51741E4046BA}"/>
              </a:ext>
            </a:extLst>
          </p:cNvPr>
          <p:cNvSpPr txBox="1"/>
          <p:nvPr/>
        </p:nvSpPr>
        <p:spPr>
          <a:xfrm>
            <a:off x="10202832" y="3738223"/>
            <a:ext cx="163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Gadget  Output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0AF117-6794-D141-8411-EF66DED87AC2}"/>
              </a:ext>
            </a:extLst>
          </p:cNvPr>
          <p:cNvSpPr/>
          <p:nvPr/>
        </p:nvSpPr>
        <p:spPr>
          <a:xfrm>
            <a:off x="10390416" y="4083889"/>
            <a:ext cx="1263487" cy="216685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FDEB0-E33A-454C-84CD-2F16B6CF2FDF}"/>
              </a:ext>
            </a:extLst>
          </p:cNvPr>
          <p:cNvSpPr txBox="1"/>
          <p:nvPr/>
        </p:nvSpPr>
        <p:spPr>
          <a:xfrm rot="16200000">
            <a:off x="2686907" y="5028845"/>
            <a:ext cx="171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Event Generator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7C6640-FD71-624F-879B-9292708DB900}"/>
              </a:ext>
            </a:extLst>
          </p:cNvPr>
          <p:cNvSpPr txBox="1"/>
          <p:nvPr/>
        </p:nvSpPr>
        <p:spPr>
          <a:xfrm rot="16200000">
            <a:off x="4302379" y="5063068"/>
            <a:ext cx="1540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Gadget Driver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22B404-8CEC-4B4C-8D0C-2D9D4483E9B4}"/>
              </a:ext>
            </a:extLst>
          </p:cNvPr>
          <p:cNvSpPr txBox="1"/>
          <p:nvPr/>
        </p:nvSpPr>
        <p:spPr>
          <a:xfrm rot="16200000">
            <a:off x="6147860" y="5028406"/>
            <a:ext cx="215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Workload Generator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613D6A-EA98-5541-BA92-B3AA7C37121F}"/>
              </a:ext>
            </a:extLst>
          </p:cNvPr>
          <p:cNvSpPr txBox="1"/>
          <p:nvPr/>
        </p:nvSpPr>
        <p:spPr>
          <a:xfrm rot="16200000">
            <a:off x="7668824" y="4978429"/>
            <a:ext cx="232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Performance Evaluator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BB761C-B3C8-5941-A069-08D4F7F29E31}"/>
              </a:ext>
            </a:extLst>
          </p:cNvPr>
          <p:cNvSpPr txBox="1"/>
          <p:nvPr/>
        </p:nvSpPr>
        <p:spPr>
          <a:xfrm>
            <a:off x="5006507" y="244699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Times" pitchFamily="2" charset="0"/>
              </a:rPr>
              <a:t>Gadget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5FB212-CDDF-BA4D-B8FA-B2B9E2750909}"/>
              </a:ext>
            </a:extLst>
          </p:cNvPr>
          <p:cNvSpPr txBox="1"/>
          <p:nvPr/>
        </p:nvSpPr>
        <p:spPr>
          <a:xfrm>
            <a:off x="573838" y="975449"/>
            <a:ext cx="108454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          </a:t>
            </a:r>
            <a:r>
              <a:rPr lang="en-US" sz="2400" b="1" dirty="0">
                <a:latin typeface="+mj-lt"/>
              </a:rPr>
              <a:t>Fast, easy, and correct evaluation of state stores for stream processing systems 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536AFD-D64F-324B-936E-3D1A37FB9F46}"/>
              </a:ext>
            </a:extLst>
          </p:cNvPr>
          <p:cNvSpPr txBox="1"/>
          <p:nvPr/>
        </p:nvSpPr>
        <p:spPr>
          <a:xfrm>
            <a:off x="299962" y="1923675"/>
            <a:ext cx="1082988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Gadget Architecture: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Gadget Event Generator </a:t>
            </a:r>
            <a:r>
              <a:rPr lang="en-US" dirty="0">
                <a:latin typeface="+mj-lt"/>
              </a:rPr>
              <a:t>generates event streams according to a configuration file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Gadget Driver </a:t>
            </a:r>
            <a:r>
              <a:rPr lang="en-US" dirty="0">
                <a:latin typeface="+mj-lt"/>
              </a:rPr>
              <a:t>partitions the input stream horizontally and/or vertically, depending on the logic of the operator</a:t>
            </a:r>
            <a:endParaRPr lang="en-US" sz="2000" dirty="0">
              <a:latin typeface="+mj-lt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Gadget workload generator </a:t>
            </a:r>
            <a:r>
              <a:rPr lang="en-US" dirty="0">
                <a:latin typeface="+mj-lt"/>
              </a:rPr>
              <a:t>generates state store workloads for the specified operator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Gadget Performance evaluator </a:t>
            </a:r>
            <a:r>
              <a:rPr lang="en-US" dirty="0">
                <a:latin typeface="+mj-lt"/>
              </a:rPr>
              <a:t>evaluates the performance of KV stores and collects measurements</a:t>
            </a:r>
          </a:p>
        </p:txBody>
      </p:sp>
      <p:pic>
        <p:nvPicPr>
          <p:cNvPr id="23" name="Graphic 22" descr="Database with solid fill">
            <a:extLst>
              <a:ext uri="{FF2B5EF4-FFF2-40B4-BE49-F238E27FC236}">
                <a16:creationId xmlns:a16="http://schemas.microsoft.com/office/drawing/2014/main" id="{0FE98542-A317-AF4B-B53B-1DA3D8790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60563" y="4169102"/>
            <a:ext cx="511033" cy="511033"/>
          </a:xfrm>
          <a:prstGeom prst="rect">
            <a:avLst/>
          </a:prstGeom>
        </p:spPr>
      </p:pic>
      <p:pic>
        <p:nvPicPr>
          <p:cNvPr id="24" name="Graphic 23" descr="Database with solid fill">
            <a:extLst>
              <a:ext uri="{FF2B5EF4-FFF2-40B4-BE49-F238E27FC236}">
                <a16:creationId xmlns:a16="http://schemas.microsoft.com/office/drawing/2014/main" id="{109BEB9E-4331-FC4C-83D7-BE1EAF10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58863" y="4712390"/>
            <a:ext cx="511033" cy="511033"/>
          </a:xfrm>
          <a:prstGeom prst="rect">
            <a:avLst/>
          </a:prstGeom>
        </p:spPr>
      </p:pic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0AA343D9-0DA9-924A-AADC-747B0845C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2992" y="5250564"/>
            <a:ext cx="511033" cy="511033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1B35C77-6EC1-5040-BFBA-64FBCA5BEA2C}"/>
              </a:ext>
            </a:extLst>
          </p:cNvPr>
          <p:cNvSpPr/>
          <p:nvPr/>
        </p:nvSpPr>
        <p:spPr>
          <a:xfrm flipH="1">
            <a:off x="4220102" y="4840217"/>
            <a:ext cx="141483" cy="2061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E6B44DB-A829-FA4E-8F5F-6538D90C885B}"/>
              </a:ext>
            </a:extLst>
          </p:cNvPr>
          <p:cNvSpPr/>
          <p:nvPr/>
        </p:nvSpPr>
        <p:spPr>
          <a:xfrm flipH="1">
            <a:off x="4381024" y="4840217"/>
            <a:ext cx="141483" cy="206171"/>
          </a:xfrm>
          <a:prstGeom prst="roundRect">
            <a:avLst/>
          </a:prstGeom>
          <a:solidFill>
            <a:srgbClr val="DC77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2879845-C598-CF48-89B9-11417BCE96C8}"/>
              </a:ext>
            </a:extLst>
          </p:cNvPr>
          <p:cNvSpPr/>
          <p:nvPr/>
        </p:nvSpPr>
        <p:spPr>
          <a:xfrm flipH="1">
            <a:off x="4545211" y="4840217"/>
            <a:ext cx="141483" cy="2061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EB3909B-A9B6-C545-9893-ADDFCC86F03D}"/>
              </a:ext>
            </a:extLst>
          </p:cNvPr>
          <p:cNvSpPr/>
          <p:nvPr/>
        </p:nvSpPr>
        <p:spPr>
          <a:xfrm flipH="1">
            <a:off x="4710003" y="4840217"/>
            <a:ext cx="141483" cy="2061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3C9836-3504-444F-BABD-B6A2C112CFE0}"/>
              </a:ext>
            </a:extLst>
          </p:cNvPr>
          <p:cNvSpPr txBox="1"/>
          <p:nvPr/>
        </p:nvSpPr>
        <p:spPr>
          <a:xfrm>
            <a:off x="3891541" y="5385208"/>
            <a:ext cx="82913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Late Event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241ED5-4D00-D840-BA33-89533D471044}"/>
              </a:ext>
            </a:extLst>
          </p:cNvPr>
          <p:cNvCxnSpPr>
            <a:cxnSpLocks/>
            <a:stCxn id="27" idx="2"/>
            <a:endCxn id="36" idx="0"/>
          </p:cNvCxnSpPr>
          <p:nvPr/>
        </p:nvCxnSpPr>
        <p:spPr>
          <a:xfrm flipH="1">
            <a:off x="4306110" y="5046388"/>
            <a:ext cx="145655" cy="33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6FB644D-BB17-F54B-8797-311A05B6DF1C}"/>
              </a:ext>
            </a:extLst>
          </p:cNvPr>
          <p:cNvSpPr txBox="1"/>
          <p:nvPr/>
        </p:nvSpPr>
        <p:spPr>
          <a:xfrm>
            <a:off x="3844066" y="4370633"/>
            <a:ext cx="108228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On-time Event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C8F158C-4A56-9641-BC6D-6D624B214516}"/>
              </a:ext>
            </a:extLst>
          </p:cNvPr>
          <p:cNvCxnSpPr>
            <a:cxnSpLocks/>
            <a:stCxn id="29" idx="0"/>
            <a:endCxn id="39" idx="2"/>
          </p:cNvCxnSpPr>
          <p:nvPr/>
        </p:nvCxnSpPr>
        <p:spPr>
          <a:xfrm flipH="1" flipV="1">
            <a:off x="4385208" y="4647632"/>
            <a:ext cx="395536" cy="19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Clock with solid fill">
            <a:extLst>
              <a:ext uri="{FF2B5EF4-FFF2-40B4-BE49-F238E27FC236}">
                <a16:creationId xmlns:a16="http://schemas.microsoft.com/office/drawing/2014/main" id="{ED175254-BDE6-7E4C-8DD4-69B023088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5877" y="5938420"/>
            <a:ext cx="353858" cy="35385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BBF0B66-2436-8D48-8B57-D427F68F77E2}"/>
              </a:ext>
            </a:extLst>
          </p:cNvPr>
          <p:cNvSpPr txBox="1"/>
          <p:nvPr/>
        </p:nvSpPr>
        <p:spPr>
          <a:xfrm>
            <a:off x="3986794" y="5972882"/>
            <a:ext cx="834560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1">
                    <a:lumMod val="75000"/>
                  </a:schemeClr>
                </a:solidFill>
              </a:rPr>
              <a:t>Watermark</a:t>
            </a:r>
            <a:r>
              <a:rPr lang="en-US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585E10-7B6B-2542-946D-1E26903F6B8F}"/>
              </a:ext>
            </a:extLst>
          </p:cNvPr>
          <p:cNvSpPr/>
          <p:nvPr/>
        </p:nvSpPr>
        <p:spPr>
          <a:xfrm>
            <a:off x="5865185" y="4600657"/>
            <a:ext cx="422154" cy="207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246ACB-90B1-304B-BBAE-7077153B1023}"/>
              </a:ext>
            </a:extLst>
          </p:cNvPr>
          <p:cNvSpPr/>
          <p:nvPr/>
        </p:nvSpPr>
        <p:spPr>
          <a:xfrm>
            <a:off x="6486384" y="6135452"/>
            <a:ext cx="266002" cy="6707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75A31DD-41BB-154A-B9A1-3E5C66FA4CF1}"/>
              </a:ext>
            </a:extLst>
          </p:cNvPr>
          <p:cNvSpPr/>
          <p:nvPr/>
        </p:nvSpPr>
        <p:spPr>
          <a:xfrm>
            <a:off x="6204140" y="6135450"/>
            <a:ext cx="277110" cy="670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8B970D-1D11-4A4B-B42C-A10CA9404235}"/>
              </a:ext>
            </a:extLst>
          </p:cNvPr>
          <p:cNvSpPr/>
          <p:nvPr/>
        </p:nvSpPr>
        <p:spPr>
          <a:xfrm>
            <a:off x="6390572" y="4627743"/>
            <a:ext cx="422154" cy="207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7F40FC6C-AD9C-B141-B13B-6A51DDE9F15D}"/>
              </a:ext>
            </a:extLst>
          </p:cNvPr>
          <p:cNvSpPr/>
          <p:nvPr/>
        </p:nvSpPr>
        <p:spPr>
          <a:xfrm>
            <a:off x="6419694" y="4589032"/>
            <a:ext cx="163237" cy="1991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148D919D-9EC6-6E4B-9989-67643578B349}"/>
              </a:ext>
            </a:extLst>
          </p:cNvPr>
          <p:cNvSpPr/>
          <p:nvPr/>
        </p:nvSpPr>
        <p:spPr>
          <a:xfrm>
            <a:off x="6613574" y="4589032"/>
            <a:ext cx="163237" cy="1991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00D1BA0-53D7-B446-ADCD-69AEB8272068}"/>
              </a:ext>
            </a:extLst>
          </p:cNvPr>
          <p:cNvSpPr/>
          <p:nvPr/>
        </p:nvSpPr>
        <p:spPr>
          <a:xfrm>
            <a:off x="5899319" y="4585437"/>
            <a:ext cx="163237" cy="199195"/>
          </a:xfrm>
          <a:prstGeom prst="roundRect">
            <a:avLst/>
          </a:prstGeom>
          <a:solidFill>
            <a:srgbClr val="DC77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0D84D2D-3971-7C47-965F-5D37AE213704}"/>
              </a:ext>
            </a:extLst>
          </p:cNvPr>
          <p:cNvSpPr/>
          <p:nvPr/>
        </p:nvSpPr>
        <p:spPr>
          <a:xfrm>
            <a:off x="6060241" y="4585437"/>
            <a:ext cx="163237" cy="1991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84550EA-AC3B-3A48-99FB-664214F1249C}"/>
              </a:ext>
            </a:extLst>
          </p:cNvPr>
          <p:cNvSpPr/>
          <p:nvPr/>
        </p:nvSpPr>
        <p:spPr>
          <a:xfrm>
            <a:off x="6388686" y="5034548"/>
            <a:ext cx="422154" cy="207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CC91BAC-703C-714F-B749-37BE8BA11A93}"/>
              </a:ext>
            </a:extLst>
          </p:cNvPr>
          <p:cNvSpPr/>
          <p:nvPr/>
        </p:nvSpPr>
        <p:spPr>
          <a:xfrm>
            <a:off x="6417808" y="4995837"/>
            <a:ext cx="163237" cy="1991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454EC103-BC58-4F44-85C1-E55614A7CBBB}"/>
              </a:ext>
            </a:extLst>
          </p:cNvPr>
          <p:cNvSpPr/>
          <p:nvPr/>
        </p:nvSpPr>
        <p:spPr>
          <a:xfrm>
            <a:off x="6611688" y="4995837"/>
            <a:ext cx="163237" cy="1991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318477-4D49-7545-8E68-AABBC32BA968}"/>
              </a:ext>
            </a:extLst>
          </p:cNvPr>
          <p:cNvSpPr/>
          <p:nvPr/>
        </p:nvSpPr>
        <p:spPr>
          <a:xfrm>
            <a:off x="5836388" y="5033143"/>
            <a:ext cx="422154" cy="207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1C28A9D5-C807-7146-BB71-8FBEDEAC82C3}"/>
              </a:ext>
            </a:extLst>
          </p:cNvPr>
          <p:cNvSpPr/>
          <p:nvPr/>
        </p:nvSpPr>
        <p:spPr>
          <a:xfrm>
            <a:off x="6059390" y="4994432"/>
            <a:ext cx="163237" cy="1991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F7316C-6A41-B042-8616-89A5088DD161}"/>
              </a:ext>
            </a:extLst>
          </p:cNvPr>
          <p:cNvSpPr/>
          <p:nvPr/>
        </p:nvSpPr>
        <p:spPr>
          <a:xfrm>
            <a:off x="6374817" y="5442564"/>
            <a:ext cx="422154" cy="2072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EA54D0E-908D-2044-A970-F2918933F13C}"/>
              </a:ext>
            </a:extLst>
          </p:cNvPr>
          <p:cNvSpPr/>
          <p:nvPr/>
        </p:nvSpPr>
        <p:spPr>
          <a:xfrm>
            <a:off x="6597819" y="5403853"/>
            <a:ext cx="163237" cy="1991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D2A2D86E-45A2-4E4D-AE77-58EF174FEEA4}"/>
              </a:ext>
            </a:extLst>
          </p:cNvPr>
          <p:cNvSpPr/>
          <p:nvPr/>
        </p:nvSpPr>
        <p:spPr>
          <a:xfrm>
            <a:off x="6060536" y="5423190"/>
            <a:ext cx="163237" cy="19919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2DC0A87-0628-394B-AF29-3F9F206B91DF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>
          <a:xfrm>
            <a:off x="6223478" y="4685035"/>
            <a:ext cx="196216" cy="3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8FFCB74-5D69-6C4F-AC09-2044B6DC136D}"/>
              </a:ext>
            </a:extLst>
          </p:cNvPr>
          <p:cNvCxnSpPr>
            <a:cxnSpLocks/>
            <a:stCxn id="64" idx="3"/>
            <a:endCxn id="61" idx="1"/>
          </p:cNvCxnSpPr>
          <p:nvPr/>
        </p:nvCxnSpPr>
        <p:spPr>
          <a:xfrm>
            <a:off x="6222627" y="5094030"/>
            <a:ext cx="195181" cy="1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E4FF798-C815-F74A-BF2B-C5CD21C66D5D}"/>
              </a:ext>
            </a:extLst>
          </p:cNvPr>
          <p:cNvCxnSpPr>
            <a:cxnSpLocks/>
          </p:cNvCxnSpPr>
          <p:nvPr/>
        </p:nvCxnSpPr>
        <p:spPr>
          <a:xfrm>
            <a:off x="6124383" y="5447597"/>
            <a:ext cx="306385" cy="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DA4C04-65AE-C64C-8451-F66CBBF3856A}"/>
              </a:ext>
            </a:extLst>
          </p:cNvPr>
          <p:cNvCxnSpPr>
            <a:cxnSpLocks/>
            <a:stCxn id="93" idx="0"/>
          </p:cNvCxnSpPr>
          <p:nvPr/>
        </p:nvCxnSpPr>
        <p:spPr>
          <a:xfrm flipH="1" flipV="1">
            <a:off x="6030381" y="5130052"/>
            <a:ext cx="6160" cy="28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81FBE5A-7E2E-584E-B17A-F4133DB05909}"/>
              </a:ext>
            </a:extLst>
          </p:cNvPr>
          <p:cNvCxnSpPr>
            <a:cxnSpLocks/>
            <a:stCxn id="63" idx="0"/>
          </p:cNvCxnSpPr>
          <p:nvPr/>
        </p:nvCxnSpPr>
        <p:spPr>
          <a:xfrm flipH="1" flipV="1">
            <a:off x="6027651" y="4738375"/>
            <a:ext cx="19814" cy="294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04BAC1C-C871-CA41-BB75-3F4E2850AA72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6585894" y="5130052"/>
            <a:ext cx="6625" cy="312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120D8B6-59CF-9C42-948D-8E1250AACD3D}"/>
              </a:ext>
            </a:extLst>
          </p:cNvPr>
          <p:cNvCxnSpPr>
            <a:cxnSpLocks/>
            <a:stCxn id="62" idx="1"/>
          </p:cNvCxnSpPr>
          <p:nvPr/>
        </p:nvCxnSpPr>
        <p:spPr>
          <a:xfrm flipH="1" flipV="1">
            <a:off x="6601876" y="4738375"/>
            <a:ext cx="9812" cy="357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93662AC8-E920-5743-BFD2-21DE0F3B119F}"/>
              </a:ext>
            </a:extLst>
          </p:cNvPr>
          <p:cNvSpPr/>
          <p:nvPr/>
        </p:nvSpPr>
        <p:spPr>
          <a:xfrm>
            <a:off x="5874339" y="5426706"/>
            <a:ext cx="163237" cy="199195"/>
          </a:xfrm>
          <a:prstGeom prst="roundRect">
            <a:avLst/>
          </a:prstGeom>
          <a:solidFill>
            <a:srgbClr val="DC77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8B9F85F-151E-B442-87DF-2F8EA820AFD5}"/>
              </a:ext>
            </a:extLst>
          </p:cNvPr>
          <p:cNvSpPr/>
          <p:nvPr/>
        </p:nvSpPr>
        <p:spPr>
          <a:xfrm>
            <a:off x="5916995" y="6135449"/>
            <a:ext cx="277110" cy="690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DA141F5-4899-A64B-82F6-93C3124DB460}"/>
              </a:ext>
            </a:extLst>
          </p:cNvPr>
          <p:cNvSpPr/>
          <p:nvPr/>
        </p:nvSpPr>
        <p:spPr>
          <a:xfrm>
            <a:off x="5372119" y="4866753"/>
            <a:ext cx="93379" cy="3193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5C75936-3062-DD4B-BB72-7FE46DEE02E9}"/>
              </a:ext>
            </a:extLst>
          </p:cNvPr>
          <p:cNvCxnSpPr>
            <a:cxnSpLocks/>
            <a:stCxn id="88" idx="1"/>
            <a:endCxn id="93" idx="1"/>
          </p:cNvCxnSpPr>
          <p:nvPr/>
        </p:nvCxnSpPr>
        <p:spPr>
          <a:xfrm flipV="1">
            <a:off x="5373215" y="5522513"/>
            <a:ext cx="452249" cy="14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4194AD8-78EF-F449-B1BB-9722C4E3B59C}"/>
              </a:ext>
            </a:extLst>
          </p:cNvPr>
          <p:cNvSpPr/>
          <p:nvPr/>
        </p:nvSpPr>
        <p:spPr>
          <a:xfrm>
            <a:off x="5372935" y="5186093"/>
            <a:ext cx="93379" cy="3193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26C6332-47B9-FA42-8425-9977EEA38B43}"/>
              </a:ext>
            </a:extLst>
          </p:cNvPr>
          <p:cNvSpPr/>
          <p:nvPr/>
        </p:nvSpPr>
        <p:spPr>
          <a:xfrm>
            <a:off x="5373215" y="5505433"/>
            <a:ext cx="93379" cy="3193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58F5BF9-0141-E14A-8EAF-19ADAD7B752D}"/>
              </a:ext>
            </a:extLst>
          </p:cNvPr>
          <p:cNvCxnSpPr>
            <a:cxnSpLocks/>
            <a:stCxn id="87" idx="3"/>
            <a:endCxn id="63" idx="1"/>
          </p:cNvCxnSpPr>
          <p:nvPr/>
        </p:nvCxnSpPr>
        <p:spPr>
          <a:xfrm flipV="1">
            <a:off x="5466314" y="5136744"/>
            <a:ext cx="370074" cy="20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4254FC1-746E-DD4A-B42C-9E62CBC10E93}"/>
              </a:ext>
            </a:extLst>
          </p:cNvPr>
          <p:cNvCxnSpPr>
            <a:cxnSpLocks/>
            <a:stCxn id="82" idx="3"/>
            <a:endCxn id="50" idx="1"/>
          </p:cNvCxnSpPr>
          <p:nvPr/>
        </p:nvCxnSpPr>
        <p:spPr>
          <a:xfrm flipV="1">
            <a:off x="5465498" y="4704258"/>
            <a:ext cx="399687" cy="322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4A92D45-2E0D-4E42-9156-86B4625F42DA}"/>
              </a:ext>
            </a:extLst>
          </p:cNvPr>
          <p:cNvCxnSpPr>
            <a:cxnSpLocks/>
            <a:stCxn id="52" idx="1"/>
            <a:endCxn id="65" idx="2"/>
          </p:cNvCxnSpPr>
          <p:nvPr/>
        </p:nvCxnSpPr>
        <p:spPr>
          <a:xfrm flipV="1">
            <a:off x="6486384" y="5649765"/>
            <a:ext cx="99510" cy="519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9EDD3F9-65CA-504A-B267-043317572FEF}"/>
              </a:ext>
            </a:extLst>
          </p:cNvPr>
          <p:cNvCxnSpPr>
            <a:cxnSpLocks/>
            <a:stCxn id="81" idx="0"/>
            <a:endCxn id="75" idx="2"/>
          </p:cNvCxnSpPr>
          <p:nvPr/>
        </p:nvCxnSpPr>
        <p:spPr>
          <a:xfrm flipH="1" flipV="1">
            <a:off x="5955958" y="5625901"/>
            <a:ext cx="99592" cy="509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78ADE3B-FCB3-D341-BE0B-2E697E173442}"/>
              </a:ext>
            </a:extLst>
          </p:cNvPr>
          <p:cNvSpPr txBox="1"/>
          <p:nvPr/>
        </p:nvSpPr>
        <p:spPr>
          <a:xfrm>
            <a:off x="4919187" y="38317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8591882-FCB7-CF4A-865D-7CFC24F2118D}"/>
              </a:ext>
            </a:extLst>
          </p:cNvPr>
          <p:cNvSpPr txBox="1"/>
          <p:nvPr/>
        </p:nvSpPr>
        <p:spPr>
          <a:xfrm>
            <a:off x="5045170" y="43297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A5482C-8333-C346-B797-B3BFBFF305BD}"/>
              </a:ext>
            </a:extLst>
          </p:cNvPr>
          <p:cNvSpPr txBox="1"/>
          <p:nvPr/>
        </p:nvSpPr>
        <p:spPr>
          <a:xfrm>
            <a:off x="5657734" y="5888287"/>
            <a:ext cx="1441420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25000"/>
                  </a:schemeClr>
                </a:solidFill>
              </a:rPr>
              <a:t>Vertical Fragmentation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086F05-66F3-6F4D-B173-3A275BA16E18}"/>
              </a:ext>
            </a:extLst>
          </p:cNvPr>
          <p:cNvSpPr txBox="1"/>
          <p:nvPr/>
        </p:nvSpPr>
        <p:spPr>
          <a:xfrm rot="16200000">
            <a:off x="4718579" y="5202336"/>
            <a:ext cx="1617751" cy="253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25000"/>
                  </a:schemeClr>
                </a:solidFill>
              </a:rPr>
              <a:t>Horizontal  Fragmentation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DB242A3-114A-ED4D-865D-E8F224F4C647}"/>
              </a:ext>
            </a:extLst>
          </p:cNvPr>
          <p:cNvSpPr/>
          <p:nvPr/>
        </p:nvSpPr>
        <p:spPr>
          <a:xfrm>
            <a:off x="7866179" y="4217032"/>
            <a:ext cx="200655" cy="3836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4A5360F-3C4F-5740-860C-143EB6270D8D}"/>
              </a:ext>
            </a:extLst>
          </p:cNvPr>
          <p:cNvSpPr/>
          <p:nvPr/>
        </p:nvSpPr>
        <p:spPr>
          <a:xfrm>
            <a:off x="7869407" y="4779195"/>
            <a:ext cx="200655" cy="3836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BD014CC-DCDF-C547-A330-7D99F8F58061}"/>
              </a:ext>
            </a:extLst>
          </p:cNvPr>
          <p:cNvSpPr/>
          <p:nvPr/>
        </p:nvSpPr>
        <p:spPr>
          <a:xfrm>
            <a:off x="7694446" y="5720062"/>
            <a:ext cx="200655" cy="3836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2A5399C-13D0-3C45-8CAE-C77AC87B09E1}"/>
              </a:ext>
            </a:extLst>
          </p:cNvPr>
          <p:cNvSpPr/>
          <p:nvPr/>
        </p:nvSpPr>
        <p:spPr>
          <a:xfrm>
            <a:off x="8264694" y="5676077"/>
            <a:ext cx="200655" cy="3836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070A76-789E-9B4D-9F88-911126ECC0D2}"/>
              </a:ext>
            </a:extLst>
          </p:cNvPr>
          <p:cNvSpPr txBox="1"/>
          <p:nvPr/>
        </p:nvSpPr>
        <p:spPr>
          <a:xfrm rot="16200000">
            <a:off x="7769679" y="4248808"/>
            <a:ext cx="4211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+mj-lt"/>
              </a:rPr>
              <a:t>Get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7780C2-6489-124C-B069-49B006569A8A}"/>
              </a:ext>
            </a:extLst>
          </p:cNvPr>
          <p:cNvSpPr txBox="1"/>
          <p:nvPr/>
        </p:nvSpPr>
        <p:spPr>
          <a:xfrm rot="16200000">
            <a:off x="7789814" y="4852823"/>
            <a:ext cx="3690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+mj-lt"/>
              </a:rPr>
              <a:t>Put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DA6E64-37C1-674F-AF2D-8FFB97EBA002}"/>
              </a:ext>
            </a:extLst>
          </p:cNvPr>
          <p:cNvSpPr txBox="1"/>
          <p:nvPr/>
        </p:nvSpPr>
        <p:spPr>
          <a:xfrm rot="16200000">
            <a:off x="7559149" y="5786315"/>
            <a:ext cx="4443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  <a:latin typeface="+mj-lt"/>
              </a:rPr>
              <a:t>FGet</a:t>
            </a:r>
            <a:endParaRPr lang="en-US"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547A01C-40A9-2A41-99FC-CCD4D67BD604}"/>
              </a:ext>
            </a:extLst>
          </p:cNvPr>
          <p:cNvSpPr txBox="1"/>
          <p:nvPr/>
        </p:nvSpPr>
        <p:spPr>
          <a:xfrm rot="16200000">
            <a:off x="8171310" y="5717350"/>
            <a:ext cx="3642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+mj-lt"/>
              </a:rPr>
              <a:t>Del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D7BB9EF-053E-3545-BC83-8A6D9F161054}"/>
              </a:ext>
            </a:extLst>
          </p:cNvPr>
          <p:cNvCxnSpPr>
            <a:cxnSpLocks/>
            <a:stCxn id="51" idx="4"/>
            <a:endCxn id="95" idx="0"/>
          </p:cNvCxnSpPr>
          <p:nvPr/>
        </p:nvCxnSpPr>
        <p:spPr>
          <a:xfrm>
            <a:off x="7966507" y="4600657"/>
            <a:ext cx="3228" cy="17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BFCEA5C3-C229-3E45-AD62-97DFEF7B33FB}"/>
              </a:ext>
            </a:extLst>
          </p:cNvPr>
          <p:cNvCxnSpPr>
            <a:cxnSpLocks/>
            <a:stCxn id="54" idx="0"/>
            <a:endCxn id="98" idx="0"/>
          </p:cNvCxnSpPr>
          <p:nvPr/>
        </p:nvCxnSpPr>
        <p:spPr>
          <a:xfrm rot="10800000" flipV="1">
            <a:off x="7847363" y="4375765"/>
            <a:ext cx="5911" cy="604015"/>
          </a:xfrm>
          <a:prstGeom prst="curvedConnector3">
            <a:avLst>
              <a:gd name="adj1" fmla="val 52815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E8FFB66-7037-2348-A322-D33F74CC51F5}"/>
              </a:ext>
            </a:extLst>
          </p:cNvPr>
          <p:cNvCxnSpPr>
            <a:cxnSpLocks/>
            <a:stCxn id="98" idx="1"/>
            <a:endCxn id="100" idx="3"/>
          </p:cNvCxnSpPr>
          <p:nvPr/>
        </p:nvCxnSpPr>
        <p:spPr>
          <a:xfrm flipH="1">
            <a:off x="7781325" y="5164287"/>
            <a:ext cx="192995" cy="526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67B5E00-2F7F-FA4E-949D-42630BF32779}"/>
              </a:ext>
            </a:extLst>
          </p:cNvPr>
          <p:cNvCxnSpPr>
            <a:cxnSpLocks/>
          </p:cNvCxnSpPr>
          <p:nvPr/>
        </p:nvCxnSpPr>
        <p:spPr>
          <a:xfrm>
            <a:off x="7911607" y="5866464"/>
            <a:ext cx="33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890AA482-7571-AF4E-B57B-61D4B46021B0}"/>
              </a:ext>
            </a:extLst>
          </p:cNvPr>
          <p:cNvSpPr txBox="1"/>
          <p:nvPr/>
        </p:nvSpPr>
        <p:spPr>
          <a:xfrm rot="16200000">
            <a:off x="7419634" y="4570051"/>
            <a:ext cx="4203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75000"/>
                  </a:schemeClr>
                </a:solidFill>
              </a:rPr>
              <a:t>Event</a:t>
            </a:r>
            <a:endParaRPr lang="en-US" sz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F7FC14A-FC61-5340-BC92-6C247EF8582D}"/>
              </a:ext>
            </a:extLst>
          </p:cNvPr>
          <p:cNvSpPr txBox="1"/>
          <p:nvPr/>
        </p:nvSpPr>
        <p:spPr>
          <a:xfrm rot="16200000">
            <a:off x="7584684" y="5269531"/>
            <a:ext cx="4764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75000"/>
                  </a:schemeClr>
                </a:solidFill>
              </a:rPr>
              <a:t>Trigger</a:t>
            </a:r>
            <a:endParaRPr lang="en-US" sz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7C5C00E-0AA5-5B45-BF49-558B726897F9}"/>
              </a:ext>
            </a:extLst>
          </p:cNvPr>
          <p:cNvSpPr txBox="1"/>
          <p:nvPr/>
        </p:nvSpPr>
        <p:spPr>
          <a:xfrm rot="16200000">
            <a:off x="9491076" y="4368672"/>
            <a:ext cx="5437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>
                <a:solidFill>
                  <a:schemeClr val="tx2">
                    <a:lumMod val="75000"/>
                  </a:schemeClr>
                </a:solidFill>
              </a:rPr>
              <a:t>RocksDB</a:t>
            </a:r>
            <a:endParaRPr lang="en-US" sz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85C8A39-77FF-EB4A-8CDD-60AD6DEFBAD9}"/>
              </a:ext>
            </a:extLst>
          </p:cNvPr>
          <p:cNvSpPr txBox="1"/>
          <p:nvPr/>
        </p:nvSpPr>
        <p:spPr>
          <a:xfrm rot="16200000">
            <a:off x="9553176" y="4879706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75000"/>
                  </a:schemeClr>
                </a:solidFill>
              </a:rPr>
              <a:t>Faster</a:t>
            </a:r>
            <a:endParaRPr lang="en-US" sz="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DD73CBA-07A9-1D4A-842E-83AAE78CC5FC}"/>
              </a:ext>
            </a:extLst>
          </p:cNvPr>
          <p:cNvSpPr txBox="1"/>
          <p:nvPr/>
        </p:nvSpPr>
        <p:spPr>
          <a:xfrm rot="16200000">
            <a:off x="9345370" y="5465961"/>
            <a:ext cx="8435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tx2">
                    <a:lumMod val="75000"/>
                  </a:schemeClr>
                </a:solidFill>
              </a:rPr>
              <a:t>Other KV Stores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8AEAA8B-C901-6041-884F-54F9243561AA}"/>
              </a:ext>
            </a:extLst>
          </p:cNvPr>
          <p:cNvSpPr txBox="1"/>
          <p:nvPr/>
        </p:nvSpPr>
        <p:spPr>
          <a:xfrm rot="16200000">
            <a:off x="8820342" y="4920962"/>
            <a:ext cx="1062791" cy="3693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Evaluator</a:t>
            </a:r>
          </a:p>
        </p:txBody>
      </p:sp>
    </p:spTree>
    <p:extLst>
      <p:ext uri="{BB962C8B-B14F-4D97-AF65-F5344CB8AC3E}">
        <p14:creationId xmlns:p14="http://schemas.microsoft.com/office/powerpoint/2010/main" val="224662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899F38-E86D-FC4A-8DB7-67CBEB7F9680}"/>
              </a:ext>
            </a:extLst>
          </p:cNvPr>
          <p:cNvSpPr txBox="1"/>
          <p:nvPr/>
        </p:nvSpPr>
        <p:spPr>
          <a:xfrm>
            <a:off x="3824155" y="188249"/>
            <a:ext cx="539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Times" pitchFamily="2" charset="0"/>
              </a:rPr>
              <a:t>Gadget Configuration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624CB-7149-1D46-A3D0-16187BC9443A}"/>
              </a:ext>
            </a:extLst>
          </p:cNvPr>
          <p:cNvSpPr txBox="1"/>
          <p:nvPr/>
        </p:nvSpPr>
        <p:spPr>
          <a:xfrm>
            <a:off x="0" y="4087330"/>
            <a:ext cx="48861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40FF"/>
                </a:solidFill>
                <a:latin typeface="+mj-lt"/>
              </a:rPr>
              <a:t>event.generator.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type</a:t>
            </a:r>
            <a:r>
              <a:rPr lang="en-US" sz="1600" dirty="0">
                <a:solidFill>
                  <a:srgbClr val="FF40FF"/>
                </a:solidFill>
                <a:latin typeface="+mj-lt"/>
              </a:rPr>
              <a:t>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gadget</a:t>
            </a:r>
          </a:p>
          <a:p>
            <a:r>
              <a:rPr lang="en-US" sz="1600" dirty="0" err="1">
                <a:solidFill>
                  <a:srgbClr val="FF40FF"/>
                </a:solidFill>
                <a:latin typeface="+mj-lt"/>
              </a:rPr>
              <a:t>event.generator.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key.popularity.distrib</a:t>
            </a:r>
            <a:r>
              <a:rPr lang="en-US" sz="1600" dirty="0" err="1">
                <a:solidFill>
                  <a:srgbClr val="FF40FF"/>
                </a:solidFill>
                <a:latin typeface="+mj-lt"/>
              </a:rPr>
              <a:t>.type</a:t>
            </a:r>
            <a:r>
              <a:rPr lang="en-US" sz="1600" dirty="0">
                <a:solidFill>
                  <a:srgbClr val="FF40FF"/>
                </a:solidFill>
                <a:latin typeface="+mj-lt"/>
              </a:rPr>
              <a:t> =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zipf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r>
              <a:rPr lang="en-US" sz="1600" dirty="0" err="1">
                <a:solidFill>
                  <a:srgbClr val="FF40FF"/>
                </a:solidFill>
                <a:latin typeface="+mj-lt"/>
              </a:rPr>
              <a:t>event.generator.key.popularity.distrib.params.s</a:t>
            </a:r>
            <a:r>
              <a:rPr lang="en-US" sz="1600" dirty="0">
                <a:solidFill>
                  <a:srgbClr val="FF40FF"/>
                </a:solidFill>
                <a:latin typeface="+mj-lt"/>
              </a:rPr>
              <a:t> = 1</a:t>
            </a:r>
          </a:p>
          <a:p>
            <a:r>
              <a:rPr lang="en-US" sz="1600" dirty="0" err="1">
                <a:solidFill>
                  <a:srgbClr val="FF40FF"/>
                </a:solidFill>
                <a:latin typeface="+mj-lt"/>
              </a:rPr>
              <a:t>event.generator.event.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gap.distrib</a:t>
            </a:r>
            <a:r>
              <a:rPr lang="en-US" sz="1600" dirty="0" err="1">
                <a:solidFill>
                  <a:srgbClr val="FF40FF"/>
                </a:solidFill>
                <a:latin typeface="+mj-lt"/>
              </a:rPr>
              <a:t>.type</a:t>
            </a:r>
            <a:r>
              <a:rPr lang="en-US" sz="1600" dirty="0">
                <a:solidFill>
                  <a:srgbClr val="FF40FF"/>
                </a:solidFill>
                <a:latin typeface="+mj-lt"/>
              </a:rPr>
              <a:t>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exponential</a:t>
            </a:r>
          </a:p>
          <a:p>
            <a:r>
              <a:rPr lang="en-US" sz="1600" dirty="0" err="1">
                <a:solidFill>
                  <a:srgbClr val="FF40FF"/>
                </a:solidFill>
                <a:latin typeface="+mj-lt"/>
              </a:rPr>
              <a:t>event.generator.event.gap.distrib.params.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lambda</a:t>
            </a:r>
            <a:r>
              <a:rPr lang="en-US" sz="1600" dirty="0">
                <a:solidFill>
                  <a:srgbClr val="FF40FF"/>
                </a:solidFill>
                <a:latin typeface="+mj-lt"/>
              </a:rPr>
              <a:t>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10</a:t>
            </a:r>
          </a:p>
          <a:p>
            <a:r>
              <a:rPr lang="en-US" sz="1600" dirty="0" err="1">
                <a:solidFill>
                  <a:srgbClr val="FF40FF"/>
                </a:solidFill>
                <a:latin typeface="+mj-lt"/>
              </a:rPr>
              <a:t>event.generator.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watermark.frequency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+mj-lt"/>
              </a:rPr>
              <a:t>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1</a:t>
            </a:r>
          </a:p>
          <a:p>
            <a:r>
              <a:rPr lang="en-US" sz="1600" dirty="0" err="1">
                <a:solidFill>
                  <a:srgbClr val="FF40FF"/>
                </a:solidFill>
                <a:latin typeface="+mj-lt"/>
              </a:rPr>
              <a:t>event.generator.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outoforder.percentage</a:t>
            </a:r>
            <a:r>
              <a:rPr lang="en-US" sz="1600" dirty="0">
                <a:solidFill>
                  <a:srgbClr val="FF40FF"/>
                </a:solidFill>
                <a:latin typeface="+mj-lt"/>
              </a:rPr>
              <a:t>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2</a:t>
            </a:r>
          </a:p>
          <a:p>
            <a:r>
              <a:rPr lang="en-US" sz="1600" dirty="0" err="1">
                <a:solidFill>
                  <a:srgbClr val="FF40FF"/>
                </a:solidFill>
                <a:latin typeface="+mj-lt"/>
              </a:rPr>
              <a:t>event.generator.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lateness.threshold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+mj-lt"/>
              </a:rPr>
              <a:t>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3</a:t>
            </a:r>
            <a:r>
              <a:rPr lang="en-US" sz="1600" dirty="0">
                <a:solidFill>
                  <a:srgbClr val="FF40FF"/>
                </a:solidFill>
                <a:latin typeface="+mj-lt"/>
              </a:rPr>
              <a:t>;</a:t>
            </a:r>
          </a:p>
          <a:p>
            <a:endParaRPr lang="en-US" sz="1600" dirty="0">
              <a:solidFill>
                <a:srgbClr val="FF40FF"/>
              </a:solidFill>
              <a:latin typeface="+mj-lt"/>
            </a:endParaRPr>
          </a:p>
          <a:p>
            <a:endParaRPr lang="en-US" sz="1600" dirty="0">
              <a:solidFill>
                <a:srgbClr val="FF40FF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7B76E-6715-0E4B-B4D2-72D367D0722E}"/>
              </a:ext>
            </a:extLst>
          </p:cNvPr>
          <p:cNvSpPr txBox="1"/>
          <p:nvPr/>
        </p:nvSpPr>
        <p:spPr>
          <a:xfrm>
            <a:off x="4640306" y="3936652"/>
            <a:ext cx="4886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operator.type</a:t>
            </a:r>
            <a:r>
              <a:rPr lang="en-US" sz="1600" dirty="0">
                <a:solidFill>
                  <a:srgbClr val="FF40FF"/>
                </a:solidFill>
                <a:latin typeface="+mj-lt"/>
              </a:rPr>
              <a:t>=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sliding</a:t>
            </a:r>
            <a:r>
              <a:rPr lang="en-US" sz="1600" dirty="0" err="1">
                <a:solidFill>
                  <a:srgbClr val="FF40FF"/>
                </a:solidFill>
                <a:latin typeface="+mj-lt"/>
              </a:rPr>
              <a:t>.keyed.incremental</a:t>
            </a:r>
            <a:endParaRPr lang="en-US" sz="1600" dirty="0">
              <a:solidFill>
                <a:srgbClr val="FF40FF"/>
              </a:solidFill>
              <a:latin typeface="+mj-lt"/>
            </a:endParaRPr>
          </a:p>
          <a:p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expected.num.operations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+mj-lt"/>
              </a:rPr>
              <a:t>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1000000</a:t>
            </a:r>
          </a:p>
          <a:p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window.length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+mj-lt"/>
              </a:rPr>
              <a:t>=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5</a:t>
            </a:r>
          </a:p>
          <a:p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sliding.length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sz="1600" dirty="0">
                <a:solidFill>
                  <a:srgbClr val="FF40FF"/>
                </a:solidFill>
                <a:latin typeface="+mj-lt"/>
              </a:rPr>
              <a:t>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1</a:t>
            </a:r>
          </a:p>
          <a:p>
            <a:r>
              <a:rPr lang="en-US" sz="1600" dirty="0" err="1">
                <a:solidFill>
                  <a:srgbClr val="FF40FF"/>
                </a:solidFill>
                <a:latin typeface="+mj-lt"/>
              </a:rPr>
              <a:t>operator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.key.popularity</a:t>
            </a:r>
            <a:r>
              <a:rPr lang="en-US" sz="1600" dirty="0" err="1">
                <a:solidFill>
                  <a:srgbClr val="FF40FF"/>
                </a:solidFill>
                <a:latin typeface="+mj-lt"/>
              </a:rPr>
              <a:t>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distrib</a:t>
            </a:r>
            <a:r>
              <a:rPr lang="en-US" sz="1600" dirty="0" err="1">
                <a:solidFill>
                  <a:srgbClr val="FF40FF"/>
                </a:solidFill>
                <a:latin typeface="+mj-lt"/>
              </a:rPr>
              <a:t>.type</a:t>
            </a:r>
            <a:r>
              <a:rPr lang="en-US" sz="1600" dirty="0">
                <a:solidFill>
                  <a:srgbClr val="FF40FF"/>
                </a:solidFill>
                <a:latin typeface="+mj-lt"/>
              </a:rPr>
              <a:t>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sequential</a:t>
            </a:r>
          </a:p>
          <a:p>
            <a:r>
              <a:rPr lang="en-US" sz="1600" dirty="0" err="1">
                <a:solidFill>
                  <a:srgbClr val="FF40FF"/>
                </a:solidFill>
                <a:latin typeface="+mj-lt"/>
              </a:rPr>
              <a:t>operator.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key.size.distrib</a:t>
            </a:r>
            <a:r>
              <a:rPr lang="en-US" sz="1600" dirty="0" err="1">
                <a:solidFill>
                  <a:srgbClr val="FF40FF"/>
                </a:solidFill>
                <a:latin typeface="+mj-lt"/>
              </a:rPr>
              <a:t>.type</a:t>
            </a:r>
            <a:r>
              <a:rPr lang="en-US" sz="1600" dirty="0">
                <a:solidFill>
                  <a:srgbClr val="FF40FF"/>
                </a:solidFill>
                <a:latin typeface="+mj-lt"/>
              </a:rPr>
              <a:t>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constant</a:t>
            </a:r>
          </a:p>
          <a:p>
            <a:r>
              <a:rPr lang="en-US" sz="1600" dirty="0" err="1">
                <a:solidFill>
                  <a:srgbClr val="FF40FF"/>
                </a:solidFill>
                <a:latin typeface="+mj-lt"/>
              </a:rPr>
              <a:t>operator.key.size.distrib.params.constant</a:t>
            </a:r>
            <a:r>
              <a:rPr lang="en-US" sz="1600" dirty="0">
                <a:solidFill>
                  <a:srgbClr val="FF40FF"/>
                </a:solidFill>
                <a:latin typeface="+mj-lt"/>
              </a:rPr>
              <a:t> = 10</a:t>
            </a:r>
          </a:p>
          <a:p>
            <a:r>
              <a:rPr lang="en-US" sz="1600" dirty="0" err="1">
                <a:solidFill>
                  <a:srgbClr val="FF40FF"/>
                </a:solidFill>
                <a:latin typeface="+mj-lt"/>
              </a:rPr>
              <a:t>operator.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value.size.distrib</a:t>
            </a:r>
            <a:r>
              <a:rPr lang="en-US" sz="1600" dirty="0" err="1">
                <a:solidFill>
                  <a:srgbClr val="FF40FF"/>
                </a:solidFill>
                <a:latin typeface="+mj-lt"/>
              </a:rPr>
              <a:t>.type</a:t>
            </a:r>
            <a:r>
              <a:rPr lang="en-US" sz="1600" dirty="0">
                <a:solidFill>
                  <a:srgbClr val="FF40FF"/>
                </a:solidFill>
                <a:latin typeface="+mj-lt"/>
              </a:rPr>
              <a:t>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constant</a:t>
            </a:r>
          </a:p>
          <a:p>
            <a:r>
              <a:rPr lang="en-US" sz="1600" dirty="0" err="1">
                <a:solidFill>
                  <a:srgbClr val="FF40FF"/>
                </a:solidFill>
                <a:latin typeface="+mj-lt"/>
              </a:rPr>
              <a:t>operator.value.size.distrib.params.constant</a:t>
            </a:r>
            <a:r>
              <a:rPr lang="en-US" sz="1600" dirty="0">
                <a:solidFill>
                  <a:srgbClr val="FF40FF"/>
                </a:solidFill>
                <a:latin typeface="+mj-lt"/>
              </a:rPr>
              <a:t> =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C91A3-2B60-AC42-9A70-0C333F16BA29}"/>
              </a:ext>
            </a:extLst>
          </p:cNvPr>
          <p:cNvSpPr txBox="1"/>
          <p:nvPr/>
        </p:nvSpPr>
        <p:spPr>
          <a:xfrm>
            <a:off x="-19465" y="1227312"/>
            <a:ext cx="43802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+mj-lt"/>
              </a:rPr>
              <a:t>Step 1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: Make the event source: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the type: Gadget or Trace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the key distribution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event time distribution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the watermark frequency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out of order events</a:t>
            </a:r>
          </a:p>
          <a:p>
            <a:endParaRPr lang="en-US" sz="2000" b="1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76B74-54CC-9644-9C2B-941474FDD707}"/>
              </a:ext>
            </a:extLst>
          </p:cNvPr>
          <p:cNvSpPr txBox="1"/>
          <p:nvPr/>
        </p:nvSpPr>
        <p:spPr>
          <a:xfrm>
            <a:off x="4604587" y="1227312"/>
            <a:ext cx="43802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+mj-lt"/>
              </a:rPr>
              <a:t>Step 2: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Make the  operator: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the operator type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needed configurations (e.g., widow and sliding length)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the value size distribution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the key size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E9D1BB-6A59-6047-863A-D2F696F0065B}"/>
              </a:ext>
            </a:extLst>
          </p:cNvPr>
          <p:cNvSpPr txBox="1"/>
          <p:nvPr/>
        </p:nvSpPr>
        <p:spPr>
          <a:xfrm>
            <a:off x="9192920" y="1227312"/>
            <a:ext cx="4380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+mj-lt"/>
              </a:rPr>
              <a:t>Step 3: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the KV store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Set the warper type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        (e.g., </a:t>
            </a:r>
            <a:r>
              <a:rPr lang="en-US" sz="20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RocksDB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3BF53-11A6-A64E-8D72-C6EBD842CB1D}"/>
              </a:ext>
            </a:extLst>
          </p:cNvPr>
          <p:cNvSpPr txBox="1"/>
          <p:nvPr/>
        </p:nvSpPr>
        <p:spPr>
          <a:xfrm>
            <a:off x="9386694" y="3956284"/>
            <a:ext cx="65436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wrapper.type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=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rocksdb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0F5081-14DB-5145-AA44-ACF7CDCB4039}"/>
              </a:ext>
            </a:extLst>
          </p:cNvPr>
          <p:cNvCxnSpPr>
            <a:cxnSpLocks/>
          </p:cNvCxnSpPr>
          <p:nvPr/>
        </p:nvCxnSpPr>
        <p:spPr>
          <a:xfrm>
            <a:off x="4500562" y="1401739"/>
            <a:ext cx="0" cy="5109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1F52B8-A808-BB4F-8410-5CB259814BDA}"/>
              </a:ext>
            </a:extLst>
          </p:cNvPr>
          <p:cNvCxnSpPr>
            <a:cxnSpLocks/>
          </p:cNvCxnSpPr>
          <p:nvPr/>
        </p:nvCxnSpPr>
        <p:spPr>
          <a:xfrm>
            <a:off x="9088896" y="1159193"/>
            <a:ext cx="35719" cy="5225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1BCDF-ED95-414B-A7BE-ACFDD00D636C}"/>
              </a:ext>
            </a:extLst>
          </p:cNvPr>
          <p:cNvSpPr txBox="1"/>
          <p:nvPr/>
        </p:nvSpPr>
        <p:spPr>
          <a:xfrm>
            <a:off x="0" y="3586952"/>
            <a:ext cx="1182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j-lt"/>
              </a:rPr>
              <a:t>Example: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6377E1-2A09-2A4E-BFB2-F1C05EB13A55}"/>
              </a:ext>
            </a:extLst>
          </p:cNvPr>
          <p:cNvSpPr txBox="1"/>
          <p:nvPr/>
        </p:nvSpPr>
        <p:spPr>
          <a:xfrm>
            <a:off x="4448590" y="3539753"/>
            <a:ext cx="1182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j-lt"/>
              </a:rPr>
              <a:t>Example: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E82B14-A086-E14B-9A48-099EDA03C14C}"/>
              </a:ext>
            </a:extLst>
          </p:cNvPr>
          <p:cNvSpPr txBox="1"/>
          <p:nvPr/>
        </p:nvSpPr>
        <p:spPr>
          <a:xfrm>
            <a:off x="9124615" y="3538532"/>
            <a:ext cx="1182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latin typeface="+mj-lt"/>
              </a:rPr>
              <a:t>Example: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296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549</Words>
  <Application>Microsoft Macintosh PowerPoint</Application>
  <PresentationFormat>Widescreen</PresentationFormat>
  <Paragraphs>91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Gadget</dc:title>
  <dc:creator>Asyabi, Esmail</dc:creator>
  <cp:lastModifiedBy>Asyabi, Esmail</cp:lastModifiedBy>
  <cp:revision>16</cp:revision>
  <dcterms:created xsi:type="dcterms:W3CDTF">2021-10-25T14:49:24Z</dcterms:created>
  <dcterms:modified xsi:type="dcterms:W3CDTF">2021-10-26T03:09:14Z</dcterms:modified>
</cp:coreProperties>
</file>