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4" r:id="rId10"/>
    <p:sldId id="265" r:id="rId11"/>
    <p:sldId id="262" r:id="rId12"/>
    <p:sldId id="266" r:id="rId13"/>
    <p:sldId id="267" r:id="rId14"/>
    <p:sldId id="268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6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E63FA-2A9C-7149-A1D3-A6F529C3530D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4F775-17C4-AA4F-8E80-9D2CB6C5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7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4F775-17C4-AA4F-8E80-9D2CB6C525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4F775-17C4-AA4F-8E80-9D2CB6C525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2" y="4213330"/>
            <a:ext cx="7382935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762743"/>
            <a:ext cx="7179733" cy="36237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1" y="757238"/>
            <a:ext cx="7179733" cy="362373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2" y="526552"/>
            <a:ext cx="567831" cy="425873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926299" y="491424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346201"/>
            <a:ext cx="5723468" cy="1371068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1" y="2802467"/>
            <a:ext cx="5712179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4018194"/>
            <a:ext cx="1213821" cy="273844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5" y="4018194"/>
            <a:ext cx="503484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1" y="4018194"/>
            <a:ext cx="554023" cy="273844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94268"/>
            <a:ext cx="1430867" cy="35729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2" y="829735"/>
            <a:ext cx="5178779" cy="330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1679573"/>
            <a:ext cx="6254044" cy="1021556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8" y="2794001"/>
            <a:ext cx="6231467" cy="982133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1591055"/>
            <a:ext cx="3200400" cy="2702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1589485"/>
            <a:ext cx="3200400" cy="2703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70" y="1591734"/>
            <a:ext cx="2939521" cy="6151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591733"/>
            <a:ext cx="2944368" cy="61722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208276"/>
            <a:ext cx="3227832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208610"/>
            <a:ext cx="3227832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8" y="4543528"/>
            <a:ext cx="772160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3" y="453872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7" y="452628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5" y="432651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9" y="432054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20465"/>
            <a:ext cx="567831" cy="425873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350513" y="179006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1515032"/>
            <a:ext cx="3064827" cy="112727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863245"/>
            <a:ext cx="3020792" cy="3469117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6" y="2717811"/>
            <a:ext cx="3048891" cy="15753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9" y="4414254"/>
            <a:ext cx="1213821" cy="273844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5" y="4371946"/>
            <a:ext cx="3522607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4" y="4422721"/>
            <a:ext cx="554023" cy="273844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8" y="4543528"/>
            <a:ext cx="772160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5" y="432651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9" y="431827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3" y="453872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9" y="452940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20465"/>
            <a:ext cx="567831" cy="425873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350513" y="179006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1515618"/>
            <a:ext cx="3063240" cy="1124712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6" y="905454"/>
            <a:ext cx="2913863" cy="3404559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2715768"/>
            <a:ext cx="3044952" cy="15773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7" y="4416553"/>
            <a:ext cx="1213821" cy="273844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70" y="4373278"/>
            <a:ext cx="331904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90" y="4425020"/>
            <a:ext cx="554023" cy="273844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1" y="4551997"/>
            <a:ext cx="792099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431483"/>
            <a:ext cx="7696200" cy="428625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432054"/>
            <a:ext cx="7696200" cy="428625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2" y="204818"/>
            <a:ext cx="567831" cy="425873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85945" y="152756"/>
            <a:ext cx="425196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4" y="613187"/>
            <a:ext cx="6965245" cy="901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1" y="1589443"/>
            <a:ext cx="6196405" cy="2702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9" y="4356864"/>
            <a:ext cx="12138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4356864"/>
            <a:ext cx="5540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3" y="4356864"/>
            <a:ext cx="5540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jds5c/Documents/_SCHOOL_/UVA/MSDS/Data%20Hacking/Index3.html" TargetMode="External"/><Relationship Id="rId3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Loose Attempts at a Course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Through Unintentional Email Hoarding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0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00" y="1440008"/>
            <a:ext cx="7289800" cy="342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0" y="21100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Sentiment(classification='</a:t>
            </a:r>
            <a:r>
              <a:rPr lang="fr-FR" dirty="0">
                <a:solidFill>
                  <a:srgbClr val="64A73B"/>
                </a:solidFill>
              </a:rPr>
              <a:t>pos</a:t>
            </a:r>
            <a:r>
              <a:rPr lang="fr-FR" dirty="0"/>
              <a:t>', </a:t>
            </a:r>
            <a:r>
              <a:rPr lang="fr-FR" dirty="0" smtClean="0"/>
              <a:t>	</a:t>
            </a:r>
            <a:r>
              <a:rPr lang="fr-FR" dirty="0" err="1" smtClean="0"/>
              <a:t>p_pos</a:t>
            </a:r>
            <a:r>
              <a:rPr lang="fr-FR" dirty="0"/>
              <a:t>=0.9949862702675312, </a:t>
            </a:r>
            <a:r>
              <a:rPr lang="fr-FR" dirty="0" smtClean="0"/>
              <a:t>	</a:t>
            </a:r>
            <a:r>
              <a:rPr lang="fr-FR" dirty="0" err="1" smtClean="0"/>
              <a:t>p_neg</a:t>
            </a:r>
            <a:r>
              <a:rPr lang="fr-FR" dirty="0"/>
              <a:t>=0.005013729732467834)]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6860" y="3355860"/>
            <a:ext cx="581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Unless you have strange views on soul-robbing, I disagree.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I looked for other, more easily classifiable sources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5862" r="-15862"/>
          <a:stretch>
            <a:fillRect/>
          </a:stretch>
        </p:blipFill>
        <p:spPr>
          <a:xfrm rot="60000">
            <a:off x="4899025" y="965176"/>
            <a:ext cx="2913063" cy="340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blog post, 7 UVA Classes that You Should Sign Up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1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I looked for other, more easily classifiable 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Cavalier Daily Articles, including “Best in CLAS” 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5159" b="-51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622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I looked for other, more easily classifiable 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– No Good.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90182" y="1488973"/>
            <a:ext cx="270512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Lots of “I forget the course number…”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Also, sexually explicit phrasing to describe classes.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0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 Many Cavalier Daily articles included professors talking about their own classes.</a:t>
            </a:r>
          </a:p>
          <a:p>
            <a:r>
              <a:rPr lang="en-US" dirty="0" smtClean="0"/>
              <a:t> Also, a lot on ENWRs and Special Topics classes that are not reoccurring </a:t>
            </a:r>
          </a:p>
          <a:p>
            <a:pPr lvl="1"/>
            <a:r>
              <a:rPr lang="en-US" dirty="0" smtClean="0"/>
              <a:t>See: Data Hacking</a:t>
            </a:r>
          </a:p>
          <a:p>
            <a:r>
              <a:rPr lang="en-US" dirty="0" smtClean="0"/>
              <a:t> And no real examples of negative opinions in these articles, so not much help with classifier.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4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2729" b="22729"/>
          <a:stretch>
            <a:fillRect/>
          </a:stretch>
        </p:blipFill>
        <p:spPr>
          <a:xfrm>
            <a:off x="1463041" y="1320967"/>
            <a:ext cx="6196405" cy="2702859"/>
          </a:xfrm>
        </p:spPr>
      </p:pic>
    </p:spTree>
    <p:extLst>
      <p:ext uri="{BB962C8B-B14F-4D97-AF65-F5344CB8AC3E}">
        <p14:creationId xmlns:p14="http://schemas.microsoft.com/office/powerpoint/2010/main" val="425717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Find/create a better classifier for the </a:t>
            </a:r>
            <a:r>
              <a:rPr lang="en-US" dirty="0" err="1" smtClean="0"/>
              <a:t>bcchat</a:t>
            </a:r>
            <a:r>
              <a:rPr lang="en-US" dirty="0" smtClean="0"/>
              <a:t> emails	</a:t>
            </a:r>
          </a:p>
          <a:p>
            <a:pPr lvl="1"/>
            <a:r>
              <a:rPr lang="en-US" dirty="0" smtClean="0"/>
              <a:t>Maybe based on a twitter corpus? </a:t>
            </a:r>
          </a:p>
          <a:p>
            <a:pPr lvl="2"/>
            <a:r>
              <a:rPr lang="en-US" dirty="0" smtClean="0"/>
              <a:t>More colloquial language</a:t>
            </a:r>
          </a:p>
          <a:p>
            <a:pPr lvl="2"/>
            <a:r>
              <a:rPr lang="en-US" dirty="0" smtClean="0"/>
              <a:t>More general chatter about “classes”</a:t>
            </a:r>
          </a:p>
          <a:p>
            <a:r>
              <a:rPr lang="en-US" dirty="0" smtClean="0"/>
              <a:t> Use Lou’s List to better match course names and professor names to </a:t>
            </a:r>
            <a:r>
              <a:rPr lang="en-US" dirty="0" err="1" smtClean="0"/>
              <a:t>mnemenomics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3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Weird Buildings Full of Emails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2313" b="123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048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965"/>
            <a:ext cx="9144000" cy="870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0" y="872093"/>
            <a:ext cx="7289800" cy="34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74331"/>
            <a:ext cx="9144000" cy="381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3839718"/>
            <a:ext cx="6731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Download a whole lot of emails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Process them in R using the Text Mining package and the Text Mining E-mail plug-in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4" y="2303560"/>
            <a:ext cx="8719108" cy="78383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49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Use regular expression to filter for just emails with Course Mnemonics in the email body or subject line</a:t>
            </a:r>
          </a:p>
          <a:p>
            <a:pPr lvl="1"/>
            <a:r>
              <a:rPr lang="en-US" dirty="0" smtClean="0"/>
              <a:t> This means emails that only refer to classes by name or by professor were lost.</a:t>
            </a:r>
          </a:p>
          <a:p>
            <a:pPr lvl="1"/>
            <a:r>
              <a:rPr lang="en-US" dirty="0" smtClean="0"/>
              <a:t> Something that could be improved on later using Lou’s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0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Analyses</a:t>
            </a:r>
            <a:endParaRPr lang="en-US" dirty="0"/>
          </a:p>
        </p:txBody>
      </p:sp>
      <p:graphicFrame>
        <p:nvGraphicFramePr>
          <p:cNvPr id="9" name="Picture Placeholder 8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109297209"/>
              </p:ext>
            </p:extLst>
          </p:nvPr>
        </p:nvGraphicFramePr>
        <p:xfrm>
          <a:off x="4568627" y="1439334"/>
          <a:ext cx="3603363" cy="29303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73830"/>
                <a:gridCol w="1029533"/>
              </a:tblGrid>
              <a:tr h="241816"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err="1" smtClean="0"/>
                        <a:t>findAssocs</a:t>
                      </a:r>
                      <a:r>
                        <a:rPr lang="en-US" sz="1500" b="1" dirty="0" smtClean="0"/>
                        <a:t>(emailse.tdm,"favorite",.80)</a:t>
                      </a:r>
                    </a:p>
                  </a:txBody>
                  <a:tcPr marL="15599" marR="15599" marT="1559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611" marR="12611" marT="1261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1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professors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 (Body)"/>
                        <a:cs typeface="Franklin Gothic Book (Body)"/>
                      </a:endParaRPr>
                    </a:p>
                  </a:txBody>
                  <a:tcPr marL="15599" marR="15599" marT="1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 (Body)"/>
                          <a:cs typeface="Franklin Gothic Book (Body)"/>
                        </a:rPr>
                        <a:t>   </a:t>
                      </a:r>
                      <a:r>
                        <a:rPr 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Franklin Gothic Book (Body)"/>
                          <a:cs typeface="Franklin Gothic Book (Body)"/>
                        </a:rPr>
                        <a:t> 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 (Body)"/>
                          <a:cs typeface="Franklin Gothic Book (Body)"/>
                        </a:rPr>
                        <a:t> </a:t>
                      </a:r>
                      <a:r>
                        <a:rPr lang="en-US" sz="1500" u="none" strike="noStrike" dirty="0" smtClean="0">
                          <a:effectLst/>
                        </a:rPr>
                        <a:t>0.90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</a:tr>
              <a:tr h="241816"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 dirty="0">
                          <a:effectLst/>
                        </a:rPr>
                        <a:t>economics                                     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     0.88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</a:tr>
              <a:tr h="241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micro                                         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    0.87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</a:tr>
              <a:tr h="241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hysterical                                   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    0.88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</a:tr>
              <a:tr h="241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anthropology                                 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    0.85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</a:tr>
              <a:tr h="241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english                                      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 </a:t>
                      </a:r>
                      <a:r>
                        <a:rPr lang="en-US" sz="1500" u="none" strike="noStrike" dirty="0" smtClean="0">
                          <a:effectLst/>
                        </a:rPr>
                        <a:t>    0.85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</a:tr>
              <a:tr h="241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shakespeare</a:t>
                      </a:r>
                      <a:r>
                        <a:rPr lang="en-US" sz="1500" u="none" strike="noStrike" dirty="0">
                          <a:effectLst/>
                        </a:rPr>
                        <a:t>                                   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    0.85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</a:tr>
              <a:tr h="241816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>
                          <a:effectLst/>
                        </a:rPr>
                        <a:t>tragedies                                     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    0.84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</a:tr>
              <a:tr h="241816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 err="1">
                          <a:effectLst/>
                        </a:rPr>
                        <a:t>harumpf</a:t>
                      </a:r>
                      <a:r>
                        <a:rPr lang="de-DE" sz="1500" u="none" strike="noStrike" dirty="0">
                          <a:effectLst/>
                        </a:rPr>
                        <a:t>.                                      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    0.84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</a:tr>
              <a:tr h="241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circus-</a:t>
                      </a:r>
                      <a:r>
                        <a:rPr lang="en-US" sz="1500" u="none" strike="noStrike" dirty="0" smtClean="0">
                          <a:effectLst/>
                        </a:rPr>
                        <a:t>related</a:t>
                      </a:r>
                      <a:r>
                        <a:rPr lang="en-US" sz="1500" u="none" strike="noStrike" dirty="0">
                          <a:effectLst/>
                        </a:rPr>
                        <a:t>                               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    0.83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</a:tr>
              <a:tr h="241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spanish                                      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     0.81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599" marR="15599" marT="1559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89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Analyses</a:t>
            </a:r>
            <a:endParaRPr lang="en-US" dirty="0"/>
          </a:p>
        </p:txBody>
      </p:sp>
      <p:graphicFrame>
        <p:nvGraphicFramePr>
          <p:cNvPr id="6" name="Picture Placeholder 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425681626"/>
              </p:ext>
            </p:extLst>
          </p:nvPr>
        </p:nvGraphicFramePr>
        <p:xfrm>
          <a:off x="4899025" y="1875493"/>
          <a:ext cx="2933700" cy="1643380"/>
        </p:xfrm>
        <a:graphic>
          <a:graphicData uri="http://schemas.openxmlformats.org/drawingml/2006/table">
            <a:tbl>
              <a:tblPr/>
              <a:tblGrid>
                <a:gridCol w="2095500"/>
                <a:gridCol w="838200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findAssocs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(emails.tdm,"worst",.60)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beating                                          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    0.67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genetics.                                        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    0.67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hated                                            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    0.67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honor.                                           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    0.67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microbiology                                     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  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  0.67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  <a:cs typeface="Franklin Gothic Book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professor                                        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    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cs typeface="Franklin Gothic Book"/>
                        </a:rPr>
                        <a:t>0.67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  <a:cs typeface="Franklin Gothic Book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82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Moved to Python and used the </a:t>
            </a:r>
            <a:r>
              <a:rPr lang="en-US" dirty="0" err="1" smtClean="0"/>
              <a:t>TextBlob</a:t>
            </a:r>
            <a:r>
              <a:rPr lang="en-US" dirty="0" smtClean="0"/>
              <a:t> package, built on top of the NLTK and pattern packages, for further processing and sentiment analysis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6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bcchat</a:t>
            </a:r>
            <a:r>
              <a:rPr lang="en-US" dirty="0" smtClean="0"/>
              <a:t> email corpus ended up being pretty thin, and did not play nicely with any classifiers.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89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590</TotalTime>
  <Words>364</Words>
  <Application>Microsoft Macintosh PowerPoint</Application>
  <PresentationFormat>On-screen Show (16:9)</PresentationFormat>
  <Paragraphs>80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Pushpin</vt:lpstr>
      <vt:lpstr>Loose Attempts at a Course Recommendation</vt:lpstr>
      <vt:lpstr>Weird Buildings Full of Emails</vt:lpstr>
      <vt:lpstr>PowerPoint Presentation</vt:lpstr>
      <vt:lpstr>General Process</vt:lpstr>
      <vt:lpstr>General Process</vt:lpstr>
      <vt:lpstr>Some Analyses</vt:lpstr>
      <vt:lpstr>Some Analyses</vt:lpstr>
      <vt:lpstr>General Process</vt:lpstr>
      <vt:lpstr>Unfortunately</vt:lpstr>
      <vt:lpstr>Remember…</vt:lpstr>
      <vt:lpstr>So I looked for other, more easily classifiable sources</vt:lpstr>
      <vt:lpstr>So I looked for other, more easily classifiable sources</vt:lpstr>
      <vt:lpstr>So I looked for other, more easily classifiable sources</vt:lpstr>
      <vt:lpstr>A few other issues</vt:lpstr>
      <vt:lpstr>PowerPoint Presentation</vt:lpstr>
      <vt:lpstr>Future Considerations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Loose Attempts at a Course Recommendation</dc:title>
  <dc:creator>Jeremy Stern</dc:creator>
  <cp:lastModifiedBy>Jeremy Stern</cp:lastModifiedBy>
  <cp:revision>18</cp:revision>
  <dcterms:created xsi:type="dcterms:W3CDTF">2014-12-03T06:10:39Z</dcterms:created>
  <dcterms:modified xsi:type="dcterms:W3CDTF">2014-12-03T16:01:15Z</dcterms:modified>
</cp:coreProperties>
</file>