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306" r:id="rId3"/>
    <p:sldId id="339" r:id="rId4"/>
    <p:sldId id="340" r:id="rId5"/>
    <p:sldId id="341" r:id="rId6"/>
    <p:sldId id="342" r:id="rId7"/>
    <p:sldId id="344" r:id="rId8"/>
    <p:sldId id="289" r:id="rId9"/>
    <p:sldId id="346" r:id="rId10"/>
    <p:sldId id="347" r:id="rId11"/>
    <p:sldId id="348" r:id="rId12"/>
    <p:sldId id="345" r:id="rId13"/>
    <p:sldId id="343" r:id="rId14"/>
    <p:sldId id="349" r:id="rId15"/>
    <p:sldId id="350" r:id="rId16"/>
    <p:sldId id="352" r:id="rId17"/>
    <p:sldId id="351" r:id="rId18"/>
    <p:sldId id="332" r:id="rId19"/>
    <p:sldId id="335" r:id="rId20"/>
    <p:sldId id="336" r:id="rId21"/>
    <p:sldId id="334" r:id="rId22"/>
    <p:sldId id="333" r:id="rId23"/>
    <p:sldId id="338" r:id="rId24"/>
    <p:sldId id="337" r:id="rId25"/>
    <p:sldId id="279" r:id="rId26"/>
  </p:sldIdLst>
  <p:sldSz cx="9144000" cy="5143500" type="screen16x9"/>
  <p:notesSz cx="6858000" cy="9144000"/>
  <p:embeddedFontLst>
    <p:embeddedFont>
      <p:font typeface="微軟正黑體 Light" panose="020B0304030504040204" pitchFamily="34" charset="-120"/>
      <p:regular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Mongolian Baiti" panose="03000500000000000000" pitchFamily="66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Hind" panose="02020500000000000000" charset="0"/>
      <p:regular r:id="rId36"/>
      <p:bold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  <p:embeddedFont>
      <p:font typeface="微軟正黑體" panose="020B0604030504040204" pitchFamily="34" charset="-12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許修瑋" initials="許修瑋" lastIdx="0" clrIdx="0">
    <p:extLst>
      <p:ext uri="{19B8F6BF-5375-455C-9EA6-DF929625EA0E}">
        <p15:presenceInfo xmlns:p15="http://schemas.microsoft.com/office/powerpoint/2012/main" userId="bb14d45af1464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24D5F8"/>
    <a:srgbClr val="C0FAD3"/>
    <a:srgbClr val="FBF579"/>
    <a:srgbClr val="FBDF37"/>
    <a:srgbClr val="7DF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478F8F-546A-4EA7-9A10-6D98D2758102}">
  <a:tblStyle styleId="{74478F8F-546A-4EA7-9A10-6D98D275810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7584" autoAdjust="0"/>
  </p:normalViewPr>
  <p:slideViewPr>
    <p:cSldViewPr snapToGrid="0">
      <p:cViewPr varScale="1">
        <p:scale>
          <a:sx n="152" d="100"/>
          <a:sy n="152" d="100"/>
        </p:scale>
        <p:origin x="42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30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881129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waykerker/gym_tut_NCR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081048" y="1991825"/>
            <a:ext cx="5108028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OpenAI Gym</a:t>
            </a:r>
            <a:endParaRPr lang="en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hape 151"/>
          <p:cNvSpPr txBox="1">
            <a:spLocks/>
          </p:cNvSpPr>
          <p:nvPr/>
        </p:nvSpPr>
        <p:spPr>
          <a:xfrm>
            <a:off x="2328150" y="2751538"/>
            <a:ext cx="4487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4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4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4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4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4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4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4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4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altLang="zh-TW" sz="2000" dirty="0" smtClean="0">
                <a:solidFill>
                  <a:srgbClr val="C0FAD3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2017 / 12 / 27</a:t>
            </a:r>
            <a:endParaRPr lang="en" sz="2000" dirty="0">
              <a:solidFill>
                <a:srgbClr val="C0FAD3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</a:t>
            </a:r>
            <a:r>
              <a:rPr lang="en-US" altLang="zh-TW" sz="2000" dirty="0" smtClean="0"/>
              <a:t>( </a:t>
            </a:r>
            <a:r>
              <a:rPr lang="zh-TW" altLang="en-US" sz="2000" b="0" dirty="0" smtClean="0"/>
              <a:t>應用程式介面、</a:t>
            </a:r>
            <a:r>
              <a:rPr lang="zh-CN" altLang="en-US" sz="2000" b="0" dirty="0"/>
              <a:t>应用程序接</a:t>
            </a:r>
            <a:r>
              <a:rPr lang="zh-CN" altLang="en-US" sz="2000" b="0" dirty="0" smtClean="0"/>
              <a:t>口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487749" cy="2764500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/>
              <a:t>A</a:t>
            </a:r>
            <a:r>
              <a:rPr lang="en-US" altLang="zh-TW" dirty="0" smtClean="0"/>
              <a:t>n</a:t>
            </a:r>
            <a:r>
              <a:rPr lang="en-US" altLang="zh-TW" dirty="0"/>
              <a:t> </a:t>
            </a:r>
            <a:r>
              <a:rPr lang="en-US" altLang="zh-TW" b="1" dirty="0"/>
              <a:t>application programming interface</a:t>
            </a:r>
            <a:r>
              <a:rPr lang="en-US" altLang="zh-TW" dirty="0"/>
              <a:t> (</a:t>
            </a:r>
            <a:r>
              <a:rPr lang="en-US" altLang="zh-TW" b="1" dirty="0"/>
              <a:t>API</a:t>
            </a:r>
            <a:r>
              <a:rPr lang="en-US" altLang="zh-TW" dirty="0"/>
              <a:t>) is a set of subroutine definitions, protocols, and tools for building application software.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8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OpenAI Gym API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env = gym.make</a:t>
            </a:r>
            <a:r>
              <a:rPr lang="en-US" altLang="zh-TW" dirty="0" smtClean="0">
                <a:latin typeface="Mongolian Baiti" panose="03000500000000000000" pitchFamily="66" charset="0"/>
                <a:ea typeface="Verdana" panose="020B0604030504040204" pitchFamily="34" charset="0"/>
                <a:cs typeface="Mongolian Baiti" panose="03000500000000000000" pitchFamily="66" charset="0"/>
              </a:rPr>
              <a:t>(‘ENVIRONMENT’)</a:t>
            </a:r>
            <a:r>
              <a:rPr lang="en-US" altLang="zh-TW" dirty="0" smtClean="0"/>
              <a:t>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env.reset()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env.render()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env.step(action)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6" t="17678" r="14369"/>
          <a:stretch/>
        </p:blipFill>
        <p:spPr>
          <a:xfrm>
            <a:off x="4393257" y="2125192"/>
            <a:ext cx="4750743" cy="3018308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249451" y="3399046"/>
            <a:ext cx="359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253189" y="3463159"/>
            <a:ext cx="359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262182" y="3470517"/>
            <a:ext cx="359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6168521" y="4477407"/>
            <a:ext cx="503446" cy="1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039187" y="4629807"/>
            <a:ext cx="7805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216988" y="4748574"/>
            <a:ext cx="4540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89120" y="691261"/>
            <a:ext cx="51269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https://gym.openai.com/</a:t>
            </a:r>
            <a:r>
              <a:rPr lang="en-US" altLang="zh-TW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docs</a:t>
            </a:r>
            <a:endParaRPr lang="zh-TW" altLang="en-US" sz="24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8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OpenAI Gym API (II)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env.action_space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env.observation_space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env.observation_space.high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err="1"/>
              <a:t>env.observation_space.low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7087" y="881129"/>
            <a:ext cx="6725484" cy="635999"/>
          </a:xfrm>
        </p:spPr>
        <p:txBody>
          <a:bodyPr/>
          <a:lstStyle/>
          <a:p>
            <a:r>
              <a:rPr lang="en-US" altLang="zh-TW" sz="2800" dirty="0" smtClean="0"/>
              <a:t>Find Out What Observations Indicate</a:t>
            </a:r>
            <a:endParaRPr lang="zh-TW" altLang="en-US" sz="2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557395" cy="756849"/>
          </a:xfrm>
        </p:spPr>
        <p:txBody>
          <a:bodyPr/>
          <a:lstStyle/>
          <a:p>
            <a:r>
              <a:rPr lang="en-US" altLang="zh-TW" sz="1800" dirty="0" smtClean="0"/>
              <a:t> Mostly put in gym/gym/</a:t>
            </a:r>
            <a:r>
              <a:rPr lang="en-US" altLang="zh-TW" sz="1800" dirty="0" err="1" smtClean="0"/>
              <a:t>envs</a:t>
            </a:r>
            <a:r>
              <a:rPr lang="en-US" altLang="zh-TW" sz="1800" dirty="0" smtClean="0"/>
              <a:t>/[ENV] under “_step()”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For example</a:t>
            </a:r>
            <a:r>
              <a:rPr lang="en-US" altLang="zh-TW" sz="1800" dirty="0"/>
              <a:t>: ~/</a:t>
            </a:r>
            <a:r>
              <a:rPr lang="en-US" altLang="zh-TW" sz="1800" dirty="0" smtClean="0"/>
              <a:t>gym/gym/envs/classic_control/CartPole.py</a:t>
            </a:r>
            <a:endParaRPr lang="en-US" altLang="zh-TW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7396"/>
            <a:ext cx="9138348" cy="256129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21021" y="4121524"/>
            <a:ext cx="2830606" cy="181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7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Car_env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gym_tut_NCRL/2D_car/car_env.py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gym-like: </a:t>
            </a:r>
          </a:p>
          <a:p>
            <a:r>
              <a:rPr lang="en-US" altLang="zh-TW" dirty="0"/>
              <a:t> </a:t>
            </a:r>
            <a:r>
              <a:rPr lang="zh-TW" altLang="en-US" dirty="0" smtClean="0"/>
              <a:t>　　</a:t>
            </a:r>
            <a:r>
              <a:rPr lang="en-US" altLang="zh-TW" dirty="0" smtClean="0"/>
              <a:t>reset()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step(a)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1693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python3 main.py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13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64877" y="1653988"/>
            <a:ext cx="6284691" cy="2089306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 Case You Forget </a:t>
            </a:r>
            <a:br>
              <a:rPr lang="en-US" altLang="zh-TW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How To Do It…</a:t>
            </a:r>
            <a:endParaRPr lang="zh-TW" altLang="en-US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 = Sequential()</a:t>
            </a:r>
          </a:p>
          <a:p>
            <a:pPr>
              <a:buNone/>
            </a:pP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model.add(Dense(units=1, input_dim=1))</a:t>
            </a:r>
          </a:p>
          <a:p>
            <a:pPr>
              <a:buNone/>
            </a:pP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model.compile(loss=‘mse’, optimizer=‘sgd’)</a:t>
            </a:r>
          </a:p>
          <a:p>
            <a:pPr>
              <a:buNone/>
            </a:pPr>
            <a:endParaRPr lang="en-US" altLang="zh-TW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Neural Network</a:t>
            </a:r>
            <a:endParaRPr lang="zh-TW" altLang="en-US" dirty="0"/>
          </a:p>
        </p:txBody>
      </p:sp>
      <p:grpSp>
        <p:nvGrpSpPr>
          <p:cNvPr id="117" name="群組 116"/>
          <p:cNvGrpSpPr/>
          <p:nvPr/>
        </p:nvGrpSpPr>
        <p:grpSpPr>
          <a:xfrm>
            <a:off x="594064" y="1573153"/>
            <a:ext cx="1567963" cy="3512501"/>
            <a:chOff x="594064" y="1573153"/>
            <a:chExt cx="1567963" cy="3512501"/>
          </a:xfrm>
        </p:grpSpPr>
        <p:grpSp>
          <p:nvGrpSpPr>
            <p:cNvPr id="93" name="群組 92"/>
            <p:cNvGrpSpPr/>
            <p:nvPr/>
          </p:nvGrpSpPr>
          <p:grpSpPr>
            <a:xfrm>
              <a:off x="1067087" y="1573153"/>
              <a:ext cx="557181" cy="2896948"/>
              <a:chOff x="1067087" y="1780248"/>
              <a:chExt cx="557181" cy="2896948"/>
            </a:xfrm>
          </p:grpSpPr>
          <p:grpSp>
            <p:nvGrpSpPr>
              <p:cNvPr id="91" name="群組 90"/>
              <p:cNvGrpSpPr/>
              <p:nvPr/>
            </p:nvGrpSpPr>
            <p:grpSpPr>
              <a:xfrm>
                <a:off x="1067087" y="1780248"/>
                <a:ext cx="485522" cy="2896948"/>
                <a:chOff x="1067087" y="1780248"/>
                <a:chExt cx="485522" cy="2896948"/>
              </a:xfrm>
            </p:grpSpPr>
            <p:sp>
              <p:nvSpPr>
                <p:cNvPr id="86" name="橢圓 85"/>
                <p:cNvSpPr/>
                <p:nvPr/>
              </p:nvSpPr>
              <p:spPr>
                <a:xfrm>
                  <a:off x="1067087" y="1780248"/>
                  <a:ext cx="485522" cy="2896948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橢圓 86"/>
                <p:cNvSpPr/>
                <p:nvPr/>
              </p:nvSpPr>
              <p:spPr>
                <a:xfrm>
                  <a:off x="1176329" y="2128205"/>
                  <a:ext cx="267037" cy="26703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>
                  <a:off x="1176329" y="2476162"/>
                  <a:ext cx="267037" cy="26703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>
                  <a:off x="1176328" y="2824119"/>
                  <a:ext cx="267037" cy="26703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" name="橢圓 89"/>
                <p:cNvSpPr/>
                <p:nvPr/>
              </p:nvSpPr>
              <p:spPr>
                <a:xfrm>
                  <a:off x="1176327" y="4001508"/>
                  <a:ext cx="267037" cy="26703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2" name="文字方塊 91"/>
              <p:cNvSpPr txBox="1"/>
              <p:nvPr/>
            </p:nvSpPr>
            <p:spPr>
              <a:xfrm>
                <a:off x="1131825" y="3220623"/>
                <a:ext cx="492443" cy="7120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accent6"/>
                    </a:solidFill>
                  </a:rPr>
                  <a:t>… …</a:t>
                </a:r>
                <a:endParaRPr lang="zh-TW" altLang="en-US" sz="2000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4" name="文字方塊 93"/>
            <p:cNvSpPr txBox="1"/>
            <p:nvPr/>
          </p:nvSpPr>
          <p:spPr>
            <a:xfrm>
              <a:off x="594064" y="4470101"/>
              <a:ext cx="156796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INPUTS</a:t>
              </a:r>
              <a:endParaRPr lang="en-US" altLang="zh-TW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en-US" altLang="zh-TW" sz="18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( Input Layer )</a:t>
              </a:r>
              <a:endParaRPr lang="zh-TW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18" name="群組 117"/>
          <p:cNvGrpSpPr/>
          <p:nvPr/>
        </p:nvGrpSpPr>
        <p:grpSpPr>
          <a:xfrm>
            <a:off x="5891003" y="1513211"/>
            <a:ext cx="1925904" cy="3512501"/>
            <a:chOff x="5891003" y="1513211"/>
            <a:chExt cx="1925904" cy="3512501"/>
          </a:xfrm>
        </p:grpSpPr>
        <p:grpSp>
          <p:nvGrpSpPr>
            <p:cNvPr id="115" name="群組 114"/>
            <p:cNvGrpSpPr/>
            <p:nvPr/>
          </p:nvGrpSpPr>
          <p:grpSpPr>
            <a:xfrm>
              <a:off x="6546744" y="1513211"/>
              <a:ext cx="485522" cy="2896948"/>
              <a:chOff x="6546744" y="1513211"/>
              <a:chExt cx="485522" cy="2896948"/>
            </a:xfrm>
          </p:grpSpPr>
          <p:sp>
            <p:nvSpPr>
              <p:cNvPr id="109" name="橢圓 108"/>
              <p:cNvSpPr/>
              <p:nvPr/>
            </p:nvSpPr>
            <p:spPr>
              <a:xfrm>
                <a:off x="6546744" y="1513211"/>
                <a:ext cx="485522" cy="289694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>
                <a:off x="6655983" y="2240679"/>
                <a:ext cx="267037" cy="26703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6655982" y="2742761"/>
                <a:ext cx="267037" cy="26703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6655983" y="3231267"/>
                <a:ext cx="267037" cy="26703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4" name="文字方塊 113"/>
            <p:cNvSpPr txBox="1"/>
            <p:nvPr/>
          </p:nvSpPr>
          <p:spPr>
            <a:xfrm>
              <a:off x="5891003" y="4410159"/>
              <a:ext cx="19259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OUTPUTS</a:t>
              </a:r>
              <a:endParaRPr lang="en-US" altLang="zh-TW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en-US" altLang="zh-TW" sz="18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( Output Layer )</a:t>
              </a:r>
              <a:endParaRPr lang="zh-TW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053770" y="4533269"/>
            <a:ext cx="199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Hidden Layers )</a:t>
            </a:r>
            <a:endParaRPr lang="zh-TW" alt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336653" y="1682328"/>
            <a:ext cx="3362379" cy="2770768"/>
            <a:chOff x="2379058" y="1613613"/>
            <a:chExt cx="3362379" cy="2770768"/>
          </a:xfrm>
        </p:grpSpPr>
        <p:grpSp>
          <p:nvGrpSpPr>
            <p:cNvPr id="6" name="群組 5"/>
            <p:cNvGrpSpPr/>
            <p:nvPr/>
          </p:nvGrpSpPr>
          <p:grpSpPr>
            <a:xfrm>
              <a:off x="2379058" y="1616905"/>
              <a:ext cx="575542" cy="2767476"/>
              <a:chOff x="2548991" y="1642683"/>
              <a:chExt cx="575542" cy="2767476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2548991" y="1642683"/>
                <a:ext cx="504779" cy="276747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/>
              <p:cNvSpPr/>
              <p:nvPr/>
            </p:nvSpPr>
            <p:spPr>
              <a:xfrm>
                <a:off x="2694647" y="1815189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2694646" y="2093615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2692363" y="2372041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2694646" y="2650467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2692363" y="2928893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2692363" y="3963173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2632090" y="3386583"/>
                <a:ext cx="492443" cy="45348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TW" alt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3785046" y="1613613"/>
              <a:ext cx="575542" cy="2767476"/>
              <a:chOff x="2548991" y="1642683"/>
              <a:chExt cx="575542" cy="2767476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2548991" y="1642683"/>
                <a:ext cx="504779" cy="276747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2694647" y="1815189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2694646" y="2093615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692363" y="2372041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2694646" y="2650467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2692363" y="2928893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2692363" y="3963173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632090" y="3386583"/>
                <a:ext cx="492443" cy="45348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TW" alt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5165080" y="1613613"/>
              <a:ext cx="576357" cy="2767476"/>
              <a:chOff x="2548176" y="1607770"/>
              <a:chExt cx="576357" cy="2767476"/>
            </a:xfrm>
          </p:grpSpPr>
          <p:sp>
            <p:nvSpPr>
              <p:cNvPr id="62" name="橢圓 61"/>
              <p:cNvSpPr/>
              <p:nvPr/>
            </p:nvSpPr>
            <p:spPr>
              <a:xfrm>
                <a:off x="2548176" y="1607770"/>
                <a:ext cx="504779" cy="276747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2694647" y="1815189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2694646" y="2093615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2692363" y="2372041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2694646" y="2650467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2692363" y="2928893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2692363" y="3963173"/>
                <a:ext cx="211841" cy="2118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2632090" y="3386583"/>
                <a:ext cx="492443" cy="45348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TW" alt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2" name="群組 21"/>
          <p:cNvGrpSpPr/>
          <p:nvPr/>
        </p:nvGrpSpPr>
        <p:grpSpPr>
          <a:xfrm>
            <a:off x="1443366" y="1964047"/>
            <a:ext cx="1038943" cy="2147984"/>
            <a:chOff x="1443366" y="1964047"/>
            <a:chExt cx="1038943" cy="2147984"/>
          </a:xfrm>
        </p:grpSpPr>
        <p:cxnSp>
          <p:nvCxnSpPr>
            <p:cNvPr id="9" name="直線接點 8"/>
            <p:cNvCxnSpPr>
              <a:stCxn id="87" idx="6"/>
              <a:endCxn id="4" idx="2"/>
            </p:cNvCxnSpPr>
            <p:nvPr/>
          </p:nvCxnSpPr>
          <p:spPr>
            <a:xfrm flipV="1">
              <a:off x="1443366" y="1964047"/>
              <a:ext cx="1038943" cy="9058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87" idx="6"/>
              <a:endCxn id="26" idx="2"/>
            </p:cNvCxnSpPr>
            <p:nvPr/>
          </p:nvCxnSpPr>
          <p:spPr>
            <a:xfrm>
              <a:off x="1443366" y="2054629"/>
              <a:ext cx="1038942" cy="18784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27" idx="2"/>
              <a:endCxn id="87" idx="6"/>
            </p:cNvCxnSpPr>
            <p:nvPr/>
          </p:nvCxnSpPr>
          <p:spPr>
            <a:xfrm flipH="1" flipV="1">
              <a:off x="1443366" y="2054629"/>
              <a:ext cx="1036659" cy="46627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28" idx="2"/>
              <a:endCxn id="87" idx="6"/>
            </p:cNvCxnSpPr>
            <p:nvPr/>
          </p:nvCxnSpPr>
          <p:spPr>
            <a:xfrm flipH="1" flipV="1">
              <a:off x="1443366" y="2054629"/>
              <a:ext cx="1038942" cy="74469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87" idx="6"/>
              <a:endCxn id="29" idx="2"/>
            </p:cNvCxnSpPr>
            <p:nvPr/>
          </p:nvCxnSpPr>
          <p:spPr>
            <a:xfrm>
              <a:off x="1443366" y="2054629"/>
              <a:ext cx="1036659" cy="102312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7" idx="6"/>
              <a:endCxn id="31" idx="2"/>
            </p:cNvCxnSpPr>
            <p:nvPr/>
          </p:nvCxnSpPr>
          <p:spPr>
            <a:xfrm>
              <a:off x="1443366" y="2054629"/>
              <a:ext cx="1036659" cy="20574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1443366" y="1964047"/>
            <a:ext cx="1038943" cy="2147984"/>
            <a:chOff x="1443366" y="1964047"/>
            <a:chExt cx="1038943" cy="2147984"/>
          </a:xfrm>
        </p:grpSpPr>
        <p:cxnSp>
          <p:nvCxnSpPr>
            <p:cNvPr id="24" name="直線接點 23"/>
            <p:cNvCxnSpPr>
              <a:stCxn id="88" idx="6"/>
              <a:endCxn id="4" idx="2"/>
            </p:cNvCxnSpPr>
            <p:nvPr/>
          </p:nvCxnSpPr>
          <p:spPr>
            <a:xfrm flipV="1">
              <a:off x="1443366" y="1964047"/>
              <a:ext cx="1038943" cy="438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88" idx="6"/>
              <a:endCxn id="26" idx="2"/>
            </p:cNvCxnSpPr>
            <p:nvPr/>
          </p:nvCxnSpPr>
          <p:spPr>
            <a:xfrm flipV="1">
              <a:off x="1443366" y="2242473"/>
              <a:ext cx="1038942" cy="160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88" idx="6"/>
              <a:endCxn id="27" idx="2"/>
            </p:cNvCxnSpPr>
            <p:nvPr/>
          </p:nvCxnSpPr>
          <p:spPr>
            <a:xfrm>
              <a:off x="1443366" y="2402586"/>
              <a:ext cx="1036659" cy="11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88" idx="6"/>
              <a:endCxn id="28" idx="2"/>
            </p:cNvCxnSpPr>
            <p:nvPr/>
          </p:nvCxnSpPr>
          <p:spPr>
            <a:xfrm>
              <a:off x="1443366" y="2402586"/>
              <a:ext cx="1038942" cy="396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>
              <a:stCxn id="88" idx="6"/>
              <a:endCxn id="29" idx="2"/>
            </p:cNvCxnSpPr>
            <p:nvPr/>
          </p:nvCxnSpPr>
          <p:spPr>
            <a:xfrm>
              <a:off x="1443366" y="2402586"/>
              <a:ext cx="1036659" cy="675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>
              <a:stCxn id="88" idx="6"/>
              <a:endCxn id="31" idx="2"/>
            </p:cNvCxnSpPr>
            <p:nvPr/>
          </p:nvCxnSpPr>
          <p:spPr>
            <a:xfrm>
              <a:off x="1443366" y="2402586"/>
              <a:ext cx="1036659" cy="1709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群組 101"/>
          <p:cNvGrpSpPr/>
          <p:nvPr/>
        </p:nvGrpSpPr>
        <p:grpSpPr>
          <a:xfrm>
            <a:off x="2694150" y="1960755"/>
            <a:ext cx="1194147" cy="2147984"/>
            <a:chOff x="2694150" y="1960755"/>
            <a:chExt cx="1194147" cy="2147984"/>
          </a:xfrm>
        </p:grpSpPr>
        <p:cxnSp>
          <p:nvCxnSpPr>
            <p:cNvPr id="79" name="直線接點 78"/>
            <p:cNvCxnSpPr>
              <a:stCxn id="4" idx="6"/>
              <a:endCxn id="54" idx="2"/>
            </p:cNvCxnSpPr>
            <p:nvPr/>
          </p:nvCxnSpPr>
          <p:spPr>
            <a:xfrm flipV="1">
              <a:off x="2694150" y="1960755"/>
              <a:ext cx="1194147" cy="329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4" idx="6"/>
              <a:endCxn id="55" idx="2"/>
            </p:cNvCxnSpPr>
            <p:nvPr/>
          </p:nvCxnSpPr>
          <p:spPr>
            <a:xfrm>
              <a:off x="2694150" y="1964047"/>
              <a:ext cx="1194146" cy="27513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>
              <a:stCxn id="4" idx="6"/>
              <a:endCxn id="56" idx="2"/>
            </p:cNvCxnSpPr>
            <p:nvPr/>
          </p:nvCxnSpPr>
          <p:spPr>
            <a:xfrm>
              <a:off x="2694150" y="1964047"/>
              <a:ext cx="1191863" cy="55356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>
              <a:stCxn id="4" idx="6"/>
            </p:cNvCxnSpPr>
            <p:nvPr/>
          </p:nvCxnSpPr>
          <p:spPr>
            <a:xfrm>
              <a:off x="2694150" y="1964047"/>
              <a:ext cx="1191863" cy="8352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4" idx="6"/>
              <a:endCxn id="58" idx="2"/>
            </p:cNvCxnSpPr>
            <p:nvPr/>
          </p:nvCxnSpPr>
          <p:spPr>
            <a:xfrm>
              <a:off x="2694150" y="1964047"/>
              <a:ext cx="1191863" cy="111041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>
              <a:stCxn id="4" idx="6"/>
              <a:endCxn id="59" idx="2"/>
            </p:cNvCxnSpPr>
            <p:nvPr/>
          </p:nvCxnSpPr>
          <p:spPr>
            <a:xfrm>
              <a:off x="2694150" y="1964047"/>
              <a:ext cx="1191863" cy="214469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4" name="群組 123"/>
          <p:cNvGrpSpPr/>
          <p:nvPr/>
        </p:nvGrpSpPr>
        <p:grpSpPr>
          <a:xfrm>
            <a:off x="2691866" y="1960755"/>
            <a:ext cx="1196431" cy="2147984"/>
            <a:chOff x="2691866" y="1960755"/>
            <a:chExt cx="1196431" cy="2147984"/>
          </a:xfrm>
        </p:grpSpPr>
        <p:cxnSp>
          <p:nvCxnSpPr>
            <p:cNvPr id="104" name="直線接點 103"/>
            <p:cNvCxnSpPr>
              <a:endCxn id="54" idx="2"/>
            </p:cNvCxnSpPr>
            <p:nvPr/>
          </p:nvCxnSpPr>
          <p:spPr>
            <a:xfrm flipV="1">
              <a:off x="2691866" y="1960755"/>
              <a:ext cx="1196431" cy="27842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>
              <a:stCxn id="55" idx="2"/>
              <a:endCxn id="26" idx="6"/>
            </p:cNvCxnSpPr>
            <p:nvPr/>
          </p:nvCxnSpPr>
          <p:spPr>
            <a:xfrm flipH="1">
              <a:off x="2694149" y="2239181"/>
              <a:ext cx="1194147" cy="329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56" idx="2"/>
              <a:endCxn id="26" idx="6"/>
            </p:cNvCxnSpPr>
            <p:nvPr/>
          </p:nvCxnSpPr>
          <p:spPr>
            <a:xfrm flipH="1" flipV="1">
              <a:off x="2694149" y="2242473"/>
              <a:ext cx="1191864" cy="27513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>
              <a:endCxn id="26" idx="6"/>
            </p:cNvCxnSpPr>
            <p:nvPr/>
          </p:nvCxnSpPr>
          <p:spPr>
            <a:xfrm flipH="1" flipV="1">
              <a:off x="2694149" y="2242473"/>
              <a:ext cx="1191864" cy="55685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stCxn id="58" idx="2"/>
              <a:endCxn id="26" idx="6"/>
            </p:cNvCxnSpPr>
            <p:nvPr/>
          </p:nvCxnSpPr>
          <p:spPr>
            <a:xfrm flipH="1" flipV="1">
              <a:off x="2694149" y="2242473"/>
              <a:ext cx="1191864" cy="8319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>
              <a:stCxn id="59" idx="2"/>
              <a:endCxn id="26" idx="6"/>
            </p:cNvCxnSpPr>
            <p:nvPr/>
          </p:nvCxnSpPr>
          <p:spPr>
            <a:xfrm flipH="1" flipV="1">
              <a:off x="2694149" y="2242473"/>
              <a:ext cx="1191864" cy="186626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91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OpenAI Gym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782187" cy="2764500"/>
          </a:xfrm>
        </p:spPr>
        <p:txBody>
          <a:bodyPr/>
          <a:lstStyle/>
          <a:p>
            <a:r>
              <a:rPr lang="zh-TW" altLang="en-US" sz="1600" dirty="0" smtClean="0"/>
              <a:t> </a:t>
            </a:r>
            <a:r>
              <a:rPr lang="en-US" altLang="zh-TW" sz="1600" dirty="0" smtClean="0"/>
              <a:t>Elon Musk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Provides environments for RL.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RL stands for Reinforcement Learning.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84" y="0"/>
            <a:ext cx="4279516" cy="51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 = Sequential()</a:t>
            </a:r>
          </a:p>
          <a:p>
            <a:pPr>
              <a:buNone/>
            </a:pP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model.add(Dense(units=1, input_dim=1))</a:t>
            </a:r>
          </a:p>
          <a:p>
            <a:pPr>
              <a:buNone/>
            </a:pP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model.compile(loss=‘mse’, optimizer=‘sgd’)</a:t>
            </a:r>
          </a:p>
          <a:p>
            <a:pPr>
              <a:buNone/>
            </a:pPr>
            <a:endParaRPr lang="en-US" altLang="zh-TW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 = Sequential([</a:t>
            </a:r>
          </a:p>
          <a:p>
            <a:pPr>
              <a:buNone/>
            </a:pPr>
            <a:r>
              <a:rPr lang="en-US" altLang="zh-TW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Dense(units=1, input_dim=1)</a:t>
            </a:r>
            <a:endParaRPr lang="en-US" altLang="zh-TW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])</a:t>
            </a:r>
          </a:p>
          <a:p>
            <a:pPr>
              <a:buNone/>
            </a:pP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model.compile(loss=‘mse’, optimizer=‘sgd’)</a:t>
            </a:r>
          </a:p>
        </p:txBody>
      </p:sp>
    </p:spTree>
    <p:extLst>
      <p:ext uri="{BB962C8B-B14F-4D97-AF65-F5344CB8AC3E}">
        <p14:creationId xmlns:p14="http://schemas.microsoft.com/office/powerpoint/2010/main" val="18474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 = Sequential()</a:t>
            </a:r>
          </a:p>
          <a:p>
            <a:pPr>
              <a:buNone/>
            </a:pP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model.add(Dense(units=64, input_dim=1, activation=‘</a:t>
            </a:r>
            <a:r>
              <a:rPr lang="en-US" altLang="zh-TW" sz="1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relu</a:t>
            </a: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’))</a:t>
            </a:r>
          </a:p>
          <a:p>
            <a:pPr>
              <a:buNone/>
            </a:pP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model.add(Dense(64, activation=‘tanh’))</a:t>
            </a:r>
          </a:p>
          <a:p>
            <a:pPr>
              <a:buNone/>
            </a:pP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model.add(Dense(1))</a:t>
            </a:r>
          </a:p>
          <a:p>
            <a:pPr>
              <a:buNone/>
            </a:pPr>
            <a:endParaRPr lang="en-US" altLang="zh-TW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From keras.layers import Dense, </a:t>
            </a:r>
            <a:r>
              <a:rPr lang="en-US" altLang="zh-TW" sz="1400" dirty="0" smtClean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Activation</a:t>
            </a:r>
          </a:p>
          <a:p>
            <a:pPr>
              <a:buNone/>
            </a:pP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model=Sequential([</a:t>
            </a:r>
          </a:p>
          <a:p>
            <a:pPr>
              <a:buNone/>
            </a:pPr>
            <a:r>
              <a:rPr lang="zh-TW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　</a:t>
            </a:r>
            <a:r>
              <a:rPr lang="zh-TW" alt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　</a:t>
            </a: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Dense(</a:t>
            </a:r>
            <a:r>
              <a:rPr lang="en-US" altLang="zh-TW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units=64, </a:t>
            </a: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input_dim=1),</a:t>
            </a:r>
          </a:p>
          <a:p>
            <a:pPr>
              <a:buNone/>
            </a:pPr>
            <a:r>
              <a:rPr lang="zh-TW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　</a:t>
            </a:r>
            <a:r>
              <a:rPr lang="zh-TW" alt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　</a:t>
            </a: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Activation(‘</a:t>
            </a:r>
            <a:r>
              <a:rPr lang="en-US" altLang="zh-TW" sz="1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relu</a:t>
            </a: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’),</a:t>
            </a:r>
            <a:endParaRPr lang="en-US" altLang="zh-TW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zh-TW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　　</a:t>
            </a: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Dense(64),</a:t>
            </a:r>
            <a:endParaRPr lang="en-US" altLang="zh-TW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zh-TW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　　</a:t>
            </a:r>
            <a:r>
              <a:rPr lang="en-US" altLang="zh-TW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Activation</a:t>
            </a: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(‘tanh’),</a:t>
            </a:r>
          </a:p>
          <a:p>
            <a:pPr>
              <a:buNone/>
            </a:pPr>
            <a:r>
              <a:rPr lang="zh-TW" alt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　　</a:t>
            </a: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Dense(units=1)</a:t>
            </a:r>
          </a:p>
          <a:p>
            <a:pPr>
              <a:buNone/>
            </a:pPr>
            <a:r>
              <a:rPr lang="en-US" altLang="zh-TW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])</a:t>
            </a:r>
          </a:p>
          <a:p>
            <a:pPr>
              <a:buNone/>
            </a:pPr>
            <a:endParaRPr lang="en-US" altLang="zh-TW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 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#</a:t>
            </a:r>
            <a:r>
              <a:rPr lang="zh-TW" alt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D has 50000 (X, </a:t>
            </a:r>
            <a:r>
              <a:rPr lang="en-US" altLang="zh-TW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 data.</a:t>
            </a:r>
          </a:p>
          <a:p>
            <a:pPr>
              <a:buNone/>
            </a:pP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# </a:t>
            </a:r>
            <a:r>
              <a:rPr lang="en-US" altLang="zh-TW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X_train</a:t>
            </a: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Y_train = X[:40000], Y[:40000]</a:t>
            </a:r>
          </a:p>
          <a:p>
            <a:pPr>
              <a:buNone/>
            </a:pP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# </a:t>
            </a:r>
            <a:r>
              <a:rPr lang="en-US" altLang="zh-TW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X_test</a:t>
            </a: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altLang="zh-TW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Y_test</a:t>
            </a: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 X[40000:], Y[40000:]</a:t>
            </a:r>
          </a:p>
          <a:p>
            <a:pPr>
              <a:buNone/>
            </a:pPr>
            <a:endParaRPr lang="en-US" altLang="zh-TW" sz="1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altLang="zh-TW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range(TRAINNING_ITER):</a:t>
            </a:r>
          </a:p>
          <a:p>
            <a:pPr>
              <a:buNone/>
            </a:pPr>
            <a:r>
              <a:rPr lang="zh-TW" alt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　　</a:t>
            </a: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cost = model.train_on_batch(</a:t>
            </a:r>
            <a:r>
              <a:rPr lang="en-US" altLang="zh-TW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X_train</a:t>
            </a: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Y_train)</a:t>
            </a:r>
          </a:p>
          <a:p>
            <a:pPr>
              <a:buNone/>
            </a:pPr>
            <a:endParaRPr lang="en-US" altLang="zh-TW" sz="1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altLang="zh-TW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 model.compile(loss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=‘mse’, optimizer=‘sgd</a:t>
            </a:r>
            <a:r>
              <a:rPr lang="en-US" altLang="zh-TW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’)</a:t>
            </a:r>
          </a:p>
          <a:p>
            <a:pPr>
              <a:buNone/>
            </a:pPr>
            <a:endParaRPr lang="en-US" altLang="zh-TW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model.fit(</a:t>
            </a:r>
            <a:r>
              <a:rPr lang="en-US" altLang="zh-TW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X_train</a:t>
            </a:r>
            <a:r>
              <a:rPr lang="en-US" altLang="zh-TW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Y_train, epochs=128, steps_per_epoch=64)</a:t>
            </a:r>
          </a:p>
          <a:p>
            <a:pPr>
              <a:buNone/>
            </a:pPr>
            <a:endParaRPr lang="en-US" altLang="zh-TW" sz="1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600" dirty="0"/>
              <a:t> </a:t>
            </a:r>
            <a:r>
              <a:rPr lang="en-US" altLang="zh-TW" sz="1600" dirty="0" smtClean="0"/>
              <a:t>cost = </a:t>
            </a:r>
            <a:r>
              <a:rPr lang="en-US" altLang="zh-TW" sz="1600" dirty="0" err="1" smtClean="0"/>
              <a:t>model.evaluate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X_test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Y_test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batch_size</a:t>
            </a:r>
            <a:r>
              <a:rPr lang="en-US" altLang="zh-TW" sz="1600" dirty="0" smtClean="0"/>
              <a:t>=128)</a:t>
            </a:r>
          </a:p>
          <a:p>
            <a:pPr>
              <a:buNone/>
            </a:pPr>
            <a:endParaRPr lang="en-US" altLang="zh-TW" sz="1600" dirty="0"/>
          </a:p>
          <a:p>
            <a:r>
              <a:rPr lang="en-US" altLang="zh-TW" sz="1600" dirty="0" smtClean="0"/>
              <a:t> cost = </a:t>
            </a:r>
            <a:r>
              <a:rPr lang="en-US" altLang="zh-TW" sz="1600" dirty="0" err="1" smtClean="0"/>
              <a:t>model.test_on_batch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X_test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Y_test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97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Predict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# </a:t>
            </a:r>
            <a:r>
              <a:rPr lang="en-US" altLang="zh-TW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X_test</a:t>
            </a:r>
            <a:r>
              <a:rPr lang="en-US" alt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altLang="zh-TW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Y_test</a:t>
            </a:r>
            <a:r>
              <a:rPr lang="en-US" alt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 = X[40000:], Y[40000:]</a:t>
            </a:r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Y_predict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model.predict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X_test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5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</a:t>
            </a:r>
            <a:r>
              <a:rPr lang="en" b="1" dirty="0" smtClean="0">
                <a:solidFill>
                  <a:srgbClr val="66FF33"/>
                </a:solidFill>
              </a:rPr>
              <a:t>?</a:t>
            </a:r>
            <a:endParaRPr lang="en" b="1" dirty="0">
              <a:solidFill>
                <a:srgbClr val="66FF33"/>
              </a:solidFill>
            </a:endParaRPr>
          </a:p>
        </p:txBody>
      </p:sp>
      <p:pic>
        <p:nvPicPr>
          <p:cNvPr id="339" name="Shape 339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276"/>
            <a:ext cx="9144000" cy="39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5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44" y="-37380"/>
            <a:ext cx="3947337" cy="51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89120" y="691261"/>
            <a:ext cx="51269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https://gym.openai.com/envs</a:t>
            </a:r>
            <a:endParaRPr lang="zh-TW" alt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033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7086" y="881129"/>
            <a:ext cx="6191357" cy="635999"/>
          </a:xfrm>
        </p:spPr>
        <p:txBody>
          <a:bodyPr/>
          <a:lstStyle/>
          <a:p>
            <a:r>
              <a:rPr lang="en-US" altLang="zh-TW" sz="2800" dirty="0" smtClean="0"/>
              <a:t>Clone code</a:t>
            </a:r>
            <a:endParaRPr lang="zh-TW" altLang="en-US" sz="2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329033" cy="2764500"/>
          </a:xfrm>
        </p:spPr>
        <p:txBody>
          <a:bodyPr/>
          <a:lstStyle/>
          <a:p>
            <a:r>
              <a:rPr lang="en-US" altLang="zh-TW" sz="1600" dirty="0" smtClean="0"/>
              <a:t> git </a:t>
            </a:r>
            <a:r>
              <a:rPr lang="en-US" altLang="zh-TW" sz="1600" dirty="0"/>
              <a:t>clone </a:t>
            </a:r>
            <a:r>
              <a:rPr lang="en-US" altLang="zh-TW" sz="1600" dirty="0">
                <a:hlinkClick r:id="rId2"/>
              </a:rPr>
              <a:t>https://</a:t>
            </a:r>
            <a:r>
              <a:rPr lang="en-US" altLang="zh-TW" sz="1600" dirty="0" smtClean="0">
                <a:hlinkClick r:id="rId2"/>
              </a:rPr>
              <a:t>github.com/showaykerker/gym_tut_NCRL</a:t>
            </a:r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cd </a:t>
            </a:r>
            <a:r>
              <a:rPr lang="en-US" altLang="zh-TW" sz="1600" dirty="0" err="1" smtClean="0"/>
              <a:t>gym_tut_NCRL</a:t>
            </a:r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err="1"/>
              <a:t>gedit</a:t>
            </a:r>
            <a:r>
              <a:rPr lang="en-US" altLang="zh-TW" sz="1600" dirty="0"/>
              <a:t> run.py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2785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207" t="5685"/>
          <a:stretch/>
        </p:blipFill>
        <p:spPr>
          <a:xfrm>
            <a:off x="0" y="881129"/>
            <a:ext cx="9131037" cy="37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313</Words>
  <Application>Microsoft Office PowerPoint</Application>
  <PresentationFormat>如螢幕大小 (16:9)</PresentationFormat>
  <Paragraphs>91</Paragraphs>
  <Slides>25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微軟正黑體 Light</vt:lpstr>
      <vt:lpstr>Calibri Light</vt:lpstr>
      <vt:lpstr>Mongolian Baiti</vt:lpstr>
      <vt:lpstr>Calibri</vt:lpstr>
      <vt:lpstr>Hind</vt:lpstr>
      <vt:lpstr>Verdana</vt:lpstr>
      <vt:lpstr>新細明體</vt:lpstr>
      <vt:lpstr>微軟正黑體</vt:lpstr>
      <vt:lpstr>Arial</vt:lpstr>
      <vt:lpstr>Dumaine</vt:lpstr>
      <vt:lpstr>OpenAI Gym</vt:lpstr>
      <vt:lpstr>OpenAI Gym</vt:lpstr>
      <vt:lpstr>PowerPoint 簡報</vt:lpstr>
      <vt:lpstr>PowerPoint 簡報</vt:lpstr>
      <vt:lpstr>PowerPoint 簡報</vt:lpstr>
      <vt:lpstr>PowerPoint 簡報</vt:lpstr>
      <vt:lpstr>PowerPoint 簡報</vt:lpstr>
      <vt:lpstr>Clone code</vt:lpstr>
      <vt:lpstr>PowerPoint 簡報</vt:lpstr>
      <vt:lpstr>API ( 應用程式介面、应用程序接口 )</vt:lpstr>
      <vt:lpstr>OpenAI Gym API</vt:lpstr>
      <vt:lpstr>PowerPoint 簡報</vt:lpstr>
      <vt:lpstr>OpenAI Gym API (II)</vt:lpstr>
      <vt:lpstr>Find Out What Observations Indicate</vt:lpstr>
      <vt:lpstr>Car_env</vt:lpstr>
      <vt:lpstr>Run</vt:lpstr>
      <vt:lpstr>In Case You Forget  How To Do It…</vt:lpstr>
      <vt:lpstr>Build Model</vt:lpstr>
      <vt:lpstr>Neural Network</vt:lpstr>
      <vt:lpstr>Build Model</vt:lpstr>
      <vt:lpstr>Build Model</vt:lpstr>
      <vt:lpstr>Train Model</vt:lpstr>
      <vt:lpstr>Test Model</vt:lpstr>
      <vt:lpstr>Predict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許修瑋</dc:creator>
  <cp:lastModifiedBy>許修瑋</cp:lastModifiedBy>
  <cp:revision>127</cp:revision>
  <dcterms:modified xsi:type="dcterms:W3CDTF">2017-12-27T07:35:17Z</dcterms:modified>
</cp:coreProperties>
</file>