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60"/>
  </p:notesMasterIdLst>
  <p:handoutMasterIdLst>
    <p:handoutMasterId r:id="rId61"/>
  </p:handoutMasterIdLst>
  <p:sldIdLst>
    <p:sldId id="484" r:id="rId2"/>
    <p:sldId id="257" r:id="rId3"/>
    <p:sldId id="389" r:id="rId4"/>
    <p:sldId id="390" r:id="rId5"/>
    <p:sldId id="436" r:id="rId6"/>
    <p:sldId id="437" r:id="rId7"/>
    <p:sldId id="438" r:id="rId8"/>
    <p:sldId id="435" r:id="rId9"/>
    <p:sldId id="440" r:id="rId10"/>
    <p:sldId id="391" r:id="rId11"/>
    <p:sldId id="392" r:id="rId12"/>
    <p:sldId id="393" r:id="rId13"/>
    <p:sldId id="394" r:id="rId14"/>
    <p:sldId id="396" r:id="rId15"/>
    <p:sldId id="397" r:id="rId16"/>
    <p:sldId id="473" r:id="rId17"/>
    <p:sldId id="442" r:id="rId18"/>
    <p:sldId id="443" r:id="rId19"/>
    <p:sldId id="444" r:id="rId20"/>
    <p:sldId id="445" r:id="rId21"/>
    <p:sldId id="412" r:id="rId22"/>
    <p:sldId id="413" r:id="rId23"/>
    <p:sldId id="414" r:id="rId24"/>
    <p:sldId id="450" r:id="rId25"/>
    <p:sldId id="451" r:id="rId26"/>
    <p:sldId id="452" r:id="rId27"/>
    <p:sldId id="453" r:id="rId28"/>
    <p:sldId id="476" r:id="rId29"/>
    <p:sldId id="416" r:id="rId30"/>
    <p:sldId id="417" r:id="rId31"/>
    <p:sldId id="420" r:id="rId32"/>
    <p:sldId id="460" r:id="rId33"/>
    <p:sldId id="454" r:id="rId34"/>
    <p:sldId id="485" r:id="rId35"/>
    <p:sldId id="486" r:id="rId36"/>
    <p:sldId id="461" r:id="rId37"/>
    <p:sldId id="478" r:id="rId38"/>
    <p:sldId id="458" r:id="rId39"/>
    <p:sldId id="479" r:id="rId40"/>
    <p:sldId id="421" r:id="rId41"/>
    <p:sldId id="462" r:id="rId42"/>
    <p:sldId id="424" r:id="rId43"/>
    <p:sldId id="425" r:id="rId44"/>
    <p:sldId id="463" r:id="rId45"/>
    <p:sldId id="465" r:id="rId46"/>
    <p:sldId id="427" r:id="rId47"/>
    <p:sldId id="467" r:id="rId48"/>
    <p:sldId id="480" r:id="rId49"/>
    <p:sldId id="481" r:id="rId50"/>
    <p:sldId id="466" r:id="rId51"/>
    <p:sldId id="428" r:id="rId52"/>
    <p:sldId id="429" r:id="rId53"/>
    <p:sldId id="430" r:id="rId54"/>
    <p:sldId id="469" r:id="rId55"/>
    <p:sldId id="482" r:id="rId56"/>
    <p:sldId id="483" r:id="rId57"/>
    <p:sldId id="433" r:id="rId58"/>
    <p:sldId id="434" r:id="rId5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13" autoAdjust="0"/>
    <p:restoredTop sz="96358" autoAdjust="0"/>
  </p:normalViewPr>
  <p:slideViewPr>
    <p:cSldViewPr>
      <p:cViewPr>
        <p:scale>
          <a:sx n="60" d="100"/>
          <a:sy n="60" d="100"/>
        </p:scale>
        <p:origin x="-2069" y="-4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C17117-7293-014D-BDF9-47C0AFD297D1}" type="datetimeFigureOut">
              <a:rPr lang="en-US" smtClean="0"/>
              <a:t>3/5/2018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CE2279-8DDE-044C-AC98-6D9C3FD678D3}" type="slidenum">
              <a:rPr lang="en-US" smtClean="0"/>
              <a:t>‹#›</a:t>
            </a:fld>
            <a:endParaRPr lang="en-US"/>
          </a:p>
        </p:txBody>
      </p:sp>
    </p:spTree>
    <p:extLst>
      <p:ext uri="{BB962C8B-B14F-4D97-AF65-F5344CB8AC3E}">
        <p14:creationId xmlns:p14="http://schemas.microsoft.com/office/powerpoint/2010/main" val="1853803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A75C1B8B-FD88-2342-958F-98A2BE86E9ED}" type="slidenum">
              <a:rPr lang="en-US" altLang="en-US"/>
              <a:pPr/>
              <a:t>‹#›</a:t>
            </a:fld>
            <a:endParaRPr lang="en-US" altLang="en-US"/>
          </a:p>
        </p:txBody>
      </p:sp>
    </p:spTree>
    <p:extLst>
      <p:ext uri="{BB962C8B-B14F-4D97-AF65-F5344CB8AC3E}">
        <p14:creationId xmlns:p14="http://schemas.microsoft.com/office/powerpoint/2010/main" val="760711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F60A2B3-1D7F-624E-9DE4-064B62C15528}" type="slidenum">
              <a:rPr lang="en-US" altLang="en-US" sz="1200">
                <a:solidFill>
                  <a:schemeClr val="tx1"/>
                </a:solidFill>
              </a:rPr>
              <a:pPr/>
              <a:t>1</a:t>
            </a:fld>
            <a:endParaRPr lang="en-US" altLang="en-US"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FEC0790-D401-DE46-B27B-8E8CB42F24F0}" type="slidenum">
              <a:rPr lang="en-US" altLang="en-US" sz="1200">
                <a:solidFill>
                  <a:schemeClr val="tx1"/>
                </a:solidFill>
              </a:rPr>
              <a:pPr/>
              <a:t>10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CFA756E-435D-5D4E-9220-E88CAF1630AF}" type="slidenum">
              <a:rPr lang="en-US" altLang="en-US" sz="1200">
                <a:solidFill>
                  <a:schemeClr val="tx1"/>
                </a:solidFill>
              </a:rPr>
              <a:pPr/>
              <a:t>11</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1F0F38-89D3-614B-A5B8-230C8F76BF47}" type="slidenum">
              <a:rPr lang="en-US" altLang="en-US" sz="1200">
                <a:solidFill>
                  <a:schemeClr val="tx1"/>
                </a:solidFill>
              </a:rPr>
              <a:pPr/>
              <a:t>12</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E380148-E985-CA42-8743-8CC9B21D276D}" type="slidenum">
              <a:rPr lang="en-US" altLang="en-US" sz="1200">
                <a:solidFill>
                  <a:schemeClr val="tx1"/>
                </a:solidFill>
              </a:rPr>
              <a:pPr/>
              <a:t>13</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04C2098-1911-2744-9FCC-2AF83378F31E}" type="slidenum">
              <a:rPr lang="en-US" altLang="en-US" sz="1200">
                <a:solidFill>
                  <a:schemeClr val="tx1"/>
                </a:solidFill>
              </a:rPr>
              <a:pPr/>
              <a:t>14</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5F6416-2E87-9D46-A938-766FC24C1632}" type="slidenum">
              <a:rPr lang="en-US" altLang="en-US" sz="1200">
                <a:solidFill>
                  <a:schemeClr val="tx1"/>
                </a:solidFill>
              </a:rPr>
              <a:pPr/>
              <a:t>15</a:t>
            </a:fld>
            <a:endParaRPr lang="en-US"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6B6E8CA-D47C-4544-8CC8-6844BE650C20}" type="slidenum">
              <a:rPr lang="en-US" altLang="en-US" sz="1200">
                <a:solidFill>
                  <a:schemeClr val="tx1"/>
                </a:solidFill>
              </a:rPr>
              <a:pPr/>
              <a:t>16</a:t>
            </a:fld>
            <a:endParaRPr lang="en-US" altLang="en-US"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0B6E2B5-C58C-4A4B-A1AD-57B3A7D20D3A}" type="slidenum">
              <a:rPr lang="en-US" altLang="en-US" sz="1200">
                <a:solidFill>
                  <a:schemeClr val="tx1"/>
                </a:solidFill>
              </a:rPr>
              <a:pPr/>
              <a:t>17</a:t>
            </a:fld>
            <a:endParaRPr lang="en-US"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E43DE8E-399D-3845-BEC2-FC522EA5600D}" type="slidenum">
              <a:rPr lang="en-US" altLang="en-US" sz="1200">
                <a:solidFill>
                  <a:schemeClr val="tx1"/>
                </a:solidFill>
              </a:rPr>
              <a:pPr/>
              <a:t>18</a:t>
            </a:fld>
            <a:endParaRPr lang="en-US"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79708FC-0034-7640-8759-564B7B04C2D6}"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585A623-C0EA-B84F-874A-9358D427BF9B}" type="slidenum">
              <a:rPr lang="en-US" altLang="en-US" sz="1200">
                <a:solidFill>
                  <a:schemeClr val="tx1"/>
                </a:solidFill>
              </a:rPr>
              <a:pPr/>
              <a:t>2</a:t>
            </a:fld>
            <a:endParaRPr lang="en-US" altLang="en-US" sz="1200"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343909A-91C7-6C48-9CE1-BFFEFA1685B1}"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5F1DB2-D4DB-1C4B-ADC9-229C3FE3C350}"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BF36AE7-BF2C-5840-84E4-C02EBA0B17A5}" type="slidenum">
              <a:rPr lang="en-US" altLang="en-US" sz="1200">
                <a:solidFill>
                  <a:schemeClr val="tx1"/>
                </a:solidFill>
              </a:rPr>
              <a:pPr/>
              <a:t>22</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26305B-DAE2-8B4C-8E42-969BF2A0728D}" type="slidenum">
              <a:rPr lang="en-US" altLang="en-US" sz="1200">
                <a:solidFill>
                  <a:schemeClr val="tx1"/>
                </a:solidFill>
              </a:rPr>
              <a:pPr/>
              <a:t>23</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A51981A-F14B-4644-8D87-56CB3C34CA8D}" type="slidenum">
              <a:rPr lang="en-US" altLang="en-US" sz="1200">
                <a:solidFill>
                  <a:schemeClr val="tx1"/>
                </a:solidFill>
              </a:rPr>
              <a:pPr/>
              <a:t>24</a:t>
            </a:fld>
            <a:endParaRPr lang="en-US" altLang="en-US"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45E4C28-5B57-8A48-B12C-A5A35F912C2A}" type="slidenum">
              <a:rPr lang="en-US" altLang="en-US" sz="1200">
                <a:solidFill>
                  <a:schemeClr val="tx1"/>
                </a:solidFill>
              </a:rPr>
              <a:pPr/>
              <a:t>25</a:t>
            </a:fld>
            <a:endParaRPr lang="en-US" altLang="en-US" sz="120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CDE51B-8C84-B54F-93F1-796BCF1A3F2C}" type="slidenum">
              <a:rPr lang="en-US" altLang="en-US" sz="1200">
                <a:solidFill>
                  <a:schemeClr val="tx1"/>
                </a:solidFill>
              </a:rPr>
              <a:pPr/>
              <a:t>26</a:t>
            </a:fld>
            <a:endParaRPr lang="en-US" altLang="en-US" sz="120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AE1C501-6125-6341-86A0-1A4CA9BC6CB3}" type="slidenum">
              <a:rPr lang="en-US" altLang="en-US" sz="1200">
                <a:solidFill>
                  <a:schemeClr val="tx1"/>
                </a:solidFill>
              </a:rPr>
              <a:pPr/>
              <a:t>27</a:t>
            </a:fld>
            <a:endParaRPr lang="en-US" altLang="en-US" sz="120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61994A8-00D2-2D44-80D8-9B849F78EE03}" type="slidenum">
              <a:rPr lang="en-US" altLang="en-US" sz="1200">
                <a:solidFill>
                  <a:schemeClr val="tx1"/>
                </a:solidFill>
              </a:rPr>
              <a:pPr/>
              <a:t>28</a:t>
            </a:fld>
            <a:endParaRPr lang="en-US" altLang="en-US" sz="120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BBC2E66-0225-3E48-A26D-DCFA5F210030}" type="slidenum">
              <a:rPr lang="en-US" altLang="en-US" sz="1200">
                <a:solidFill>
                  <a:schemeClr val="tx1"/>
                </a:solidFill>
              </a:rPr>
              <a:pPr/>
              <a:t>29</a:t>
            </a:fld>
            <a:endParaRPr lang="en-US"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C6CBB8-FF1B-7846-83FB-28AA0D8775BD}" type="slidenum">
              <a:rPr lang="en-US" altLang="en-US" sz="1200">
                <a:solidFill>
                  <a:schemeClr val="tx1"/>
                </a:solidFill>
              </a:rPr>
              <a:pPr/>
              <a:t>3</a:t>
            </a:fld>
            <a:endParaRPr lang="en-US" altLang="en-US" sz="1200"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F9FD6A5-BC51-0841-879F-A7EC79339501}" type="slidenum">
              <a:rPr lang="en-US" altLang="en-US" sz="1200">
                <a:solidFill>
                  <a:schemeClr val="tx1"/>
                </a:solidFill>
              </a:rPr>
              <a:pPr/>
              <a:t>30</a:t>
            </a:fld>
            <a:endParaRPr lang="en-US" altLang="en-US" sz="120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42B76CE-A935-1E4B-BACD-E0D843F80AB5}" type="slidenum">
              <a:rPr lang="en-US" altLang="en-US" sz="1200">
                <a:solidFill>
                  <a:schemeClr val="tx1"/>
                </a:solidFill>
              </a:rPr>
              <a:pPr/>
              <a:t>31</a:t>
            </a:fld>
            <a:endParaRPr lang="en-US" altLang="en-US" sz="120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5767B16-FC10-3F46-AF37-429B0B558491}" type="slidenum">
              <a:rPr lang="en-US" altLang="en-US" sz="1200">
                <a:solidFill>
                  <a:schemeClr val="tx1"/>
                </a:solidFill>
              </a:rPr>
              <a:pPr/>
              <a:t>32</a:t>
            </a:fld>
            <a:endParaRPr lang="en-US" altLang="en-US"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1806133-8993-5348-91B7-8AB350394387}" type="slidenum">
              <a:rPr lang="en-US" altLang="en-US" sz="1200">
                <a:solidFill>
                  <a:schemeClr val="tx1"/>
                </a:solidFill>
              </a:rPr>
              <a:pPr/>
              <a:t>33</a:t>
            </a:fld>
            <a:endParaRPr lang="en-US" altLang="en-US"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34</a:t>
            </a:fld>
            <a:endParaRPr lang="en-US" altLang="en-US" sz="1200" dirty="0">
              <a:solidFill>
                <a:schemeClr val="tx1"/>
              </a:solidFill>
            </a:endParaRPr>
          </a:p>
        </p:txBody>
      </p:sp>
    </p:spTree>
    <p:extLst>
      <p:ext uri="{BB962C8B-B14F-4D97-AF65-F5344CB8AC3E}">
        <p14:creationId xmlns:p14="http://schemas.microsoft.com/office/powerpoint/2010/main" val="155540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A1D30E2-AC56-F643-AE5D-84D8154AD485}" type="slidenum">
              <a:rPr lang="en-US" altLang="en-US" sz="1200">
                <a:solidFill>
                  <a:schemeClr val="tx1"/>
                </a:solidFill>
              </a:rPr>
              <a:pPr/>
              <a:t>35</a:t>
            </a:fld>
            <a:endParaRPr lang="en-US" altLang="en-US" sz="1200" dirty="0">
              <a:solidFill>
                <a:schemeClr val="tx1"/>
              </a:solidFill>
            </a:endParaRPr>
          </a:p>
        </p:txBody>
      </p:sp>
    </p:spTree>
    <p:extLst>
      <p:ext uri="{BB962C8B-B14F-4D97-AF65-F5344CB8AC3E}">
        <p14:creationId xmlns:p14="http://schemas.microsoft.com/office/powerpoint/2010/main" val="4219838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E4138F2-9F52-414E-B33A-5535ABF73593}" type="slidenum">
              <a:rPr lang="en-US" altLang="en-US" sz="1200">
                <a:solidFill>
                  <a:schemeClr val="tx1"/>
                </a:solidFill>
              </a:rPr>
              <a:pPr/>
              <a:t>36</a:t>
            </a:fld>
            <a:endParaRPr lang="en-US" altLang="en-US"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3189CE6-F25E-8C4A-9122-B2C1DB2856A7}" type="slidenum">
              <a:rPr lang="en-US" altLang="en-US" sz="1200">
                <a:solidFill>
                  <a:schemeClr val="tx1"/>
                </a:solidFill>
              </a:rPr>
              <a:pPr/>
              <a:t>37</a:t>
            </a:fld>
            <a:endParaRPr lang="en-US" altLang="en-US"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AED3DE-BEDA-B44B-BCBE-E69CD376E8AB}" type="slidenum">
              <a:rPr lang="en-US" altLang="en-US" sz="1200">
                <a:solidFill>
                  <a:schemeClr val="tx1"/>
                </a:solidFill>
              </a:rPr>
              <a:pPr/>
              <a:t>38</a:t>
            </a:fld>
            <a:endParaRPr lang="en-US" altLang="en-US"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E0C72AE-38C6-E74B-B15B-B75FDB4637CA}" type="slidenum">
              <a:rPr lang="en-US" altLang="en-US" sz="1200">
                <a:solidFill>
                  <a:schemeClr val="tx1"/>
                </a:solidFill>
              </a:rPr>
              <a:pPr/>
              <a:t>39</a:t>
            </a:fld>
            <a:endParaRPr lang="en-US" altLang="en-US"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C5A01A3-0EC6-1545-8165-72FEBD9ADBD2}" type="slidenum">
              <a:rPr lang="en-US" altLang="en-US" sz="1200">
                <a:solidFill>
                  <a:schemeClr val="tx1"/>
                </a:solidFill>
              </a:rPr>
              <a:pPr/>
              <a:t>4</a:t>
            </a:fld>
            <a:endParaRPr lang="en-US" altLang="en-US" sz="1200"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70B5AC5F-22B2-644D-9ADC-4C9C65AB207A}" type="slidenum">
              <a:rPr lang="en-US" altLang="en-US" sz="1200">
                <a:solidFill>
                  <a:schemeClr val="tx1"/>
                </a:solidFill>
              </a:rPr>
              <a:pPr/>
              <a:t>40</a:t>
            </a:fld>
            <a:endParaRPr lang="en-US" altLang="en-US"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61EBC60-D4E1-D646-AC64-6B70FC2F7772}" type="slidenum">
              <a:rPr lang="en-US" altLang="en-US" sz="1200">
                <a:solidFill>
                  <a:schemeClr val="tx1"/>
                </a:solidFill>
              </a:rPr>
              <a:pPr/>
              <a:t>41</a:t>
            </a:fld>
            <a:endParaRPr lang="en-US" altLang="en-US"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3BCE63-4FC5-1145-AB01-8E29A23BEC87}" type="slidenum">
              <a:rPr lang="en-US" altLang="en-US" sz="1200">
                <a:solidFill>
                  <a:schemeClr val="tx1"/>
                </a:solidFill>
              </a:rPr>
              <a:pPr/>
              <a:t>42</a:t>
            </a:fld>
            <a:endParaRPr lang="en-US" altLang="en-US"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D95D2C2-EC64-D842-8B81-C224ACA0AAB2}" type="slidenum">
              <a:rPr lang="en-US" altLang="en-US" sz="1200">
                <a:solidFill>
                  <a:schemeClr val="tx1"/>
                </a:solidFill>
              </a:rPr>
              <a:pPr/>
              <a:t>43</a:t>
            </a:fld>
            <a:endParaRPr lang="en-US" altLang="en-US" sz="1200" dirty="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1100113-46FC-6949-85DF-B03B07AF05B7}" type="slidenum">
              <a:rPr lang="en-US" altLang="en-US" sz="1200">
                <a:solidFill>
                  <a:schemeClr val="tx1"/>
                </a:solidFill>
              </a:rPr>
              <a:pPr/>
              <a:t>44</a:t>
            </a:fld>
            <a:endParaRPr lang="en-US" altLang="en-US" sz="1200" dirty="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77C4C8D-87A5-5846-8133-95CF3CB01514}" type="slidenum">
              <a:rPr lang="en-US" altLang="en-US" sz="1200">
                <a:solidFill>
                  <a:schemeClr val="tx1"/>
                </a:solidFill>
              </a:rPr>
              <a:pPr/>
              <a:t>45</a:t>
            </a:fld>
            <a:endParaRPr lang="en-US" altLang="en-US" sz="1200" dirty="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872AE1C-B939-1F47-A431-7933D5E2FF5C}" type="slidenum">
              <a:rPr lang="en-US" altLang="en-US" sz="1200">
                <a:solidFill>
                  <a:schemeClr val="tx1"/>
                </a:solidFill>
              </a:rPr>
              <a:pPr/>
              <a:t>46</a:t>
            </a:fld>
            <a:endParaRPr lang="en-US" altLang="en-US" sz="1200" dirty="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C0436E5-E67E-D343-80BF-902F2A6E6C46}" type="slidenum">
              <a:rPr lang="en-US" altLang="en-US" sz="1200">
                <a:solidFill>
                  <a:schemeClr val="tx1"/>
                </a:solidFill>
              </a:rPr>
              <a:pPr/>
              <a:t>47</a:t>
            </a:fld>
            <a:endParaRPr lang="en-US" altLang="en-US" sz="1200" dirty="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68C6B4E-308E-1C4E-8523-96830EF1E393}" type="slidenum">
              <a:rPr lang="en-US" altLang="en-US" sz="1200">
                <a:solidFill>
                  <a:schemeClr val="tx1"/>
                </a:solidFill>
              </a:rPr>
              <a:pPr/>
              <a:t>48</a:t>
            </a:fld>
            <a:endParaRPr lang="en-US" altLang="en-US" sz="120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5AF3457-A17C-9643-9508-26185740B46C}" type="slidenum">
              <a:rPr lang="en-US" altLang="en-US" sz="1200">
                <a:solidFill>
                  <a:schemeClr val="tx1"/>
                </a:solidFill>
              </a:rPr>
              <a:pPr/>
              <a:t>49</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6D6F50-B299-514E-B743-57CF6347C3A0}" type="slidenum">
              <a:rPr lang="en-US" altLang="en-US" sz="1200">
                <a:solidFill>
                  <a:schemeClr val="tx1"/>
                </a:solidFill>
              </a:rPr>
              <a:pPr/>
              <a:t>5</a:t>
            </a:fld>
            <a:endParaRPr lang="en-US" altLang="en-US" sz="1200" dirty="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a:latin typeface="Times New Roman"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E964514-6A7C-B045-BC99-A274776F4418}" type="slidenum">
              <a:rPr lang="en-US" altLang="en-US" sz="1200">
                <a:solidFill>
                  <a:schemeClr val="tx1"/>
                </a:solidFill>
              </a:rPr>
              <a:pPr/>
              <a:t>50</a:t>
            </a:fld>
            <a:endParaRPr lang="en-US" altLang="en-US" sz="120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3D178A6-01FA-C64F-AD33-542E7E793554}" type="slidenum">
              <a:rPr lang="en-US" altLang="en-US" sz="1200">
                <a:solidFill>
                  <a:schemeClr val="tx1"/>
                </a:solidFill>
              </a:rPr>
              <a:pPr/>
              <a:t>51</a:t>
            </a:fld>
            <a:endParaRPr lang="en-US" altLang="en-US" sz="120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64BB397-3937-1A44-B685-5B5EA1D7D894}" type="slidenum">
              <a:rPr lang="en-US" altLang="en-US" sz="1200">
                <a:solidFill>
                  <a:schemeClr val="tx1"/>
                </a:solidFill>
              </a:rPr>
              <a:pPr/>
              <a:t>52</a:t>
            </a:fld>
            <a:endParaRPr lang="en-US" altLang="en-US" sz="120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41D75A-51C7-E641-8706-821F2618F080}" type="slidenum">
              <a:rPr lang="en-US" altLang="en-US" sz="1200">
                <a:solidFill>
                  <a:schemeClr val="tx1"/>
                </a:solidFill>
              </a:rPr>
              <a:pPr/>
              <a:t>53</a:t>
            </a:fld>
            <a:endParaRPr lang="en-US" altLang="en-US" sz="120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F1A21B5-185E-0E41-B383-D0918B9AD139}" type="slidenum">
              <a:rPr lang="en-US" altLang="en-US" sz="1200">
                <a:solidFill>
                  <a:schemeClr val="tx1"/>
                </a:solidFill>
              </a:rPr>
              <a:pPr/>
              <a:t>54</a:t>
            </a:fld>
            <a:endParaRPr lang="en-US" altLang="en-US" sz="120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BEFDE5D-C97D-9B4E-8766-4112B82F950A}" type="slidenum">
              <a:rPr lang="en-US" altLang="en-US" sz="1200">
                <a:solidFill>
                  <a:schemeClr val="tx1"/>
                </a:solidFill>
              </a:rPr>
              <a:pPr/>
              <a:t>55</a:t>
            </a:fld>
            <a:endParaRPr lang="en-US" altLang="en-US" sz="120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a:latin typeface="Times New Roman"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16F54E-DD3A-5B48-A724-82F5C22FEF6A}" type="slidenum">
              <a:rPr lang="en-US" altLang="en-US" sz="1200">
                <a:solidFill>
                  <a:schemeClr val="tx1"/>
                </a:solidFill>
              </a:rPr>
              <a:pPr/>
              <a:t>56</a:t>
            </a:fld>
            <a:endParaRPr lang="en-US" altLang="en-US" sz="120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19C2012-308A-3A49-8696-5E1028B5F070}" type="slidenum">
              <a:rPr lang="en-US" altLang="en-US" sz="1200">
                <a:solidFill>
                  <a:schemeClr val="tx1"/>
                </a:solidFill>
              </a:rPr>
              <a:pPr/>
              <a:t>57</a:t>
            </a:fld>
            <a:endParaRPr lang="en-US" altLang="en-US" sz="120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6369B5-53F5-C04E-9782-A5FC926CB4F1}" type="slidenum">
              <a:rPr lang="en-US" altLang="en-US" sz="1200">
                <a:solidFill>
                  <a:schemeClr val="tx1"/>
                </a:solidFill>
              </a:rPr>
              <a:pPr/>
              <a:t>58</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D9FE924-C959-8547-9BA3-EF84A4A224EF}" type="slidenum">
              <a:rPr lang="en-US" altLang="en-US" sz="1200">
                <a:solidFill>
                  <a:schemeClr val="tx1"/>
                </a:solidFill>
              </a:rPr>
              <a:pPr/>
              <a:t>6</a:t>
            </a:fld>
            <a:endParaRPr lang="en-US" altLang="en-US"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C0B4743-B6ED-8B42-AB11-FBD85A44CD68}" type="slidenum">
              <a:rPr lang="en-US" altLang="en-US" sz="1200">
                <a:solidFill>
                  <a:schemeClr val="tx1"/>
                </a:solidFill>
              </a:rPr>
              <a:pPr/>
              <a:t>7</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8A33191-5798-7247-8D95-9BA1FE574AB8}" type="slidenum">
              <a:rPr lang="en-US" altLang="en-US" sz="1200">
                <a:solidFill>
                  <a:schemeClr val="tx1"/>
                </a:solidFill>
              </a:rPr>
              <a:pPr/>
              <a:t>8</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7B523E8-DBEA-574B-B826-C93EA9CB5F2E}" type="slidenum">
              <a:rPr lang="en-US" altLang="en-US" sz="120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2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470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86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9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513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8C145569-080C-2642-A870-FF0A1834F4F7}" type="slidenum">
              <a:rPr lang="en-US" altLang="en-US" sz="800">
                <a:solidFill>
                  <a:srgbClr val="898989"/>
                </a:solidFill>
                <a:latin typeface="Calibri" charset="0"/>
              </a:rPr>
              <a:pPr algn="r" eaLnBrk="1" hangingPunct="1"/>
              <a:t>‹#›</a:t>
            </a:fld>
            <a:endParaRPr lang="en-US" altLang="en-US" sz="80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88"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ourceforge.net/directory/os:windows/"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s://sourceforge.net/projects/dcfldd/?source=typ_redirect"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3</a:t>
            </a:r>
            <a:r>
              <a:rPr lang="en-US" altLang="en-US" sz="3600" i="1" dirty="0"/>
              <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Data Acquisition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881312"/>
          </a:xfrm>
        </p:spPr>
        <p:txBody>
          <a:bodyPr/>
          <a:lstStyle/>
          <a:p>
            <a:pPr eaLnBrk="1" hangingPunct="1"/>
            <a:r>
              <a:rPr lang="en-US" altLang="en-US" b="1" dirty="0"/>
              <a:t>Logical acquisition</a:t>
            </a:r>
            <a:r>
              <a:rPr lang="en-US" altLang="en-US" dirty="0"/>
              <a:t> or </a:t>
            </a:r>
            <a:r>
              <a:rPr lang="en-US" altLang="en-US" b="1" dirty="0"/>
              <a:t>sparse acquisition</a:t>
            </a:r>
          </a:p>
          <a:p>
            <a:pPr lvl="1" eaLnBrk="1" hangingPunct="1"/>
            <a:r>
              <a:rPr lang="en-US" altLang="en-US" dirty="0"/>
              <a:t>Can take several hours; use when your time is limited</a:t>
            </a:r>
          </a:p>
          <a:p>
            <a:pPr lvl="1" eaLnBrk="1" hangingPunct="1"/>
            <a:r>
              <a:rPr lang="en-US" altLang="en-US" dirty="0"/>
              <a:t>Logical acquisition captures only specific files of interest to the case</a:t>
            </a:r>
          </a:p>
          <a:p>
            <a:pPr lvl="1" eaLnBrk="1" hangingPunct="1"/>
            <a:r>
              <a:rPr lang="en-US" altLang="en-US" dirty="0"/>
              <a:t>Sparse acquisition collects fragments of unallocated (deleted) data</a:t>
            </a:r>
          </a:p>
          <a:p>
            <a:pPr lvl="1" eaLnBrk="1" hangingPunct="1"/>
            <a:r>
              <a:rPr lang="en-US" altLang="en-US" dirty="0"/>
              <a:t>For large disks</a:t>
            </a:r>
          </a:p>
          <a:p>
            <a:pPr lvl="1" eaLnBrk="1" hangingPunct="1"/>
            <a:r>
              <a:rPr lang="en-US" altLang="en-US" dirty="0"/>
              <a:t>PST or OST mail files, RAID servers</a:t>
            </a:r>
          </a:p>
        </p:txBody>
      </p:sp>
      <p:sp>
        <p:nvSpPr>
          <p:cNvPr id="16387"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(3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65125" y="1538288"/>
            <a:ext cx="8415338" cy="2629951"/>
          </a:xfrm>
        </p:spPr>
        <p:txBody>
          <a:bodyPr/>
          <a:lstStyle/>
          <a:p>
            <a:pPr eaLnBrk="1" hangingPunct="1"/>
            <a:r>
              <a:rPr lang="en-US" altLang="en-US" dirty="0"/>
              <a:t>When making a copy, consider:</a:t>
            </a:r>
          </a:p>
          <a:p>
            <a:pPr lvl="1" eaLnBrk="1" hangingPunct="1"/>
            <a:r>
              <a:rPr lang="en-US" altLang="en-US" dirty="0"/>
              <a:t>Size of the source disk</a:t>
            </a:r>
          </a:p>
          <a:p>
            <a:pPr lvl="2" eaLnBrk="1" hangingPunct="1"/>
            <a:r>
              <a:rPr lang="en-US" altLang="en-US" sz="1800" dirty="0"/>
              <a:t>Lossless compression might be useful</a:t>
            </a:r>
          </a:p>
          <a:p>
            <a:pPr lvl="2" eaLnBrk="1" hangingPunct="1"/>
            <a:r>
              <a:rPr lang="en-US" altLang="en-US" sz="1800" dirty="0"/>
              <a:t>Use digital signatures for verification</a:t>
            </a:r>
          </a:p>
          <a:p>
            <a:pPr lvl="1" eaLnBrk="1" hangingPunct="1"/>
            <a:r>
              <a:rPr lang="en-US" altLang="en-US" dirty="0"/>
              <a:t>When working with large drives, an alternative is using lossless compression</a:t>
            </a:r>
          </a:p>
          <a:p>
            <a:pPr lvl="1" eaLnBrk="1" hangingPunct="1"/>
            <a:r>
              <a:rPr lang="en-US" altLang="en-US" dirty="0"/>
              <a:t>Whether you can retain the disk</a:t>
            </a:r>
          </a:p>
          <a:p>
            <a:pPr lvl="1" eaLnBrk="1" hangingPunct="1"/>
            <a:r>
              <a:rPr lang="en-US" altLang="en-US" dirty="0"/>
              <a:t>Time to perform the acquisition</a:t>
            </a:r>
          </a:p>
          <a:p>
            <a:pPr lvl="1" eaLnBrk="1" hangingPunct="1"/>
            <a:r>
              <a:rPr lang="en-US" altLang="en-US" dirty="0"/>
              <a:t>Where the evidence is located</a:t>
            </a:r>
          </a:p>
        </p:txBody>
      </p:sp>
      <p:sp>
        <p:nvSpPr>
          <p:cNvPr id="17411"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(4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r>
              <a:rPr lang="en-US" altLang="en-US"/>
              <a:t>Create a duplicate copy of your evidence image file</a:t>
            </a:r>
          </a:p>
          <a:p>
            <a:pPr eaLnBrk="1" hangingPunct="1"/>
            <a:r>
              <a:rPr lang="en-US" altLang="en-US"/>
              <a:t>Make at least two images of digital evidence</a:t>
            </a:r>
          </a:p>
          <a:p>
            <a:pPr lvl="1" eaLnBrk="1" hangingPunct="1"/>
            <a:r>
              <a:rPr lang="en-US" altLang="en-US"/>
              <a:t>Use different tools or techniques</a:t>
            </a:r>
          </a:p>
          <a:p>
            <a:pPr eaLnBrk="1" hangingPunct="1"/>
            <a:r>
              <a:rPr lang="en-US" altLang="en-US"/>
              <a:t>Copy </a:t>
            </a:r>
            <a:r>
              <a:rPr lang="en-US" altLang="en-US" b="1"/>
              <a:t>host protected area </a:t>
            </a:r>
            <a:r>
              <a:rPr lang="en-US" altLang="en-US"/>
              <a:t>of a disk drive as well</a:t>
            </a:r>
          </a:p>
          <a:p>
            <a:pPr lvl="1" eaLnBrk="1" hangingPunct="1"/>
            <a:r>
              <a:rPr lang="en-US" altLang="en-US"/>
              <a:t>Consider using a hardware acquisition tool that can access the drive at the BIOS level</a:t>
            </a:r>
          </a:p>
          <a:p>
            <a:pPr eaLnBrk="1" hangingPunct="1"/>
            <a:r>
              <a:rPr lang="en-US" altLang="en-US"/>
              <a:t>Be prepared to deal with encrypted drives</a:t>
            </a:r>
          </a:p>
          <a:p>
            <a:pPr lvl="1" eaLnBrk="1" hangingPunct="1"/>
            <a:r>
              <a:rPr lang="en-US" altLang="en-US" b="1"/>
              <a:t>Whole disk encryption</a:t>
            </a:r>
            <a:r>
              <a:rPr lang="en-US" altLang="en-US"/>
              <a:t> feature in Windows called BitLocker makes static acquisitions more difficult</a:t>
            </a:r>
          </a:p>
          <a:p>
            <a:pPr lvl="1" eaLnBrk="1" hangingPunct="1"/>
            <a:r>
              <a:rPr lang="en-US" altLang="en-US"/>
              <a:t>May require user to provide decryption key</a:t>
            </a:r>
          </a:p>
        </p:txBody>
      </p:sp>
      <p:sp>
        <p:nvSpPr>
          <p:cNvPr id="18435" name="Rectangle 2"/>
          <p:cNvSpPr>
            <a:spLocks noGrp="1" noChangeArrowheads="1"/>
          </p:cNvSpPr>
          <p:nvPr>
            <p:ph type="title"/>
          </p:nvPr>
        </p:nvSpPr>
        <p:spPr>
          <a:xfrm>
            <a:off x="762000" y="81849"/>
            <a:ext cx="8026400" cy="945965"/>
          </a:xfrm>
        </p:spPr>
        <p:txBody>
          <a:bodyPr/>
          <a:lstStyle/>
          <a:p>
            <a:pPr eaLnBrk="1" hangingPunct="1"/>
            <a:r>
              <a:rPr lang="en-US" altLang="en-US" sz="3600" dirty="0"/>
              <a:t>Contingency Planning for Image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2757678"/>
          </a:xfrm>
        </p:spPr>
        <p:txBody>
          <a:bodyPr/>
          <a:lstStyle/>
          <a:p>
            <a:pPr eaLnBrk="1" hangingPunct="1"/>
            <a:r>
              <a:rPr lang="en-US" altLang="en-US" dirty="0"/>
              <a:t>Acquisition tools for Windows</a:t>
            </a:r>
          </a:p>
          <a:p>
            <a:pPr lvl="1" eaLnBrk="1" hangingPunct="1"/>
            <a:r>
              <a:rPr lang="en-US" altLang="en-US" dirty="0"/>
              <a:t>Advantages</a:t>
            </a:r>
          </a:p>
          <a:p>
            <a:pPr lvl="2" eaLnBrk="1" hangingPunct="1"/>
            <a:r>
              <a:rPr lang="en-US" altLang="en-US" sz="1800" dirty="0"/>
              <a:t>Make acquiring evidence from a suspect drive more convenient</a:t>
            </a:r>
          </a:p>
          <a:p>
            <a:pPr lvl="3" eaLnBrk="1" hangingPunct="1"/>
            <a:r>
              <a:rPr lang="en-US" altLang="en-US" dirty="0"/>
              <a:t>Especially when used with hot-swappable devices</a:t>
            </a:r>
          </a:p>
          <a:p>
            <a:pPr lvl="1" eaLnBrk="1" hangingPunct="1"/>
            <a:r>
              <a:rPr lang="en-US" altLang="en-US" dirty="0"/>
              <a:t>Disadvantages</a:t>
            </a:r>
          </a:p>
          <a:p>
            <a:pPr lvl="2" eaLnBrk="1" hangingPunct="1"/>
            <a:r>
              <a:rPr lang="en-US" altLang="en-US" sz="1800" dirty="0"/>
              <a:t>Must protect acquired data with a well-tested write-blocking hardware device</a:t>
            </a:r>
          </a:p>
          <a:p>
            <a:pPr lvl="2" eaLnBrk="1" hangingPunct="1"/>
            <a:r>
              <a:rPr lang="en-US" altLang="en-US" sz="1800" dirty="0"/>
              <a:t>Tools can’t acquire data from a disk’s host protected area</a:t>
            </a:r>
          </a:p>
          <a:p>
            <a:pPr lvl="2" eaLnBrk="1" hangingPunct="1"/>
            <a:r>
              <a:rPr lang="en-US" altLang="en-US" sz="1800" dirty="0"/>
              <a:t>Some countries haven’t accepted the use of write-blocking devices for data acquisitions</a:t>
            </a:r>
          </a:p>
        </p:txBody>
      </p:sp>
      <p:sp>
        <p:nvSpPr>
          <p:cNvPr id="19459"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3871912"/>
          </a:xfrm>
        </p:spPr>
        <p:txBody>
          <a:bodyPr/>
          <a:lstStyle/>
          <a:p>
            <a:pPr eaLnBrk="1" hangingPunct="1"/>
            <a:r>
              <a:rPr lang="en-US" altLang="en-US" dirty="0"/>
              <a:t>Mini-</a:t>
            </a:r>
            <a:r>
              <a:rPr lang="en-US" altLang="en-US" dirty="0" err="1"/>
              <a:t>WinFE</a:t>
            </a:r>
            <a:r>
              <a:rPr lang="en-US" altLang="en-US" dirty="0"/>
              <a:t> </a:t>
            </a:r>
          </a:p>
          <a:p>
            <a:pPr lvl="1" eaLnBrk="1" hangingPunct="1"/>
            <a:r>
              <a:rPr lang="en-US" altLang="en-US" dirty="0"/>
              <a:t>Enables you to build a Windows forensic boot CD/DVD or USB drive so that connected drives are mounted as read-only</a:t>
            </a:r>
          </a:p>
          <a:p>
            <a:pPr eaLnBrk="1" hangingPunct="1"/>
            <a:r>
              <a:rPr lang="en-US" altLang="en-US" dirty="0"/>
              <a:t>Before booting a suspect’s computer:</a:t>
            </a:r>
          </a:p>
          <a:p>
            <a:pPr lvl="1" eaLnBrk="1" hangingPunct="1"/>
            <a:r>
              <a:rPr lang="en-US" altLang="en-US" dirty="0"/>
              <a:t>Connect your target drive, such as a USB drive</a:t>
            </a:r>
          </a:p>
          <a:p>
            <a:pPr eaLnBrk="1" hangingPunct="1"/>
            <a:r>
              <a:rPr lang="en-US" altLang="en-US" dirty="0"/>
              <a:t>After Mini-</a:t>
            </a:r>
            <a:r>
              <a:rPr lang="en-US" altLang="en-US" dirty="0" err="1"/>
              <a:t>WinFE</a:t>
            </a:r>
            <a:r>
              <a:rPr lang="en-US" altLang="en-US" dirty="0"/>
              <a:t> is booted:</a:t>
            </a:r>
          </a:p>
          <a:p>
            <a:pPr lvl="1" eaLnBrk="1" hangingPunct="1"/>
            <a:r>
              <a:rPr lang="en-US" altLang="en-US" dirty="0"/>
              <a:t>You can list all connected drives and alter your target USB drive to read-write mode so you can run an acquisition program</a:t>
            </a:r>
          </a:p>
        </p:txBody>
      </p:sp>
      <p:sp>
        <p:nvSpPr>
          <p:cNvPr id="20483" name="Rectangle 2"/>
          <p:cNvSpPr>
            <a:spLocks noGrp="1" noChangeArrowheads="1"/>
          </p:cNvSpPr>
          <p:nvPr>
            <p:ph type="title"/>
          </p:nvPr>
        </p:nvSpPr>
        <p:spPr>
          <a:xfrm>
            <a:off x="762000" y="317299"/>
            <a:ext cx="8026400" cy="475066"/>
          </a:xfrm>
        </p:spPr>
        <p:txBody>
          <a:bodyPr/>
          <a:lstStyle/>
          <a:p>
            <a:pPr eaLnBrk="1" hangingPunct="1"/>
            <a:r>
              <a:rPr lang="en-US" altLang="en-US" sz="3600" dirty="0"/>
              <a:t>Mini-</a:t>
            </a:r>
            <a:r>
              <a:rPr lang="en-US" altLang="en-US" sz="3600" dirty="0" err="1"/>
              <a:t>WinFE</a:t>
            </a:r>
            <a:r>
              <a:rPr lang="en-US" altLang="en-US" sz="3600" dirty="0"/>
              <a:t> Boot CDs and USB Drives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3262312"/>
          </a:xfrm>
        </p:spPr>
        <p:txBody>
          <a:bodyPr/>
          <a:lstStyle/>
          <a:p>
            <a:pPr eaLnBrk="1" hangingPunct="1"/>
            <a:r>
              <a:rPr lang="en-US" altLang="en-US" dirty="0"/>
              <a:t>Linux can access a drive that isn’t mounted</a:t>
            </a:r>
          </a:p>
          <a:p>
            <a:pPr eaLnBrk="1" hangingPunct="1"/>
            <a:r>
              <a:rPr lang="en-US" altLang="en-US" dirty="0"/>
              <a:t>Windows OSs and newer Linux automatically mount and access a drive</a:t>
            </a:r>
          </a:p>
          <a:p>
            <a:pPr eaLnBrk="1" hangingPunct="1"/>
            <a:r>
              <a:rPr lang="en-US" altLang="en-US" dirty="0"/>
              <a:t>Forensic Linux Live CDs don’t access media automatically</a:t>
            </a:r>
          </a:p>
          <a:p>
            <a:pPr lvl="1" eaLnBrk="1" hangingPunct="1"/>
            <a:r>
              <a:rPr lang="en-US" altLang="en-US" dirty="0"/>
              <a:t>Which eliminates the need for a write-blocker</a:t>
            </a:r>
          </a:p>
          <a:p>
            <a:pPr eaLnBrk="1" hangingPunct="1"/>
            <a:r>
              <a:rPr lang="en-US" altLang="en-US" dirty="0"/>
              <a:t>Using Linux Live CD Distributions</a:t>
            </a:r>
          </a:p>
          <a:p>
            <a:pPr lvl="1" eaLnBrk="1" hangingPunct="1"/>
            <a:r>
              <a:rPr lang="en-US" altLang="en-US" dirty="0"/>
              <a:t>Forensic Linux Live CDs</a:t>
            </a:r>
          </a:p>
          <a:p>
            <a:pPr lvl="2" eaLnBrk="1" hangingPunct="1"/>
            <a:r>
              <a:rPr lang="en-US" altLang="en-US" dirty="0"/>
              <a:t>Contain additionally utilities</a:t>
            </a:r>
          </a:p>
        </p:txBody>
      </p:sp>
      <p:sp>
        <p:nvSpPr>
          <p:cNvPr id="21507" name="Rectangle 2"/>
          <p:cNvSpPr>
            <a:spLocks noGrp="1" noChangeArrowheads="1"/>
          </p:cNvSpPr>
          <p:nvPr>
            <p:ph type="title"/>
          </p:nvPr>
        </p:nvSpPr>
        <p:spPr>
          <a:xfrm>
            <a:off x="762000" y="81849"/>
            <a:ext cx="8229600" cy="945965"/>
          </a:xfrm>
        </p:spPr>
        <p:txBody>
          <a:bodyPr/>
          <a:lstStyle/>
          <a:p>
            <a:pPr eaLnBrk="1" hangingPunct="1"/>
            <a:r>
              <a:rPr lang="en-US" altLang="en-US" sz="3600" dirty="0"/>
              <a:t>Acquiring Data with a Linux Boot CD  (1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4179606"/>
          </a:xfrm>
        </p:spPr>
        <p:txBody>
          <a:bodyPr/>
          <a:lstStyle/>
          <a:p>
            <a:pPr eaLnBrk="1" hangingPunct="1"/>
            <a:r>
              <a:rPr lang="en-US" altLang="en-US" dirty="0"/>
              <a:t>Using Linux Live CD Distributions (cont’d)</a:t>
            </a:r>
          </a:p>
          <a:p>
            <a:pPr lvl="1" eaLnBrk="1" hangingPunct="1"/>
            <a:r>
              <a:rPr lang="en-US" altLang="en-US" dirty="0"/>
              <a:t>Forensic Linux Live CDs (cont’d)</a:t>
            </a:r>
          </a:p>
          <a:p>
            <a:pPr lvl="2" eaLnBrk="1" hangingPunct="1"/>
            <a:r>
              <a:rPr lang="en-US" altLang="en-US" sz="1800" dirty="0"/>
              <a:t>Configured not to mount, or to mount as read-only, any connected storage media</a:t>
            </a:r>
          </a:p>
          <a:p>
            <a:pPr lvl="2" eaLnBrk="1" hangingPunct="1"/>
            <a:r>
              <a:rPr lang="en-US" altLang="en-US" sz="1800" dirty="0"/>
              <a:t>Well-designed Linux Live CDs for computer forensics</a:t>
            </a:r>
          </a:p>
          <a:p>
            <a:pPr lvl="3" eaLnBrk="1" hangingPunct="1"/>
            <a:r>
              <a:rPr lang="en-US" altLang="en-US" sz="2000" dirty="0"/>
              <a:t>Penguin Sleuth Kit</a:t>
            </a:r>
          </a:p>
          <a:p>
            <a:pPr lvl="3" eaLnBrk="1" hangingPunct="1"/>
            <a:r>
              <a:rPr lang="en-US" altLang="en-US" sz="2000" dirty="0"/>
              <a:t>CAINE</a:t>
            </a:r>
          </a:p>
          <a:p>
            <a:pPr lvl="3" eaLnBrk="1" hangingPunct="1"/>
            <a:r>
              <a:rPr lang="en-US" altLang="en-US" sz="2000" dirty="0"/>
              <a:t>Deft</a:t>
            </a:r>
          </a:p>
          <a:p>
            <a:pPr lvl="3" eaLnBrk="1" hangingPunct="1"/>
            <a:r>
              <a:rPr lang="en-US" altLang="en-US" sz="2000" dirty="0"/>
              <a:t>Kali Linux</a:t>
            </a:r>
          </a:p>
          <a:p>
            <a:pPr lvl="3" eaLnBrk="1" hangingPunct="1"/>
            <a:r>
              <a:rPr lang="en-US" altLang="en-US" sz="2000" dirty="0" err="1"/>
              <a:t>Knoppix</a:t>
            </a:r>
            <a:endParaRPr lang="en-US" altLang="en-US" sz="2000" dirty="0"/>
          </a:p>
          <a:p>
            <a:pPr lvl="3" eaLnBrk="1" hangingPunct="1"/>
            <a:r>
              <a:rPr lang="en-US" altLang="en-US" sz="2000" dirty="0"/>
              <a:t>SANS Investigative Forensic Toolkit (SIFT)</a:t>
            </a:r>
          </a:p>
          <a:p>
            <a:pPr lvl="1" eaLnBrk="1" hangingPunct="1"/>
            <a:endParaRPr lang="en-US" altLang="en-US" dirty="0"/>
          </a:p>
          <a:p>
            <a:pPr eaLnBrk="1" hangingPunct="1"/>
            <a:endParaRPr lang="en-US" altLang="en-US" dirty="0"/>
          </a:p>
        </p:txBody>
      </p:sp>
      <p:sp>
        <p:nvSpPr>
          <p:cNvPr id="22531"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65125" y="1538288"/>
            <a:ext cx="8415338" cy="2702278"/>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Preparing a target drive for acquisition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Current Linux distributions can create Microsoft FAT and NTFS partition tables</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fdisk</a:t>
            </a:r>
            <a:r>
              <a:rPr lang="en-US" altLang="en-US" dirty="0">
                <a:solidFill>
                  <a:schemeClr val="tx1">
                    <a:lumMod val="75000"/>
                    <a:lumOff val="25000"/>
                  </a:schemeClr>
                </a:solidFill>
              </a:rPr>
              <a:t> command lists, creates, deletes, and verifies partitions in Linux</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mkfs.msdos</a:t>
            </a:r>
            <a:r>
              <a:rPr lang="en-US" altLang="en-US" dirty="0">
                <a:solidFill>
                  <a:schemeClr val="tx1">
                    <a:lumMod val="75000"/>
                    <a:lumOff val="25000"/>
                  </a:schemeClr>
                </a:solidFill>
              </a:rPr>
              <a:t> command formats a FAT file system from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If you have a functioning Linux computer, follow steps starting on page 105 to learn how to prepare a target drive for acquisition</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3555"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65125" y="1538288"/>
            <a:ext cx="8415338" cy="3656386"/>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Acquiring data with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rPr>
              <a:t>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(“data dump”) 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Can read and write from media device and data file</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Creates raw format file that most computer forensics analysis tools can read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Shortcomings of </a:t>
            </a: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Requires more advanced skills than average user</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Does not compress 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latin typeface="Courier New" charset="0"/>
                <a:ea typeface="Courier New" charset="0"/>
                <a:cs typeface="Courier New" charset="0"/>
              </a:rPr>
              <a:t>dd</a:t>
            </a:r>
            <a:r>
              <a:rPr lang="en-US" altLang="en-US" dirty="0">
                <a:solidFill>
                  <a:schemeClr val="tx1">
                    <a:lumMod val="75000"/>
                    <a:lumOff val="25000"/>
                  </a:schemeClr>
                </a:solidFill>
                <a:latin typeface="Simplified Arabic Fixed" panose="02070309020205020404" pitchFamily="49" charset="-78"/>
                <a:cs typeface="Simplified Arabic Fixed" panose="02070309020205020404" pitchFamily="49" charset="-78"/>
              </a:rPr>
              <a:t> </a:t>
            </a:r>
            <a:r>
              <a:rPr lang="en-US" altLang="en-US" dirty="0">
                <a:solidFill>
                  <a:schemeClr val="tx1">
                    <a:lumMod val="75000"/>
                    <a:lumOff val="25000"/>
                  </a:schemeClr>
                </a:solidFill>
              </a:rPr>
              <a:t>command combined with the split command </a:t>
            </a:r>
          </a:p>
          <a:p>
            <a:pPr lvl="2" eaLnBrk="1" fontAlgn="auto" hangingPunct="1">
              <a:spcAft>
                <a:spcPts val="0"/>
              </a:spcAft>
              <a:buClr>
                <a:schemeClr val="tx1">
                  <a:lumMod val="75000"/>
                  <a:lumOff val="25000"/>
                </a:schemeClr>
              </a:buClr>
              <a:buFont typeface="Arial" pitchFamily="34" charset="0"/>
              <a:buChar char="-"/>
              <a:defRPr/>
            </a:pPr>
            <a:r>
              <a:rPr lang="en-US" altLang="en-US" sz="1800" dirty="0">
                <a:solidFill>
                  <a:schemeClr val="tx1">
                    <a:lumMod val="75000"/>
                    <a:lumOff val="25000"/>
                  </a:schemeClr>
                </a:solidFill>
              </a:rPr>
              <a:t>Segments output into separate volumes</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4579"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(4 of 6)</a:t>
            </a:r>
          </a:p>
        </p:txBody>
      </p:sp>
      <p:sp>
        <p:nvSpPr>
          <p:cNvPr id="4" name="Footer Placeholder 3"/>
          <p:cNvSpPr>
            <a:spLocks noGrp="1"/>
          </p:cNvSpPr>
          <p:nvPr>
            <p:ph type="ftr" sz="quarter" idx="10"/>
          </p:nvPr>
        </p:nvSpPr>
        <p:spPr>
          <a:xfrm>
            <a:off x="1600200" y="6613525"/>
            <a:ext cx="6781800" cy="244475"/>
          </a:xfrm>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65125" y="1538288"/>
            <a:ext cx="8415338" cy="3127010"/>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dd</a:t>
            </a:r>
            <a:r>
              <a:rPr lang="en-US" altLang="en-US" dirty="0"/>
              <a:t> in Linux (cont’d)</a:t>
            </a:r>
          </a:p>
          <a:p>
            <a:pPr lvl="1" eaLnBrk="1" hangingPunct="1"/>
            <a:r>
              <a:rPr lang="en-US" altLang="en-US" dirty="0"/>
              <a:t>Follow the step starting on page 112 in the text to make an image of an NTFS disk on a FAT32 disk</a:t>
            </a:r>
          </a:p>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a:t>
            </a:r>
          </a:p>
          <a:p>
            <a:pPr lvl="1" eaLnBrk="1" hangingPunct="1"/>
            <a:r>
              <a:rPr lang="en-US" altLang="en-US" dirty="0"/>
              <a:t>The </a:t>
            </a:r>
            <a:r>
              <a:rPr lang="en-US" altLang="en-US" dirty="0" err="1">
                <a:latin typeface="Courier New" charset="0"/>
                <a:ea typeface="Courier New" charset="0"/>
                <a:cs typeface="Courier New" charset="0"/>
              </a:rPr>
              <a:t>dd</a:t>
            </a:r>
            <a:r>
              <a:rPr lang="en-US" altLang="en-US" dirty="0"/>
              <a:t> command is intended as a data management tool</a:t>
            </a:r>
          </a:p>
          <a:p>
            <a:pPr lvl="2" eaLnBrk="1" hangingPunct="1"/>
            <a:r>
              <a:rPr lang="en-US" altLang="en-US" sz="1800" dirty="0"/>
              <a:t>Not designed for forensics acquisitions</a:t>
            </a:r>
          </a:p>
          <a:p>
            <a:pPr lvl="1" eaLnBrk="1" hangingPunct="1"/>
            <a:endParaRPr lang="en-US" altLang="en-US" dirty="0"/>
          </a:p>
          <a:p>
            <a:pPr lvl="1" eaLnBrk="1" hangingPunct="1"/>
            <a:endParaRPr lang="en-US" altLang="en-US" dirty="0"/>
          </a:p>
          <a:p>
            <a:pPr eaLnBrk="1" hangingPunct="1"/>
            <a:endParaRPr lang="en-US" altLang="en-US" dirty="0"/>
          </a:p>
        </p:txBody>
      </p:sp>
      <p:sp>
        <p:nvSpPr>
          <p:cNvPr id="256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365125" y="1538288"/>
            <a:ext cx="8415338" cy="2119312"/>
          </a:xfrm>
        </p:spPr>
        <p:txBody>
          <a:bodyPr/>
          <a:lstStyle/>
          <a:p>
            <a:pPr eaLnBrk="1" hangingPunct="1"/>
            <a:r>
              <a:rPr lang="en-US" altLang="en-US" dirty="0"/>
              <a:t>List digital evidence storage formats</a:t>
            </a:r>
          </a:p>
          <a:p>
            <a:pPr eaLnBrk="1" hangingPunct="1"/>
            <a:r>
              <a:rPr lang="en-US" altLang="en-US" dirty="0"/>
              <a:t>Explain ways to determine the best acquisition method</a:t>
            </a:r>
          </a:p>
          <a:p>
            <a:pPr eaLnBrk="1" hangingPunct="1"/>
            <a:r>
              <a:rPr lang="en-US" altLang="en-US" dirty="0"/>
              <a:t>Describe contingency planning for data acquisitions</a:t>
            </a:r>
          </a:p>
          <a:p>
            <a:pPr eaLnBrk="1" hangingPunct="1"/>
            <a:r>
              <a:rPr lang="en-US" altLang="en-US" dirty="0"/>
              <a:t>Explain how to use acquisition tools</a:t>
            </a:r>
          </a:p>
        </p:txBody>
      </p:sp>
      <p:sp>
        <p:nvSpPr>
          <p:cNvPr id="7171" name="Rectangle 2"/>
          <p:cNvSpPr>
            <a:spLocks noGrp="1" noChangeArrowheads="1"/>
          </p:cNvSpPr>
          <p:nvPr>
            <p:ph type="title"/>
          </p:nvPr>
        </p:nvSpPr>
        <p:spPr>
          <a:xfrm>
            <a:off x="762000" y="317299"/>
            <a:ext cx="8026400" cy="475066"/>
          </a:xfrm>
        </p:spPr>
        <p:txBody>
          <a:bodyPr/>
          <a:lstStyle/>
          <a:p>
            <a:pPr eaLnBrk="1" hangingPunct="1"/>
            <a:r>
              <a:rPr lang="en-US" altLang="en-US" sz="3600" dirty="0"/>
              <a:t>Objectives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65125" y="1538288"/>
            <a:ext cx="8415338" cy="4236544"/>
          </a:xfrm>
        </p:spPr>
        <p:txBody>
          <a:bodyPr/>
          <a:lstStyle/>
          <a:p>
            <a:pPr eaLnBrk="1" hangingPunct="1"/>
            <a:r>
              <a:rPr lang="en-US" altLang="en-US" dirty="0"/>
              <a:t>Acquiring data with </a:t>
            </a:r>
            <a:r>
              <a:rPr lang="en-US" altLang="en-US" dirty="0" err="1">
                <a:latin typeface="Courier New" charset="0"/>
                <a:ea typeface="Courier New" charset="0"/>
                <a:cs typeface="Courier New" charset="0"/>
              </a:rPr>
              <a:t>dcfldd</a:t>
            </a:r>
            <a:r>
              <a:rPr lang="en-US" altLang="en-US" dirty="0"/>
              <a:t> in Linux (cont’d)</a:t>
            </a:r>
          </a:p>
          <a:p>
            <a:pPr lvl="1" eaLnBrk="1" hangingPunct="1"/>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additional functions</a:t>
            </a:r>
          </a:p>
          <a:p>
            <a:pPr lvl="2" eaLnBrk="1" hangingPunct="1"/>
            <a:r>
              <a:rPr lang="en-US" altLang="en-US" sz="1800" dirty="0"/>
              <a:t>Specify hex patterns or text for clearing disk space</a:t>
            </a:r>
          </a:p>
          <a:p>
            <a:pPr lvl="2" eaLnBrk="1" hangingPunct="1"/>
            <a:r>
              <a:rPr lang="en-US" altLang="en-US" sz="1800" dirty="0"/>
              <a:t>Log errors to an output file for analysis and review</a:t>
            </a:r>
          </a:p>
          <a:p>
            <a:pPr lvl="2" eaLnBrk="1" hangingPunct="1"/>
            <a:r>
              <a:rPr lang="en-US" altLang="en-US" sz="1800" dirty="0"/>
              <a:t>Use several hashing options</a:t>
            </a:r>
          </a:p>
          <a:p>
            <a:pPr lvl="2" eaLnBrk="1" hangingPunct="1"/>
            <a:r>
              <a:rPr lang="en-US" altLang="en-US" sz="1800" dirty="0"/>
              <a:t>Refer to a status display indicating the progress of the acquisition in bytes</a:t>
            </a:r>
          </a:p>
          <a:p>
            <a:pPr lvl="2" eaLnBrk="1" hangingPunct="1"/>
            <a:r>
              <a:rPr lang="en-US" altLang="en-US" sz="1800" dirty="0"/>
              <a:t>Split data acquisitions into segmented volumes with numeric extensions</a:t>
            </a:r>
          </a:p>
          <a:p>
            <a:pPr lvl="2" eaLnBrk="1" hangingPunct="1"/>
            <a:r>
              <a:rPr lang="en-US" altLang="en-US" sz="1800" dirty="0"/>
              <a:t>Verify acquired data with original disk or media data</a:t>
            </a:r>
          </a:p>
          <a:p>
            <a:pPr lvl="2" eaLnBrk="1" hangingPunct="1"/>
            <a:endParaRPr lang="en-US" altLang="en-US" dirty="0"/>
          </a:p>
          <a:p>
            <a:pPr lvl="2" eaLnBrk="1" hangingPunct="1"/>
            <a:endParaRPr lang="en-US" altLang="en-US" dirty="0"/>
          </a:p>
          <a:p>
            <a:pPr lvl="1" eaLnBrk="1" hangingPunct="1"/>
            <a:endParaRPr lang="en-US" altLang="en-US" dirty="0"/>
          </a:p>
          <a:p>
            <a:pPr lvl="1" eaLnBrk="1" hangingPunct="1"/>
            <a:endParaRPr lang="en-US" altLang="en-US" dirty="0"/>
          </a:p>
          <a:p>
            <a:pPr eaLnBrk="1" hangingPunct="1"/>
            <a:endParaRPr lang="en-US" altLang="en-US" dirty="0"/>
          </a:p>
        </p:txBody>
      </p:sp>
      <p:sp>
        <p:nvSpPr>
          <p:cNvPr id="266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Data with a Linux Boot CD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365125" y="1538288"/>
            <a:ext cx="8415338" cy="326231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Included with AccessData Forensic Toolkit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Designed for viewing evidence disks and disk-to-image files</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Makes disk-to-image copies of evidence drives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At logical partition and physical drive level</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segment the image file</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Evidence drive must have a hardware write-blocking device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Or run from a Live CD, such as Mini-WinFE</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32771"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(1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screenshot shows access data f t k imager 3.1.1.8 window. The window consists of two tabs namely, evidence tree tab and file list tab. Below the file list tab, name, size, type, and date modified are shown. The custom content sources tab is at the bottom left and it contains evidence, file system, path, file, and options. ">
            <a:extLst>
              <a:ext uri="{FF2B5EF4-FFF2-40B4-BE49-F238E27FC236}">
                <a16:creationId xmlns="" xmlns:a16="http://schemas.microsoft.com/office/drawing/2014/main" id="{5C3863F3-88D9-F346-A196-7DB3A28776B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61757" y="1441450"/>
            <a:ext cx="5422074" cy="4349750"/>
          </a:xfrm>
        </p:spPr>
      </p:pic>
      <p:sp>
        <p:nvSpPr>
          <p:cNvPr id="33795" name="Rectangle 2"/>
          <p:cNvSpPr>
            <a:spLocks noGrp="1" noChangeArrowheads="1"/>
          </p:cNvSpPr>
          <p:nvPr>
            <p:ph type="title"/>
          </p:nvPr>
        </p:nvSpPr>
        <p:spPr/>
        <p:txBody>
          <a:bodyPr/>
          <a:lstStyle/>
          <a:p>
            <a:pPr eaLnBrk="1" hangingPunct="1"/>
            <a:r>
              <a:rPr lang="en-US" altLang="en-US" sz="3600"/>
              <a:t>Capturing an Image with AccessData FTK Imager Lite (2 of 8)</a:t>
            </a:r>
            <a:endParaRPr lang="en-US" altLang="en-US" sz="3600" dirty="0"/>
          </a:p>
        </p:txBody>
      </p:sp>
      <p:sp>
        <p:nvSpPr>
          <p:cNvPr id="4" name="Footer Placeholder 3"/>
          <p:cNvSpPr>
            <a:spLocks noGrp="1"/>
          </p:cNvSpPr>
          <p:nvPr>
            <p:ph type="ftr" sz="quarter" idx="10"/>
          </p:nvPr>
        </p:nvSpPr>
        <p:spPr/>
        <p:txBody>
          <a:bodyPr/>
          <a:lstStyle/>
          <a:p>
            <a:pPr>
              <a:defRPr/>
            </a:pPr>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65125" y="1538288"/>
            <a:ext cx="8415338" cy="3109912"/>
          </a:xfrm>
        </p:spPr>
        <p:txBody>
          <a:bodyPr/>
          <a:lstStyle/>
          <a:p>
            <a:pPr eaLnBrk="1" hangingPunct="1"/>
            <a:r>
              <a:rPr lang="en-US" altLang="en-US" dirty="0"/>
              <a:t>FTK Imager can’t acquire a drive’s host protected area</a:t>
            </a:r>
          </a:p>
          <a:p>
            <a:pPr eaLnBrk="1" hangingPunct="1"/>
            <a:r>
              <a:rPr lang="en-US" altLang="en-US" dirty="0"/>
              <a:t>Use a write-blocking device and follow these steps</a:t>
            </a:r>
          </a:p>
          <a:p>
            <a:pPr lvl="1" eaLnBrk="1" hangingPunct="1"/>
            <a:r>
              <a:rPr lang="en-US" altLang="en-US" dirty="0"/>
              <a:t>Boot to Windows</a:t>
            </a:r>
          </a:p>
          <a:p>
            <a:pPr lvl="1" eaLnBrk="1" hangingPunct="1"/>
            <a:r>
              <a:rPr lang="en-US" altLang="en-US" dirty="0"/>
              <a:t>Connect evidence disk to a write-blocker</a:t>
            </a:r>
          </a:p>
          <a:p>
            <a:pPr lvl="1" eaLnBrk="1" hangingPunct="1"/>
            <a:r>
              <a:rPr lang="en-US" altLang="en-US" dirty="0"/>
              <a:t>Connect target disk to write-blocker</a:t>
            </a:r>
          </a:p>
          <a:p>
            <a:pPr lvl="1" eaLnBrk="1" hangingPunct="1"/>
            <a:r>
              <a:rPr lang="en-US" altLang="en-US" dirty="0"/>
              <a:t>Start FTK Imager Lite</a:t>
            </a:r>
          </a:p>
          <a:p>
            <a:pPr lvl="1" eaLnBrk="1" hangingPunct="1"/>
            <a:r>
              <a:rPr lang="en-US" altLang="en-US" dirty="0"/>
              <a:t>Create Disk Image - use Physical Drive option</a:t>
            </a:r>
          </a:p>
          <a:p>
            <a:pPr lvl="1" eaLnBrk="1" hangingPunct="1"/>
            <a:r>
              <a:rPr lang="en-US" altLang="en-US" dirty="0"/>
              <a:t>See Figures on the following slides for more steps</a:t>
            </a:r>
          </a:p>
        </p:txBody>
      </p:sp>
      <p:sp>
        <p:nvSpPr>
          <p:cNvPr id="34819" name="Rectangle 2"/>
          <p:cNvSpPr>
            <a:spLocks noGrp="1" noChangeArrowheads="1"/>
          </p:cNvSpPr>
          <p:nvPr>
            <p:ph type="title"/>
          </p:nvPr>
        </p:nvSpPr>
        <p:spPr>
          <a:xfrm>
            <a:off x="762000" y="81849"/>
            <a:ext cx="8026400" cy="945965"/>
          </a:xfrm>
        </p:spPr>
        <p:txBody>
          <a:bodyPr/>
          <a:lstStyle/>
          <a:p>
            <a:pPr eaLnBrk="1" hangingPunct="1"/>
            <a:r>
              <a:rPr lang="en-US" altLang="en-US" sz="3600" dirty="0"/>
              <a:t>Capturing an Image with AccessData FTK Imager Lite (3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drive window displays source drive selection box. The text in this box reads, please select from the following available drives. The list arrow below the text contains forward slash, forward slash, dot, forward slash, physical drive 2- u s b disk 2.0 u s b device, 1 g b u s b. Four buttons namely, back, finish, cancel, and help are shown.">
            <a:extLst>
              <a:ext uri="{FF2B5EF4-FFF2-40B4-BE49-F238E27FC236}">
                <a16:creationId xmlns="" xmlns:a16="http://schemas.microsoft.com/office/drawing/2014/main" id="{B9AD3289-FCB8-014F-AB8E-8843CFA05A2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48450" y="1822450"/>
            <a:ext cx="3448688" cy="3130550"/>
          </a:xfrm>
        </p:spPr>
      </p:pic>
      <p:sp>
        <p:nvSpPr>
          <p:cNvPr id="35843"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(4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type dialog box displays the text which reads, please select the destination image type. Below this, four radio buttons are shown. The radio buttons are as follows: raw d d, smart, e 01, a f f. Four buttons namely, back, next, cancel, and help are shown.">
            <a:extLst>
              <a:ext uri="{FF2B5EF4-FFF2-40B4-BE49-F238E27FC236}">
                <a16:creationId xmlns="" xmlns:a16="http://schemas.microsoft.com/office/drawing/2014/main" id="{6B38F991-9998-EF42-B727-93C970EB88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83552" y="1822450"/>
            <a:ext cx="3778484" cy="3282950"/>
          </a:xfrm>
        </p:spPr>
      </p:pic>
      <p:sp>
        <p:nvSpPr>
          <p:cNvPr id="36867"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(5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evidence item information contains text boxes for case number, evidence number, unique description, examiner, and notes. The text boxes contain, I n c h a p 03, I n c h a p 03- 01, acquisition of 2 g b thumb drive, Joe Friday, and raw, d d, image. Four buttons namely, back, next, cancel, and help are shown.">
            <a:extLst>
              <a:ext uri="{FF2B5EF4-FFF2-40B4-BE49-F238E27FC236}">
                <a16:creationId xmlns="" xmlns:a16="http://schemas.microsoft.com/office/drawing/2014/main" id="{7E3AD819-40B4-BC49-A438-37070CC0257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8065" y="1746250"/>
            <a:ext cx="3809458" cy="3282950"/>
          </a:xfrm>
        </p:spPr>
      </p:pic>
      <p:sp>
        <p:nvSpPr>
          <p:cNvPr id="37891" name="Rectangle 2"/>
          <p:cNvSpPr>
            <a:spLocks noGrp="1" noChangeArrowheads="1"/>
          </p:cNvSpPr>
          <p:nvPr>
            <p:ph type="title"/>
          </p:nvPr>
        </p:nvSpPr>
        <p:spPr/>
        <p:txBody>
          <a:bodyPr/>
          <a:lstStyle/>
          <a:p>
            <a:pPr eaLnBrk="1" hangingPunct="1"/>
            <a:r>
              <a:rPr lang="en-US" altLang="en-US" sz="3600" dirty="0"/>
              <a:t>Capturing an Image with </a:t>
            </a:r>
            <a:r>
              <a:rPr lang="en-US" altLang="en-US" sz="3600" dirty="0" err="1"/>
              <a:t>AccessData</a:t>
            </a:r>
            <a:r>
              <a:rPr lang="en-US" altLang="en-US" sz="3600" dirty="0"/>
              <a:t> FTK Imager Lite (6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select image destination dialog box displays the text boxes for image destination folder with a browse button beside it, image filename excluding extension, image fragment size in m b for raw, e 01, and a f f formats: 0 = do not fragment, compression 0 = none, 1 = fastest, …, 9 = smallest with up-down arrow, and check box for use a d encryption. Four buttons namely, back, finish, cancel, and help are shown.">
            <a:extLst>
              <a:ext uri="{FF2B5EF4-FFF2-40B4-BE49-F238E27FC236}">
                <a16:creationId xmlns="" xmlns:a16="http://schemas.microsoft.com/office/drawing/2014/main" id="{6AC45924-329D-9146-B955-918745ABF02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1541886"/>
            <a:ext cx="4725988" cy="3996478"/>
          </a:xfrm>
        </p:spPr>
      </p:pic>
      <p:sp>
        <p:nvSpPr>
          <p:cNvPr id="38915" name="Rectangle 2"/>
          <p:cNvSpPr>
            <a:spLocks noGrp="1" noChangeArrowheads="1"/>
          </p:cNvSpPr>
          <p:nvPr>
            <p:ph type="title"/>
          </p:nvPr>
        </p:nvSpPr>
        <p:spPr/>
        <p:txBody>
          <a:bodyPr/>
          <a:lstStyle/>
          <a:p>
            <a:pPr eaLnBrk="1" hangingPunct="1"/>
            <a:r>
              <a:rPr lang="en-US" altLang="en-US" sz="3600" dirty="0"/>
              <a:t>Capturing an Image with AccessData FTK Imager Lite (7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creating image dialog box displays the text boxes for image source, destination, and status. The progress box is shown below and it contains text boxes for elapsed time and estimated time left.">
            <a:extLst>
              <a:ext uri="{FF2B5EF4-FFF2-40B4-BE49-F238E27FC236}">
                <a16:creationId xmlns="" xmlns:a16="http://schemas.microsoft.com/office/drawing/2014/main" id="{9953CD72-8686-B740-845C-E3C745295B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8482" y="1517652"/>
            <a:ext cx="4608624" cy="3892548"/>
          </a:xfrm>
        </p:spPr>
      </p:pic>
      <p:sp>
        <p:nvSpPr>
          <p:cNvPr id="39939" name="Rectangle 2"/>
          <p:cNvSpPr>
            <a:spLocks noGrp="1" noChangeArrowheads="1"/>
          </p:cNvSpPr>
          <p:nvPr>
            <p:ph type="title"/>
          </p:nvPr>
        </p:nvSpPr>
        <p:spPr/>
        <p:txBody>
          <a:bodyPr/>
          <a:lstStyle/>
          <a:p>
            <a:pPr eaLnBrk="1" hangingPunct="1"/>
            <a:r>
              <a:rPr lang="en-US" altLang="en-US" sz="3600" dirty="0"/>
              <a:t>Capturing an Image with AccessData FTK Imager Lite (8 of 8)</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eaLnBrk="1" hangingPunct="1"/>
            <a:r>
              <a:rPr lang="en-US" altLang="en-US"/>
              <a:t>Validating evidence may be the most critical aspect of computer forensics</a:t>
            </a:r>
          </a:p>
          <a:p>
            <a:pPr eaLnBrk="1" hangingPunct="1"/>
            <a:r>
              <a:rPr lang="en-US" altLang="en-US"/>
              <a:t>Requires using a hashing algorithm utility</a:t>
            </a:r>
          </a:p>
          <a:p>
            <a:pPr eaLnBrk="1" hangingPunct="1"/>
            <a:r>
              <a:rPr lang="en-US" altLang="en-US"/>
              <a:t>Validation techniques</a:t>
            </a:r>
          </a:p>
          <a:p>
            <a:pPr lvl="1" eaLnBrk="1" hangingPunct="1"/>
            <a:r>
              <a:rPr lang="en-US" altLang="en-US"/>
              <a:t>CRC-32, MD5, and SHA-1 to SHA-512</a:t>
            </a:r>
          </a:p>
        </p:txBody>
      </p:sp>
      <p:sp>
        <p:nvSpPr>
          <p:cNvPr id="40963" name="Rectangle 2"/>
          <p:cNvSpPr>
            <a:spLocks noGrp="1" noChangeArrowheads="1"/>
          </p:cNvSpPr>
          <p:nvPr>
            <p:ph type="title"/>
          </p:nvPr>
        </p:nvSpPr>
        <p:spPr>
          <a:xfrm>
            <a:off x="762000" y="317299"/>
            <a:ext cx="8026400" cy="475066"/>
          </a:xfrm>
        </p:spPr>
        <p:txBody>
          <a:bodyPr/>
          <a:lstStyle/>
          <a:p>
            <a:pPr eaLnBrk="1" hangingPunct="1"/>
            <a:r>
              <a:rPr lang="en-US" altLang="en-US" sz="3600" dirty="0"/>
              <a:t>Validating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2271712"/>
          </a:xfrm>
        </p:spPr>
        <p:txBody>
          <a:bodyPr/>
          <a:lstStyle/>
          <a:p>
            <a:pPr eaLnBrk="1" hangingPunct="1"/>
            <a:r>
              <a:rPr lang="en-US" altLang="en-US" dirty="0"/>
              <a:t>Explain how to validate data acquisitions</a:t>
            </a:r>
          </a:p>
          <a:p>
            <a:pPr eaLnBrk="1" hangingPunct="1"/>
            <a:r>
              <a:rPr lang="en-US" altLang="en-US" dirty="0"/>
              <a:t>Describe RAID acquisition methods</a:t>
            </a:r>
          </a:p>
          <a:p>
            <a:pPr eaLnBrk="1" hangingPunct="1"/>
            <a:r>
              <a:rPr lang="en-US" altLang="en-US" dirty="0"/>
              <a:t>Explain how to use remote network acquisition tools</a:t>
            </a:r>
          </a:p>
          <a:p>
            <a:pPr eaLnBrk="1" hangingPunct="1"/>
            <a:r>
              <a:rPr lang="en-US" altLang="en-US" dirty="0"/>
              <a:t>List other forensic tools available for data acquisitions</a:t>
            </a:r>
          </a:p>
        </p:txBody>
      </p:sp>
      <p:sp>
        <p:nvSpPr>
          <p:cNvPr id="8195" name="Rectangle 2"/>
          <p:cNvSpPr>
            <a:spLocks noGrp="1" noChangeArrowheads="1"/>
          </p:cNvSpPr>
          <p:nvPr>
            <p:ph type="title"/>
          </p:nvPr>
        </p:nvSpPr>
        <p:spPr>
          <a:xfrm>
            <a:off x="762000" y="319383"/>
            <a:ext cx="8026400" cy="470898"/>
          </a:xfrm>
        </p:spPr>
        <p:txBody>
          <a:bodyPr/>
          <a:lstStyle/>
          <a:p>
            <a:pPr eaLnBrk="1" hangingPunct="1"/>
            <a:r>
              <a:rPr lang="en-US" altLang="en-US" sz="3600" dirty="0"/>
              <a:t>Objectives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65125" y="1538288"/>
            <a:ext cx="8415338" cy="3568669"/>
          </a:xfrm>
        </p:spPr>
        <p:txBody>
          <a:bodyPr/>
          <a:lstStyle/>
          <a:p>
            <a:pPr eaLnBrk="1" hangingPunct="1"/>
            <a:r>
              <a:rPr lang="en-US" altLang="en-US" dirty="0"/>
              <a:t>Validating </a:t>
            </a:r>
            <a:r>
              <a:rPr lang="en-US" altLang="en-US" dirty="0" err="1">
                <a:latin typeface="Courier New" charset="0"/>
                <a:ea typeface="Courier New" charset="0"/>
                <a:cs typeface="Courier New" charset="0"/>
              </a:rPr>
              <a:t>dd</a:t>
            </a:r>
            <a:r>
              <a:rPr lang="en-US" altLang="en-US" dirty="0"/>
              <a:t>-acquired data</a:t>
            </a:r>
          </a:p>
          <a:p>
            <a:pPr lvl="1" eaLnBrk="1" hangingPunct="1"/>
            <a:r>
              <a:rPr lang="en-US" altLang="en-US" dirty="0"/>
              <a:t>You can use </a:t>
            </a:r>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a:t>
            </a:r>
          </a:p>
          <a:p>
            <a:pPr lvl="1" eaLnBrk="1" hangingPunct="1"/>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 should be run on all suspect disks and volumes or segmented volumes</a:t>
            </a:r>
          </a:p>
          <a:p>
            <a:pPr eaLnBrk="1" hangingPunct="1"/>
            <a:r>
              <a:rPr lang="en-US" altLang="en-US" dirty="0"/>
              <a:t>Validating </a:t>
            </a:r>
            <a:r>
              <a:rPr lang="en-US" altLang="en-US" dirty="0" err="1">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t>acquired data</a:t>
            </a:r>
          </a:p>
          <a:p>
            <a:pPr lvl="1" eaLnBrk="1" hangingPunct="1"/>
            <a:r>
              <a:rPr lang="en-US" altLang="en-US" dirty="0"/>
              <a:t>Use the </a:t>
            </a:r>
            <a:r>
              <a:rPr lang="en-US" altLang="en-US" dirty="0">
                <a:latin typeface="Courier New" charset="0"/>
                <a:ea typeface="Courier New" charset="0"/>
                <a:cs typeface="Courier New" charset="0"/>
              </a:rPr>
              <a:t>hash</a:t>
            </a:r>
            <a:r>
              <a:rPr lang="en-US" altLang="en-US" dirty="0"/>
              <a:t> option to designate a hashing algorithm of </a:t>
            </a:r>
            <a:r>
              <a:rPr lang="en-US" altLang="en-US" dirty="0">
                <a:latin typeface="Simplified Arabic Fixed" charset="0"/>
                <a:cs typeface="Simplified Arabic Fixed" charset="0"/>
              </a:rPr>
              <a:t>md</a:t>
            </a:r>
            <a:r>
              <a:rPr lang="en-US" altLang="en-US" dirty="0">
                <a:cs typeface="Simplified Arabic Fixed" charset="0"/>
              </a:rPr>
              <a:t>5, </a:t>
            </a:r>
            <a:r>
              <a:rPr lang="en-US" altLang="en-US" dirty="0">
                <a:latin typeface="Simplified Arabic Fixed" charset="0"/>
                <a:cs typeface="Simplified Arabic Fixed" charset="0"/>
              </a:rPr>
              <a:t>sha</a:t>
            </a:r>
            <a:r>
              <a:rPr lang="en-US" altLang="en-US" dirty="0">
                <a:cs typeface="Simplified Arabic Fixed" charset="0"/>
              </a:rPr>
              <a:t>1, </a:t>
            </a:r>
            <a:r>
              <a:rPr lang="en-US" altLang="en-US" dirty="0">
                <a:latin typeface="Simplified Arabic Fixed" charset="0"/>
                <a:cs typeface="Simplified Arabic Fixed" charset="0"/>
              </a:rPr>
              <a:t>sha</a:t>
            </a:r>
            <a:r>
              <a:rPr lang="en-US" altLang="en-US" dirty="0">
                <a:cs typeface="Simplified Arabic Fixed" charset="0"/>
              </a:rPr>
              <a:t>256, </a:t>
            </a:r>
            <a:r>
              <a:rPr lang="en-US" altLang="en-US" dirty="0">
                <a:latin typeface="Simplified Arabic Fixed" charset="0"/>
                <a:cs typeface="Simplified Arabic Fixed" charset="0"/>
              </a:rPr>
              <a:t>sha</a:t>
            </a:r>
            <a:r>
              <a:rPr lang="en-US" altLang="en-US" dirty="0">
                <a:cs typeface="Simplified Arabic Fixed" charset="0"/>
              </a:rPr>
              <a:t>384, or</a:t>
            </a:r>
            <a:r>
              <a:rPr lang="en-US" altLang="en-US" dirty="0">
                <a:latin typeface="Simplified Arabic Fixed" charset="0"/>
                <a:cs typeface="Simplified Arabic Fixed" charset="0"/>
              </a:rPr>
              <a:t> sha</a:t>
            </a:r>
            <a:r>
              <a:rPr lang="en-US" altLang="en-US" dirty="0">
                <a:cs typeface="Simplified Arabic Fixed" charset="0"/>
              </a:rPr>
              <a:t>512</a:t>
            </a:r>
          </a:p>
          <a:p>
            <a:pPr lvl="1" eaLnBrk="1" hangingPunct="1"/>
            <a:r>
              <a:rPr lang="en-US" altLang="en-US" dirty="0" err="1">
                <a:latin typeface="Courier New" charset="0"/>
                <a:ea typeface="Courier New" charset="0"/>
                <a:cs typeface="Courier New" charset="0"/>
              </a:rPr>
              <a:t>hashlog</a:t>
            </a:r>
            <a:r>
              <a:rPr lang="en-US" altLang="en-US" dirty="0"/>
              <a:t> option outputs hash results to a text file that can be stored with the image files</a:t>
            </a:r>
          </a:p>
          <a:p>
            <a:pPr lvl="1" eaLnBrk="1" hangingPunct="1"/>
            <a:r>
              <a:rPr lang="en-US" altLang="en-US" dirty="0" err="1">
                <a:latin typeface="Courier New" charset="0"/>
                <a:ea typeface="Courier New" charset="0"/>
                <a:cs typeface="Courier New" charset="0"/>
              </a:rPr>
              <a:t>vf</a:t>
            </a:r>
            <a:r>
              <a:rPr lang="en-US" altLang="en-US" dirty="0">
                <a:latin typeface="Simplified Arabic Fixed" charset="0"/>
                <a:cs typeface="Simplified Arabic Fixed" charset="0"/>
              </a:rPr>
              <a:t> </a:t>
            </a:r>
            <a:r>
              <a:rPr lang="en-US" altLang="en-US" dirty="0"/>
              <a:t>(verify file) option compares the image file to the original medium</a:t>
            </a:r>
          </a:p>
          <a:p>
            <a:pPr lvl="1" eaLnBrk="1" hangingPunct="1"/>
            <a:endParaRPr lang="en-US" altLang="en-US" dirty="0"/>
          </a:p>
        </p:txBody>
      </p:sp>
      <p:sp>
        <p:nvSpPr>
          <p:cNvPr id="41987" name="Rectangle 2"/>
          <p:cNvSpPr>
            <a:spLocks noGrp="1" noChangeArrowheads="1"/>
          </p:cNvSpPr>
          <p:nvPr>
            <p:ph type="title"/>
          </p:nvPr>
        </p:nvSpPr>
        <p:spPr>
          <a:xfrm>
            <a:off x="762000" y="317299"/>
            <a:ext cx="8026400" cy="475066"/>
          </a:xfrm>
        </p:spPr>
        <p:txBody>
          <a:bodyPr/>
          <a:lstStyle/>
          <a:p>
            <a:pPr eaLnBrk="1" hangingPunct="1"/>
            <a:r>
              <a:rPr lang="en-US" altLang="en-US" sz="3600" dirty="0"/>
              <a:t>Linux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altLang="en-US"/>
              <a:t>Windows has no built-in hashing algorithm tools for computer forensics</a:t>
            </a:r>
          </a:p>
          <a:p>
            <a:pPr lvl="1" eaLnBrk="1" hangingPunct="1"/>
            <a:r>
              <a:rPr lang="en-US" altLang="en-US"/>
              <a:t>Third-party utilities can be used</a:t>
            </a:r>
          </a:p>
          <a:p>
            <a:pPr eaLnBrk="1" hangingPunct="1"/>
            <a:r>
              <a:rPr lang="en-US" altLang="en-US"/>
              <a:t>Commercial computer forensics programs also have built-in validation features</a:t>
            </a:r>
          </a:p>
          <a:p>
            <a:pPr lvl="1" eaLnBrk="1" hangingPunct="1"/>
            <a:r>
              <a:rPr lang="en-US" altLang="en-US"/>
              <a:t>Each program has its own validation technique</a:t>
            </a:r>
          </a:p>
          <a:p>
            <a:pPr eaLnBrk="1" hangingPunct="1"/>
            <a:r>
              <a:rPr lang="en-US" altLang="en-US"/>
              <a:t>Raw format image files don’t contain metadata</a:t>
            </a:r>
          </a:p>
          <a:p>
            <a:pPr lvl="1" eaLnBrk="1" hangingPunct="1"/>
            <a:r>
              <a:rPr lang="en-US" altLang="en-US"/>
              <a:t>Separate manual validation is recommended for all raw acquisitions</a:t>
            </a:r>
          </a:p>
          <a:p>
            <a:pPr lvl="1" eaLnBrk="1" hangingPunct="1"/>
            <a:endParaRPr lang="en-US" altLang="en-US"/>
          </a:p>
        </p:txBody>
      </p:sp>
      <p:sp>
        <p:nvSpPr>
          <p:cNvPr id="43011" name="Rectangle 2"/>
          <p:cNvSpPr>
            <a:spLocks noGrp="1" noChangeArrowheads="1"/>
          </p:cNvSpPr>
          <p:nvPr>
            <p:ph type="title"/>
          </p:nvPr>
        </p:nvSpPr>
        <p:spPr>
          <a:xfrm>
            <a:off x="762000" y="317299"/>
            <a:ext cx="8026400" cy="475066"/>
          </a:xfrm>
        </p:spPr>
        <p:txBody>
          <a:bodyPr/>
          <a:lstStyle/>
          <a:p>
            <a:pPr eaLnBrk="1" hangingPunct="1"/>
            <a:r>
              <a:rPr lang="en-US" altLang="en-US" sz="3600" dirty="0"/>
              <a:t>Windows Validation Methods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2391424"/>
          </a:xfrm>
        </p:spPr>
        <p:txBody>
          <a:bodyPr/>
          <a:lstStyle/>
          <a:p>
            <a:pPr eaLnBrk="1" hangingPunct="1"/>
            <a:r>
              <a:rPr lang="en-US" altLang="en-US" dirty="0"/>
              <a:t>Acquisition of RAID drives can be challenging and frustrating because of how RAID systems are </a:t>
            </a:r>
          </a:p>
          <a:p>
            <a:pPr lvl="1" eaLnBrk="1" hangingPunct="1"/>
            <a:r>
              <a:rPr lang="en-US" altLang="en-US" dirty="0"/>
              <a:t>Designed</a:t>
            </a:r>
          </a:p>
          <a:p>
            <a:pPr lvl="1" eaLnBrk="1" hangingPunct="1"/>
            <a:r>
              <a:rPr lang="en-US" altLang="en-US" dirty="0"/>
              <a:t>Configured</a:t>
            </a:r>
          </a:p>
          <a:p>
            <a:pPr lvl="1" eaLnBrk="1" hangingPunct="1"/>
            <a:r>
              <a:rPr lang="en-US" altLang="en-US" dirty="0"/>
              <a:t>Sized</a:t>
            </a:r>
          </a:p>
          <a:p>
            <a:pPr eaLnBrk="1" hangingPunct="1"/>
            <a:r>
              <a:rPr lang="en-US" altLang="en-US" dirty="0"/>
              <a:t>Size is the biggest concern</a:t>
            </a:r>
          </a:p>
          <a:p>
            <a:pPr lvl="1" eaLnBrk="1" hangingPunct="1"/>
            <a:r>
              <a:rPr lang="en-US" altLang="en-US" dirty="0"/>
              <a:t>Many RAID systems now have exabytes of data</a:t>
            </a:r>
          </a:p>
        </p:txBody>
      </p:sp>
      <p:sp>
        <p:nvSpPr>
          <p:cNvPr id="44035" name="Rectangle 2"/>
          <p:cNvSpPr>
            <a:spLocks noGrp="1" noChangeArrowheads="1"/>
          </p:cNvSpPr>
          <p:nvPr>
            <p:ph type="title"/>
          </p:nvPr>
        </p:nvSpPr>
        <p:spPr>
          <a:xfrm>
            <a:off x="762000" y="317299"/>
            <a:ext cx="8026400" cy="475066"/>
          </a:xfrm>
        </p:spPr>
        <p:txBody>
          <a:bodyPr/>
          <a:lstStyle/>
          <a:p>
            <a:pPr eaLnBrk="1" hangingPunct="1"/>
            <a:r>
              <a:rPr lang="en-US" altLang="en-US" sz="3600" dirty="0"/>
              <a:t>Performing RAID Data Acquisitions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65125" y="1538288"/>
            <a:ext cx="8415338" cy="3225498"/>
          </a:xfrm>
        </p:spPr>
        <p:txBody>
          <a:bodyPr/>
          <a:lstStyle/>
          <a:p>
            <a:pPr eaLnBrk="1" hangingPunct="1"/>
            <a:r>
              <a:rPr lang="en-US" altLang="en-US" b="1" dirty="0"/>
              <a:t>Redundant array of independent disks (RAID)</a:t>
            </a:r>
          </a:p>
          <a:p>
            <a:pPr lvl="1" eaLnBrk="1" hangingPunct="1"/>
            <a:r>
              <a:rPr lang="en-US" altLang="en-US" dirty="0"/>
              <a:t>Computer configuration involving two or more disks </a:t>
            </a:r>
          </a:p>
          <a:p>
            <a:pPr lvl="1" eaLnBrk="1" hangingPunct="1"/>
            <a:r>
              <a:rPr lang="en-US" altLang="en-US" dirty="0"/>
              <a:t>Originally developed as a data-redundancy measure</a:t>
            </a:r>
          </a:p>
          <a:p>
            <a:pPr eaLnBrk="1" hangingPunct="1"/>
            <a:r>
              <a:rPr lang="en-US" altLang="en-US" dirty="0"/>
              <a:t>RAID 0</a:t>
            </a:r>
          </a:p>
          <a:p>
            <a:pPr lvl="1" eaLnBrk="1" hangingPunct="1"/>
            <a:r>
              <a:rPr lang="en-US" altLang="en-US" dirty="0"/>
              <a:t>Provides rapid access and increased storage</a:t>
            </a:r>
          </a:p>
          <a:p>
            <a:pPr lvl="1" eaLnBrk="1" hangingPunct="1"/>
            <a:r>
              <a:rPr lang="en-US" altLang="en-US" dirty="0"/>
              <a:t>Biggest disadvantage is lack of redundancy</a:t>
            </a:r>
          </a:p>
          <a:p>
            <a:pPr eaLnBrk="1" hangingPunct="1"/>
            <a:r>
              <a:rPr lang="en-US" altLang="en-US" dirty="0"/>
              <a:t>RAID 1</a:t>
            </a:r>
          </a:p>
          <a:p>
            <a:pPr lvl="1" eaLnBrk="1" hangingPunct="1"/>
            <a:r>
              <a:rPr lang="en-US" altLang="en-US" dirty="0"/>
              <a:t>Designed for data recovery</a:t>
            </a:r>
          </a:p>
          <a:p>
            <a:pPr lvl="1" eaLnBrk="1" hangingPunct="1"/>
            <a:r>
              <a:rPr lang="en-US" altLang="en-US" dirty="0"/>
              <a:t>More expensive than RAID 0</a:t>
            </a:r>
          </a:p>
        </p:txBody>
      </p:sp>
      <p:sp>
        <p:nvSpPr>
          <p:cNvPr id="45059"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(1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62000" y="318927"/>
            <a:ext cx="8026400" cy="470898"/>
          </a:xfrm>
        </p:spPr>
        <p:txBody>
          <a:bodyPr/>
          <a:lstStyle/>
          <a:p>
            <a:pPr eaLnBrk="1" hangingPunct="1"/>
            <a:r>
              <a:rPr lang="en-US" altLang="en-US" sz="3600" dirty="0"/>
              <a:t>Understanding RAID (2 of 7)</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11" name="Content Placeholder 10" descr="R a i d drive consists of four disks. A 128 k b file is divided into two equal halves and the disk 1 and disk 2 drives 64 k b each.">
            <a:extLst>
              <a:ext uri="{FF2B5EF4-FFF2-40B4-BE49-F238E27FC236}">
                <a16:creationId xmlns="" xmlns:a16="http://schemas.microsoft.com/office/drawing/2014/main" id="{DCEAEFCE-27D2-BE49-BC3F-525E48694C2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97212" y="2051050"/>
            <a:ext cx="5351164" cy="2368550"/>
          </a:xfrm>
        </p:spPr>
      </p:pic>
    </p:spTree>
    <p:extLst>
      <p:ext uri="{BB962C8B-B14F-4D97-AF65-F5344CB8AC3E}">
        <p14:creationId xmlns:p14="http://schemas.microsoft.com/office/powerpoint/2010/main" val="2786963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sz="3600" dirty="0"/>
              <a:t>Understanding RAID (2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R a i d drive consists of four disks. A 128 k b file is driven by disk 1 and disk 2.">
            <a:extLst>
              <a:ext uri="{FF2B5EF4-FFF2-40B4-BE49-F238E27FC236}">
                <a16:creationId xmlns="" xmlns:a16="http://schemas.microsoft.com/office/drawing/2014/main" id="{FA7B5E0D-9F99-9349-A99B-219A0A9821A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25057" y="2127250"/>
            <a:ext cx="5695474" cy="2520950"/>
          </a:xfrm>
        </p:spPr>
      </p:pic>
    </p:spTree>
    <p:extLst>
      <p:ext uri="{BB962C8B-B14F-4D97-AF65-F5344CB8AC3E}">
        <p14:creationId xmlns:p14="http://schemas.microsoft.com/office/powerpoint/2010/main" val="3789757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65125" y="1538288"/>
            <a:ext cx="8415338" cy="3905685"/>
          </a:xfrm>
        </p:spPr>
        <p:txBody>
          <a:bodyPr/>
          <a:lstStyle/>
          <a:p>
            <a:pPr eaLnBrk="1" hangingPunct="1"/>
            <a:r>
              <a:rPr lang="en-US" altLang="en-US" dirty="0"/>
              <a:t>RAID 2</a:t>
            </a:r>
          </a:p>
          <a:p>
            <a:pPr lvl="1" eaLnBrk="1" hangingPunct="1"/>
            <a:r>
              <a:rPr lang="en-US" altLang="en-US" dirty="0"/>
              <a:t>Similar to RAID 1</a:t>
            </a:r>
          </a:p>
          <a:p>
            <a:pPr lvl="1" eaLnBrk="1" hangingPunct="1"/>
            <a:r>
              <a:rPr lang="en-US" altLang="en-US" dirty="0"/>
              <a:t>Data is written to a disk on a bit level</a:t>
            </a:r>
          </a:p>
          <a:p>
            <a:pPr lvl="1" eaLnBrk="1" hangingPunct="1"/>
            <a:r>
              <a:rPr lang="en-US" altLang="en-US" dirty="0"/>
              <a:t>Has better data integrity checking than RAID 0</a:t>
            </a:r>
          </a:p>
          <a:p>
            <a:pPr lvl="1" eaLnBrk="1" hangingPunct="1"/>
            <a:r>
              <a:rPr lang="en-US" altLang="en-US" dirty="0"/>
              <a:t>Slower than RAID 0</a:t>
            </a:r>
          </a:p>
          <a:p>
            <a:pPr eaLnBrk="1" hangingPunct="1"/>
            <a:r>
              <a:rPr lang="en-US" altLang="en-US" dirty="0"/>
              <a:t>RAID 3</a:t>
            </a:r>
          </a:p>
          <a:p>
            <a:pPr lvl="1" eaLnBrk="1" hangingPunct="1"/>
            <a:r>
              <a:rPr lang="en-US" altLang="en-US" dirty="0"/>
              <a:t>Uses data stripping and dedicated parity</a:t>
            </a:r>
          </a:p>
          <a:p>
            <a:pPr lvl="1" eaLnBrk="1" hangingPunct="1"/>
            <a:r>
              <a:rPr lang="en-US" altLang="en-US" dirty="0"/>
              <a:t>Requires at least three disks</a:t>
            </a:r>
          </a:p>
          <a:p>
            <a:pPr eaLnBrk="1" hangingPunct="1"/>
            <a:r>
              <a:rPr lang="en-US" altLang="en-US" dirty="0"/>
              <a:t>RAID 4</a:t>
            </a:r>
          </a:p>
          <a:p>
            <a:pPr lvl="1" eaLnBrk="1" hangingPunct="1"/>
            <a:r>
              <a:rPr lang="en-US" altLang="en-US" dirty="0"/>
              <a:t>Similar to RAID 3</a:t>
            </a:r>
          </a:p>
          <a:p>
            <a:pPr lvl="1" eaLnBrk="1" hangingPunct="1"/>
            <a:r>
              <a:rPr lang="en-US" altLang="en-US" dirty="0"/>
              <a:t>Data is written in blocks</a:t>
            </a:r>
          </a:p>
        </p:txBody>
      </p:sp>
      <p:sp>
        <p:nvSpPr>
          <p:cNvPr id="47107"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(3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e r a i d drive contains four disks. The file 1 each of 1 k b is at the top and file 2 each of 0.33 k b is at the bottom of the first three disks. The disk 4 contains parity for file 1 and file 2.">
            <a:extLst>
              <a:ext uri="{FF2B5EF4-FFF2-40B4-BE49-F238E27FC236}">
                <a16:creationId xmlns="" xmlns:a16="http://schemas.microsoft.com/office/drawing/2014/main" id="{D37A5DE7-F96E-9549-8BF7-B9000E4837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777" y="1974850"/>
            <a:ext cx="6922034" cy="2368550"/>
          </a:xfrm>
        </p:spPr>
      </p:pic>
      <p:sp>
        <p:nvSpPr>
          <p:cNvPr id="48131" name="Rectangle 2"/>
          <p:cNvSpPr>
            <a:spLocks noGrp="1" noChangeArrowheads="1"/>
          </p:cNvSpPr>
          <p:nvPr>
            <p:ph type="title"/>
          </p:nvPr>
        </p:nvSpPr>
        <p:spPr/>
        <p:txBody>
          <a:bodyPr/>
          <a:lstStyle/>
          <a:p>
            <a:r>
              <a:rPr lang="en-US" altLang="en-US" dirty="0"/>
              <a:t>Understanding RAID (4 of 6)</a:t>
            </a:r>
          </a:p>
        </p:txBody>
      </p:sp>
      <p:sp>
        <p:nvSpPr>
          <p:cNvPr id="4" name="Footer Placeholder 3"/>
          <p:cNvSpPr>
            <a:spLocks noGrp="1"/>
          </p:cNvSpPr>
          <p:nvPr>
            <p:ph type="ftr" sz="quarter" idx="10"/>
          </p:nvPr>
        </p:nvSpPr>
        <p:spPr/>
        <p:txBody>
          <a:bodyPr/>
          <a:lstStyle/>
          <a:p>
            <a:r>
              <a:rPr lang="en-US" dirty="0"/>
              <a:t>© </a:t>
            </a:r>
            <a:r>
              <a:rPr lang="is-IS"/>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4011867"/>
          </a:xfrm>
        </p:spPr>
        <p:txBody>
          <a:bodyPr/>
          <a:lstStyle/>
          <a:p>
            <a:pPr eaLnBrk="1" hangingPunct="1"/>
            <a:r>
              <a:rPr lang="en-US" altLang="en-US" dirty="0"/>
              <a:t>RAID 5</a:t>
            </a:r>
          </a:p>
          <a:p>
            <a:pPr lvl="1" eaLnBrk="1" hangingPunct="1"/>
            <a:r>
              <a:rPr lang="en-US" altLang="en-US" dirty="0"/>
              <a:t>Similar to RAIDs 0 and 3</a:t>
            </a:r>
          </a:p>
          <a:p>
            <a:pPr lvl="1" eaLnBrk="1" hangingPunct="1"/>
            <a:r>
              <a:rPr lang="en-US" altLang="en-US" dirty="0"/>
              <a:t>Places parity recovery data on each disk</a:t>
            </a:r>
          </a:p>
          <a:p>
            <a:pPr eaLnBrk="1" hangingPunct="1"/>
            <a:r>
              <a:rPr lang="en-US" altLang="en-US" dirty="0"/>
              <a:t>RAID 6</a:t>
            </a:r>
          </a:p>
          <a:p>
            <a:pPr lvl="1" eaLnBrk="1" hangingPunct="1"/>
            <a:r>
              <a:rPr lang="en-US" altLang="en-US" dirty="0"/>
              <a:t>Redundant parity on each disk </a:t>
            </a:r>
          </a:p>
          <a:p>
            <a:pPr eaLnBrk="1" hangingPunct="1"/>
            <a:r>
              <a:rPr lang="en-US" altLang="en-US" dirty="0"/>
              <a:t>RAID 10 (1+0), or mirrored striping</a:t>
            </a:r>
          </a:p>
          <a:p>
            <a:pPr lvl="1" eaLnBrk="1" hangingPunct="1"/>
            <a:r>
              <a:rPr lang="en-US" altLang="en-US" dirty="0"/>
              <a:t>Combination of RAID 1 and RAID 0</a:t>
            </a:r>
          </a:p>
          <a:p>
            <a:pPr lvl="1" eaLnBrk="1" hangingPunct="1"/>
            <a:r>
              <a:rPr lang="en-US" altLang="en-US" dirty="0"/>
              <a:t>Provides fast access and redundancy</a:t>
            </a:r>
          </a:p>
          <a:p>
            <a:pPr eaLnBrk="1" hangingPunct="1"/>
            <a:r>
              <a:rPr lang="en-US" altLang="en-US" dirty="0"/>
              <a:t>RAID 15 (1+5)</a:t>
            </a:r>
          </a:p>
          <a:p>
            <a:pPr lvl="1" eaLnBrk="1" hangingPunct="1"/>
            <a:r>
              <a:rPr lang="en-US" altLang="en-US" dirty="0"/>
              <a:t>Combination of RAID 1 and RAID 5</a:t>
            </a:r>
          </a:p>
          <a:p>
            <a:pPr lvl="1" eaLnBrk="1" hangingPunct="1"/>
            <a:r>
              <a:rPr lang="en-US" altLang="en-US" dirty="0"/>
              <a:t>More costly option</a:t>
            </a:r>
          </a:p>
        </p:txBody>
      </p:sp>
      <p:sp>
        <p:nvSpPr>
          <p:cNvPr id="49155" name="Rectangle 2"/>
          <p:cNvSpPr>
            <a:spLocks noGrp="1" noChangeArrowheads="1"/>
          </p:cNvSpPr>
          <p:nvPr>
            <p:ph type="title"/>
          </p:nvPr>
        </p:nvSpPr>
        <p:spPr>
          <a:xfrm>
            <a:off x="762000" y="317299"/>
            <a:ext cx="8026400" cy="475066"/>
          </a:xfrm>
        </p:spPr>
        <p:txBody>
          <a:bodyPr/>
          <a:lstStyle/>
          <a:p>
            <a:pPr eaLnBrk="1" hangingPunct="1"/>
            <a:r>
              <a:rPr lang="en-US" altLang="en-US" sz="3600" dirty="0"/>
              <a:t>Understanding RAID (5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 R a I d drive contains four disks and each disk contains parity data. The file 1 of 4 k b is at the top and file 2 of 4 k b is at the bottom of disk 1 and disk 2. The parity data is in between the file 1 and file 2 in disk 1 and disk 2. The file 2 of 4 k b is at the top and file 1 of 4 k b is at the bottom of disk 3. The parity data is below the file 1. The disk 4 contains parity at the top and file 2 of 4 k b at the bottom. The file 1 and file 2 of all the disks are connected.">
            <a:extLst>
              <a:ext uri="{FF2B5EF4-FFF2-40B4-BE49-F238E27FC236}">
                <a16:creationId xmlns="" xmlns:a16="http://schemas.microsoft.com/office/drawing/2014/main" id="{1481352E-26DB-7D4F-800F-89A2A5150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417" y="1898650"/>
            <a:ext cx="6806754" cy="2673350"/>
          </a:xfrm>
        </p:spPr>
      </p:pic>
      <p:sp>
        <p:nvSpPr>
          <p:cNvPr id="50179" name="Rectangle 2"/>
          <p:cNvSpPr>
            <a:spLocks noGrp="1" noChangeArrowheads="1"/>
          </p:cNvSpPr>
          <p:nvPr>
            <p:ph type="title"/>
          </p:nvPr>
        </p:nvSpPr>
        <p:spPr/>
        <p:txBody>
          <a:bodyPr/>
          <a:lstStyle/>
          <a:p>
            <a:pPr eaLnBrk="1" hangingPunct="1"/>
            <a:r>
              <a:rPr lang="en-US" altLang="en-US" sz="3600" dirty="0"/>
              <a:t>Understanding RAID (6 of 6)</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dirty="0"/>
              <a:t>Data in a forensics acquisition tool is stored as an image file</a:t>
            </a:r>
          </a:p>
          <a:p>
            <a:pPr eaLnBrk="1" hangingPunct="1"/>
            <a:r>
              <a:rPr lang="en-US" altLang="en-US" dirty="0"/>
              <a:t>Three formats</a:t>
            </a:r>
          </a:p>
          <a:p>
            <a:pPr lvl="1" eaLnBrk="1" hangingPunct="1"/>
            <a:r>
              <a:rPr lang="en-US" altLang="en-US" dirty="0"/>
              <a:t>Raw format</a:t>
            </a:r>
          </a:p>
          <a:p>
            <a:pPr lvl="1" eaLnBrk="1" hangingPunct="1"/>
            <a:r>
              <a:rPr lang="en-US" altLang="en-US" dirty="0"/>
              <a:t>Proprietary formats</a:t>
            </a:r>
          </a:p>
          <a:p>
            <a:pPr lvl="1" eaLnBrk="1" hangingPunct="1"/>
            <a:r>
              <a:rPr lang="en-US" altLang="en-US" dirty="0"/>
              <a:t>Advanced Forensics Format (AFF)</a:t>
            </a:r>
          </a:p>
        </p:txBody>
      </p:sp>
      <p:sp>
        <p:nvSpPr>
          <p:cNvPr id="9219" name="Rectangle 2"/>
          <p:cNvSpPr>
            <a:spLocks noGrp="1" noChangeArrowheads="1"/>
          </p:cNvSpPr>
          <p:nvPr>
            <p:ph type="title"/>
          </p:nvPr>
        </p:nvSpPr>
        <p:spPr>
          <a:xfrm>
            <a:off x="762000" y="81849"/>
            <a:ext cx="8026400" cy="945965"/>
          </a:xfrm>
        </p:spPr>
        <p:txBody>
          <a:bodyPr/>
          <a:lstStyle/>
          <a:p>
            <a:pPr eaLnBrk="1" hangingPunct="1"/>
            <a:r>
              <a:rPr lang="en-US" altLang="en-US" sz="3600" dirty="0"/>
              <a:t>Understanding Storage Formats for Digital Evidence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2779222"/>
          </a:xfrm>
        </p:spPr>
        <p:txBody>
          <a:bodyPr/>
          <a:lstStyle/>
          <a:p>
            <a:pPr eaLnBrk="1" hangingPunct="1"/>
            <a:r>
              <a:rPr lang="en-US" altLang="en-US" dirty="0"/>
              <a:t>Address the following concerns:</a:t>
            </a:r>
          </a:p>
          <a:p>
            <a:pPr lvl="1" eaLnBrk="1" hangingPunct="1"/>
            <a:r>
              <a:rPr lang="en-US" altLang="en-US" dirty="0"/>
              <a:t>How much data storage is needed?</a:t>
            </a:r>
          </a:p>
          <a:p>
            <a:pPr lvl="1" eaLnBrk="1" hangingPunct="1"/>
            <a:r>
              <a:rPr lang="en-US" altLang="en-US" dirty="0"/>
              <a:t>What type of RAID is used?</a:t>
            </a:r>
          </a:p>
          <a:p>
            <a:pPr lvl="1" eaLnBrk="1" hangingPunct="1"/>
            <a:r>
              <a:rPr lang="en-US" altLang="en-US" dirty="0"/>
              <a:t>Do you need to have all drives connected?</a:t>
            </a:r>
          </a:p>
          <a:p>
            <a:pPr lvl="1" eaLnBrk="1" hangingPunct="1"/>
            <a:r>
              <a:rPr lang="en-US" altLang="en-US" dirty="0"/>
              <a:t>Do you have the right acquisition tool?</a:t>
            </a:r>
          </a:p>
          <a:p>
            <a:pPr lvl="1" eaLnBrk="1" hangingPunct="1"/>
            <a:r>
              <a:rPr lang="en-US" altLang="en-US" dirty="0"/>
              <a:t>Can the tool read a forensically copied RAID image?</a:t>
            </a:r>
          </a:p>
          <a:p>
            <a:pPr lvl="1" eaLnBrk="1" hangingPunct="1"/>
            <a:r>
              <a:rPr lang="en-US" altLang="en-US" dirty="0"/>
              <a:t>Can the tool read split data saves of each RAID disk?</a:t>
            </a:r>
          </a:p>
          <a:p>
            <a:pPr eaLnBrk="1" hangingPunct="1"/>
            <a:r>
              <a:rPr lang="en-US" altLang="en-US" dirty="0"/>
              <a:t>Copying small RAID systems to one large disk is possible</a:t>
            </a:r>
          </a:p>
        </p:txBody>
      </p:sp>
      <p:sp>
        <p:nvSpPr>
          <p:cNvPr id="51203"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(1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65125" y="1538288"/>
            <a:ext cx="8415338" cy="3488647"/>
          </a:xfrm>
        </p:spPr>
        <p:txBody>
          <a:bodyPr/>
          <a:lstStyle/>
          <a:p>
            <a:pPr eaLnBrk="1" hangingPunct="1"/>
            <a:r>
              <a:rPr lang="en-US" altLang="en-US" dirty="0"/>
              <a:t>Vendors offering RAID acquisition functions</a:t>
            </a:r>
          </a:p>
          <a:p>
            <a:pPr lvl="1" eaLnBrk="1" hangingPunct="1"/>
            <a:r>
              <a:rPr lang="en-US" altLang="en-US" dirty="0"/>
              <a:t>Guidance Software EnCase</a:t>
            </a:r>
          </a:p>
          <a:p>
            <a:pPr lvl="1" eaLnBrk="1" hangingPunct="1"/>
            <a:r>
              <a:rPr lang="en-US" altLang="en-US" dirty="0"/>
              <a:t>X-Ways Forensics</a:t>
            </a:r>
          </a:p>
          <a:p>
            <a:pPr lvl="1" eaLnBrk="1" hangingPunct="1"/>
            <a:r>
              <a:rPr lang="en-US" altLang="en-US" dirty="0"/>
              <a:t>AccessData FTK</a:t>
            </a:r>
          </a:p>
          <a:p>
            <a:pPr lvl="1" eaLnBrk="1" hangingPunct="1"/>
            <a:r>
              <a:rPr lang="en-US" altLang="en-US" dirty="0"/>
              <a:t>Runtime Software</a:t>
            </a:r>
          </a:p>
          <a:p>
            <a:pPr lvl="1" eaLnBrk="1" hangingPunct="1"/>
            <a:r>
              <a:rPr lang="en-US" altLang="en-US" dirty="0"/>
              <a:t>R-Tools Technologies</a:t>
            </a:r>
          </a:p>
          <a:p>
            <a:pPr eaLnBrk="1" hangingPunct="1"/>
            <a:r>
              <a:rPr lang="en-US" altLang="en-US" dirty="0"/>
              <a:t>Occasionally, a RAID system is too large for a static acquisition</a:t>
            </a:r>
          </a:p>
          <a:p>
            <a:pPr lvl="1" eaLnBrk="1" hangingPunct="1"/>
            <a:r>
              <a:rPr lang="en-US" altLang="en-US" dirty="0"/>
              <a:t>Retrieve only the data relevant to the investigation with the sparse or logical acquisition method</a:t>
            </a:r>
          </a:p>
          <a:p>
            <a:pPr eaLnBrk="1" hangingPunct="1"/>
            <a:endParaRPr lang="en-US" altLang="en-US" dirty="0"/>
          </a:p>
        </p:txBody>
      </p:sp>
      <p:sp>
        <p:nvSpPr>
          <p:cNvPr id="52227" name="Rectangle 2"/>
          <p:cNvSpPr>
            <a:spLocks noGrp="1" noChangeArrowheads="1"/>
          </p:cNvSpPr>
          <p:nvPr>
            <p:ph type="title"/>
          </p:nvPr>
        </p:nvSpPr>
        <p:spPr>
          <a:xfrm>
            <a:off x="762000" y="317299"/>
            <a:ext cx="8026400" cy="475066"/>
          </a:xfrm>
        </p:spPr>
        <p:txBody>
          <a:bodyPr/>
          <a:lstStyle/>
          <a:p>
            <a:pPr eaLnBrk="1" hangingPunct="1"/>
            <a:r>
              <a:rPr lang="en-US" altLang="en-US" sz="3600" dirty="0"/>
              <a:t>Acquiring RAID Disks (2 of 2)</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r>
              <a:rPr lang="en-US" altLang="en-US" dirty="0"/>
              <a:t>You can remotely connect to a suspect computer via a network connection and copy data from it</a:t>
            </a:r>
          </a:p>
          <a:p>
            <a:pPr eaLnBrk="1" hangingPunct="1"/>
            <a:r>
              <a:rPr lang="en-US" altLang="en-US" dirty="0"/>
              <a:t>Remote acquisition tools vary in configurations and capabilities</a:t>
            </a:r>
          </a:p>
          <a:p>
            <a:pPr eaLnBrk="1" hangingPunct="1"/>
            <a:r>
              <a:rPr lang="en-US" altLang="en-US" dirty="0"/>
              <a:t>Drawbacks </a:t>
            </a:r>
          </a:p>
          <a:p>
            <a:pPr lvl="1" eaLnBrk="1" hangingPunct="1"/>
            <a:r>
              <a:rPr lang="en-US" altLang="en-US" dirty="0"/>
              <a:t>Antivirus, antispyware, and firewall tools can be configured to ignore remote access programs</a:t>
            </a:r>
          </a:p>
          <a:p>
            <a:pPr lvl="1" eaLnBrk="1" hangingPunct="1"/>
            <a:r>
              <a:rPr lang="en-US" altLang="en-US" dirty="0"/>
              <a:t>Suspects could easily install their own security tools that trigger an alarm to notify them of remote access intrusions</a:t>
            </a:r>
          </a:p>
          <a:p>
            <a:pPr eaLnBrk="1" hangingPunct="1"/>
            <a:endParaRPr lang="en-US" altLang="en-US" dirty="0"/>
          </a:p>
        </p:txBody>
      </p:sp>
      <p:sp>
        <p:nvSpPr>
          <p:cNvPr id="53251"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Remote Network 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65125" y="1538288"/>
            <a:ext cx="8415338" cy="2673039"/>
          </a:xfrm>
        </p:spPr>
        <p:txBody>
          <a:bodyPr/>
          <a:lstStyle/>
          <a:p>
            <a:pPr eaLnBrk="1" hangingPunct="1"/>
            <a:r>
              <a:rPr lang="en-US" altLang="en-US" dirty="0"/>
              <a:t>ProDiscover Incident Response functions:</a:t>
            </a:r>
          </a:p>
          <a:p>
            <a:pPr lvl="1" eaLnBrk="1" hangingPunct="1"/>
            <a:r>
              <a:rPr lang="en-US" altLang="en-US" dirty="0"/>
              <a:t>Capture volatile system state information</a:t>
            </a:r>
          </a:p>
          <a:p>
            <a:pPr lvl="1" eaLnBrk="1" hangingPunct="1"/>
            <a:r>
              <a:rPr lang="en-US" altLang="en-US" dirty="0"/>
              <a:t>Analyze current running processes</a:t>
            </a:r>
          </a:p>
          <a:p>
            <a:pPr lvl="1" eaLnBrk="1" hangingPunct="1"/>
            <a:r>
              <a:rPr lang="en-US" altLang="en-US" dirty="0"/>
              <a:t>Locate unseen files and processes</a:t>
            </a:r>
          </a:p>
          <a:p>
            <a:pPr lvl="1" eaLnBrk="1" hangingPunct="1"/>
            <a:r>
              <a:rPr lang="en-US" altLang="en-US" dirty="0"/>
              <a:t>Remotely view and listen to IP ports</a:t>
            </a:r>
          </a:p>
          <a:p>
            <a:pPr lvl="1" eaLnBrk="1" hangingPunct="1"/>
            <a:r>
              <a:rPr lang="en-US" altLang="en-US" dirty="0"/>
              <a:t>Run hash comparisons</a:t>
            </a:r>
          </a:p>
          <a:p>
            <a:pPr lvl="1" eaLnBrk="1" hangingPunct="1"/>
            <a:r>
              <a:rPr lang="en-US" altLang="en-US" dirty="0"/>
              <a:t>Create a hash inventory of all files remotely</a:t>
            </a:r>
          </a:p>
          <a:p>
            <a:pPr lvl="1" eaLnBrk="1" hangingPunct="1"/>
            <a:endParaRPr lang="en-US" altLang="en-US" dirty="0"/>
          </a:p>
        </p:txBody>
      </p:sp>
      <p:sp>
        <p:nvSpPr>
          <p:cNvPr id="54275"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remote agent</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ProDiscover utility for remote access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Needs to be loaded on the suspect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installation modes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Trusted CD</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Preinstallation</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Pushing out and running remotely</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PDServer can run in a stealth mode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Can change process name to appear as OS function</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55299" name="Rectangle 2"/>
          <p:cNvSpPr>
            <a:spLocks noGrp="1" noChangeArrowheads="1"/>
          </p:cNvSpPr>
          <p:nvPr>
            <p:ph type="title"/>
          </p:nvPr>
        </p:nvSpPr>
        <p:spPr>
          <a:xfrm>
            <a:off x="762000" y="81849"/>
            <a:ext cx="8382000" cy="945965"/>
          </a:xfrm>
        </p:spPr>
        <p:txBody>
          <a:bodyPr/>
          <a:lstStyle/>
          <a:p>
            <a:pPr eaLnBrk="1" hangingPunct="1"/>
            <a:r>
              <a:rPr lang="en-US" altLang="en-US" sz="3600" dirty="0"/>
              <a:t>Remote Acquisition with ProDiscover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65125" y="1538288"/>
            <a:ext cx="8415338" cy="1992853"/>
          </a:xfrm>
        </p:spPr>
        <p:txBody>
          <a:bodyPr/>
          <a:lstStyle/>
          <a:p>
            <a:pPr eaLnBrk="1" hangingPunct="1"/>
            <a:r>
              <a:rPr lang="en-US" altLang="en-US" dirty="0"/>
              <a:t>Remote connection security features</a:t>
            </a:r>
          </a:p>
          <a:p>
            <a:pPr lvl="1" eaLnBrk="1" hangingPunct="1"/>
            <a:r>
              <a:rPr lang="en-US" altLang="en-US" dirty="0"/>
              <a:t>Password protection</a:t>
            </a:r>
          </a:p>
          <a:p>
            <a:pPr lvl="1" eaLnBrk="1" hangingPunct="1"/>
            <a:r>
              <a:rPr lang="en-US" altLang="en-US" dirty="0"/>
              <a:t>Encryption</a:t>
            </a:r>
          </a:p>
          <a:p>
            <a:pPr lvl="1" eaLnBrk="1" hangingPunct="1"/>
            <a:r>
              <a:rPr lang="en-US" altLang="en-US" dirty="0"/>
              <a:t>Secure communication protocol</a:t>
            </a:r>
          </a:p>
          <a:p>
            <a:pPr lvl="1" eaLnBrk="1" hangingPunct="1"/>
            <a:r>
              <a:rPr lang="en-US" altLang="en-US" dirty="0"/>
              <a:t>Write-protected trusted binaries</a:t>
            </a:r>
          </a:p>
          <a:p>
            <a:pPr lvl="1" eaLnBrk="1" hangingPunct="1"/>
            <a:r>
              <a:rPr lang="en-US" altLang="en-US" dirty="0"/>
              <a:t>Digital signatures</a:t>
            </a:r>
          </a:p>
        </p:txBody>
      </p:sp>
      <p:sp>
        <p:nvSpPr>
          <p:cNvPr id="56323" name="Rectangle 2"/>
          <p:cNvSpPr>
            <a:spLocks noGrp="1" noChangeArrowheads="1"/>
          </p:cNvSpPr>
          <p:nvPr>
            <p:ph type="title"/>
          </p:nvPr>
        </p:nvSpPr>
        <p:spPr>
          <a:xfrm>
            <a:off x="762000" y="81849"/>
            <a:ext cx="8229600" cy="945965"/>
          </a:xfrm>
        </p:spPr>
        <p:txBody>
          <a:bodyPr/>
          <a:lstStyle/>
          <a:p>
            <a:pPr eaLnBrk="1" hangingPunct="1"/>
            <a:r>
              <a:rPr lang="en-US" altLang="en-US" sz="3600" dirty="0"/>
              <a:t>Remote Acquisition with ProDiscover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65125" y="1538288"/>
            <a:ext cx="8415338" cy="1915909"/>
          </a:xfrm>
        </p:spPr>
        <p:txBody>
          <a:bodyPr/>
          <a:lstStyle/>
          <a:p>
            <a:pPr eaLnBrk="1" hangingPunct="1"/>
            <a:r>
              <a:rPr lang="en-US" altLang="en-US" dirty="0"/>
              <a:t>Remote acquisition features</a:t>
            </a:r>
          </a:p>
          <a:p>
            <a:pPr lvl="1" eaLnBrk="1" hangingPunct="1"/>
            <a:r>
              <a:rPr lang="en-US" altLang="en-US" dirty="0"/>
              <a:t>Search and collect internal and external network systems over a wide geographical area</a:t>
            </a:r>
          </a:p>
          <a:p>
            <a:pPr lvl="1" eaLnBrk="1" hangingPunct="1"/>
            <a:r>
              <a:rPr lang="en-US" altLang="en-US" dirty="0"/>
              <a:t>Support multiple Oss and file systems</a:t>
            </a:r>
          </a:p>
          <a:p>
            <a:pPr lvl="1" eaLnBrk="1" hangingPunct="1"/>
            <a:r>
              <a:rPr lang="en-US" altLang="en-US" dirty="0"/>
              <a:t>Triage to help determine system’s relevance to an investigation</a:t>
            </a:r>
          </a:p>
          <a:p>
            <a:pPr lvl="1" eaLnBrk="1" hangingPunct="1"/>
            <a:r>
              <a:rPr lang="en-US" altLang="en-US" dirty="0"/>
              <a:t>Perform simultaneous searches of up to five systems at a time</a:t>
            </a:r>
          </a:p>
        </p:txBody>
      </p:sp>
      <p:sp>
        <p:nvSpPr>
          <p:cNvPr id="57347"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EnCase Enterprise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365125" y="1538288"/>
            <a:ext cx="8415338" cy="1631216"/>
          </a:xfrm>
        </p:spPr>
        <p:txBody>
          <a:bodyPr/>
          <a:lstStyle/>
          <a:p>
            <a:pPr eaLnBrk="1" hangingPunct="1"/>
            <a:r>
              <a:rPr lang="en-US" altLang="en-US" dirty="0"/>
              <a:t>R-Tools suite of software is designed for data recovery</a:t>
            </a:r>
          </a:p>
          <a:p>
            <a:pPr eaLnBrk="1" hangingPunct="1"/>
            <a:r>
              <a:rPr lang="en-US" altLang="en-US" dirty="0"/>
              <a:t>Can remotely access networked computer systems</a:t>
            </a:r>
          </a:p>
          <a:p>
            <a:pPr eaLnBrk="1" hangingPunct="1"/>
            <a:r>
              <a:rPr lang="en-US" altLang="en-US" dirty="0"/>
              <a:t>Creates raw format acquisitions</a:t>
            </a:r>
          </a:p>
          <a:p>
            <a:pPr eaLnBrk="1" hangingPunct="1"/>
            <a:r>
              <a:rPr lang="en-US" altLang="en-US" dirty="0"/>
              <a:t>Supports various file systems</a:t>
            </a:r>
          </a:p>
        </p:txBody>
      </p:sp>
      <p:sp>
        <p:nvSpPr>
          <p:cNvPr id="58371" name="Rectangle 2"/>
          <p:cNvSpPr>
            <a:spLocks noGrp="1" noChangeArrowheads="1"/>
          </p:cNvSpPr>
          <p:nvPr>
            <p:ph type="title"/>
          </p:nvPr>
        </p:nvSpPr>
        <p:spPr>
          <a:xfrm>
            <a:off x="762000" y="317299"/>
            <a:ext cx="8026400" cy="475066"/>
          </a:xfrm>
        </p:spPr>
        <p:txBody>
          <a:bodyPr/>
          <a:lstStyle/>
          <a:p>
            <a:pPr eaLnBrk="1" hangingPunct="1"/>
            <a:r>
              <a:rPr lang="en-US" altLang="en-US" sz="3600" dirty="0"/>
              <a:t>Remote Acquisition with R-Tools R-Studio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p:txBody>
          <a:bodyPr/>
          <a:lstStyle/>
          <a:p>
            <a:pPr eaLnBrk="1" hangingPunct="1"/>
            <a:r>
              <a:rPr lang="en-US" altLang="en-US" dirty="0"/>
              <a:t>US-LATT PRO</a:t>
            </a:r>
          </a:p>
          <a:p>
            <a:pPr lvl="1" eaLnBrk="1" hangingPunct="1"/>
            <a:r>
              <a:rPr lang="en-US" altLang="en-US" dirty="0"/>
              <a:t>Part of a suite of tools developed by WetStone</a:t>
            </a:r>
          </a:p>
          <a:p>
            <a:pPr lvl="1" eaLnBrk="1" hangingPunct="1"/>
            <a:r>
              <a:rPr lang="en-US" altLang="en-US" dirty="0"/>
              <a:t>Can connect to a networked computer remotely and perform a live acquisition of all drives connected to it</a:t>
            </a:r>
          </a:p>
        </p:txBody>
      </p:sp>
      <p:sp>
        <p:nvSpPr>
          <p:cNvPr id="59395" name="Title 1"/>
          <p:cNvSpPr>
            <a:spLocks noGrp="1"/>
          </p:cNvSpPr>
          <p:nvPr>
            <p:ph type="title"/>
          </p:nvPr>
        </p:nvSpPr>
        <p:spPr>
          <a:xfrm>
            <a:off x="762000" y="81849"/>
            <a:ext cx="8026400" cy="945965"/>
          </a:xfrm>
        </p:spPr>
        <p:txBody>
          <a:bodyPr/>
          <a:lstStyle/>
          <a:p>
            <a:pPr eaLnBrk="1" hangingPunct="1"/>
            <a:r>
              <a:rPr lang="en-US" altLang="en-US" sz="3600" dirty="0"/>
              <a:t>Remote Acquisition with WetStone US-LATT PRO</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365125" y="1538288"/>
            <a:ext cx="8415338" cy="2680734"/>
          </a:xfrm>
        </p:spPr>
        <p:txBody>
          <a:bodyPr/>
          <a:lstStyle/>
          <a:p>
            <a:pPr eaLnBrk="1" hangingPunct="1"/>
            <a:r>
              <a:rPr lang="en-US" altLang="en-US" dirty="0"/>
              <a:t>F-Response</a:t>
            </a:r>
          </a:p>
          <a:p>
            <a:pPr lvl="1" eaLnBrk="1" hangingPunct="1"/>
            <a:r>
              <a:rPr lang="en-US" altLang="en-US" dirty="0"/>
              <a:t>A vendor-neutral remote access utility</a:t>
            </a:r>
          </a:p>
          <a:p>
            <a:pPr lvl="1" eaLnBrk="1" hangingPunct="1"/>
            <a:r>
              <a:rPr lang="en-US" altLang="en-US" dirty="0"/>
              <a:t>Designed to work with any digital forensics program</a:t>
            </a:r>
          </a:p>
          <a:p>
            <a:pPr lvl="1" eaLnBrk="1" hangingPunct="1"/>
            <a:r>
              <a:rPr lang="en-US" altLang="en-US" dirty="0"/>
              <a:t>Sets up a security read-only connection</a:t>
            </a:r>
          </a:p>
          <a:p>
            <a:pPr lvl="2" eaLnBrk="1" hangingPunct="1"/>
            <a:r>
              <a:rPr lang="en-US" altLang="en-US" sz="1800" dirty="0"/>
              <a:t>Allows forensics examiners to access it</a:t>
            </a:r>
          </a:p>
          <a:p>
            <a:pPr eaLnBrk="1" hangingPunct="1"/>
            <a:r>
              <a:rPr lang="en-US" altLang="en-US" dirty="0"/>
              <a:t>Four different version of F-Response</a:t>
            </a:r>
          </a:p>
          <a:p>
            <a:pPr lvl="1" eaLnBrk="1" hangingPunct="1"/>
            <a:r>
              <a:rPr lang="en-US" altLang="en-US" dirty="0"/>
              <a:t>Enterprise Edition, Consultant + Convert Edition, Consultant Edition, and TACTICAL Edition</a:t>
            </a:r>
          </a:p>
        </p:txBody>
      </p:sp>
      <p:sp>
        <p:nvSpPr>
          <p:cNvPr id="60419" name="Title 1"/>
          <p:cNvSpPr>
            <a:spLocks noGrp="1"/>
          </p:cNvSpPr>
          <p:nvPr>
            <p:ph type="title"/>
          </p:nvPr>
        </p:nvSpPr>
        <p:spPr>
          <a:xfrm>
            <a:off x="762000" y="317299"/>
            <a:ext cx="8026400" cy="475066"/>
          </a:xfrm>
        </p:spPr>
        <p:txBody>
          <a:bodyPr/>
          <a:lstStyle/>
          <a:p>
            <a:pPr eaLnBrk="1" hangingPunct="1"/>
            <a:r>
              <a:rPr lang="en-US" altLang="en-US" sz="3600" dirty="0"/>
              <a:t>Remote Acquisition with F-Response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r>
              <a:rPr lang="en-US" altLang="en-US" dirty="0"/>
              <a:t>Makes it possible to write bit-stream data to files</a:t>
            </a:r>
          </a:p>
          <a:p>
            <a:pPr eaLnBrk="1" hangingPunct="1"/>
            <a:r>
              <a:rPr lang="en-US" altLang="en-US" dirty="0"/>
              <a:t>Advantages</a:t>
            </a:r>
          </a:p>
          <a:p>
            <a:pPr lvl="1" eaLnBrk="1" hangingPunct="1"/>
            <a:r>
              <a:rPr lang="en-US" altLang="en-US" dirty="0"/>
              <a:t>Fast data transfers</a:t>
            </a:r>
          </a:p>
          <a:p>
            <a:pPr lvl="1" eaLnBrk="1" hangingPunct="1"/>
            <a:r>
              <a:rPr lang="en-US" altLang="en-US" dirty="0"/>
              <a:t>Ignores minor data read errors on source drive</a:t>
            </a:r>
          </a:p>
          <a:p>
            <a:pPr lvl="1" eaLnBrk="1" hangingPunct="1"/>
            <a:r>
              <a:rPr lang="en-US" altLang="en-US" dirty="0"/>
              <a:t>Most computer forensics tools can read raw format</a:t>
            </a:r>
          </a:p>
          <a:p>
            <a:pPr eaLnBrk="1" hangingPunct="1"/>
            <a:r>
              <a:rPr lang="en-US" altLang="en-US" dirty="0"/>
              <a:t>Disadvantages</a:t>
            </a:r>
          </a:p>
          <a:p>
            <a:pPr lvl="1" eaLnBrk="1" hangingPunct="1"/>
            <a:r>
              <a:rPr lang="en-US" altLang="en-US" dirty="0"/>
              <a:t>Requires as much storage as original disk or data</a:t>
            </a:r>
          </a:p>
          <a:p>
            <a:pPr lvl="1" eaLnBrk="1" hangingPunct="1"/>
            <a:r>
              <a:rPr lang="es-EC" altLang="en-US" dirty="0"/>
              <a:t>Tools </a:t>
            </a:r>
            <a:r>
              <a:rPr lang="en-US" altLang="en-US" dirty="0"/>
              <a:t>might not collect marginal (bad) sectors</a:t>
            </a:r>
          </a:p>
        </p:txBody>
      </p:sp>
      <p:sp>
        <p:nvSpPr>
          <p:cNvPr id="10243" name="Rectangle 2"/>
          <p:cNvSpPr>
            <a:spLocks noGrp="1" noChangeArrowheads="1"/>
          </p:cNvSpPr>
          <p:nvPr>
            <p:ph type="title"/>
          </p:nvPr>
        </p:nvSpPr>
        <p:spPr>
          <a:xfrm>
            <a:off x="762000" y="317299"/>
            <a:ext cx="8026400" cy="475066"/>
          </a:xfrm>
        </p:spPr>
        <p:txBody>
          <a:bodyPr/>
          <a:lstStyle/>
          <a:p>
            <a:pPr eaLnBrk="1" hangingPunct="1"/>
            <a:r>
              <a:rPr lang="en-US" altLang="en-US" sz="3600" dirty="0"/>
              <a:t>Raw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pPr eaLnBrk="1" hangingPunct="1"/>
            <a:r>
              <a:rPr lang="en-US" altLang="en-US"/>
              <a:t>Other commercial acquisition tools</a:t>
            </a:r>
          </a:p>
          <a:p>
            <a:pPr lvl="1" eaLnBrk="1" hangingPunct="1"/>
            <a:r>
              <a:rPr lang="en-US" altLang="en-US"/>
              <a:t>PassMark Software ImageUSB</a:t>
            </a:r>
          </a:p>
          <a:p>
            <a:pPr lvl="1" eaLnBrk="1" hangingPunct="1"/>
            <a:r>
              <a:rPr lang="en-US" altLang="en-US"/>
              <a:t>ASRData SMART</a:t>
            </a:r>
          </a:p>
          <a:p>
            <a:pPr lvl="1" eaLnBrk="1" hangingPunct="1"/>
            <a:r>
              <a:rPr lang="en-US" altLang="en-US"/>
              <a:t>Runtime Software</a:t>
            </a:r>
          </a:p>
          <a:p>
            <a:pPr lvl="1" eaLnBrk="1" hangingPunct="1"/>
            <a:r>
              <a:rPr lang="en-US" altLang="en-US"/>
              <a:t>ILookIX Investigator IXimager</a:t>
            </a:r>
          </a:p>
          <a:p>
            <a:pPr lvl="1" eaLnBrk="1" hangingPunct="1"/>
            <a:r>
              <a:rPr lang="en-US" altLang="en-US"/>
              <a:t>SourceForge</a:t>
            </a:r>
          </a:p>
          <a:p>
            <a:pPr lvl="1" eaLnBrk="1" hangingPunct="1"/>
            <a:endParaRPr lang="en-US" altLang="en-US"/>
          </a:p>
        </p:txBody>
      </p:sp>
      <p:sp>
        <p:nvSpPr>
          <p:cNvPr id="61443" name="Rectangle 2"/>
          <p:cNvSpPr>
            <a:spLocks noGrp="1" noChangeArrowheads="1"/>
          </p:cNvSpPr>
          <p:nvPr>
            <p:ph type="title"/>
          </p:nvPr>
        </p:nvSpPr>
        <p:spPr>
          <a:xfrm>
            <a:off x="762000" y="317299"/>
            <a:ext cx="8026400" cy="475066"/>
          </a:xfrm>
        </p:spPr>
        <p:txBody>
          <a:bodyPr/>
          <a:lstStyle/>
          <a:p>
            <a:pPr eaLnBrk="1" hangingPunct="1"/>
            <a:r>
              <a:rPr lang="en-US" altLang="en-US" sz="3600" dirty="0"/>
              <a:t>Using Other Forensics-Acquisition Tools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pPr eaLnBrk="1" hangingPunct="1"/>
            <a:r>
              <a:rPr lang="en-US" altLang="en-US"/>
              <a:t>PassMark Software has an acquisition tool called ImageUSB for its OSForensics analysis product</a:t>
            </a:r>
          </a:p>
          <a:p>
            <a:pPr eaLnBrk="1" hangingPunct="1"/>
            <a:r>
              <a:rPr lang="en-US" altLang="en-US"/>
              <a:t>To create a bootable flash drive, you need:</a:t>
            </a:r>
          </a:p>
          <a:p>
            <a:pPr lvl="1" eaLnBrk="1" hangingPunct="1"/>
            <a:r>
              <a:rPr lang="en-US" altLang="en-US"/>
              <a:t>Windows XP or later</a:t>
            </a:r>
          </a:p>
          <a:p>
            <a:pPr lvl="1" eaLnBrk="1" hangingPunct="1"/>
            <a:r>
              <a:rPr lang="en-US" altLang="en-US"/>
              <a:t>ImageUSB downloaded from the OSForensics Web site</a:t>
            </a:r>
          </a:p>
        </p:txBody>
      </p:sp>
      <p:sp>
        <p:nvSpPr>
          <p:cNvPr id="62467"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PassMark</a:t>
            </a:r>
            <a:r>
              <a:rPr lang="en-US" altLang="en-US" sz="3600" dirty="0"/>
              <a:t> Software </a:t>
            </a:r>
            <a:r>
              <a:rPr lang="en-US" altLang="en-US" sz="3600" dirty="0" err="1"/>
              <a:t>ImageUSB</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65125" y="1538288"/>
            <a:ext cx="8415338" cy="2779222"/>
          </a:xfrm>
        </p:spPr>
        <p:txBody>
          <a:bodyPr/>
          <a:lstStyle/>
          <a:p>
            <a:pPr eaLnBrk="1" hangingPunct="1"/>
            <a:r>
              <a:rPr lang="en-US" altLang="en-US" dirty="0"/>
              <a:t>ASR Data SMART </a:t>
            </a:r>
          </a:p>
          <a:p>
            <a:pPr lvl="1" eaLnBrk="1" hangingPunct="1"/>
            <a:r>
              <a:rPr lang="en-US" altLang="en-US" dirty="0"/>
              <a:t>A Linux forensics analysis tool that can make image files of a suspect drive</a:t>
            </a:r>
          </a:p>
          <a:p>
            <a:pPr lvl="1" eaLnBrk="1" hangingPunct="1"/>
            <a:r>
              <a:rPr lang="en-US" altLang="en-US" dirty="0"/>
              <a:t>Can produce proprietary or raw format images</a:t>
            </a:r>
          </a:p>
          <a:p>
            <a:pPr eaLnBrk="1" hangingPunct="1"/>
            <a:r>
              <a:rPr lang="en-US" altLang="en-US" dirty="0"/>
              <a:t>Capabilities:</a:t>
            </a:r>
          </a:p>
          <a:p>
            <a:pPr lvl="1" eaLnBrk="1" hangingPunct="1"/>
            <a:r>
              <a:rPr lang="en-US" altLang="en-US" dirty="0"/>
              <a:t>Data reading of bad sectors</a:t>
            </a:r>
          </a:p>
          <a:p>
            <a:pPr lvl="1" eaLnBrk="1" hangingPunct="1"/>
            <a:r>
              <a:rPr lang="en-US" altLang="en-US" dirty="0"/>
              <a:t>Can mount drives in write-protected mode</a:t>
            </a:r>
          </a:p>
          <a:p>
            <a:pPr lvl="1" eaLnBrk="1" hangingPunct="1"/>
            <a:r>
              <a:rPr lang="en-US" altLang="en-US" dirty="0"/>
              <a:t>Can mount target drives in read/write mode</a:t>
            </a:r>
          </a:p>
          <a:p>
            <a:pPr lvl="1" eaLnBrk="1" hangingPunct="1"/>
            <a:r>
              <a:rPr lang="en-US" altLang="en-US" dirty="0"/>
              <a:t>Compression schemes to speed up acquisition or reduce amount of storage needed</a:t>
            </a:r>
          </a:p>
        </p:txBody>
      </p:sp>
      <p:sp>
        <p:nvSpPr>
          <p:cNvPr id="63491" name="Rectangle 2"/>
          <p:cNvSpPr>
            <a:spLocks noGrp="1" noChangeArrowheads="1"/>
          </p:cNvSpPr>
          <p:nvPr>
            <p:ph type="title"/>
          </p:nvPr>
        </p:nvSpPr>
        <p:spPr>
          <a:xfrm>
            <a:off x="762000" y="317299"/>
            <a:ext cx="8026400" cy="475066"/>
          </a:xfrm>
        </p:spPr>
        <p:txBody>
          <a:bodyPr/>
          <a:lstStyle/>
          <a:p>
            <a:pPr eaLnBrk="1" hangingPunct="1"/>
            <a:r>
              <a:rPr lang="en-US" altLang="en-US" sz="3600" dirty="0"/>
              <a:t>ASR Data SMART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pPr eaLnBrk="1" hangingPunct="1"/>
            <a:r>
              <a:rPr lang="en-US" altLang="en-US"/>
              <a:t>Runtime Software offers shareware programs for data acquisition and recovery:</a:t>
            </a:r>
          </a:p>
          <a:p>
            <a:pPr lvl="1" eaLnBrk="1" hangingPunct="1"/>
            <a:r>
              <a:rPr lang="en-US" altLang="en-US"/>
              <a:t>DiskExplorer for FAT and NTFS</a:t>
            </a:r>
          </a:p>
          <a:p>
            <a:pPr eaLnBrk="1" hangingPunct="1"/>
            <a:r>
              <a:rPr lang="en-US" altLang="en-US"/>
              <a:t>Features:</a:t>
            </a:r>
          </a:p>
          <a:p>
            <a:pPr lvl="1" eaLnBrk="1" hangingPunct="1"/>
            <a:r>
              <a:rPr lang="en-US" altLang="en-US"/>
              <a:t>Create a raw format image file</a:t>
            </a:r>
          </a:p>
          <a:p>
            <a:pPr lvl="1" eaLnBrk="1" hangingPunct="1"/>
            <a:r>
              <a:rPr lang="en-US" altLang="en-US"/>
              <a:t>Segment the raw format or compressed image for archiving purposes</a:t>
            </a:r>
          </a:p>
          <a:p>
            <a:pPr lvl="1" eaLnBrk="1" hangingPunct="1"/>
            <a:r>
              <a:rPr lang="en-US" altLang="en-US"/>
              <a:t>Access network computers’ drives</a:t>
            </a:r>
          </a:p>
        </p:txBody>
      </p:sp>
      <p:sp>
        <p:nvSpPr>
          <p:cNvPr id="64515" name="Rectangle 2"/>
          <p:cNvSpPr>
            <a:spLocks noGrp="1" noChangeArrowheads="1"/>
          </p:cNvSpPr>
          <p:nvPr>
            <p:ph type="title"/>
          </p:nvPr>
        </p:nvSpPr>
        <p:spPr>
          <a:xfrm>
            <a:off x="762000" y="317299"/>
            <a:ext cx="8026400" cy="475066"/>
          </a:xfrm>
        </p:spPr>
        <p:txBody>
          <a:bodyPr/>
          <a:lstStyle/>
          <a:p>
            <a:pPr eaLnBrk="1" hangingPunct="1"/>
            <a:r>
              <a:rPr lang="en-US" altLang="en-US" sz="3600" dirty="0"/>
              <a:t>Runtime Software</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65125" y="1538288"/>
            <a:ext cx="8415338" cy="2926955"/>
          </a:xfrm>
        </p:spPr>
        <p:txBody>
          <a:bodyPr/>
          <a:lstStyle/>
          <a:p>
            <a:pPr eaLnBrk="1" hangingPunct="1"/>
            <a:r>
              <a:rPr lang="en-US" altLang="en-US" dirty="0" err="1"/>
              <a:t>IXimager</a:t>
            </a:r>
            <a:endParaRPr lang="en-US" altLang="en-US" dirty="0"/>
          </a:p>
          <a:p>
            <a:pPr lvl="1" eaLnBrk="1" hangingPunct="1"/>
            <a:r>
              <a:rPr lang="en-US" altLang="en-US" dirty="0"/>
              <a:t>Runs from a bootable floppy or CD</a:t>
            </a:r>
          </a:p>
          <a:p>
            <a:pPr lvl="1" eaLnBrk="1" hangingPunct="1"/>
            <a:r>
              <a:rPr lang="en-US" altLang="en-US" dirty="0"/>
              <a:t>Designed to work only with </a:t>
            </a:r>
            <a:r>
              <a:rPr lang="en-US" altLang="en-US" dirty="0" err="1"/>
              <a:t>ILookIX</a:t>
            </a:r>
            <a:endParaRPr lang="en-US" altLang="en-US" dirty="0"/>
          </a:p>
          <a:p>
            <a:pPr lvl="1" eaLnBrk="1" hangingPunct="1"/>
            <a:r>
              <a:rPr lang="en-US" altLang="en-US" dirty="0"/>
              <a:t>Can acquire single drives and RAID drives</a:t>
            </a:r>
          </a:p>
          <a:p>
            <a:pPr lvl="1" eaLnBrk="1" hangingPunct="1"/>
            <a:r>
              <a:rPr lang="en-US" altLang="en-US" dirty="0"/>
              <a:t>Supports:</a:t>
            </a:r>
          </a:p>
          <a:p>
            <a:pPr lvl="2" eaLnBrk="1" hangingPunct="1"/>
            <a:r>
              <a:rPr lang="en-US" altLang="en-US" sz="1800" dirty="0"/>
              <a:t>IDE (PATA)</a:t>
            </a:r>
          </a:p>
          <a:p>
            <a:pPr lvl="2" eaLnBrk="1" hangingPunct="1"/>
            <a:r>
              <a:rPr lang="en-US" altLang="en-US" sz="1800" dirty="0"/>
              <a:t>SCSI</a:t>
            </a:r>
          </a:p>
          <a:p>
            <a:pPr lvl="2" eaLnBrk="1" hangingPunct="1"/>
            <a:r>
              <a:rPr lang="en-US" altLang="en-US" sz="1800" dirty="0"/>
              <a:t>USB</a:t>
            </a:r>
          </a:p>
          <a:p>
            <a:pPr lvl="2" eaLnBrk="1" hangingPunct="1"/>
            <a:r>
              <a:rPr lang="en-US" altLang="en-US" sz="1800" dirty="0"/>
              <a:t>FireWire</a:t>
            </a:r>
          </a:p>
        </p:txBody>
      </p:sp>
      <p:sp>
        <p:nvSpPr>
          <p:cNvPr id="65539" name="Rectangle 2"/>
          <p:cNvSpPr>
            <a:spLocks noGrp="1" noChangeArrowheads="1"/>
          </p:cNvSpPr>
          <p:nvPr>
            <p:ph type="title"/>
          </p:nvPr>
        </p:nvSpPr>
        <p:spPr>
          <a:xfrm>
            <a:off x="762000" y="317299"/>
            <a:ext cx="8026400" cy="475066"/>
          </a:xfrm>
        </p:spPr>
        <p:txBody>
          <a:bodyPr/>
          <a:lstStyle/>
          <a:p>
            <a:pPr eaLnBrk="1" hangingPunct="1"/>
            <a:r>
              <a:rPr lang="en-US" altLang="en-US" sz="3600" dirty="0" err="1"/>
              <a:t>ILook</a:t>
            </a:r>
            <a:r>
              <a:rPr lang="en-US" altLang="en-US" sz="3600" dirty="0"/>
              <a:t> Investigator </a:t>
            </a:r>
            <a:r>
              <a:rPr lang="en-US" altLang="en-US" sz="3600" dirty="0" err="1"/>
              <a:t>IXimager</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288"/>
            <a:ext cx="8415338" cy="2497607"/>
          </a:xfrm>
        </p:spPr>
        <p:txBody>
          <a:bodyPr rtlCol="0"/>
          <a:lstStyle/>
          <a:p>
            <a:pPr eaLnBrk="1" fontAlgn="auto" hangingPunct="1">
              <a:spcAft>
                <a:spcPts val="0"/>
              </a:spcAft>
              <a:buFont typeface="Arial" pitchFamily="34" charset="0"/>
              <a:buChar char="•"/>
              <a:defRPr/>
            </a:pPr>
            <a:r>
              <a:rPr lang="en-US" dirty="0">
                <a:solidFill>
                  <a:schemeClr val="tx1">
                    <a:lumMod val="75000"/>
                    <a:lumOff val="25000"/>
                  </a:schemeClr>
                </a:solidFill>
              </a:rPr>
              <a:t>SourceForge provides several applications for security, analysis, and investigations</a:t>
            </a:r>
          </a:p>
          <a:p>
            <a:pPr eaLnBrk="1" fontAlgn="auto" hangingPunct="1">
              <a:spcAft>
                <a:spcPts val="0"/>
              </a:spcAft>
              <a:buFont typeface="Arial" pitchFamily="34" charset="0"/>
              <a:buChar char="•"/>
              <a:defRPr/>
            </a:pPr>
            <a:r>
              <a:rPr lang="en-US" dirty="0">
                <a:solidFill>
                  <a:schemeClr val="tx1">
                    <a:lumMod val="75000"/>
                    <a:lumOff val="25000"/>
                  </a:schemeClr>
                </a:solidFill>
              </a:rPr>
              <a:t>For a list of current tools, see:</a:t>
            </a:r>
          </a:p>
          <a:p>
            <a:pPr lvl="1" eaLnBrk="1" fontAlgn="auto" hangingPunct="1">
              <a:spcAft>
                <a:spcPts val="0"/>
              </a:spcAft>
              <a:buFont typeface="Arial" pitchFamily="34" charset="0"/>
              <a:buChar char="•"/>
              <a:defRPr/>
            </a:pPr>
            <a:r>
              <a:rPr lang="en-US" dirty="0" err="1">
                <a:solidFill>
                  <a:schemeClr val="accent4">
                    <a:lumMod val="10000"/>
                  </a:schemeClr>
                </a:solidFill>
                <a:hlinkClick r:id="rId3"/>
              </a:rPr>
              <a:t>SourceForge</a:t>
            </a:r>
            <a:r>
              <a:rPr lang="en-US" dirty="0">
                <a:solidFill>
                  <a:schemeClr val="accent4">
                    <a:lumMod val="10000"/>
                  </a:schemeClr>
                </a:solidFill>
                <a:hlinkClick r:id="rId3"/>
              </a:rPr>
              <a:t>-Tools</a:t>
            </a:r>
            <a:endParaRPr lang="en-US" dirty="0">
              <a:solidFill>
                <a:schemeClr val="accent4">
                  <a:lumMod val="10000"/>
                </a:schemeClr>
              </a:solidFill>
            </a:endParaRPr>
          </a:p>
          <a:p>
            <a:pPr eaLnBrk="1" fontAlgn="auto" hangingPunct="1">
              <a:spcAft>
                <a:spcPts val="0"/>
              </a:spcAft>
              <a:buFont typeface="Arial" pitchFamily="34" charset="0"/>
              <a:buChar char="•"/>
              <a:defRPr/>
            </a:pPr>
            <a:r>
              <a:rPr lang="en-US" dirty="0">
                <a:solidFill>
                  <a:schemeClr val="accent4">
                    <a:lumMod val="10000"/>
                  </a:schemeClr>
                </a:solidFill>
              </a:rPr>
              <a:t>Windows version of </a:t>
            </a:r>
            <a:r>
              <a:rPr lang="en-US" dirty="0" err="1">
                <a:solidFill>
                  <a:schemeClr val="accent4">
                    <a:lumMod val="10000"/>
                  </a:schemeClr>
                </a:solidFill>
                <a:latin typeface="Courier New" charset="0"/>
                <a:ea typeface="Courier New" charset="0"/>
                <a:cs typeface="Courier New" charset="0"/>
              </a:rPr>
              <a:t>dcfldd</a:t>
            </a:r>
            <a:endParaRPr lang="en-US" dirty="0">
              <a:solidFill>
                <a:schemeClr val="accent4">
                  <a:lumMod val="10000"/>
                </a:schemeClr>
              </a:solidFill>
              <a:latin typeface="Courier New" charset="0"/>
              <a:ea typeface="Courier New" charset="0"/>
              <a:cs typeface="Courier New" charset="0"/>
            </a:endParaRPr>
          </a:p>
          <a:p>
            <a:pPr lvl="1" eaLnBrk="1" fontAlgn="auto" hangingPunct="1">
              <a:spcAft>
                <a:spcPts val="0"/>
              </a:spcAft>
              <a:buFont typeface="Arial" pitchFamily="34" charset="0"/>
              <a:buChar char="•"/>
              <a:defRPr/>
            </a:pPr>
            <a:r>
              <a:rPr lang="en-US" dirty="0" err="1">
                <a:solidFill>
                  <a:schemeClr val="accent4">
                    <a:lumMod val="10000"/>
                  </a:schemeClr>
                </a:solidFill>
                <a:hlinkClick r:id="rId4"/>
              </a:rPr>
              <a:t>SourceForge-dcfldd</a:t>
            </a:r>
            <a:endParaRPr lang="en-US" dirty="0">
              <a:solidFill>
                <a:schemeClr val="accent4">
                  <a:lumMod val="10000"/>
                </a:schemeClr>
              </a:solidFill>
            </a:endParaRPr>
          </a:p>
          <a:p>
            <a:pPr lvl="1" eaLnBrk="1" fontAlgn="auto" hangingPunct="1">
              <a:spcAft>
                <a:spcPts val="0"/>
              </a:spcAft>
              <a:buFont typeface="Arial" pitchFamily="34" charset="0"/>
              <a:buChar char="•"/>
              <a:defRPr/>
            </a:pPr>
            <a:endParaRPr lang="en-US" dirty="0">
              <a:solidFill>
                <a:schemeClr val="accent4">
                  <a:lumMod val="10000"/>
                </a:schemeClr>
              </a:solidFill>
            </a:endParaRPr>
          </a:p>
        </p:txBody>
      </p:sp>
      <p:sp>
        <p:nvSpPr>
          <p:cNvPr id="66563" name="Title 1"/>
          <p:cNvSpPr>
            <a:spLocks noGrp="1"/>
          </p:cNvSpPr>
          <p:nvPr>
            <p:ph type="title"/>
          </p:nvPr>
        </p:nvSpPr>
        <p:spPr>
          <a:xfrm>
            <a:off x="762000" y="317299"/>
            <a:ext cx="8026400" cy="475066"/>
          </a:xfrm>
        </p:spPr>
        <p:txBody>
          <a:bodyPr/>
          <a:lstStyle/>
          <a:p>
            <a:pPr eaLnBrk="1" hangingPunct="1"/>
            <a:r>
              <a:rPr lang="en-US" altLang="en-US" sz="3600" dirty="0" err="1"/>
              <a:t>SourceForge</a:t>
            </a:r>
            <a:endParaRPr lang="en-US" altLang="en-US" sz="3600" dirty="0"/>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1"/>
          </p:nvPr>
        </p:nvSpPr>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Forensics data acquisitions are stored in three different formats: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Raw, proprietary, and AFF</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Data acquisition methods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Disk-to-image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Disk-to-disk copy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Logical disk-to-disk or disk-to-data file</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Sparse data copy</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67587"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(1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lstStyle/>
          <a:p>
            <a:pPr eaLnBrk="1" hangingPunct="1"/>
            <a:r>
              <a:rPr lang="en-US" altLang="en-US"/>
              <a:t>Several tools available</a:t>
            </a:r>
          </a:p>
          <a:p>
            <a:pPr lvl="1" eaLnBrk="1" hangingPunct="1"/>
            <a:r>
              <a:rPr lang="en-US" altLang="en-US"/>
              <a:t>Lossless compression is acceptable</a:t>
            </a:r>
          </a:p>
          <a:p>
            <a:pPr eaLnBrk="1" hangingPunct="1"/>
            <a:r>
              <a:rPr lang="en-US" altLang="en-US"/>
              <a:t>Plan your digital evidence contingencies</a:t>
            </a:r>
          </a:p>
          <a:p>
            <a:pPr lvl="1" eaLnBrk="1" hangingPunct="1"/>
            <a:r>
              <a:rPr lang="en-US" altLang="en-US"/>
              <a:t>Make a copy of each acquisition</a:t>
            </a:r>
          </a:p>
          <a:p>
            <a:pPr eaLnBrk="1" hangingPunct="1"/>
            <a:r>
              <a:rPr lang="en-US" altLang="en-US"/>
              <a:t>Write-blocking devices or utilities must be used with GUI acquisition tools</a:t>
            </a:r>
          </a:p>
          <a:p>
            <a:pPr eaLnBrk="1" hangingPunct="1"/>
            <a:r>
              <a:rPr lang="en-US" altLang="en-US"/>
              <a:t>Always validate acquisition</a:t>
            </a:r>
          </a:p>
          <a:p>
            <a:pPr eaLnBrk="1" hangingPunct="1"/>
            <a:r>
              <a:rPr lang="en-US" altLang="en-US"/>
              <a:t>A Linux Live CD, such as SIFT, Kali Linux, or Deft, provides many useful tools for digital forensics acquisitions</a:t>
            </a:r>
          </a:p>
          <a:p>
            <a:pPr eaLnBrk="1" hangingPunct="1"/>
            <a:endParaRPr lang="en-US" altLang="en-US"/>
          </a:p>
          <a:p>
            <a:pPr eaLnBrk="1" hangingPunct="1"/>
            <a:endParaRPr lang="en-US" altLang="en-US"/>
          </a:p>
        </p:txBody>
      </p:sp>
      <p:sp>
        <p:nvSpPr>
          <p:cNvPr id="68611"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(2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365125" y="1538288"/>
            <a:ext cx="8415338" cy="2263697"/>
          </a:xfrm>
        </p:spPr>
        <p:txBody>
          <a:bodyPr/>
          <a:lstStyle/>
          <a:p>
            <a:pPr eaLnBrk="1" hangingPunct="1"/>
            <a:r>
              <a:rPr lang="en-US" altLang="en-US" dirty="0"/>
              <a:t>Preferred Linux acquisition tool is </a:t>
            </a:r>
            <a:r>
              <a:rPr lang="en-US" altLang="en-US" dirty="0" err="1">
                <a:latin typeface="Courier New" charset="0"/>
                <a:ea typeface="Courier New" charset="0"/>
                <a:cs typeface="Courier New" charset="0"/>
              </a:rPr>
              <a:t>dcfldd</a:t>
            </a:r>
            <a:r>
              <a:rPr lang="en-US" altLang="en-US" dirty="0"/>
              <a:t> (not </a:t>
            </a:r>
            <a:r>
              <a:rPr lang="en-US" altLang="en-US" dirty="0" err="1">
                <a:latin typeface="Courier New" charset="0"/>
                <a:ea typeface="Courier New" charset="0"/>
                <a:cs typeface="Courier New" charset="0"/>
              </a:rPr>
              <a:t>dd</a:t>
            </a:r>
            <a:r>
              <a:rPr lang="en-US" altLang="en-US" dirty="0"/>
              <a:t>)</a:t>
            </a:r>
          </a:p>
          <a:p>
            <a:pPr eaLnBrk="1" hangingPunct="1"/>
            <a:r>
              <a:rPr lang="en-US" altLang="en-US" dirty="0"/>
              <a:t>Use a physical write-blocker device for acquisitions</a:t>
            </a:r>
          </a:p>
          <a:p>
            <a:pPr eaLnBrk="1" hangingPunct="1"/>
            <a:r>
              <a:rPr lang="en-US" altLang="en-US" dirty="0"/>
              <a:t>To acquire RAID disks, determine the type of RAID </a:t>
            </a:r>
          </a:p>
          <a:p>
            <a:pPr lvl="1" eaLnBrk="1" hangingPunct="1"/>
            <a:r>
              <a:rPr lang="en-US" altLang="en-US" dirty="0"/>
              <a:t>And then which acquisition tool to use</a:t>
            </a:r>
          </a:p>
          <a:p>
            <a:pPr eaLnBrk="1" hangingPunct="1"/>
            <a:r>
              <a:rPr lang="en-US" altLang="en-US" dirty="0"/>
              <a:t>Remote network acquisition tools require installing a remote agent on the suspect computer</a:t>
            </a:r>
          </a:p>
        </p:txBody>
      </p:sp>
      <p:sp>
        <p:nvSpPr>
          <p:cNvPr id="69635" name="Rectangle 2"/>
          <p:cNvSpPr>
            <a:spLocks noGrp="1" noChangeArrowheads="1"/>
          </p:cNvSpPr>
          <p:nvPr>
            <p:ph type="title"/>
          </p:nvPr>
        </p:nvSpPr>
        <p:spPr>
          <a:xfrm>
            <a:off x="762000" y="317299"/>
            <a:ext cx="8026400" cy="475066"/>
          </a:xfrm>
        </p:spPr>
        <p:txBody>
          <a:bodyPr/>
          <a:lstStyle/>
          <a:p>
            <a:pPr eaLnBrk="1" hangingPunct="1"/>
            <a:r>
              <a:rPr lang="en-US" altLang="en-US" sz="3600" dirty="0"/>
              <a:t>Summary (3 of 3)</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65125" y="1538288"/>
            <a:ext cx="8415338" cy="3671774"/>
          </a:xfrm>
        </p:spPr>
        <p:txBody>
          <a:bodyPr/>
          <a:lstStyle/>
          <a:p>
            <a:pPr eaLnBrk="1" hangingPunct="1"/>
            <a:r>
              <a:rPr lang="en-US" altLang="en-US" dirty="0"/>
              <a:t>Most forensics tools have their own formats</a:t>
            </a:r>
          </a:p>
          <a:p>
            <a:pPr eaLnBrk="1" hangingPunct="1"/>
            <a:r>
              <a:rPr lang="en-US" altLang="en-US" dirty="0"/>
              <a:t>Features offered</a:t>
            </a:r>
          </a:p>
          <a:p>
            <a:pPr lvl="1" eaLnBrk="1" hangingPunct="1"/>
            <a:r>
              <a:rPr lang="en-US" altLang="en-US" dirty="0"/>
              <a:t>Option to compress or not compress image files</a:t>
            </a:r>
          </a:p>
          <a:p>
            <a:pPr lvl="1" eaLnBrk="1" hangingPunct="1"/>
            <a:r>
              <a:rPr lang="en-US" altLang="en-US" dirty="0"/>
              <a:t>Can split an image into smaller segmented files</a:t>
            </a:r>
          </a:p>
          <a:p>
            <a:pPr lvl="1" eaLnBrk="1" hangingPunct="1"/>
            <a:r>
              <a:rPr lang="en-US" altLang="en-US" dirty="0"/>
              <a:t>Can integrate metadata into the image file</a:t>
            </a:r>
          </a:p>
          <a:p>
            <a:pPr eaLnBrk="1" hangingPunct="1"/>
            <a:r>
              <a:rPr lang="en-US" altLang="en-US" dirty="0"/>
              <a:t>Disadvantages</a:t>
            </a:r>
          </a:p>
          <a:p>
            <a:pPr lvl="1" eaLnBrk="1" hangingPunct="1"/>
            <a:r>
              <a:rPr lang="en-US" altLang="en-US" dirty="0"/>
              <a:t>Inability to share an image between different tools</a:t>
            </a:r>
          </a:p>
          <a:p>
            <a:pPr lvl="1" eaLnBrk="1" hangingPunct="1"/>
            <a:r>
              <a:rPr lang="en-US" altLang="en-US" dirty="0"/>
              <a:t>File size limitation for each segmented volume</a:t>
            </a:r>
          </a:p>
          <a:p>
            <a:pPr eaLnBrk="1" hangingPunct="1"/>
            <a:r>
              <a:rPr lang="en-US" altLang="en-US" dirty="0"/>
              <a:t>The Expert Witness Compression format is unofficial standard</a:t>
            </a:r>
          </a:p>
          <a:p>
            <a:pPr lvl="1" eaLnBrk="1" hangingPunct="1"/>
            <a:endParaRPr lang="en-US" altLang="en-US" dirty="0"/>
          </a:p>
        </p:txBody>
      </p:sp>
      <p:sp>
        <p:nvSpPr>
          <p:cNvPr id="11267" name="Rectangle 2"/>
          <p:cNvSpPr>
            <a:spLocks noGrp="1" noChangeArrowheads="1"/>
          </p:cNvSpPr>
          <p:nvPr>
            <p:ph type="title"/>
          </p:nvPr>
        </p:nvSpPr>
        <p:spPr>
          <a:xfrm>
            <a:off x="762000" y="317299"/>
            <a:ext cx="8026400" cy="475066"/>
          </a:xfrm>
        </p:spPr>
        <p:txBody>
          <a:bodyPr/>
          <a:lstStyle/>
          <a:p>
            <a:pPr eaLnBrk="1" hangingPunct="1"/>
            <a:r>
              <a:rPr lang="en-US" altLang="en-US" sz="3600" dirty="0"/>
              <a:t>Proprietary Formats</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65125" y="1538288"/>
            <a:ext cx="8415338" cy="3964162"/>
          </a:xfrm>
        </p:spPr>
        <p:txBody>
          <a:bodyPr rtlCol="0"/>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Developed by Dr. Simson L. Garfinkel as an open-source acquisition format</a:t>
            </a:r>
          </a:p>
          <a:p>
            <a:pPr eaLnBrk="1" fontAlgn="auto" hangingPunct="1">
              <a:spcAft>
                <a:spcPts val="0"/>
              </a:spcAft>
              <a:buFont typeface="Arial" pitchFamily="34" charset="0"/>
              <a:buChar char="•"/>
              <a:defRPr/>
            </a:pPr>
            <a:r>
              <a:rPr lang="en-US" altLang="en-US" dirty="0">
                <a:solidFill>
                  <a:schemeClr val="tx1">
                    <a:lumMod val="75000"/>
                    <a:lumOff val="25000"/>
                  </a:schemeClr>
                </a:solidFill>
              </a:rPr>
              <a:t>Design goals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compressed or uncompressed 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No size restriction for disk-to-image files</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Provide space in the image file or segmented files for metadata</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Simple design with extensibility</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Open source for multiple platforms and Oss</a:t>
            </a:r>
          </a:p>
          <a:p>
            <a:pPr lvl="1" eaLnBrk="1" hangingPunct="1"/>
            <a:r>
              <a:rPr lang="en-US" altLang="en-US" dirty="0"/>
              <a:t>Internal consistency checks for self-authentication</a:t>
            </a:r>
          </a:p>
          <a:p>
            <a:pPr eaLnBrk="1" hangingPunct="1"/>
            <a:r>
              <a:rPr lang="en-US" altLang="en-US" dirty="0"/>
              <a:t>File extensions include .</a:t>
            </a:r>
            <a:r>
              <a:rPr lang="en-US" altLang="en-US" dirty="0" err="1"/>
              <a:t>afd</a:t>
            </a:r>
            <a:r>
              <a:rPr lang="en-US" altLang="en-US" dirty="0"/>
              <a:t> for segmented image files and .</a:t>
            </a:r>
            <a:r>
              <a:rPr lang="en-US" altLang="en-US" dirty="0" err="1"/>
              <a:t>afm</a:t>
            </a:r>
            <a:r>
              <a:rPr lang="en-US" altLang="en-US" dirty="0"/>
              <a:t> for AFF metadata</a:t>
            </a:r>
          </a:p>
          <a:p>
            <a:pPr eaLnBrk="1" hangingPunct="1"/>
            <a:r>
              <a:rPr lang="en-US" altLang="en-US" dirty="0"/>
              <a:t>AFF is open source</a:t>
            </a:r>
            <a:endParaRPr lang="en-US" altLang="en-US" dirty="0">
              <a:solidFill>
                <a:schemeClr val="tx1">
                  <a:lumMod val="75000"/>
                  <a:lumOff val="25000"/>
                </a:schemeClr>
              </a:solidFill>
            </a:endParaRPr>
          </a:p>
        </p:txBody>
      </p:sp>
      <p:sp>
        <p:nvSpPr>
          <p:cNvPr id="12291" name="Rectangle 2"/>
          <p:cNvSpPr>
            <a:spLocks noGrp="1" noChangeArrowheads="1"/>
          </p:cNvSpPr>
          <p:nvPr>
            <p:ph type="title"/>
          </p:nvPr>
        </p:nvSpPr>
        <p:spPr>
          <a:xfrm>
            <a:off x="762000" y="317299"/>
            <a:ext cx="8026400" cy="475066"/>
          </a:xfrm>
        </p:spPr>
        <p:txBody>
          <a:bodyPr/>
          <a:lstStyle/>
          <a:p>
            <a:pPr eaLnBrk="1" hangingPunct="1"/>
            <a:r>
              <a:rPr lang="en-US" altLang="en-US" sz="3600" dirty="0"/>
              <a:t>Advanced Forensics Format</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3338512"/>
          </a:xfrm>
        </p:spPr>
        <p:txBody>
          <a:bodyPr/>
          <a:lstStyle/>
          <a:p>
            <a:pPr eaLnBrk="1" hangingPunct="1"/>
            <a:r>
              <a:rPr lang="en-US" altLang="en-US" dirty="0"/>
              <a:t>Types of acquisitions</a:t>
            </a:r>
          </a:p>
          <a:p>
            <a:pPr lvl="1" eaLnBrk="1" hangingPunct="1"/>
            <a:r>
              <a:rPr lang="en-US" altLang="en-US" b="1" dirty="0"/>
              <a:t>Static acquisitions</a:t>
            </a:r>
            <a:r>
              <a:rPr lang="en-US" altLang="en-US" dirty="0"/>
              <a:t> and </a:t>
            </a:r>
            <a:r>
              <a:rPr lang="en-US" altLang="en-US" b="1" dirty="0"/>
              <a:t>live acquisitions</a:t>
            </a:r>
          </a:p>
          <a:p>
            <a:pPr eaLnBrk="1" hangingPunct="1"/>
            <a:r>
              <a:rPr lang="en-US" altLang="en-US" dirty="0"/>
              <a:t>Four methods of data collection</a:t>
            </a:r>
          </a:p>
          <a:p>
            <a:pPr lvl="1" eaLnBrk="1" hangingPunct="1"/>
            <a:r>
              <a:rPr lang="en-US" altLang="en-US" dirty="0"/>
              <a:t>Creating a disk-to-image file</a:t>
            </a:r>
          </a:p>
          <a:p>
            <a:pPr lvl="1" eaLnBrk="1" hangingPunct="1"/>
            <a:r>
              <a:rPr lang="en-US" altLang="en-US" dirty="0"/>
              <a:t>Creating a disk-to-disk</a:t>
            </a:r>
          </a:p>
          <a:p>
            <a:pPr lvl="1" eaLnBrk="1" hangingPunct="1"/>
            <a:r>
              <a:rPr lang="en-US" altLang="en-US" dirty="0"/>
              <a:t>Creating a logical disk-to-disk or disk-to-data file</a:t>
            </a:r>
          </a:p>
          <a:p>
            <a:pPr lvl="1" eaLnBrk="1" hangingPunct="1"/>
            <a:r>
              <a:rPr lang="en-US" altLang="en-US" dirty="0"/>
              <a:t>Creating a sparse data copy of a file or folder</a:t>
            </a:r>
          </a:p>
          <a:p>
            <a:pPr eaLnBrk="1" hangingPunct="1"/>
            <a:r>
              <a:rPr lang="en-US" altLang="en-US" dirty="0"/>
              <a:t>Determining the best method depends on the circumstances of the investigation</a:t>
            </a:r>
          </a:p>
        </p:txBody>
      </p:sp>
      <p:sp>
        <p:nvSpPr>
          <p:cNvPr id="14339" name="Rectangle 2"/>
          <p:cNvSpPr>
            <a:spLocks noGrp="1" noChangeArrowheads="1"/>
          </p:cNvSpPr>
          <p:nvPr>
            <p:ph type="title"/>
          </p:nvPr>
        </p:nvSpPr>
        <p:spPr>
          <a:xfrm>
            <a:off x="762000" y="81849"/>
            <a:ext cx="8026400" cy="945965"/>
          </a:xfrm>
        </p:spPr>
        <p:txBody>
          <a:bodyPr/>
          <a:lstStyle/>
          <a:p>
            <a:pPr eaLnBrk="1" hangingPunct="1"/>
            <a:r>
              <a:rPr lang="en-US" altLang="en-US" sz="3600" dirty="0"/>
              <a:t>Determining the Best Acquisition Method (1 of 4)</a:t>
            </a:r>
          </a:p>
        </p:txBody>
      </p:sp>
      <p:sp>
        <p:nvSpPr>
          <p:cNvPr id="4" name="Footer Placeholder 3"/>
          <p:cNvSpPr>
            <a:spLocks noGrp="1"/>
          </p:cNvSpPr>
          <p:nvPr>
            <p:ph type="ftr" sz="quarter" idx="10"/>
          </p:nvPr>
        </p:nvSpPr>
        <p:spPr/>
        <p:txBody>
          <a:bodyPr/>
          <a:lstStyle/>
          <a:p>
            <a:pPr>
              <a:defRPr/>
            </a:pPr>
            <a:r>
              <a:rPr lang="en-US" dirty="0"/>
              <a:t>© </a:t>
            </a:r>
            <a:r>
              <a:rPr lang="is-IS" dirty="0"/>
              <a:t>2019</a:t>
            </a:r>
            <a:r>
              <a:rPr lang="en-US" dirty="0"/>
              <a:t>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65125" y="1538288"/>
            <a:ext cx="8415338" cy="3643312"/>
          </a:xfrm>
        </p:spPr>
        <p:txBody>
          <a:bodyPr/>
          <a:lstStyle/>
          <a:p>
            <a:r>
              <a:rPr lang="en-US" altLang="en-US" dirty="0"/>
              <a:t>Creating a disk-to-image file</a:t>
            </a:r>
          </a:p>
          <a:p>
            <a:pPr lvl="1"/>
            <a:r>
              <a:rPr lang="en-US" altLang="en-US" dirty="0"/>
              <a:t>Most common method and offers most flexibility</a:t>
            </a:r>
          </a:p>
          <a:p>
            <a:pPr lvl="1"/>
            <a:r>
              <a:rPr lang="en-US" altLang="en-US" dirty="0"/>
              <a:t>Can make more than one copy</a:t>
            </a:r>
          </a:p>
          <a:p>
            <a:pPr lvl="1"/>
            <a:r>
              <a:rPr lang="en-US" altLang="en-US" dirty="0"/>
              <a:t>Copies are bit-for-bit replications of the original drive</a:t>
            </a:r>
          </a:p>
          <a:p>
            <a:pPr lvl="1"/>
            <a:r>
              <a:rPr lang="en-US" altLang="en-US" dirty="0"/>
              <a:t>Compatible with many commercial forensics tools</a:t>
            </a:r>
          </a:p>
          <a:p>
            <a:r>
              <a:rPr lang="en-US" altLang="en-US" dirty="0"/>
              <a:t>Creating a disk-to-disk</a:t>
            </a:r>
          </a:p>
          <a:p>
            <a:pPr lvl="1"/>
            <a:r>
              <a:rPr lang="en-US" altLang="en-US" dirty="0"/>
              <a:t>When disk-to-image copy is not possible</a:t>
            </a:r>
          </a:p>
          <a:p>
            <a:pPr lvl="1"/>
            <a:r>
              <a:rPr lang="en-US" altLang="en-US" dirty="0"/>
              <a:t>Tools can adjust disk’s geometry configuration</a:t>
            </a:r>
          </a:p>
          <a:p>
            <a:pPr lvl="1"/>
            <a:r>
              <a:rPr lang="en-US" altLang="en-US" dirty="0"/>
              <a:t>Tools: EnCase and X-Ways</a:t>
            </a:r>
          </a:p>
          <a:p>
            <a:endParaRPr lang="en-US" altLang="en-US" dirty="0"/>
          </a:p>
        </p:txBody>
      </p:sp>
      <p:sp>
        <p:nvSpPr>
          <p:cNvPr id="15363" name="Rectangle 2"/>
          <p:cNvSpPr>
            <a:spLocks noGrp="1" noChangeArrowheads="1"/>
          </p:cNvSpPr>
          <p:nvPr>
            <p:ph type="title"/>
          </p:nvPr>
        </p:nvSpPr>
        <p:spPr>
          <a:xfrm>
            <a:off x="762000" y="81393"/>
            <a:ext cx="8026400" cy="945965"/>
          </a:xfrm>
        </p:spPr>
        <p:txBody>
          <a:bodyPr/>
          <a:lstStyle/>
          <a:p>
            <a:r>
              <a:rPr lang="en-US" altLang="en-US" sz="3600" dirty="0"/>
              <a:t>Determining the Best Acquisition Method (2 of 4)</a:t>
            </a:r>
          </a:p>
        </p:txBody>
      </p:sp>
      <p:sp>
        <p:nvSpPr>
          <p:cNvPr id="4" name="Footer Placeholder 3"/>
          <p:cNvSpPr>
            <a:spLocks noGrp="1"/>
          </p:cNvSpPr>
          <p:nvPr>
            <p:ph type="ftr" sz="quarter" idx="10"/>
          </p:nvPr>
        </p:nvSpPr>
        <p:spPr/>
        <p:txBody>
          <a:bodyPr/>
          <a:lstStyle/>
          <a:p>
            <a:r>
              <a:rPr lang="en-US"/>
              <a:t>© </a:t>
            </a:r>
            <a:r>
              <a:rPr lang="is-IS"/>
              <a:t>2019</a:t>
            </a:r>
            <a:r>
              <a:rPr lang="en-US"/>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18603</TotalTime>
  <Words>5209</Words>
  <Application>Microsoft Office PowerPoint</Application>
  <PresentationFormat>On-screen Show (4:3)</PresentationFormat>
  <Paragraphs>503</Paragraphs>
  <Slides>58</Slides>
  <Notes>58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Guide to Computer Forensics  and Investigations Sixth Edition  Chapter 3 </vt:lpstr>
      <vt:lpstr>Objectives (1 of 2)</vt:lpstr>
      <vt:lpstr>Objectives (2 of 2)</vt:lpstr>
      <vt:lpstr>Understanding Storage Formats for Digital Evidence</vt:lpstr>
      <vt:lpstr>Raw Format</vt:lpstr>
      <vt:lpstr>Proprietary Formats</vt:lpstr>
      <vt:lpstr>Advanced Forensics Format</vt:lpstr>
      <vt:lpstr>Determining the Best Acquisition Method (1 of 4)</vt:lpstr>
      <vt:lpstr>Determining the Best Acquisition Method (2 of 4)</vt:lpstr>
      <vt:lpstr>Determining the Best Acquisition Method (3 of 4)</vt:lpstr>
      <vt:lpstr>Determining the Best Acquisition Method (4 of 4)</vt:lpstr>
      <vt:lpstr>Contingency Planning for Image Acquisitions</vt:lpstr>
      <vt:lpstr>Using Acquisition Tools</vt:lpstr>
      <vt:lpstr>Mini-WinFE Boot CDs and USB Drives</vt:lpstr>
      <vt:lpstr>Acquiring Data with a Linux Boot CD  (1 of 6)</vt:lpstr>
      <vt:lpstr>Acquiring Data with a Linux Boot CD (2 of 6)</vt:lpstr>
      <vt:lpstr>Acquiring Data with a Linux Boot CD (3 of 6)</vt:lpstr>
      <vt:lpstr>Acquiring Data with a Linux Boot CD (4 of 6)</vt:lpstr>
      <vt:lpstr>Acquiring Data with a Linux Boot CD (5 of 6)</vt:lpstr>
      <vt:lpstr>Acquiring Data with a Linux Boot CD (6 of 6)</vt:lpstr>
      <vt:lpstr>Capturing an Image with AccessData FTK Imager Lite (1 of 8)</vt:lpstr>
      <vt:lpstr>Capturing an Image with AccessData FTK Imager Lite (2 of 8)</vt:lpstr>
      <vt:lpstr>Capturing an Image with AccessData FTK Imager Lite (3 of 8)</vt:lpstr>
      <vt:lpstr>Capturing an Image with AccessData FTK Imager Lite (4 of 8)</vt:lpstr>
      <vt:lpstr>Capturing an Image with AccessData FTK Imager Lite (5 of 8)</vt:lpstr>
      <vt:lpstr>Capturing an Image with AccessData FTK Imager Lite (6 of 8)</vt:lpstr>
      <vt:lpstr>Capturing an Image with AccessData FTK Imager Lite (7 of 8)</vt:lpstr>
      <vt:lpstr>Capturing an Image with AccessData FTK Imager Lite (8 of 8)</vt:lpstr>
      <vt:lpstr>Validating Data Acquisitions</vt:lpstr>
      <vt:lpstr>Linux Validation Methods</vt:lpstr>
      <vt:lpstr>Windows Validation Methods</vt:lpstr>
      <vt:lpstr>Performing RAID Data Acquisitions</vt:lpstr>
      <vt:lpstr>Understanding RAID (1 of 7)</vt:lpstr>
      <vt:lpstr>Understanding RAID (2 of 7)</vt:lpstr>
      <vt:lpstr>Understanding RAID (2 of 6)</vt:lpstr>
      <vt:lpstr>Understanding RAID (3 of 6)</vt:lpstr>
      <vt:lpstr>Understanding RAID (4 of 6)</vt:lpstr>
      <vt:lpstr>Understanding RAID (5 of 6)</vt:lpstr>
      <vt:lpstr>Understanding RAID (6 of 6)</vt:lpstr>
      <vt:lpstr>Acquiring RAID Disks (1 of 2)</vt:lpstr>
      <vt:lpstr>Acquiring RAID Disks (2 of 2)</vt:lpstr>
      <vt:lpstr>Using Remote Network Acquisition Tools</vt:lpstr>
      <vt:lpstr>Remote Acquisition with ProDiscover (1 of 3)</vt:lpstr>
      <vt:lpstr>Remote Acquisition with ProDiscover (2 of 3)</vt:lpstr>
      <vt:lpstr>Remote Acquisition with ProDiscover (3 of 3)</vt:lpstr>
      <vt:lpstr>Remote Acquisition with EnCase Enterprise</vt:lpstr>
      <vt:lpstr>Remote Acquisition with R-Tools R-Studio</vt:lpstr>
      <vt:lpstr>Remote Acquisition with WetStone US-LATT PRO</vt:lpstr>
      <vt:lpstr>Remote Acquisition with F-Response</vt:lpstr>
      <vt:lpstr>Using Other Forensics-Acquisition Tools</vt:lpstr>
      <vt:lpstr>PassMark Software ImageUSB</vt:lpstr>
      <vt:lpstr>ASR Data SMART</vt:lpstr>
      <vt:lpstr>Runtime Software</vt:lpstr>
      <vt:lpstr>ILook Investigator IXimager</vt:lpstr>
      <vt:lpstr>SourceForge</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3 </dc:title>
  <dc:subject/>
  <dc:creator/>
  <cp:keywords/>
  <dc:description/>
  <cp:lastModifiedBy>PaulRefurb</cp:lastModifiedBy>
  <cp:revision>624</cp:revision>
  <dcterms:created xsi:type="dcterms:W3CDTF">2002-09-27T23:29:22Z</dcterms:created>
  <dcterms:modified xsi:type="dcterms:W3CDTF">2018-03-05T16:32:45Z</dcterms:modified>
  <cp:category/>
</cp:coreProperties>
</file>