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1" r:id="rId7"/>
    <p:sldId id="321" r:id="rId8"/>
    <p:sldId id="266" r:id="rId9"/>
    <p:sldId id="268" r:id="rId10"/>
    <p:sldId id="323" r:id="rId11"/>
    <p:sldId id="324" r:id="rId12"/>
    <p:sldId id="325" r:id="rId13"/>
    <p:sldId id="349" r:id="rId14"/>
    <p:sldId id="374" r:id="rId15"/>
    <p:sldId id="376" r:id="rId16"/>
    <p:sldId id="377" r:id="rId17"/>
    <p:sldId id="386" r:id="rId18"/>
    <p:sldId id="378" r:id="rId19"/>
    <p:sldId id="379" r:id="rId20"/>
    <p:sldId id="380" r:id="rId21"/>
    <p:sldId id="381" r:id="rId22"/>
    <p:sldId id="382" r:id="rId23"/>
    <p:sldId id="383" r:id="rId24"/>
    <p:sldId id="284" r:id="rId25"/>
    <p:sldId id="29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695"/>
    <a:srgbClr val="9CC5FD"/>
    <a:srgbClr val="FD8008"/>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7" autoAdjust="0"/>
    <p:restoredTop sz="93963" autoAdjust="0"/>
  </p:normalViewPr>
  <p:slideViewPr>
    <p:cSldViewPr snapToGrid="0">
      <p:cViewPr varScale="1">
        <p:scale>
          <a:sx n="132" d="100"/>
          <a:sy n="132" d="100"/>
        </p:scale>
        <p:origin x="176" y="384"/>
      </p:cViewPr>
      <p:guideLst>
        <p:guide orient="horz" pos="2065"/>
        <p:guide pos="379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更多模板请关注：https://haosc.tukuppt.com</a:t>
            </a:r>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6.xml"/><Relationship Id="rId10" Type="http://schemas.openxmlformats.org/officeDocument/2006/relationships/notesSlide" Target="../notesSlides/notesSlide1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tags" Target="../tags/tag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17.xml"/><Relationship Id="rId2" Type="http://schemas.openxmlformats.org/officeDocument/2006/relationships/image" Target="../media/image1.png"/><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5.xml"/><Relationship Id="rId2" Type="http://schemas.openxmlformats.org/officeDocument/2006/relationships/image" Target="../media/image1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74925" y="3129561"/>
            <a:ext cx="11708091" cy="768350"/>
          </a:xfrm>
          <a:prstGeom prst="rect">
            <a:avLst/>
          </a:prstGeom>
          <a:noFill/>
        </p:spPr>
        <p:txBody>
          <a:bodyPr wrap="square" rtlCol="0">
            <a:spAutoFit/>
          </a:bodyPr>
          <a:lstStyle/>
          <a:p>
            <a:pPr algn="ctr"/>
            <a:r>
              <a:rPr lang="zh-CN" altLang="en-US" sz="4400" b="1" dirty="0">
                <a:solidFill>
                  <a:schemeClr val="bg1">
                    <a:lumMod val="95000"/>
                  </a:schemeClr>
                </a:solidFill>
                <a:latin typeface="微软雅黑" panose="020B0503020204020204" pitchFamily="34" charset="-122"/>
                <a:ea typeface="微软雅黑" panose="020B0503020204020204" pitchFamily="34" charset="-122"/>
              </a:rPr>
              <a:t>大数据分析视角下广府美食旅游感知价值研究</a:t>
            </a:r>
            <a:endParaRPr lang="zh-CN" altLang="en-US" sz="4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38090" y="5620385"/>
            <a:ext cx="2653030" cy="492125"/>
            <a:chOff x="5322" y="8838"/>
            <a:chExt cx="4178" cy="775"/>
          </a:xfrm>
        </p:grpSpPr>
        <p:sp>
          <p:nvSpPr>
            <p:cNvPr id="13" name="TextBox 6"/>
            <p:cNvSpPr txBox="1"/>
            <p:nvPr/>
          </p:nvSpPr>
          <p:spPr>
            <a:xfrm>
              <a:off x="6332" y="8890"/>
              <a:ext cx="3168" cy="723"/>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sz="2400" b="1" dirty="0">
                  <a:solidFill>
                    <a:srgbClr val="0070C0"/>
                  </a:solidFill>
                  <a:latin typeface="微软雅黑" panose="020B0503020204020204" pitchFamily="34" charset="-122"/>
                  <a:ea typeface="微软雅黑" panose="020B0503020204020204" pitchFamily="34" charset="-122"/>
                </a:rPr>
                <a:t>作者</a:t>
              </a: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李钰潇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5322" y="8838"/>
              <a:ext cx="767" cy="773"/>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sz="2000">
                <a:solidFill>
                  <a:schemeClr val="bg1"/>
                </a:solidFill>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806" y="-657650"/>
            <a:ext cx="6186040" cy="34818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487045" y="1090930"/>
            <a:ext cx="411861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84" name="图片 44" descr="文本聚类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62710" y="1370965"/>
            <a:ext cx="4103370" cy="5650865"/>
          </a:xfrm>
          <a:prstGeom prst="rect">
            <a:avLst/>
          </a:prstGeom>
          <a:noFill/>
          <a:ln>
            <a:noFill/>
          </a:ln>
        </p:spPr>
      </p:pic>
      <p:sp>
        <p:nvSpPr>
          <p:cNvPr id="14" name="矩形 13"/>
          <p:cNvSpPr/>
          <p:nvPr/>
        </p:nvSpPr>
        <p:spPr>
          <a:xfrm>
            <a:off x="2019300" y="3713480"/>
            <a:ext cx="9765030" cy="2150110"/>
          </a:xfrm>
          <a:prstGeom prst="rect">
            <a:avLst/>
          </a:prstGeom>
          <a:noFill/>
          <a:ln w="57150">
            <a:solidFill>
              <a:srgbClr val="00B0F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34"/>
          <p:cNvSpPr>
            <a:spLocks noChangeArrowheads="1"/>
          </p:cNvSpPr>
          <p:nvPr/>
        </p:nvSpPr>
        <p:spPr bwMode="auto">
          <a:xfrm>
            <a:off x="6599555" y="4382770"/>
            <a:ext cx="5105400" cy="143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Word2vec</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作为词嵌入（word embedding) 的一种，本质就是用一个一层神经网络把one-hot形式的稀疏词向量映射称为一个n维的稠密向量的过程。其中，Skip-Gram 模型根据词语计算出它前后出现某几个词的各个概率。</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2" name="图片 12" descr="skip-gram"/>
          <p:cNvPicPr>
            <a:picLocks noChangeAspect="1" noChangeArrowheads="1"/>
          </p:cNvPicPr>
          <p:nvPr/>
        </p:nvPicPr>
        <p:blipFill>
          <a:blip r:embed="rId3" cstate="print">
            <a:extLst>
              <a:ext uri="{28A0092B-C50C-407E-A947-70E740481C1C}">
                <a14:useLocalDpi xmlns:a14="http://schemas.microsoft.com/office/drawing/2010/main" val="0"/>
              </a:ext>
            </a:extLst>
          </a:blip>
          <a:srcRect t="4601" b="13344"/>
          <a:stretch>
            <a:fillRect/>
          </a:stretch>
        </p:blipFill>
        <p:spPr>
          <a:xfrm>
            <a:off x="6896100" y="917575"/>
            <a:ext cx="4512945" cy="3488055"/>
          </a:xfrm>
          <a:prstGeom prst="rect">
            <a:avLst/>
          </a:prstGeom>
          <a:noFill/>
          <a:ln>
            <a:noFill/>
          </a:ln>
        </p:spPr>
      </p:pic>
      <p:grpSp>
        <p:nvGrpSpPr>
          <p:cNvPr id="9" name="组合 8"/>
          <p:cNvGrpSpPr/>
          <p:nvPr/>
        </p:nvGrpSpPr>
        <p:grpSpPr>
          <a:xfrm>
            <a:off x="299085" y="1572895"/>
            <a:ext cx="8802370" cy="5246370"/>
            <a:chOff x="401" y="2539"/>
            <a:chExt cx="13862" cy="8262"/>
          </a:xfrm>
        </p:grpSpPr>
        <p:pic>
          <p:nvPicPr>
            <p:cNvPr id="7" name="图片 6" descr="myplot的副本"/>
            <p:cNvPicPr>
              <a:picLocks noChangeAspect="1"/>
            </p:cNvPicPr>
            <p:nvPr/>
          </p:nvPicPr>
          <p:blipFill>
            <a:blip r:embed="rId4"/>
            <a:srcRect l="9400" t="4136" r="3204"/>
            <a:stretch>
              <a:fillRect/>
            </a:stretch>
          </p:blipFill>
          <p:spPr>
            <a:xfrm>
              <a:off x="401" y="2539"/>
              <a:ext cx="9640" cy="8262"/>
            </a:xfrm>
            <a:prstGeom prst="rect">
              <a:avLst/>
            </a:prstGeom>
          </p:spPr>
        </p:pic>
        <p:sp>
          <p:nvSpPr>
            <p:cNvPr id="8" name="矩形 1"/>
            <p:cNvSpPr>
              <a:spLocks noChangeArrowheads="1"/>
            </p:cNvSpPr>
            <p:nvPr/>
          </p:nvSpPr>
          <p:spPr bwMode="auto">
            <a:xfrm>
              <a:off x="10041" y="10149"/>
              <a:ext cx="422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400" dirty="0">
                  <a:solidFill>
                    <a:prstClr val="black">
                      <a:lumMod val="65000"/>
                      <a:lumOff val="35000"/>
                    </a:prstClr>
                  </a:solidFill>
                  <a:latin typeface="微软雅黑" panose="020B0503020204020204" pitchFamily="34" charset="-122"/>
                  <a:ea typeface="微软雅黑" panose="020B0503020204020204" pitchFamily="34" charset="-122"/>
                </a:rPr>
                <a:t>图3-</a:t>
              </a:r>
              <a:r>
                <a:rPr lang="en-US" sz="1400" dirty="0">
                  <a:solidFill>
                    <a:prstClr val="black">
                      <a:lumMod val="65000"/>
                      <a:lumOff val="35000"/>
                    </a:prstClr>
                  </a:solidFill>
                  <a:latin typeface="微软雅黑" panose="020B0503020204020204" pitchFamily="34" charset="-122"/>
                  <a:ea typeface="微软雅黑" panose="020B0503020204020204" pitchFamily="34" charset="-122"/>
                </a:rPr>
                <a:t>8</a:t>
              </a:r>
              <a:r>
                <a:rPr sz="1400" dirty="0">
                  <a:solidFill>
                    <a:prstClr val="black">
                      <a:lumMod val="65000"/>
                      <a:lumOff val="35000"/>
                    </a:prstClr>
                  </a:solidFill>
                  <a:latin typeface="微软雅黑" panose="020B0503020204020204" pitchFamily="34" charset="-122"/>
                  <a:ea typeface="微软雅黑" panose="020B0503020204020204" pitchFamily="34" charset="-122"/>
                </a:rPr>
                <a:t> </a:t>
              </a:r>
              <a:r>
                <a:rPr lang="zh-CN" sz="1400" dirty="0">
                  <a:solidFill>
                    <a:prstClr val="black">
                      <a:lumMod val="65000"/>
                      <a:lumOff val="35000"/>
                    </a:prstClr>
                  </a:solidFill>
                  <a:latin typeface="微软雅黑" panose="020B0503020204020204" pitchFamily="34" charset="-122"/>
                  <a:ea typeface="微软雅黑" panose="020B0503020204020204" pitchFamily="34" charset="-122"/>
                </a:rPr>
                <a:t>词向量效果示意图</a:t>
              </a:r>
              <a:endParaRPr lang="zh-CN" sz="14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11" name="矩形 10"/>
          <p:cNvSpPr/>
          <p:nvPr/>
        </p:nvSpPr>
        <p:spPr>
          <a:xfrm>
            <a:off x="831565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grpSp>
        <p:nvGrpSpPr>
          <p:cNvPr id="60" name="组合 59"/>
          <p:cNvGrpSpPr/>
          <p:nvPr/>
        </p:nvGrpSpPr>
        <p:grpSpPr>
          <a:xfrm>
            <a:off x="6741795" y="213995"/>
            <a:ext cx="3079115" cy="342900"/>
            <a:chOff x="10617" y="337"/>
            <a:chExt cx="4849"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349" y="340"/>
              <a:ext cx="2117" cy="537"/>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487045" y="1090930"/>
            <a:ext cx="411861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84" name="图片 44" descr="文本聚类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62710" y="1252220"/>
            <a:ext cx="4103370" cy="5650865"/>
          </a:xfrm>
          <a:prstGeom prst="rect">
            <a:avLst/>
          </a:prstGeom>
          <a:noFill/>
          <a:ln>
            <a:noFill/>
          </a:ln>
        </p:spPr>
      </p:pic>
      <p:sp>
        <p:nvSpPr>
          <p:cNvPr id="53" name="矩形 1"/>
          <p:cNvSpPr>
            <a:spLocks noChangeArrowheads="1"/>
          </p:cNvSpPr>
          <p:nvPr/>
        </p:nvSpPr>
        <p:spPr bwMode="auto">
          <a:xfrm>
            <a:off x="116205" y="6112510"/>
            <a:ext cx="124650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图3-7 文本聚类分析过程</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4" name="矩形 13"/>
          <p:cNvSpPr/>
          <p:nvPr/>
        </p:nvSpPr>
        <p:spPr>
          <a:xfrm>
            <a:off x="1536700" y="5646420"/>
            <a:ext cx="10068560" cy="1111250"/>
          </a:xfrm>
          <a:prstGeom prst="rect">
            <a:avLst/>
          </a:prstGeom>
          <a:noFill/>
          <a:ln w="57150">
            <a:solidFill>
              <a:srgbClr val="00B0F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34"/>
          <p:cNvSpPr>
            <a:spLocks noChangeArrowheads="1"/>
          </p:cNvSpPr>
          <p:nvPr/>
        </p:nvSpPr>
        <p:spPr bwMode="auto">
          <a:xfrm>
            <a:off x="6327140" y="5578475"/>
            <a:ext cx="510540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经典</a:t>
            </a:r>
            <a:r>
              <a:rPr lang="en-US" altLang="zh-CN" sz="1600" b="1" dirty="0">
                <a:solidFill>
                  <a:srgbClr val="0070C0"/>
                </a:solidFill>
                <a:latin typeface="微软雅黑" panose="020B0503020204020204" pitchFamily="34" charset="-122"/>
                <a:ea typeface="微软雅黑" panose="020B0503020204020204" pitchFamily="34" charset="-122"/>
              </a:rPr>
              <a:t>kmeans</a:t>
            </a:r>
            <a:r>
              <a:rPr lang="zh-CN" altLang="en-US" sz="1600" b="1" dirty="0">
                <a:solidFill>
                  <a:srgbClr val="0070C0"/>
                </a:solidFill>
                <a:latin typeface="微软雅黑" panose="020B0503020204020204" pitchFamily="34" charset="-122"/>
                <a:ea typeface="微软雅黑" panose="020B0503020204020204" pitchFamily="34" charset="-122"/>
              </a:rPr>
              <a:t>聚类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在给定K个初始类簇中心点的情况下，把每个点分到离其距离最近的簇中，然后根据簇内所有点重新计算该类簇的中心点，然后再迭代直至类簇中心点不在变化</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536700" y="1473200"/>
            <a:ext cx="10068560" cy="4105275"/>
            <a:chOff x="2420" y="2320"/>
            <a:chExt cx="15856" cy="6465"/>
          </a:xfrm>
        </p:grpSpPr>
        <p:grpSp>
          <p:nvGrpSpPr>
            <p:cNvPr id="10" name="组合 9"/>
            <p:cNvGrpSpPr/>
            <p:nvPr/>
          </p:nvGrpSpPr>
          <p:grpSpPr>
            <a:xfrm>
              <a:off x="2420" y="2320"/>
              <a:ext cx="15856" cy="6465"/>
              <a:chOff x="2420" y="2320"/>
              <a:chExt cx="15856" cy="6465"/>
            </a:xfrm>
          </p:grpSpPr>
          <p:grpSp>
            <p:nvGrpSpPr>
              <p:cNvPr id="8" name="组合 7"/>
              <p:cNvGrpSpPr/>
              <p:nvPr/>
            </p:nvGrpSpPr>
            <p:grpSpPr>
              <a:xfrm>
                <a:off x="9964" y="2570"/>
                <a:ext cx="8312" cy="3114"/>
                <a:chOff x="9964" y="2570"/>
                <a:chExt cx="8312" cy="3114"/>
              </a:xfrm>
            </p:grpSpPr>
            <p:sp>
              <p:nvSpPr>
                <p:cNvPr id="3" name="矩形 2"/>
                <p:cNvSpPr/>
                <p:nvPr/>
              </p:nvSpPr>
              <p:spPr>
                <a:xfrm>
                  <a:off x="9964" y="2570"/>
                  <a:ext cx="1750" cy="69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缺点</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2" name="文本框 34"/>
                <p:cNvSpPr>
                  <a:spLocks noChangeArrowheads="1"/>
                </p:cNvSpPr>
                <p:nvPr/>
              </p:nvSpPr>
              <p:spPr bwMode="auto">
                <a:xfrm>
                  <a:off x="9964" y="3868"/>
                  <a:ext cx="8312" cy="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kmeans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聚类采用的欧氏距离作为目标函数聚类的度量方式并不适合文本聚类。</a:t>
                  </a:r>
                  <a:r>
                    <a:rPr lang="zh-CN" altLang="en-US" sz="1600" b="1" dirty="0">
                      <a:solidFill>
                        <a:srgbClr val="0070C0"/>
                      </a:solidFill>
                      <a:latin typeface="微软雅黑" panose="020B0503020204020204" pitchFamily="34" charset="-122"/>
                      <a:ea typeface="微软雅黑" panose="020B0503020204020204" pitchFamily="34" charset="-122"/>
                    </a:rPr>
                    <a:t>欧氏距离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衡量的是</a:t>
                  </a:r>
                  <a:r>
                    <a:rPr lang="zh-CN" altLang="en-US" sz="1600" b="1" dirty="0">
                      <a:solidFill>
                        <a:srgbClr val="0070C0"/>
                      </a:solidFill>
                      <a:latin typeface="微软雅黑" panose="020B0503020204020204" pitchFamily="34" charset="-122"/>
                      <a:ea typeface="微软雅黑" panose="020B0503020204020204" pitchFamily="34" charset="-122"/>
                    </a:rPr>
                    <a:t>空间各点的绝对距离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；而</a:t>
                  </a:r>
                  <a:r>
                    <a:rPr lang="zh-CN" altLang="en-US" sz="1600" b="1" dirty="0">
                      <a:solidFill>
                        <a:srgbClr val="0070C0"/>
                      </a:solidFill>
                      <a:latin typeface="微软雅黑" panose="020B0503020204020204" pitchFamily="34" charset="-122"/>
                      <a:ea typeface="微软雅黑" panose="020B0503020204020204" pitchFamily="34" charset="-122"/>
                    </a:rPr>
                    <a:t>余弦距离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衡量的是</a:t>
                  </a:r>
                  <a:r>
                    <a:rPr lang="zh-CN" altLang="en-US" sz="1600" b="1" dirty="0">
                      <a:solidFill>
                        <a:srgbClr val="0070C0"/>
                      </a:solidFill>
                      <a:latin typeface="微软雅黑" panose="020B0503020204020204" pitchFamily="34" charset="-122"/>
                      <a:ea typeface="微软雅黑" panose="020B0503020204020204" pitchFamily="34" charset="-122"/>
                    </a:rPr>
                    <a:t>空间向量的夹角</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3"/>
              <a:srcRect l="28839" r="28139"/>
              <a:stretch>
                <a:fillRect/>
              </a:stretch>
            </p:blipFill>
            <p:spPr>
              <a:xfrm>
                <a:off x="2420" y="2320"/>
                <a:ext cx="6555" cy="6465"/>
              </a:xfrm>
              <a:prstGeom prst="rect">
                <a:avLst/>
              </a:prstGeom>
            </p:spPr>
          </p:pic>
        </p:grpSp>
        <p:sp>
          <p:nvSpPr>
            <p:cNvPr id="9" name="文本框 34"/>
            <p:cNvSpPr>
              <a:spLocks noChangeArrowheads="1"/>
            </p:cNvSpPr>
            <p:nvPr/>
          </p:nvSpPr>
          <p:spPr bwMode="auto">
            <a:xfrm>
              <a:off x="9964" y="5998"/>
              <a:ext cx="8312"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现有开源机器学习库的k-means</a:t>
              </a:r>
              <a:r>
                <a:rPr lang="en-US" altLang="zh-CN" sz="1600" b="1" dirty="0">
                  <a:solidFill>
                    <a:srgbClr val="0070C0"/>
                  </a:solidFill>
                  <a:latin typeface="微软雅黑" panose="020B0503020204020204" pitchFamily="34" charset="-122"/>
                  <a:ea typeface="微软雅黑" panose="020B0503020204020204" pitchFamily="34" charset="-122"/>
                </a:rPr>
                <a:t>没有提供自定义聚类的接口</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能直接传如一个距离矩阵，需要用python自主实现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，难度较大</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251325" y="2483485"/>
            <a:ext cx="6741795" cy="707390"/>
            <a:chOff x="6695" y="3911"/>
            <a:chExt cx="10617" cy="1114"/>
          </a:xfrm>
        </p:grpSpPr>
        <p:cxnSp>
          <p:nvCxnSpPr>
            <p:cNvPr id="12" name="直接连接符 11"/>
            <p:cNvCxnSpPr/>
            <p:nvPr/>
          </p:nvCxnSpPr>
          <p:spPr>
            <a:xfrm>
              <a:off x="12086" y="5007"/>
              <a:ext cx="5227" cy="18"/>
            </a:xfrm>
            <a:prstGeom prst="line">
              <a:avLst/>
            </a:prstGeom>
            <a:ln w="19050">
              <a:solidFill>
                <a:srgbClr val="FD8008"/>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695" y="3911"/>
              <a:ext cx="5352" cy="683"/>
            </a:xfrm>
            <a:prstGeom prst="line">
              <a:avLst/>
            </a:prstGeom>
            <a:ln w="28575">
              <a:solidFill>
                <a:srgbClr val="FD8008"/>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194175" y="3597910"/>
            <a:ext cx="5451475" cy="230505"/>
            <a:chOff x="6605" y="5666"/>
            <a:chExt cx="8585" cy="363"/>
          </a:xfrm>
        </p:grpSpPr>
        <p:cxnSp>
          <p:nvCxnSpPr>
            <p:cNvPr id="13" name="直接连接符 12"/>
            <p:cNvCxnSpPr/>
            <p:nvPr/>
          </p:nvCxnSpPr>
          <p:spPr>
            <a:xfrm>
              <a:off x="9964" y="5666"/>
              <a:ext cx="5227" cy="18"/>
            </a:xfrm>
            <a:prstGeom prst="line">
              <a:avLst/>
            </a:prstGeom>
            <a:ln w="19050">
              <a:solidFill>
                <a:srgbClr val="FD8008"/>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605" y="5725"/>
              <a:ext cx="5191" cy="305"/>
            </a:xfrm>
            <a:prstGeom prst="line">
              <a:avLst/>
            </a:prstGeom>
            <a:ln w="28575">
              <a:solidFill>
                <a:srgbClr val="FD8008"/>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36" name="矩形 35"/>
          <p:cNvSpPr/>
          <p:nvPr/>
        </p:nvSpPr>
        <p:spPr>
          <a:xfrm>
            <a:off x="831565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487045" y="1090930"/>
            <a:ext cx="411861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6420485" y="1631950"/>
            <a:ext cx="1111250"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解决</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420485" y="2241550"/>
            <a:ext cx="5278120" cy="2927985"/>
            <a:chOff x="9964" y="3530"/>
            <a:chExt cx="8312" cy="4611"/>
          </a:xfrm>
        </p:grpSpPr>
        <p:pic>
          <p:nvPicPr>
            <p:cNvPr id="46" name="334E55B0-647D-440b-865C-3EC943EB4CBC-14" descr="/private/var/folders/ff/lwft4_k17dd1qdk4mk0xw1d40000gn/T/com.kingsoft.wpsoffice.mac/wpsoffice.NyJkcKwpsoff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129" y="4883"/>
              <a:ext cx="6890" cy="3258"/>
            </a:xfrm>
            <a:prstGeom prst="rect">
              <a:avLst/>
            </a:prstGeom>
            <a:noFill/>
            <a:ln>
              <a:noFill/>
            </a:ln>
          </p:spPr>
        </p:pic>
        <p:sp>
          <p:nvSpPr>
            <p:cNvPr id="13" name="文本框 34"/>
            <p:cNvSpPr>
              <a:spLocks noChangeArrowheads="1"/>
            </p:cNvSpPr>
            <p:nvPr/>
          </p:nvSpPr>
          <p:spPr bwMode="auto">
            <a:xfrm>
              <a:off x="9964" y="3530"/>
              <a:ext cx="831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欧氏空间中的任意两个向量，余弦相似度在标准化前后保持不变</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299085" y="2171700"/>
            <a:ext cx="6121400" cy="3257176"/>
            <a:chOff x="1054" y="3777"/>
            <a:chExt cx="9057" cy="4601"/>
          </a:xfrm>
        </p:grpSpPr>
        <p:pic>
          <p:nvPicPr>
            <p:cNvPr id="572" name="图片 58" descr="标准化"/>
            <p:cNvPicPr>
              <a:picLocks noChangeAspect="1" noChangeArrowheads="1"/>
            </p:cNvPicPr>
            <p:nvPr/>
          </p:nvPicPr>
          <p:blipFill>
            <a:blip r:embed="rId3">
              <a:extLst>
                <a:ext uri="{28A0092B-C50C-407E-A947-70E740481C1C}">
                  <a14:useLocalDpi xmlns:a14="http://schemas.microsoft.com/office/drawing/2010/main" val="0"/>
                </a:ext>
              </a:extLst>
            </a:blip>
            <a:srcRect l="14375" t="8669" r="883" b="9863"/>
            <a:stretch>
              <a:fillRect/>
            </a:stretch>
          </p:blipFill>
          <p:spPr>
            <a:xfrm>
              <a:off x="1054" y="3777"/>
              <a:ext cx="9057" cy="3877"/>
            </a:xfrm>
            <a:prstGeom prst="rect">
              <a:avLst/>
            </a:prstGeom>
            <a:noFill/>
            <a:ln>
              <a:noFill/>
            </a:ln>
          </p:spPr>
        </p:pic>
        <p:sp>
          <p:nvSpPr>
            <p:cNvPr id="18" name="矩形 1"/>
            <p:cNvSpPr>
              <a:spLocks noChangeArrowheads="1"/>
            </p:cNvSpPr>
            <p:nvPr/>
          </p:nvSpPr>
          <p:spPr bwMode="auto">
            <a:xfrm>
              <a:off x="3667" y="7858"/>
              <a:ext cx="406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图3-7 图3-4标准化效果示意图</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52" name="文本框 34"/>
          <p:cNvSpPr>
            <a:spLocks noChangeArrowheads="1"/>
          </p:cNvSpPr>
          <p:nvPr/>
        </p:nvSpPr>
        <p:spPr bwMode="auto">
          <a:xfrm>
            <a:off x="6327140" y="5614670"/>
            <a:ext cx="510540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经典</a:t>
            </a:r>
            <a:r>
              <a:rPr lang="en-US" altLang="zh-CN" sz="1600" b="1" dirty="0">
                <a:solidFill>
                  <a:srgbClr val="0070C0"/>
                </a:solidFill>
                <a:latin typeface="微软雅黑" panose="020B0503020204020204" pitchFamily="34" charset="-122"/>
                <a:ea typeface="微软雅黑" panose="020B0503020204020204" pitchFamily="34" charset="-122"/>
              </a:rPr>
              <a:t>kmeans</a:t>
            </a:r>
            <a:r>
              <a:rPr lang="zh-CN" altLang="en-US" sz="1600" b="1" dirty="0">
                <a:solidFill>
                  <a:srgbClr val="0070C0"/>
                </a:solidFill>
                <a:latin typeface="微软雅黑" panose="020B0503020204020204" pitchFamily="34" charset="-122"/>
                <a:ea typeface="微软雅黑" panose="020B0503020204020204" pitchFamily="34" charset="-122"/>
              </a:rPr>
              <a:t>聚类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在给定K个初始类簇中心点的情况下，把每个点分到离其距离最近的簇中，然后根据簇内所有点重新计算该类簇的中心点，然后再迭代直至类簇中心点不在变化</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2065020" y="5683885"/>
            <a:ext cx="4185920" cy="441325"/>
            <a:chOff x="3539" y="8969"/>
            <a:chExt cx="6592" cy="695"/>
          </a:xfrm>
        </p:grpSpPr>
        <p:sp>
          <p:nvSpPr>
            <p:cNvPr id="26" name="矩形 25"/>
            <p:cNvSpPr/>
            <p:nvPr/>
          </p:nvSpPr>
          <p:spPr>
            <a:xfrm>
              <a:off x="3539" y="8969"/>
              <a:ext cx="3675" cy="69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超球聚类算法</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cxnSp>
          <p:nvCxnSpPr>
            <p:cNvPr id="29" name="直接箭头连接符 28"/>
            <p:cNvCxnSpPr/>
            <p:nvPr/>
          </p:nvCxnSpPr>
          <p:spPr>
            <a:xfrm flipH="1">
              <a:off x="7559" y="9317"/>
              <a:ext cx="2572"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741795" y="213995"/>
            <a:ext cx="3079115" cy="342900"/>
            <a:chOff x="10617" y="337"/>
            <a:chExt cx="4849" cy="540"/>
          </a:xfrm>
        </p:grpSpPr>
        <p:sp>
          <p:nvSpPr>
            <p:cNvPr id="34"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TextBox 9"/>
            <p:cNvSpPr txBox="1"/>
            <p:nvPr/>
          </p:nvSpPr>
          <p:spPr>
            <a:xfrm>
              <a:off x="13349" y="340"/>
              <a:ext cx="2117" cy="537"/>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36" name="矩形 35"/>
          <p:cNvSpPr/>
          <p:nvPr/>
        </p:nvSpPr>
        <p:spPr>
          <a:xfrm>
            <a:off x="831565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487045" y="1090930"/>
            <a:ext cx="433959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 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798195" y="1578610"/>
            <a:ext cx="385635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超球聚类算法：</a:t>
            </a:r>
            <a:r>
              <a:rPr lang="en-US" altLang="zh-CN" sz="2000" spc="300" dirty="0">
                <a:solidFill>
                  <a:schemeClr val="bg1"/>
                </a:solidFill>
                <a:latin typeface="微软雅黑" panose="020B0503020204020204" pitchFamily="34" charset="-122"/>
                <a:ea typeface="微软雅黑" panose="020B0503020204020204" pitchFamily="34" charset="-122"/>
              </a:rPr>
              <a:t>k</a:t>
            </a:r>
            <a:r>
              <a:rPr lang="zh-CN" altLang="en-US" sz="2000" spc="300" dirty="0">
                <a:solidFill>
                  <a:schemeClr val="bg1"/>
                </a:solidFill>
                <a:latin typeface="微软雅黑" panose="020B0503020204020204" pitchFamily="34" charset="-122"/>
                <a:ea typeface="微软雅黑" panose="020B0503020204020204" pitchFamily="34" charset="-122"/>
              </a:rPr>
              <a:t>值的选择</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741795" y="213995"/>
            <a:ext cx="3079115" cy="342900"/>
            <a:chOff x="10617" y="337"/>
            <a:chExt cx="4849" cy="540"/>
          </a:xfrm>
        </p:grpSpPr>
        <p:sp>
          <p:nvSpPr>
            <p:cNvPr id="34"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TextBox 9"/>
            <p:cNvSpPr txBox="1"/>
            <p:nvPr/>
          </p:nvSpPr>
          <p:spPr>
            <a:xfrm>
              <a:off x="13349" y="340"/>
              <a:ext cx="2117" cy="537"/>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 name="表格 -1"/>
          <p:cNvGraphicFramePr/>
          <p:nvPr>
            <p:custDataLst>
              <p:tags r:id="rId2"/>
            </p:custDataLst>
          </p:nvPr>
        </p:nvGraphicFramePr>
        <p:xfrm>
          <a:off x="753428" y="2206625"/>
          <a:ext cx="10685145" cy="4358005"/>
        </p:xfrm>
        <a:graphic>
          <a:graphicData uri="http://schemas.openxmlformats.org/drawingml/2006/table">
            <a:tbl>
              <a:tblPr firstRow="1" bandRow="1">
                <a:tableStyleId>{5940675A-B579-460E-94D1-54222C63F5DA}</a:tableStyleId>
              </a:tblPr>
              <a:tblGrid>
                <a:gridCol w="3568700"/>
                <a:gridCol w="3456940"/>
                <a:gridCol w="3659505"/>
              </a:tblGrid>
              <a:tr h="384810">
                <a:tc>
                  <a:txBody>
                    <a:bodyPr/>
                    <a:lstStyle/>
                    <a:p>
                      <a:pPr indent="0" algn="ctr" fontAlgn="base">
                        <a:buNone/>
                      </a:pPr>
                      <a:r>
                        <a:rPr lang="en-US" altLang="zh-CN" sz="1600" b="1" i="1">
                          <a:latin typeface="Times New Roman Regular" panose="02020603050405020304" charset="0"/>
                          <a:cs typeface="Times New Roman Regular" panose="02020603050405020304" charset="0"/>
                        </a:rPr>
                        <a:t>Inertia </a:t>
                      </a:r>
                      <a:r>
                        <a:rPr lang="zh-CN" altLang="en-US" sz="1600" b="0">
                          <a:latin typeface="Times New Roman Regular" panose="02020603050405020304" charset="0"/>
                          <a:cs typeface="Times New Roman Regular" panose="02020603050405020304" charset="0"/>
                        </a:rPr>
                        <a:t>簇内平方和</a:t>
                      </a:r>
                      <a:endParaRPr lang="zh-CN" altLang="en-US" sz="1600" b="0" i="1">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en-US" altLang="zh-CN" sz="1600" b="1" i="1">
                          <a:latin typeface="Times New Roman Regular" panose="02020603050405020304" charset="0"/>
                          <a:cs typeface="Times New Roman Regular" panose="02020603050405020304" charset="0"/>
                        </a:rPr>
                        <a:t>Silhouette Index </a:t>
                      </a:r>
                      <a:r>
                        <a:rPr lang="zh-CN" altLang="en-US" sz="1600" b="0">
                          <a:latin typeface="Times New Roman Regular" panose="02020603050405020304" charset="0"/>
                          <a:cs typeface="Times New Roman Regular" panose="02020603050405020304" charset="0"/>
                        </a:rPr>
                        <a:t>轮廓系数</a:t>
                      </a:r>
                      <a:endParaRPr lang="zh-CN" altLang="en-US" sz="1600" b="0" i="1">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en-US" altLang="zh-CN" sz="1600" b="1" i="1">
                          <a:latin typeface="Times New Roman Regular" panose="02020603050405020304" charset="0"/>
                          <a:cs typeface="Times New Roman Regular" panose="02020603050405020304" charset="0"/>
                        </a:rPr>
                        <a:t>     Calfskin-Harabaz </a:t>
                      </a:r>
                      <a:r>
                        <a:rPr lang="en-US" altLang="zh-CN" sz="1600" b="0">
                          <a:latin typeface="Times New Roman Regular" panose="02020603050405020304" charset="0"/>
                          <a:cs typeface="Times New Roman Regular" panose="02020603050405020304" charset="0"/>
                        </a:rPr>
                        <a:t>CH</a:t>
                      </a:r>
                      <a:r>
                        <a:rPr lang="zh-CN" altLang="en-US" sz="1600" b="0">
                          <a:latin typeface="Times New Roman Regular" panose="02020603050405020304" charset="0"/>
                          <a:cs typeface="Times New Roman Regular" panose="02020603050405020304" charset="0"/>
                        </a:rPr>
                        <a:t>系数</a:t>
                      </a:r>
                      <a:endParaRPr lang="zh-CN" altLang="en-US" sz="1600" b="0" i="1">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716280">
                <a:tc>
                  <a:txBody>
                    <a:bodyPr/>
                    <a:lstStyle/>
                    <a:p>
                      <a:pPr indent="0" algn="ctr">
                        <a:buNone/>
                      </a:pPr>
                      <a:r>
                        <a:rPr lang="en-US" altLang="zh-CN" sz="1600" b="1" i="1">
                          <a:latin typeface="Times New Roman Regular" panose="02020603050405020304" charset="0"/>
                          <a:cs typeface="Times New Roman Regular" panose="02020603050405020304" charset="0"/>
                        </a:rPr>
                        <a:t> </a:t>
                      </a:r>
                      <a:endParaRPr lang="en-US" altLang="zh-CN" sz="1600" b="1" i="1">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381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600" b="1" i="1">
                          <a:latin typeface="Times New Roman Regular" panose="02020603050405020304" charset="0"/>
                          <a:cs typeface="Times New Roman Regular" panose="02020603050405020304" charset="0"/>
                        </a:rPr>
                        <a:t> </a:t>
                      </a:r>
                      <a:endParaRPr lang="en-US" altLang="zh-CN" sz="1600" b="1" i="1">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381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600" b="1" i="1">
                          <a:latin typeface="Times New Roman Regular" panose="02020603050405020304" charset="0"/>
                          <a:cs typeface="Times New Roman Regular" panose="02020603050405020304" charset="0"/>
                        </a:rPr>
                        <a:t> </a:t>
                      </a:r>
                      <a:endParaRPr lang="en-US" altLang="zh-CN" sz="1600" b="1" i="1">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38100" cap="flat" cmpd="sng">
                      <a:solidFill>
                        <a:srgbClr val="080000"/>
                      </a:solidFill>
                      <a:prstDash val="solid"/>
                      <a:headEnd type="none" w="med" len="med"/>
                      <a:tailEnd type="none" w="med" len="med"/>
                    </a:lnT>
                    <a:lnB cap="flat">
                      <a:noFill/>
                    </a:lnB>
                    <a:lnTlToBr>
                      <a:noFill/>
                    </a:lnTlToBr>
                    <a:lnBlToTr>
                      <a:noFill/>
                    </a:lnBlToTr>
                    <a:noFill/>
                  </a:tcPr>
                </a:tc>
              </a:tr>
              <a:tr h="403860">
                <a:tc>
                  <a:txBody>
                    <a:bodyPr/>
                    <a:lstStyle/>
                    <a:p>
                      <a:pPr indent="0" algn="ctr">
                        <a:buNone/>
                      </a:pPr>
                      <a:r>
                        <a:rPr lang="zh-CN" altLang="en-US" sz="1600" b="0">
                          <a:latin typeface="Times New Roman Regular" panose="02020603050405020304" charset="0"/>
                          <a:cs typeface="Times New Roman Regular" panose="02020603050405020304" charset="0"/>
                        </a:rPr>
                        <a:t>最佳值：拐点</a:t>
                      </a:r>
                      <a:endParaRPr lang="zh-CN" altLang="en-US" sz="16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latin typeface="Times New Roman Regular" panose="02020603050405020304" charset="0"/>
                          <a:cs typeface="Times New Roman Regular" panose="02020603050405020304" charset="0"/>
                        </a:rPr>
                        <a:t>     </a:t>
                      </a:r>
                      <a:r>
                        <a:rPr lang="zh-CN" altLang="en-US" sz="1600" b="0">
                          <a:latin typeface="Times New Roman Regular" panose="02020603050405020304" charset="0"/>
                          <a:cs typeface="Times New Roman Regular" panose="02020603050405020304" charset="0"/>
                        </a:rPr>
                        <a:t>最佳值：接近</a:t>
                      </a:r>
                      <a:r>
                        <a:rPr lang="en-US" altLang="zh-CN" sz="1600" b="0">
                          <a:latin typeface="Times New Roman Regular" panose="02020603050405020304" charset="0"/>
                          <a:cs typeface="Times New Roman Regular" panose="02020603050405020304" charset="0"/>
                        </a:rPr>
                        <a:t>1</a:t>
                      </a:r>
                      <a:endParaRPr lang="en-US" altLang="zh-CN" sz="1600" b="0">
                        <a:latin typeface="Times New Roman Regular" panose="02020603050405020304" charset="0"/>
                        <a:cs typeface="Times New Roman Regular" panose="02020603050405020304" charset="0"/>
                      </a:endParaRPr>
                    </a:p>
                  </a:txBody>
                  <a:tcPr marL="0" marR="0" marT="0" marB="1">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latin typeface="Times New Roman Regular" panose="02020603050405020304" charset="0"/>
                          <a:cs typeface="Times New Roman Regular" panose="02020603050405020304" charset="0"/>
                        </a:rPr>
                        <a:t>     </a:t>
                      </a:r>
                      <a:r>
                        <a:rPr lang="zh-CN" altLang="en-US" sz="1600" b="0">
                          <a:latin typeface="Times New Roman Regular" panose="02020603050405020304" charset="0"/>
                          <a:cs typeface="Times New Roman Regular" panose="02020603050405020304" charset="0"/>
                        </a:rPr>
                        <a:t>最佳值：最大值</a:t>
                      </a:r>
                      <a:endParaRPr lang="zh-CN" altLang="en-US" sz="1600" b="0">
                        <a:latin typeface="Times New Roman Regular" panose="02020603050405020304" charset="0"/>
                        <a:cs typeface="Times New Roman Regular" panose="02020603050405020304" charset="0"/>
                      </a:endParaRPr>
                    </a:p>
                  </a:txBody>
                  <a:tcPr marL="0" marR="0" marT="0" marB="1">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r h="2853055">
                <a:tc>
                  <a:txBody>
                    <a:bodyPr/>
                    <a:lstStyle/>
                    <a:p>
                      <a:pPr indent="0">
                        <a:buNone/>
                      </a:pPr>
                      <a:r>
                        <a:rPr lang="en-US" altLang="zh-CN" sz="1800" b="0">
                          <a:latin typeface="Times New Roman Regular" panose="02020603050405020304" charset="0"/>
                          <a:cs typeface="Times New Roman Regular" panose="02020603050405020304" charset="0"/>
                        </a:rPr>
                        <a:t> </a:t>
                      </a:r>
                      <a:endParaRPr lang="en-US" altLang="zh-CN" sz="18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800" b="0">
                          <a:latin typeface="Times New Roman Regular" panose="02020603050405020304" charset="0"/>
                          <a:cs typeface="Times New Roman Regular" panose="02020603050405020304" charset="0"/>
                        </a:rPr>
                        <a:t> </a:t>
                      </a:r>
                      <a:endParaRPr lang="en-US" altLang="zh-CN" sz="18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zh-CN" altLang="en-US" sz="18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70" name="334E55B0-647D-440b-865C-3EC943EB4CBC-22" descr="wpsoff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18285" y="2649220"/>
            <a:ext cx="2056765" cy="511810"/>
          </a:xfrm>
          <a:prstGeom prst="rect">
            <a:avLst/>
          </a:prstGeom>
          <a:noFill/>
          <a:ln>
            <a:noFill/>
          </a:ln>
        </p:spPr>
      </p:pic>
      <p:pic>
        <p:nvPicPr>
          <p:cNvPr id="16" name="334E55B0-647D-440b-865C-3EC943EB4CBC-24" descr="wpsoffi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230495" y="2667635"/>
            <a:ext cx="1731645" cy="493395"/>
          </a:xfrm>
          <a:prstGeom prst="rect">
            <a:avLst/>
          </a:prstGeom>
          <a:noFill/>
          <a:ln>
            <a:noFill/>
          </a:ln>
        </p:spPr>
      </p:pic>
      <p:pic>
        <p:nvPicPr>
          <p:cNvPr id="569" name="334E55B0-647D-440b-865C-3EC943EB4CBC-25" descr="/private/var/folders/ff/lwft4_k17dd1qdk4mk0xw1d40000gn/T/com.kingsoft.wpsoffice.mac/wpsoffice.hZssSMwpsoff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876030" y="2658745"/>
            <a:ext cx="1632585" cy="493395"/>
          </a:xfrm>
          <a:prstGeom prst="rect">
            <a:avLst/>
          </a:prstGeom>
          <a:noFill/>
          <a:ln>
            <a:noFill/>
          </a:ln>
        </p:spPr>
      </p:pic>
      <p:pic>
        <p:nvPicPr>
          <p:cNvPr id="565" name="图片 38" descr="inert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53745" y="3820160"/>
            <a:ext cx="3498850" cy="2628265"/>
          </a:xfrm>
          <a:prstGeom prst="rect">
            <a:avLst/>
          </a:prstGeom>
          <a:noFill/>
          <a:ln>
            <a:noFill/>
          </a:ln>
        </p:spPr>
      </p:pic>
      <p:pic>
        <p:nvPicPr>
          <p:cNvPr id="564" name="图片 39" descr="轮廓系数"/>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379595" y="3820160"/>
            <a:ext cx="3512185" cy="2627630"/>
          </a:xfrm>
          <a:prstGeom prst="rect">
            <a:avLst/>
          </a:prstGeom>
          <a:noFill/>
          <a:ln>
            <a:noFill/>
          </a:ln>
        </p:spPr>
      </p:pic>
      <p:pic>
        <p:nvPicPr>
          <p:cNvPr id="563" name="图片 40" descr="CH Inde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8018780" y="3813810"/>
            <a:ext cx="3507105" cy="2633980"/>
          </a:xfrm>
          <a:prstGeom prst="rect">
            <a:avLst/>
          </a:prstGeom>
          <a:noFill/>
          <a:ln>
            <a:noFill/>
          </a:ln>
        </p:spPr>
      </p:pic>
      <p:grpSp>
        <p:nvGrpSpPr>
          <p:cNvPr id="44" name="组合 43"/>
          <p:cNvGrpSpPr/>
          <p:nvPr/>
        </p:nvGrpSpPr>
        <p:grpSpPr>
          <a:xfrm>
            <a:off x="2063750" y="3979545"/>
            <a:ext cx="7665720" cy="1765300"/>
            <a:chOff x="3250" y="6267"/>
            <a:chExt cx="12072" cy="2780"/>
          </a:xfrm>
        </p:grpSpPr>
        <p:sp>
          <p:nvSpPr>
            <p:cNvPr id="41" name="椭圆 40"/>
            <p:cNvSpPr/>
            <p:nvPr/>
          </p:nvSpPr>
          <p:spPr>
            <a:xfrm>
              <a:off x="3250" y="8437"/>
              <a:ext cx="682" cy="611"/>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857" y="6267"/>
              <a:ext cx="682" cy="611"/>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4640" y="6267"/>
              <a:ext cx="682" cy="611"/>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1" name="矩形 20"/>
          <p:cNvSpPr/>
          <p:nvPr/>
        </p:nvSpPr>
        <p:spPr>
          <a:xfrm>
            <a:off x="663544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72465" y="1090930"/>
            <a:ext cx="411861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672465" y="156400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聚类结果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796405" y="213995"/>
            <a:ext cx="3024505" cy="342900"/>
            <a:chOff x="10703" y="337"/>
            <a:chExt cx="4763" cy="540"/>
          </a:xfrm>
        </p:grpSpPr>
        <p:sp>
          <p:nvSpPr>
            <p:cNvPr id="34" name="TextBox 10"/>
            <p:cNvSpPr txBox="1"/>
            <p:nvPr/>
          </p:nvSpPr>
          <p:spPr>
            <a:xfrm>
              <a:off x="10703"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5" name="TextBox 9"/>
            <p:cNvSpPr txBox="1"/>
            <p:nvPr/>
          </p:nvSpPr>
          <p:spPr>
            <a:xfrm>
              <a:off x="13349" y="340"/>
              <a:ext cx="2117" cy="537"/>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pic>
        <p:nvPicPr>
          <p:cNvPr id="583" name="图片 30" descr="813C6E5B1DFF5F98DDC35F1D5763A9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75990" y="2187575"/>
            <a:ext cx="4839970" cy="3720465"/>
          </a:xfrm>
          <a:prstGeom prst="rect">
            <a:avLst/>
          </a:prstGeom>
          <a:noFill/>
          <a:ln>
            <a:noFill/>
          </a:ln>
        </p:spPr>
      </p:pic>
      <p:sp>
        <p:nvSpPr>
          <p:cNvPr id="2" name="矩形 1"/>
          <p:cNvSpPr>
            <a:spLocks noChangeArrowheads="1"/>
          </p:cNvSpPr>
          <p:nvPr/>
        </p:nvSpPr>
        <p:spPr bwMode="auto">
          <a:xfrm>
            <a:off x="5200015" y="5977890"/>
            <a:ext cx="17919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图3-8  k为5时聚类效果</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741795" y="1391285"/>
            <a:ext cx="5116830" cy="2428875"/>
            <a:chOff x="10617" y="2191"/>
            <a:chExt cx="8058" cy="3825"/>
          </a:xfrm>
        </p:grpSpPr>
        <p:sp>
          <p:nvSpPr>
            <p:cNvPr id="5" name="任意多边形 4"/>
            <p:cNvSpPr/>
            <p:nvPr/>
          </p:nvSpPr>
          <p:spPr>
            <a:xfrm rot="16200000">
              <a:off x="10426" y="3250"/>
              <a:ext cx="2957" cy="2575"/>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3" name="文本框 112"/>
            <p:cNvSpPr txBox="1"/>
            <p:nvPr/>
          </p:nvSpPr>
          <p:spPr>
            <a:xfrm>
              <a:off x="13349" y="2191"/>
              <a:ext cx="5326" cy="3356"/>
            </a:xfrm>
            <a:prstGeom prst="rect">
              <a:avLst/>
            </a:prstGeom>
            <a:noFill/>
          </p:spPr>
          <p:txBody>
            <a:bodyPr wrap="square" lIns="115203" tIns="57601" rIns="115203" bIns="57601">
              <a:spAutoFit/>
            </a:bodyPr>
            <a:lstStyle/>
            <a:p>
              <a:pPr>
                <a:lnSpc>
                  <a:spcPct val="150000"/>
                </a:lnSpc>
                <a:defRPr/>
              </a:pPr>
              <a:r>
                <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文化认知价值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广州、广式、文化、历史、港式、粤语</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岭南、越秀区、海珠区、西关、顺德</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地道、经典、传统、情怀、怀旧、老字号、老店、多年...</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特色、出名、著名、《舌尖上的中国》</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106160" y="4168775"/>
            <a:ext cx="5843905" cy="2177415"/>
            <a:chOff x="9616" y="6565"/>
            <a:chExt cx="9203" cy="3429"/>
          </a:xfrm>
        </p:grpSpPr>
        <p:sp>
          <p:nvSpPr>
            <p:cNvPr id="7" name="任意多边形 6"/>
            <p:cNvSpPr/>
            <p:nvPr/>
          </p:nvSpPr>
          <p:spPr>
            <a:xfrm rot="16200000" flipH="1">
              <a:off x="11152" y="5634"/>
              <a:ext cx="661" cy="3733"/>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8" name="文本框 112"/>
            <p:cNvSpPr txBox="1"/>
            <p:nvPr/>
          </p:nvSpPr>
          <p:spPr>
            <a:xfrm>
              <a:off x="13493" y="6565"/>
              <a:ext cx="5326" cy="3429"/>
            </a:xfrm>
            <a:prstGeom prst="rect">
              <a:avLst/>
            </a:prstGeom>
            <a:noFill/>
          </p:spPr>
          <p:txBody>
            <a:bodyPr wrap="square" lIns="115203" tIns="57601" rIns="115203" bIns="57601">
              <a:spAutoFit/>
            </a:bodyPr>
            <a:lstStyle/>
            <a:p>
              <a:pPr>
                <a:lnSpc>
                  <a:spcPct val="150000"/>
                </a:lnSpc>
                <a:defRPr/>
              </a:pPr>
              <a:r>
                <a:rPr lang="en-US" altLang="zh-CN"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3. </a:t>
              </a:r>
              <a:r>
                <a:rPr lang="zh-CN" altLang="en-US"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服务价值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服务态度、服务员、热情、不耐烦、细致、速度慢...</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环境、餐具、装修、茶杯、氛围、卫生...</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交通、位置、停车位、排队、人多...</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50000"/>
                </a:lnSpc>
                <a:defRPr/>
              </a:pP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99085" y="4225290"/>
            <a:ext cx="4780915" cy="1752600"/>
            <a:chOff x="471" y="6654"/>
            <a:chExt cx="7529" cy="2760"/>
          </a:xfrm>
        </p:grpSpPr>
        <p:sp>
          <p:nvSpPr>
            <p:cNvPr id="9" name="文本框 112"/>
            <p:cNvSpPr txBox="1"/>
            <p:nvPr/>
          </p:nvSpPr>
          <p:spPr>
            <a:xfrm>
              <a:off x="471" y="7584"/>
              <a:ext cx="4374" cy="1830"/>
            </a:xfrm>
            <a:prstGeom prst="rect">
              <a:avLst/>
            </a:prstGeom>
            <a:noFill/>
          </p:spPr>
          <p:txBody>
            <a:bodyPr wrap="square" lIns="115203" tIns="57601" rIns="115203" bIns="57601">
              <a:spAutoFit/>
            </a:bodyPr>
            <a:lstStyle/>
            <a:p>
              <a:pPr>
                <a:lnSpc>
                  <a:spcPct val="150000"/>
                </a:lnSpc>
                <a:defRPr/>
              </a:pPr>
              <a:r>
                <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价格价值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价格、实惠、菜单、便宜、贵、性价比、消费...</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flipV="1">
              <a:off x="4406" y="6654"/>
              <a:ext cx="3594" cy="1324"/>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grpSp>
      <p:grpSp>
        <p:nvGrpSpPr>
          <p:cNvPr id="19" name="组合 18"/>
          <p:cNvGrpSpPr/>
          <p:nvPr/>
        </p:nvGrpSpPr>
        <p:grpSpPr>
          <a:xfrm>
            <a:off x="299085" y="2187575"/>
            <a:ext cx="4528185" cy="2870200"/>
            <a:chOff x="471" y="3445"/>
            <a:chExt cx="7131" cy="4520"/>
          </a:xfrm>
        </p:grpSpPr>
        <p:sp>
          <p:nvSpPr>
            <p:cNvPr id="75" name="任意多边形 74"/>
            <p:cNvSpPr/>
            <p:nvPr/>
          </p:nvSpPr>
          <p:spPr>
            <a:xfrm>
              <a:off x="4407" y="3721"/>
              <a:ext cx="3195" cy="1532"/>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11" name="文本框 112"/>
            <p:cNvSpPr txBox="1"/>
            <p:nvPr/>
          </p:nvSpPr>
          <p:spPr>
            <a:xfrm>
              <a:off x="471" y="3445"/>
              <a:ext cx="4618" cy="4520"/>
            </a:xfrm>
            <a:prstGeom prst="rect">
              <a:avLst/>
            </a:prstGeom>
            <a:noFill/>
          </p:spPr>
          <p:txBody>
            <a:bodyPr wrap="square" lIns="115203" tIns="57601" rIns="115203" bIns="57601">
              <a:spAutoFit/>
            </a:bodyPr>
            <a:lstStyle/>
            <a:p>
              <a:pPr>
                <a:lnSpc>
                  <a:spcPct val="150000"/>
                </a:lnSpc>
                <a:defRPr/>
              </a:pPr>
              <a:r>
                <a:rPr lang="en-US" altLang="zh-CN"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2. </a:t>
              </a:r>
              <a:r>
                <a:rPr lang="zh-CN" altLang="en-US"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效用价值</a:t>
              </a:r>
              <a:endParaRPr lang="zh-CN" altLang="en-US" sz="1735" b="1" dirty="0">
                <a:solidFill>
                  <a:prstClr val="black">
                    <a:lumMod val="75000"/>
                    <a:lumOff val="25000"/>
                  </a:prstClr>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味道、美味、新鲜、清淡、爽、油腻、脆、嫩...</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原材料、汤、粥、肠粉、茶水...</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营养、健康、正宗、分量、出品、招牌...</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50000"/>
                </a:lnSpc>
                <a:defRPr/>
              </a:pPr>
              <a:endParaRPr lang="zh-CN" altLang="en-US" sz="1600" b="1" dirty="0">
                <a:solidFill>
                  <a:srgbClr val="0070C0"/>
                </a:solidFill>
                <a:latin typeface="微软雅黑" panose="020B0503020204020204" pitchFamily="34" charset="-122"/>
                <a:ea typeface="微软雅黑" panose="020B0503020204020204" pitchFamily="34" charset="-122"/>
              </a:endParaRPr>
            </a:p>
            <a:p>
              <a:pPr lvl="0">
                <a:lnSpc>
                  <a:spcPct val="150000"/>
                </a:lnSpc>
                <a:defRPr/>
              </a:pP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1" name="矩形 20"/>
          <p:cNvSpPr/>
          <p:nvPr/>
        </p:nvSpPr>
        <p:spPr>
          <a:xfrm>
            <a:off x="663544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72465" y="1090930"/>
            <a:ext cx="411861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672465" y="156400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聚类结果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796405" y="213995"/>
            <a:ext cx="3024505" cy="342900"/>
            <a:chOff x="10703" y="337"/>
            <a:chExt cx="4763" cy="540"/>
          </a:xfrm>
        </p:grpSpPr>
        <p:sp>
          <p:nvSpPr>
            <p:cNvPr id="34" name="TextBox 10"/>
            <p:cNvSpPr txBox="1"/>
            <p:nvPr/>
          </p:nvSpPr>
          <p:spPr>
            <a:xfrm>
              <a:off x="10703"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5" name="TextBox 9"/>
            <p:cNvSpPr txBox="1"/>
            <p:nvPr/>
          </p:nvSpPr>
          <p:spPr>
            <a:xfrm>
              <a:off x="13349" y="340"/>
              <a:ext cx="2117" cy="537"/>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pic>
        <p:nvPicPr>
          <p:cNvPr id="583" name="图片 30" descr="813C6E5B1DFF5F98DDC35F1D5763A9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75990" y="2187575"/>
            <a:ext cx="4839970" cy="3720465"/>
          </a:xfrm>
          <a:prstGeom prst="rect">
            <a:avLst/>
          </a:prstGeom>
          <a:noFill/>
          <a:ln>
            <a:noFill/>
          </a:ln>
        </p:spPr>
      </p:pic>
      <p:sp>
        <p:nvSpPr>
          <p:cNvPr id="2" name="矩形 1"/>
          <p:cNvSpPr>
            <a:spLocks noChangeArrowheads="1"/>
          </p:cNvSpPr>
          <p:nvPr/>
        </p:nvSpPr>
        <p:spPr bwMode="auto">
          <a:xfrm>
            <a:off x="5200015" y="5977890"/>
            <a:ext cx="17919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图3-8  k为5时聚类效果</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741795" y="1473200"/>
            <a:ext cx="5013960" cy="2592070"/>
            <a:chOff x="10617" y="2320"/>
            <a:chExt cx="7896" cy="4082"/>
          </a:xfrm>
        </p:grpSpPr>
        <p:sp>
          <p:nvSpPr>
            <p:cNvPr id="5" name="任意多边形 4"/>
            <p:cNvSpPr/>
            <p:nvPr/>
          </p:nvSpPr>
          <p:spPr>
            <a:xfrm rot="16200000">
              <a:off x="10426" y="3250"/>
              <a:ext cx="2957" cy="2575"/>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3" name="文本框 112"/>
            <p:cNvSpPr txBox="1"/>
            <p:nvPr/>
          </p:nvSpPr>
          <p:spPr>
            <a:xfrm>
              <a:off x="13349" y="2320"/>
              <a:ext cx="5164" cy="4083"/>
            </a:xfrm>
            <a:prstGeom prst="rect">
              <a:avLst/>
            </a:prstGeom>
            <a:noFill/>
          </p:spPr>
          <p:txBody>
            <a:bodyPr wrap="square" lIns="115203" tIns="57601" rIns="115203" bIns="57601">
              <a:spAutoFit/>
            </a:bodyPr>
            <a:lstStyle/>
            <a:p>
              <a:pPr>
                <a:lnSpc>
                  <a:spcPct val="150000"/>
                </a:lnSpc>
                <a:defRPr/>
              </a:pPr>
              <a:r>
                <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文化认知价值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该簇面积最大，说明文化因素在游客美食评论文本中占比较高，旅客们较为关注当地文化、菜品制作工艺等要素。在因而广府美食体验中</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文化认知价值感知维度较其他感知维度更加重要</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106160" y="4122420"/>
            <a:ext cx="5649595" cy="2223770"/>
            <a:chOff x="9616" y="6492"/>
            <a:chExt cx="8897" cy="3502"/>
          </a:xfrm>
        </p:grpSpPr>
        <p:sp>
          <p:nvSpPr>
            <p:cNvPr id="7" name="任意多边形 6"/>
            <p:cNvSpPr/>
            <p:nvPr/>
          </p:nvSpPr>
          <p:spPr>
            <a:xfrm rot="16200000" flipH="1">
              <a:off x="11152" y="5634"/>
              <a:ext cx="661" cy="3733"/>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8" name="文本框 112"/>
            <p:cNvSpPr txBox="1"/>
            <p:nvPr/>
          </p:nvSpPr>
          <p:spPr>
            <a:xfrm>
              <a:off x="13349" y="6492"/>
              <a:ext cx="5164" cy="3502"/>
            </a:xfrm>
            <a:prstGeom prst="rect">
              <a:avLst/>
            </a:prstGeom>
            <a:noFill/>
          </p:spPr>
          <p:txBody>
            <a:bodyPr wrap="square" lIns="115203" tIns="57601" rIns="115203" bIns="57601">
              <a:spAutoFit/>
            </a:bodyPr>
            <a:lstStyle/>
            <a:p>
              <a:pPr>
                <a:lnSpc>
                  <a:spcPct val="150000"/>
                </a:lnSpc>
                <a:defRPr/>
              </a:pPr>
              <a:r>
                <a:rPr lang="en-US" altLang="zh-CN"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3. </a:t>
              </a:r>
              <a:r>
                <a:rPr lang="zh-CN" altLang="en-US"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服务价值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游客们不仅关注于食物本身，也同样关注服务人员的服务态度、餐厅装修、饮食餐具、位置交通等。同时簇1与簇3有重叠部分，说明</a:t>
              </a:r>
              <a:r>
                <a:rPr lang="zh-CN" altLang="en-US" sz="1600" b="1" dirty="0">
                  <a:solidFill>
                    <a:srgbClr val="0070C0"/>
                  </a:solidFill>
                  <a:latin typeface="微软雅黑" panose="020B0503020204020204" pitchFamily="34" charset="-122"/>
                  <a:ea typeface="微软雅黑" panose="020B0503020204020204" pitchFamily="34" charset="-122"/>
                </a:rPr>
                <a:t>文化认知价值与服务价值联系紧密、互相影响</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99085" y="4225290"/>
            <a:ext cx="4780280" cy="2458085"/>
            <a:chOff x="471" y="6654"/>
            <a:chExt cx="7528" cy="3871"/>
          </a:xfrm>
        </p:grpSpPr>
        <p:sp>
          <p:nvSpPr>
            <p:cNvPr id="9" name="文本框 112"/>
            <p:cNvSpPr txBox="1"/>
            <p:nvPr/>
          </p:nvSpPr>
          <p:spPr>
            <a:xfrm>
              <a:off x="471" y="7023"/>
              <a:ext cx="4374" cy="3502"/>
            </a:xfrm>
            <a:prstGeom prst="rect">
              <a:avLst/>
            </a:prstGeom>
            <a:noFill/>
          </p:spPr>
          <p:txBody>
            <a:bodyPr wrap="square" lIns="115203" tIns="57601" rIns="115203" bIns="57601">
              <a:spAutoFit/>
            </a:bodyPr>
            <a:lstStyle/>
            <a:p>
              <a:pPr>
                <a:lnSpc>
                  <a:spcPct val="150000"/>
                </a:lnSpc>
                <a:defRPr/>
              </a:pPr>
              <a:r>
                <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价格价值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b="1" dirty="0">
                  <a:solidFill>
                    <a:srgbClr val="0070C0"/>
                  </a:solidFill>
                  <a:latin typeface="微软雅黑" panose="020B0503020204020204" pitchFamily="34" charset="-122"/>
                  <a:ea typeface="微软雅黑" panose="020B0503020204020204" pitchFamily="34" charset="-122"/>
                </a:rPr>
                <a:t>价格价值也是构成广府美食感知价值重要部分</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。虽然相比其他簇面积较小且内部结构较分散，但货币成本对游客价值感知对影响不容忽视</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flipV="1">
              <a:off x="4407" y="6654"/>
              <a:ext cx="3593" cy="875"/>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grpSp>
      <p:grpSp>
        <p:nvGrpSpPr>
          <p:cNvPr id="19" name="组合 18"/>
          <p:cNvGrpSpPr/>
          <p:nvPr/>
        </p:nvGrpSpPr>
        <p:grpSpPr>
          <a:xfrm>
            <a:off x="299085" y="2098675"/>
            <a:ext cx="4527550" cy="2269490"/>
            <a:chOff x="471" y="3305"/>
            <a:chExt cx="7130" cy="3574"/>
          </a:xfrm>
        </p:grpSpPr>
        <p:sp>
          <p:nvSpPr>
            <p:cNvPr id="75" name="任意多边形 74"/>
            <p:cNvSpPr/>
            <p:nvPr/>
          </p:nvSpPr>
          <p:spPr>
            <a:xfrm>
              <a:off x="4407" y="3721"/>
              <a:ext cx="3195" cy="1532"/>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11" name="文本框 112"/>
            <p:cNvSpPr txBox="1"/>
            <p:nvPr/>
          </p:nvSpPr>
          <p:spPr>
            <a:xfrm>
              <a:off x="471" y="3305"/>
              <a:ext cx="4618" cy="3574"/>
            </a:xfrm>
            <a:prstGeom prst="rect">
              <a:avLst/>
            </a:prstGeom>
            <a:noFill/>
          </p:spPr>
          <p:txBody>
            <a:bodyPr wrap="square" lIns="115203" tIns="57601" rIns="115203" bIns="57601">
              <a:spAutoFit/>
            </a:bodyPr>
            <a:lstStyle/>
            <a:p>
              <a:pPr>
                <a:lnSpc>
                  <a:spcPct val="150000"/>
                </a:lnSpc>
                <a:defRPr/>
              </a:pPr>
              <a:r>
                <a:rPr lang="en-US" altLang="zh-CN"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2. </a:t>
              </a:r>
              <a:r>
                <a:rPr lang="zh-CN" altLang="en-US" sz="1735" b="1" dirty="0">
                  <a:solidFill>
                    <a:prstClr val="black">
                      <a:lumMod val="75000"/>
                      <a:lumOff val="25000"/>
                    </a:prstClr>
                  </a:solidFill>
                  <a:latin typeface="微软雅黑" panose="020B0503020204020204" pitchFamily="34" charset="-122"/>
                  <a:ea typeface="微软雅黑" panose="020B0503020204020204" pitchFamily="34" charset="-122"/>
                  <a:sym typeface="+mn-ea"/>
                </a:rPr>
                <a:t>效用价值</a:t>
              </a:r>
              <a:endPar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该簇面积较大，说明效用价值对美食感知价值贡献较大。游客们对菜品本身和原材料等的关注</a:t>
              </a:r>
              <a:r>
                <a:rPr lang="zh-CN" altLang="en-US" sz="1600" b="1" dirty="0">
                  <a:solidFill>
                    <a:srgbClr val="0070C0"/>
                  </a:solidFill>
                  <a:latin typeface="微软雅黑" panose="020B0503020204020204" pitchFamily="34" charset="-122"/>
                  <a:ea typeface="微软雅黑" panose="020B0503020204020204" pitchFamily="34" charset="-122"/>
                </a:rPr>
                <a:t>与粤菜重视烹饪技巧、食材、地方特色的传统相吻合</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55955" y="1090930"/>
            <a:ext cx="3114675" cy="382270"/>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文本情感分析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
          <p:cNvSpPr>
            <a:spLocks noChangeArrowheads="1"/>
          </p:cNvSpPr>
          <p:nvPr/>
        </p:nvSpPr>
        <p:spPr bwMode="auto">
          <a:xfrm>
            <a:off x="8383905" y="2096135"/>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表3-5 情感倾向分析输出参数</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 name="矩形 1"/>
          <p:cNvSpPr/>
          <p:nvPr/>
        </p:nvSpPr>
        <p:spPr>
          <a:xfrm>
            <a:off x="727075" y="157543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研究设计</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7" name="文本框 34"/>
          <p:cNvSpPr>
            <a:spLocks noChangeArrowheads="1"/>
          </p:cNvSpPr>
          <p:nvPr/>
        </p:nvSpPr>
        <p:spPr bwMode="auto">
          <a:xfrm>
            <a:off x="655955" y="2118995"/>
            <a:ext cx="5682615" cy="115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本文基于百度AI平台的自然语言处理Python SDK，在python中载入baidu-aip库，利用该库的</a:t>
            </a:r>
            <a:r>
              <a:rPr lang="zh-CN" altLang="en-US" sz="1600" b="1" dirty="0">
                <a:solidFill>
                  <a:srgbClr val="0070C0"/>
                </a:solidFill>
                <a:latin typeface="微软雅黑" panose="020B0503020204020204" pitchFamily="34" charset="-122"/>
                <a:ea typeface="微软雅黑" panose="020B0503020204020204" pitchFamily="34" charset="-122"/>
              </a:rPr>
              <a:t>情感倾向分析接口sentimentClassify对评论文本进行情感倾向识别，</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并返回置信度、分类概率等数据</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custDataLst>
              <p:tags r:id="rId2"/>
            </p:custDataLst>
          </p:nvPr>
        </p:nvGraphicFramePr>
        <p:xfrm>
          <a:off x="6786880" y="2464435"/>
          <a:ext cx="4910455" cy="3240405"/>
        </p:xfrm>
        <a:graphic>
          <a:graphicData uri="http://schemas.openxmlformats.org/drawingml/2006/table">
            <a:tbl>
              <a:tblPr firstRow="1" bandRow="1">
                <a:tableStyleId>{5940675A-B579-460E-94D1-54222C63F5DA}</a:tableStyleId>
              </a:tblPr>
              <a:tblGrid>
                <a:gridCol w="1143635"/>
                <a:gridCol w="755650"/>
                <a:gridCol w="526415"/>
                <a:gridCol w="321945"/>
                <a:gridCol w="2162810"/>
              </a:tblGrid>
              <a:tr h="462915">
                <a:tc>
                  <a:txBody>
                    <a:bodyPr/>
                    <a:lstStyle/>
                    <a:p>
                      <a:pPr indent="0">
                        <a:buNone/>
                      </a:pPr>
                      <a:r>
                        <a:rPr lang="zh-CN" altLang="en-US" sz="1200" b="0">
                          <a:latin typeface="Times New Roman Regular" panose="02020603050405020304" charset="0"/>
                          <a:cs typeface="Times New Roman Regular" panose="02020603050405020304" charset="0"/>
                        </a:rPr>
                        <a:t>参数</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是否必须</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类型</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说明</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462915">
                <a:tc>
                  <a:txBody>
                    <a:bodyPr/>
                    <a:lstStyle/>
                    <a:p>
                      <a:pPr indent="0">
                        <a:buNone/>
                      </a:pPr>
                      <a:r>
                        <a:rPr lang="en-US" altLang="zh-CN" sz="1200" b="0">
                          <a:latin typeface="Times New Roman Regular" panose="02020603050405020304" charset="0"/>
                          <a:cs typeface="Times New Roman Regular" panose="02020603050405020304" charset="0"/>
                        </a:rPr>
                        <a:t>text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200" b="0">
                          <a:latin typeface="Times New Roman Regular" panose="02020603050405020304" charset="0"/>
                          <a:cs typeface="Times New Roman Regular" panose="02020603050405020304" charset="0"/>
                        </a:rPr>
                        <a:t>string</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输入的文本内容</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462915">
                <a:tc>
                  <a:txBody>
                    <a:bodyPr/>
                    <a:lstStyle/>
                    <a:p>
                      <a:pPr indent="0">
                        <a:buNone/>
                      </a:pPr>
                      <a:r>
                        <a:rPr lang="en-US" altLang="zh-CN" sz="1200" b="0">
                          <a:latin typeface="Times New Roman Regular" panose="02020603050405020304" charset="0"/>
                          <a:cs typeface="Times New Roman Regular" panose="02020603050405020304" charset="0"/>
                        </a:rPr>
                        <a:t>items</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en-US" altLang="zh-CN" sz="1200" b="0">
                          <a:latin typeface="Times New Roman Regular" panose="02020603050405020304" charset="0"/>
                          <a:cs typeface="Times New Roman Regular" panose="02020603050405020304" charset="0"/>
                        </a:rPr>
                        <a:t>array</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输入的词列表</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cap="flat">
                      <a:noFill/>
                    </a:lnT>
                    <a:lnB cap="flat">
                      <a:noFill/>
                    </a:lnB>
                    <a:lnTlToBr>
                      <a:noFill/>
                    </a:lnTlToBr>
                    <a:lnBlToTr>
                      <a:noFill/>
                    </a:lnBlToTr>
                    <a:noFill/>
                  </a:tcPr>
                </a:tc>
              </a:tr>
              <a:tr h="462915">
                <a:tc>
                  <a:txBody>
                    <a:bodyPr/>
                    <a:lstStyle/>
                    <a:p>
                      <a:pPr indent="0">
                        <a:buNone/>
                      </a:pPr>
                      <a:r>
                        <a:rPr lang="en-US" altLang="zh-CN" sz="1200" b="0">
                          <a:latin typeface="Times New Roman Regular" panose="02020603050405020304" charset="0"/>
                          <a:cs typeface="Times New Roman Regular" panose="02020603050405020304" charset="0"/>
                        </a:rPr>
                        <a:t>+sentiment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en-US" altLang="zh-CN" sz="1200" b="0">
                          <a:latin typeface="Times New Roman Regular" panose="02020603050405020304" charset="0"/>
                          <a:cs typeface="Times New Roman Regular" panose="02020603050405020304" charset="0"/>
                        </a:rPr>
                        <a:t>number</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表示情感极性分类结果</a:t>
                      </a:r>
                      <a:r>
                        <a:rPr lang="en-US" altLang="zh-CN" sz="1200" b="0">
                          <a:latin typeface="Times New Roman Regular" panose="02020603050405020304" charset="0"/>
                          <a:cs typeface="Times New Roman Regular" panose="02020603050405020304" charset="0"/>
                        </a:rPr>
                        <a:t>, 0:</a:t>
                      </a:r>
                      <a:r>
                        <a:rPr lang="zh-CN" altLang="en-US" sz="1200" b="0">
                          <a:latin typeface="Times New Roman Regular" panose="02020603050405020304" charset="0"/>
                          <a:cs typeface="Times New Roman Regular" panose="02020603050405020304" charset="0"/>
                        </a:rPr>
                        <a:t>负向，</a:t>
                      </a:r>
                      <a:r>
                        <a:rPr lang="en-US" altLang="zh-CN" sz="1200" b="0">
                          <a:latin typeface="Times New Roman Regular" panose="02020603050405020304" charset="0"/>
                          <a:cs typeface="Times New Roman Regular" panose="02020603050405020304" charset="0"/>
                        </a:rPr>
                        <a:t>1:</a:t>
                      </a:r>
                      <a:r>
                        <a:rPr lang="zh-CN" altLang="en-US" sz="1200" b="0">
                          <a:latin typeface="Times New Roman Regular" panose="02020603050405020304" charset="0"/>
                          <a:cs typeface="Times New Roman Regular" panose="02020603050405020304" charset="0"/>
                        </a:rPr>
                        <a:t>中性，</a:t>
                      </a:r>
                      <a:r>
                        <a:rPr lang="en-US" altLang="zh-CN" sz="1200" b="0">
                          <a:latin typeface="Times New Roman Regular" panose="02020603050405020304" charset="0"/>
                          <a:cs typeface="Times New Roman Regular" panose="02020603050405020304" charset="0"/>
                        </a:rPr>
                        <a:t>2:</a:t>
                      </a:r>
                      <a:r>
                        <a:rPr lang="zh-CN" altLang="en-US" sz="1200" b="0">
                          <a:latin typeface="Times New Roman Regular" panose="02020603050405020304" charset="0"/>
                          <a:cs typeface="Times New Roman Regular" panose="02020603050405020304" charset="0"/>
                        </a:rPr>
                        <a:t>正向</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cap="flat">
                      <a:noFill/>
                    </a:lnT>
                    <a:lnB cap="flat">
                      <a:noFill/>
                    </a:lnB>
                    <a:lnTlToBr>
                      <a:noFill/>
                    </a:lnTlToBr>
                    <a:lnBlToTr>
                      <a:noFill/>
                    </a:lnBlToTr>
                    <a:noFill/>
                  </a:tcPr>
                </a:tc>
              </a:tr>
              <a:tr h="462915">
                <a:tc>
                  <a:txBody>
                    <a:bodyPr/>
                    <a:lstStyle/>
                    <a:p>
                      <a:pPr indent="0">
                        <a:buNone/>
                      </a:pPr>
                      <a:r>
                        <a:rPr lang="en-US" altLang="zh-CN" sz="1200" b="0">
                          <a:latin typeface="Times New Roman Regular" panose="02020603050405020304" charset="0"/>
                          <a:cs typeface="Times New Roman Regular" panose="02020603050405020304" charset="0"/>
                        </a:rPr>
                        <a:t>+confidence</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en-US" altLang="zh-CN" sz="1200" b="0">
                          <a:latin typeface="Times New Roman Regular" panose="02020603050405020304" charset="0"/>
                          <a:cs typeface="Times New Roman Regular" panose="02020603050405020304" charset="0"/>
                        </a:rPr>
                        <a:t>number</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表示分类的置信度</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cap="flat">
                      <a:noFill/>
                    </a:lnT>
                    <a:lnB cap="flat">
                      <a:noFill/>
                    </a:lnB>
                    <a:lnTlToBr>
                      <a:noFill/>
                    </a:lnTlToBr>
                    <a:lnBlToTr>
                      <a:noFill/>
                    </a:lnBlToTr>
                    <a:noFill/>
                  </a:tcPr>
                </a:tc>
              </a:tr>
              <a:tr h="462915">
                <a:tc>
                  <a:txBody>
                    <a:bodyPr/>
                    <a:lstStyle/>
                    <a:p>
                      <a:pPr indent="0">
                        <a:buNone/>
                      </a:pPr>
                      <a:r>
                        <a:rPr lang="en-US" altLang="zh-CN" sz="1200" b="0">
                          <a:latin typeface="Times New Roman Regular" panose="02020603050405020304" charset="0"/>
                          <a:cs typeface="Times New Roman Regular" panose="02020603050405020304" charset="0"/>
                        </a:rPr>
                        <a:t>+positive_prob</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en-US" altLang="zh-CN" sz="1200" b="0">
                          <a:latin typeface="Times New Roman Regular" panose="02020603050405020304" charset="0"/>
                          <a:cs typeface="Times New Roman Regular" panose="02020603050405020304" charset="0"/>
                        </a:rPr>
                        <a:t>number</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表示属于积极类别的概率</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cap="flat">
                      <a:noFill/>
                    </a:lnT>
                    <a:lnB cap="flat">
                      <a:noFill/>
                    </a:lnB>
                    <a:lnTlToBr>
                      <a:noFill/>
                    </a:lnTlToBr>
                    <a:lnBlToTr>
                      <a:noFill/>
                    </a:lnBlToTr>
                    <a:noFill/>
                  </a:tcPr>
                </a:tc>
              </a:tr>
              <a:tr h="462915">
                <a:tc>
                  <a:txBody>
                    <a:bodyPr/>
                    <a:lstStyle/>
                    <a:p>
                      <a:pPr indent="0">
                        <a:buNone/>
                      </a:pPr>
                      <a:r>
                        <a:rPr lang="en-US" altLang="zh-CN" sz="1200" b="0">
                          <a:latin typeface="Times New Roman Regular" panose="02020603050405020304" charset="0"/>
                          <a:cs typeface="Times New Roman Regular" panose="02020603050405020304" charset="0"/>
                        </a:rPr>
                        <a:t>+negative_prob</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是</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latin typeface="Times New Roman Regular" panose="02020603050405020304" charset="0"/>
                          <a:cs typeface="Times New Roman Regular" panose="02020603050405020304" charset="0"/>
                        </a:rPr>
                        <a:t>number</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表示属于消极类别的概率</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cap="flat">
                      <a:noFill/>
                    </a:lnT>
                    <a:lnB w="381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矩形 1"/>
          <p:cNvSpPr>
            <a:spLocks noChangeArrowheads="1"/>
          </p:cNvSpPr>
          <p:nvPr/>
        </p:nvSpPr>
        <p:spPr bwMode="auto">
          <a:xfrm>
            <a:off x="6741795" y="5704840"/>
            <a:ext cx="40824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资料来源：百度智能云情感倾向分析技术</a:t>
            </a:r>
            <a:r>
              <a:rPr lang="zh-CN" sz="1200" dirty="0">
                <a:solidFill>
                  <a:prstClr val="black">
                    <a:lumMod val="65000"/>
                    <a:lumOff val="35000"/>
                  </a:prstClr>
                </a:solidFill>
                <a:latin typeface="微软雅黑" panose="020B0503020204020204" pitchFamily="34" charset="-122"/>
                <a:ea typeface="微软雅黑" panose="020B0503020204020204" pitchFamily="34" charset="-122"/>
              </a:rPr>
              <a:t>帮助</a:t>
            </a:r>
            <a:r>
              <a:rPr sz="1200" dirty="0">
                <a:solidFill>
                  <a:prstClr val="black">
                    <a:lumMod val="65000"/>
                    <a:lumOff val="35000"/>
                  </a:prstClr>
                </a:solidFill>
                <a:latin typeface="微软雅黑" panose="020B0503020204020204" pitchFamily="34" charset="-122"/>
                <a:ea typeface="微软雅黑" panose="020B0503020204020204" pitchFamily="34" charset="-122"/>
              </a:rPr>
              <a:t>文档</a:t>
            </a:r>
            <a:endParaRPr lang="zh-CN"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1" name="直接连接符 20"/>
          <p:cNvCxnSpPr>
            <a:cxnSpLocks noChangeShapeType="1"/>
          </p:cNvCxnSpPr>
          <p:nvPr/>
        </p:nvCxnSpPr>
        <p:spPr bwMode="auto">
          <a:xfrm>
            <a:off x="727075" y="3423920"/>
            <a:ext cx="5397500" cy="10160"/>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18" name="组合 17"/>
          <p:cNvGrpSpPr/>
          <p:nvPr/>
        </p:nvGrpSpPr>
        <p:grpSpPr>
          <a:xfrm>
            <a:off x="655955" y="3553460"/>
            <a:ext cx="5682615" cy="2912110"/>
            <a:chOff x="1033" y="5951"/>
            <a:chExt cx="8949" cy="4586"/>
          </a:xfrm>
        </p:grpSpPr>
        <p:sp>
          <p:nvSpPr>
            <p:cNvPr id="11" name="文本框 34"/>
            <p:cNvSpPr>
              <a:spLocks noChangeArrowheads="1"/>
            </p:cNvSpPr>
            <p:nvPr/>
          </p:nvSpPr>
          <p:spPr bwMode="auto">
            <a:xfrm>
              <a:off x="1033" y="5951"/>
              <a:ext cx="8949"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为了进一步统计各个关键词蕴含的正面情感，即积极情绪比例，本文定义积极系数PI：</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80" name="334E55B0-647D-440b-865C-3EC943EB4CBC-31" descr="/private/var/folders/ff/lwft4_k17dd1qdk4mk0xw1d40000gn/T/com.kingsoft.wpsoffice.mac/wpsoffice.jJXrwIwpsoff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344" y="7243"/>
              <a:ext cx="6327" cy="1285"/>
            </a:xfrm>
            <a:prstGeom prst="rect">
              <a:avLst/>
            </a:prstGeom>
            <a:noFill/>
            <a:ln>
              <a:noFill/>
            </a:ln>
          </p:spPr>
        </p:pic>
        <p:sp>
          <p:nvSpPr>
            <p:cNvPr id="17" name="文本框 34"/>
            <p:cNvSpPr>
              <a:spLocks noChangeArrowheads="1"/>
            </p:cNvSpPr>
            <p:nvPr/>
          </p:nvSpPr>
          <p:spPr bwMode="auto">
            <a:xfrm>
              <a:off x="1033" y="8721"/>
              <a:ext cx="8949" cy="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n代表关键词出现在句子的次数，i代表关键词</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存在于句子i，分子代表关键词所在句子的积极类别的概率之和。</a:t>
              </a:r>
              <a:r>
                <a:rPr lang="zh-CN" altLang="en-US" sz="1600" b="1" dirty="0">
                  <a:solidFill>
                    <a:srgbClr val="0070C0"/>
                  </a:solidFill>
                  <a:latin typeface="微软雅黑" panose="020B0503020204020204" pitchFamily="34" charset="-122"/>
                  <a:ea typeface="微软雅黑" panose="020B0503020204020204" pitchFamily="34" charset="-122"/>
                </a:rPr>
                <a:t>积极系数</a:t>
              </a:r>
              <a:r>
                <a:rPr lang="en-US" altLang="zh-CN" sz="1600" b="1" i="1" dirty="0">
                  <a:solidFill>
                    <a:srgbClr val="0070C0"/>
                  </a:solidFill>
                  <a:latin typeface="微软雅黑" panose="020B0503020204020204" pitchFamily="34" charset="-122"/>
                  <a:ea typeface="微软雅黑" panose="020B0503020204020204" pitchFamily="34" charset="-122"/>
                </a:rPr>
                <a:t>PI </a:t>
              </a:r>
              <a:r>
                <a:rPr lang="zh-CN" altLang="en-US" sz="1600" b="1" dirty="0">
                  <a:solidFill>
                    <a:srgbClr val="0070C0"/>
                  </a:solidFill>
                  <a:latin typeface="微软雅黑" panose="020B0503020204020204" pitchFamily="34" charset="-122"/>
                  <a:ea typeface="微软雅黑" panose="020B0503020204020204" pitchFamily="34" charset="-122"/>
                </a:rPr>
                <a:t>实际代表该词出现在一段文本中，该文本为积极情感的概率</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55955" y="1090930"/>
            <a:ext cx="3114675" cy="382270"/>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文本情感分析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55955" y="159956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84737" y="2284730"/>
            <a:ext cx="4592202" cy="2847974"/>
            <a:chOff x="850450" y="2171160"/>
            <a:chExt cx="4957743" cy="2847666"/>
          </a:xfrm>
        </p:grpSpPr>
        <p:sp>
          <p:nvSpPr>
            <p:cNvPr id="12" name="文本框 34"/>
            <p:cNvSpPr>
              <a:spLocks noChangeArrowheads="1"/>
            </p:cNvSpPr>
            <p:nvPr/>
          </p:nvSpPr>
          <p:spPr bwMode="auto">
            <a:xfrm>
              <a:off x="850450" y="2171160"/>
              <a:ext cx="4957743" cy="55305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a:t>
              </a:r>
              <a:r>
                <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1</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）广府美食游客整体感知结果</a:t>
              </a:r>
              <a:endPar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19" name="文本框 34"/>
            <p:cNvSpPr>
              <a:spLocks noChangeArrowheads="1"/>
            </p:cNvSpPr>
            <p:nvPr/>
          </p:nvSpPr>
          <p:spPr bwMode="auto">
            <a:xfrm>
              <a:off x="1035297" y="2988951"/>
              <a:ext cx="3688238" cy="20298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b="1" dirty="0">
                  <a:solidFill>
                    <a:srgbClr val="0070C0"/>
                  </a:solidFill>
                  <a:latin typeface="微软雅黑" panose="020B0503020204020204" pitchFamily="34" charset="-122"/>
                  <a:ea typeface="微软雅黑" panose="020B0503020204020204" pitchFamily="34" charset="-122"/>
                </a:rPr>
                <a:t>游客对广府美食的整体印象为较好</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，属于积极情感的概率达到69%，属于消极情感的概率低至31%，该统计结果的置信度超过88%，数据离散程度较低。</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4371340" y="3178810"/>
            <a:ext cx="7663815" cy="1701165"/>
          </a:xfrm>
          <a:prstGeom prst="rect">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9" name="表格 28"/>
          <p:cNvGraphicFramePr/>
          <p:nvPr>
            <p:custDataLst>
              <p:tags r:id="rId2"/>
            </p:custDataLst>
          </p:nvPr>
        </p:nvGraphicFramePr>
        <p:xfrm>
          <a:off x="4462780" y="3303270"/>
          <a:ext cx="7480935" cy="1451610"/>
        </p:xfrm>
        <a:graphic>
          <a:graphicData uri="http://schemas.openxmlformats.org/drawingml/2006/table">
            <a:tbl>
              <a:tblPr firstRow="1" bandRow="1">
                <a:tableStyleId>{5940675A-B579-460E-94D1-54222C63F5DA}</a:tableStyleId>
              </a:tblPr>
              <a:tblGrid>
                <a:gridCol w="831215"/>
                <a:gridCol w="831215"/>
                <a:gridCol w="831215"/>
                <a:gridCol w="831215"/>
                <a:gridCol w="831215"/>
                <a:gridCol w="831215"/>
                <a:gridCol w="831215"/>
                <a:gridCol w="831215"/>
                <a:gridCol w="831215"/>
              </a:tblGrid>
              <a:tr h="483870">
                <a:tc>
                  <a:txBody>
                    <a:bodyPr/>
                    <a:lstStyle/>
                    <a:p>
                      <a:pPr indent="0" algn="ctr">
                        <a:buNone/>
                      </a:pPr>
                      <a:r>
                        <a:rPr lang="zh-CN" altLang="en-US" sz="1400" b="0">
                          <a:latin typeface="Times New Roman Regular" panose="02020603050405020304" charset="0"/>
                          <a:cs typeface="Times New Roman Regular" panose="02020603050405020304" charset="0"/>
                        </a:rPr>
                        <a:t>文本数量（条）</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zh-CN" altLang="en-US" sz="1400" b="0">
                          <a:latin typeface="Times New Roman Regular" panose="02020603050405020304" charset="0"/>
                          <a:cs typeface="Times New Roman Regular" panose="02020603050405020304" charset="0"/>
                        </a:rPr>
                        <a:t>情感倾向分类结果</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gridSpan="2">
                  <a:txBody>
                    <a:bodyPr/>
                    <a:lstStyle/>
                    <a:p>
                      <a:pPr indent="0" algn="ctr">
                        <a:buNone/>
                      </a:pPr>
                      <a:r>
                        <a:rPr lang="zh-CN" altLang="en-US" sz="1400" b="0">
                          <a:latin typeface="Times New Roman Regular" panose="02020603050405020304" charset="0"/>
                          <a:cs typeface="Times New Roman Regular" panose="02020603050405020304" charset="0"/>
                        </a:rPr>
                        <a:t>分类置信度</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gridSpan="2">
                  <a:txBody>
                    <a:bodyPr/>
                    <a:lstStyle/>
                    <a:p>
                      <a:pPr indent="0" algn="ctr">
                        <a:buNone/>
                      </a:pPr>
                      <a:r>
                        <a:rPr lang="zh-CN" altLang="en-US" sz="1400" b="0">
                          <a:latin typeface="Times New Roman Regular" panose="02020603050405020304" charset="0"/>
                          <a:cs typeface="Times New Roman Regular" panose="02020603050405020304" charset="0"/>
                        </a:rPr>
                        <a:t>属于积极类别的概率 </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gridSpan="2">
                  <a:txBody>
                    <a:bodyPr/>
                    <a:lstStyle/>
                    <a:p>
                      <a:pPr indent="0" algn="ctr">
                        <a:buNone/>
                      </a:pPr>
                      <a:r>
                        <a:rPr lang="zh-CN" altLang="en-US" sz="1400" b="0">
                          <a:latin typeface="Times New Roman Regular" panose="02020603050405020304" charset="0"/>
                          <a:cs typeface="Times New Roman Regular" panose="02020603050405020304" charset="0"/>
                        </a:rPr>
                        <a:t>属于消极类别的概率 </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483870">
                <a:tc rowSpan="2">
                  <a:txBody>
                    <a:bodyPr/>
                    <a:lstStyle/>
                    <a:p>
                      <a:pPr indent="0" algn="ctr">
                        <a:buNone/>
                      </a:pPr>
                      <a:r>
                        <a:rPr lang="en-US" altLang="zh-CN" sz="1400" b="0">
                          <a:latin typeface="Times New Roman Regular" panose="02020603050405020304" charset="0"/>
                          <a:cs typeface="Times New Roman Regular" panose="02020603050405020304" charset="0"/>
                        </a:rPr>
                        <a:t>39752</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483870">
                <a:tc vMerge="1">
                  <a:tcPr>
                    <a:lnB cap="flat">
                      <a:noFill/>
                    </a:lnB>
                  </a:tcPr>
                </a:tc>
                <a:tc>
                  <a:txBody>
                    <a:bodyPr/>
                    <a:lstStyle/>
                    <a:p>
                      <a:pPr indent="0" algn="ctr">
                        <a:buNone/>
                      </a:pPr>
                      <a:r>
                        <a:rPr lang="en-US" altLang="zh-CN" sz="1400" b="0">
                          <a:latin typeface="Times New Roman Regular" panose="02020603050405020304" charset="0"/>
                          <a:cs typeface="Times New Roman Regular" panose="02020603050405020304" charset="0"/>
                        </a:rPr>
                        <a:t>1.397</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0.664</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0.882</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0.174</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0.686</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0.313</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0.314</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Regular" panose="02020603050405020304" charset="0"/>
                          <a:cs typeface="Times New Roman Regular" panose="02020603050405020304" charset="0"/>
                        </a:rPr>
                        <a:t>0.313</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3" name="矩形 1"/>
          <p:cNvSpPr>
            <a:spLocks noChangeArrowheads="1"/>
          </p:cNvSpPr>
          <p:nvPr/>
        </p:nvSpPr>
        <p:spPr bwMode="auto">
          <a:xfrm>
            <a:off x="7243445" y="2734310"/>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表3-9 广府美食情感分析整体结果</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4" name="矩形 1"/>
          <p:cNvSpPr>
            <a:spLocks noChangeArrowheads="1"/>
          </p:cNvSpPr>
          <p:nvPr/>
        </p:nvSpPr>
        <p:spPr bwMode="auto">
          <a:xfrm>
            <a:off x="4371340" y="5036185"/>
            <a:ext cx="45326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*情感极性分类结果 0表示负向，1表示中性，2表示正向</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flipV="1">
            <a:off x="655955" y="5267325"/>
            <a:ext cx="3442335" cy="5715"/>
          </a:xfrm>
          <a:prstGeom prst="line">
            <a:avLst/>
          </a:prstGeom>
          <a:ln>
            <a:solidFill>
              <a:srgbClr val="0D84C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Horizontal)">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55955" y="1090930"/>
            <a:ext cx="3114675" cy="382270"/>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文本情感分析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55955" y="159956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33" name="矩形 1"/>
          <p:cNvSpPr>
            <a:spLocks noChangeArrowheads="1"/>
          </p:cNvSpPr>
          <p:nvPr/>
        </p:nvSpPr>
        <p:spPr bwMode="auto">
          <a:xfrm>
            <a:off x="2317115" y="2040890"/>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表3-10 各感知维度及关键词积极系数</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3" name="表格 -1"/>
          <p:cNvGraphicFramePr/>
          <p:nvPr>
            <p:custDataLst>
              <p:tags r:id="rId2"/>
            </p:custDataLst>
          </p:nvPr>
        </p:nvGraphicFramePr>
        <p:xfrm>
          <a:off x="655955" y="2360295"/>
          <a:ext cx="6493510" cy="3698875"/>
        </p:xfrm>
        <a:graphic>
          <a:graphicData uri="http://schemas.openxmlformats.org/drawingml/2006/table">
            <a:tbl>
              <a:tblPr firstRow="1" bandRow="1">
                <a:tableStyleId>{5940675A-B579-460E-94D1-54222C63F5DA}</a:tableStyleId>
              </a:tblPr>
              <a:tblGrid>
                <a:gridCol w="898525"/>
                <a:gridCol w="575310"/>
                <a:gridCol w="895350"/>
                <a:gridCol w="4124325"/>
              </a:tblGrid>
              <a:tr h="361315">
                <a:tc>
                  <a:txBody>
                    <a:bodyPr/>
                    <a:lstStyle/>
                    <a:p>
                      <a:pPr indent="0">
                        <a:buNone/>
                      </a:pPr>
                      <a:r>
                        <a:rPr lang="zh-CN" altLang="en-US" sz="1400" b="0">
                          <a:latin typeface="Times New Roman Regular" panose="02020603050405020304" charset="0"/>
                          <a:cs typeface="Times New Roman Regular" panose="02020603050405020304" charset="0"/>
                        </a:rPr>
                        <a:t>感知维度</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感知结果               关键词</a:t>
                      </a: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积极系数</a:t>
                      </a:r>
                      <a:r>
                        <a:rPr lang="en-US" altLang="zh-CN" sz="1400" b="0">
                          <a:latin typeface="Times New Roman Regular" panose="02020603050405020304" charset="0"/>
                          <a:cs typeface="Times New Roman Regular" panose="02020603050405020304" charset="0"/>
                        </a:rPr>
                        <a:t>PI</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309880">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1203960">
                <a:tc>
                  <a:txBody>
                    <a:bodyPr/>
                    <a:lstStyle/>
                    <a:p>
                      <a:pPr indent="0">
                        <a:buNone/>
                      </a:pPr>
                      <a:r>
                        <a:rPr lang="zh-CN" altLang="en-US" sz="1400" b="0">
                          <a:latin typeface="Times New Roman Regular" panose="02020603050405020304" charset="0"/>
                          <a:cs typeface="Times New Roman Regular" panose="02020603050405020304" charset="0"/>
                        </a:rPr>
                        <a:t>文化认知价值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0.726</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0.243</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广州</a:t>
                      </a:r>
                      <a:r>
                        <a:rPr lang="en-US" altLang="zh-CN" sz="1400" b="0">
                          <a:latin typeface="Times New Roman Regular" panose="02020603050405020304" charset="0"/>
                          <a:cs typeface="Times New Roman Regular" panose="02020603050405020304" charset="0"/>
                        </a:rPr>
                        <a:t>,0.688)(</a:t>
                      </a:r>
                      <a:r>
                        <a:rPr lang="zh-CN" altLang="en-US" sz="1400" b="0">
                          <a:latin typeface="Times New Roman Regular" panose="02020603050405020304" charset="0"/>
                          <a:cs typeface="Times New Roman Regular" panose="02020603050405020304" charset="0"/>
                        </a:rPr>
                        <a:t>广式</a:t>
                      </a:r>
                      <a:r>
                        <a:rPr lang="en-US" altLang="zh-CN" sz="1400" b="0">
                          <a:latin typeface="Times New Roman Regular" panose="02020603050405020304" charset="0"/>
                          <a:cs typeface="Times New Roman Regular" panose="02020603050405020304" charset="0"/>
                        </a:rPr>
                        <a:t>,0.593)</a:t>
                      </a:r>
                      <a:r>
                        <a:rPr lang="zh-CN" altLang="en-US" sz="1400" b="0">
                          <a:latin typeface="Times New Roman Regular" panose="02020603050405020304" charset="0"/>
                          <a:cs typeface="Times New Roman Regular" panose="02020603050405020304" charset="0"/>
                        </a:rPr>
                        <a:t>（广府</a:t>
                      </a:r>
                      <a:r>
                        <a:rPr lang="en-US" altLang="zh-CN" sz="1400" b="0">
                          <a:latin typeface="Times New Roman Regular" panose="02020603050405020304" charset="0"/>
                          <a:cs typeface="Times New Roman Regular" panose="02020603050405020304" charset="0"/>
                        </a:rPr>
                        <a:t>,0.732)</a:t>
                      </a:r>
                      <a:r>
                        <a:rPr lang="zh-CN" altLang="en-US" sz="1400" b="0">
                          <a:latin typeface="Times New Roman Regular" panose="02020603050405020304" charset="0"/>
                          <a:cs typeface="Times New Roman Regular" panose="02020603050405020304" charset="0"/>
                        </a:rPr>
                        <a:t>（文化</a:t>
                      </a:r>
                      <a:r>
                        <a:rPr lang="en-US" altLang="zh-CN" sz="1400" b="0">
                          <a:latin typeface="Times New Roman Regular" panose="02020603050405020304" charset="0"/>
                          <a:cs typeface="Times New Roman Regular" panose="02020603050405020304" charset="0"/>
                        </a:rPr>
                        <a:t>,0.825)</a:t>
                      </a:r>
                      <a:r>
                        <a:rPr lang="zh-CN" altLang="en-US" sz="1400" b="0">
                          <a:latin typeface="Times New Roman Regular" panose="02020603050405020304" charset="0"/>
                          <a:cs typeface="Times New Roman Regular" panose="02020603050405020304" charset="0"/>
                        </a:rPr>
                        <a:t>（历史</a:t>
                      </a:r>
                      <a:r>
                        <a:rPr lang="en-US" altLang="zh-CN" sz="1400" b="0">
                          <a:latin typeface="Times New Roman Regular" panose="02020603050405020304" charset="0"/>
                          <a:cs typeface="Times New Roman Regular" panose="02020603050405020304" charset="0"/>
                        </a:rPr>
                        <a:t>,0.702)</a:t>
                      </a:r>
                      <a:r>
                        <a:rPr lang="zh-CN" altLang="en-US" sz="1400" b="0">
                          <a:latin typeface="Times New Roman Regular" panose="02020603050405020304" charset="0"/>
                          <a:cs typeface="Times New Roman Regular" panose="02020603050405020304" charset="0"/>
                        </a:rPr>
                        <a:t>（</a:t>
                      </a: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地道</a:t>
                      </a:r>
                      <a:r>
                        <a:rPr lang="en-US" altLang="zh-CN" sz="1400" b="0">
                          <a:latin typeface="Times New Roman Regular" panose="02020603050405020304" charset="0"/>
                          <a:cs typeface="Times New Roman Regular" panose="02020603050405020304" charset="0"/>
                        </a:rPr>
                        <a:t>,0.872)</a:t>
                      </a:r>
                      <a:r>
                        <a:rPr lang="zh-CN" altLang="en-US" sz="1400" b="0">
                          <a:latin typeface="Times New Roman Regular" panose="02020603050405020304" charset="0"/>
                          <a:cs typeface="Times New Roman Regular" panose="02020603050405020304" charset="0"/>
                        </a:rPr>
                        <a:t>（经典</a:t>
                      </a:r>
                      <a:r>
                        <a:rPr lang="en-US" altLang="zh-CN" sz="1400" b="0">
                          <a:latin typeface="Times New Roman Regular" panose="02020603050405020304" charset="0"/>
                          <a:cs typeface="Times New Roman Regular" panose="02020603050405020304" charset="0"/>
                        </a:rPr>
                        <a:t>,0.747)</a:t>
                      </a:r>
                      <a:r>
                        <a:rPr lang="zh-CN" altLang="en-US" sz="1400" b="0">
                          <a:latin typeface="Times New Roman Regular" panose="02020603050405020304" charset="0"/>
                          <a:cs typeface="Times New Roman Regular" panose="02020603050405020304" charset="0"/>
                        </a:rPr>
                        <a:t>（传统</a:t>
                      </a:r>
                      <a:r>
                        <a:rPr lang="en-US" altLang="zh-CN" sz="1400" b="0">
                          <a:latin typeface="Times New Roman Regular" panose="02020603050405020304" charset="0"/>
                          <a:cs typeface="Times New Roman Regular" panose="02020603050405020304" charset="0"/>
                        </a:rPr>
                        <a:t>,0.708)</a:t>
                      </a:r>
                      <a:r>
                        <a:rPr lang="zh-CN" altLang="en-US" sz="1400" b="0">
                          <a:latin typeface="Times New Roman Regular" panose="02020603050405020304" charset="0"/>
                          <a:cs typeface="Times New Roman Regular" panose="02020603050405020304" charset="0"/>
                        </a:rPr>
                        <a:t>（老字号</a:t>
                      </a:r>
                      <a:r>
                        <a:rPr lang="en-US" altLang="zh-CN" sz="1400" b="0">
                          <a:latin typeface="Times New Roman Regular" panose="02020603050405020304" charset="0"/>
                          <a:cs typeface="Times New Roman Regular" panose="02020603050405020304" charset="0"/>
                        </a:rPr>
                        <a:t>,0.624)(</a:t>
                      </a:r>
                      <a:r>
                        <a:rPr lang="zh-CN" altLang="en-US" sz="1400" b="0">
                          <a:latin typeface="Times New Roman Regular" panose="02020603050405020304" charset="0"/>
                          <a:cs typeface="Times New Roman Regular" panose="02020603050405020304" charset="0"/>
                        </a:rPr>
                        <a:t>老店</a:t>
                      </a:r>
                      <a:r>
                        <a:rPr lang="en-US" altLang="zh-CN" sz="1400" b="0">
                          <a:latin typeface="Times New Roman Regular" panose="02020603050405020304" charset="0"/>
                          <a:cs typeface="Times New Roman Regular" panose="02020603050405020304" charset="0"/>
                        </a:rPr>
                        <a:t>,0.763)(</a:t>
                      </a:r>
                      <a:r>
                        <a:rPr lang="zh-CN" altLang="en-US" sz="1400" b="0">
                          <a:latin typeface="Times New Roman Regular" panose="02020603050405020304" charset="0"/>
                          <a:cs typeface="Times New Roman Regular" panose="02020603050405020304" charset="0"/>
                        </a:rPr>
                        <a:t>越秀区</a:t>
                      </a:r>
                      <a:r>
                        <a:rPr lang="en-US" altLang="zh-CN" sz="1400" b="0">
                          <a:latin typeface="Times New Roman Regular" panose="02020603050405020304" charset="0"/>
                          <a:cs typeface="Times New Roman Regular" panose="02020603050405020304" charset="0"/>
                        </a:rPr>
                        <a:t>,0.638)(</a:t>
                      </a:r>
                      <a:r>
                        <a:rPr lang="zh-CN" altLang="en-US" sz="1400" b="0">
                          <a:latin typeface="Times New Roman Regular" panose="02020603050405020304" charset="0"/>
                          <a:cs typeface="Times New Roman Regular" panose="02020603050405020304" charset="0"/>
                        </a:rPr>
                        <a:t>海珠区</a:t>
                      </a:r>
                      <a:r>
                        <a:rPr lang="en-US" altLang="zh-CN" sz="1400" b="0">
                          <a:latin typeface="Times New Roman Regular" panose="02020603050405020304" charset="0"/>
                          <a:cs typeface="Times New Roman Regular" panose="02020603050405020304" charset="0"/>
                        </a:rPr>
                        <a:t>,0.509)(</a:t>
                      </a:r>
                      <a:r>
                        <a:rPr lang="zh-CN" altLang="en-US" sz="1400" b="0">
                          <a:latin typeface="Times New Roman Regular" panose="02020603050405020304" charset="0"/>
                          <a:cs typeface="Times New Roman Regular" panose="02020603050405020304" charset="0"/>
                        </a:rPr>
                        <a:t>西关</a:t>
                      </a:r>
                      <a:r>
                        <a:rPr lang="en-US" altLang="zh-CN" sz="1400" b="0">
                          <a:latin typeface="Times New Roman Regular" panose="02020603050405020304" charset="0"/>
                          <a:cs typeface="Times New Roman Regular" panose="02020603050405020304" charset="0"/>
                        </a:rPr>
                        <a:t>,0.661)(</a:t>
                      </a:r>
                      <a:r>
                        <a:rPr lang="zh-CN" altLang="en-US" sz="1400" b="0">
                          <a:latin typeface="Times New Roman Regular" panose="02020603050405020304" charset="0"/>
                          <a:cs typeface="Times New Roman Regular" panose="02020603050405020304" charset="0"/>
                        </a:rPr>
                        <a:t>顺德</a:t>
                      </a:r>
                      <a:r>
                        <a:rPr lang="en-US" altLang="zh-CN" sz="1400" b="0">
                          <a:latin typeface="Times New Roman Regular" panose="02020603050405020304" charset="0"/>
                          <a:cs typeface="Times New Roman Regular" panose="02020603050405020304" charset="0"/>
                        </a:rPr>
                        <a:t>,0.495)(</a:t>
                      </a:r>
                      <a:r>
                        <a:rPr lang="zh-CN" altLang="en-US" sz="1400" b="0">
                          <a:latin typeface="Times New Roman Regular" panose="02020603050405020304" charset="0"/>
                          <a:cs typeface="Times New Roman Regular" panose="02020603050405020304" charset="0"/>
                        </a:rPr>
                        <a:t>特色</a:t>
                      </a:r>
                      <a:r>
                        <a:rPr lang="en-US" altLang="zh-CN" sz="1400" b="0">
                          <a:latin typeface="Times New Roman Regular" panose="02020603050405020304" charset="0"/>
                          <a:cs typeface="Times New Roman Regular" panose="02020603050405020304" charset="0"/>
                        </a:rPr>
                        <a:t>,0.785)(《</a:t>
                      </a:r>
                      <a:r>
                        <a:rPr lang="zh-CN" altLang="en-US" sz="1400" b="0">
                          <a:latin typeface="Times New Roman Regular" panose="02020603050405020304" charset="0"/>
                          <a:cs typeface="Times New Roman Regular" panose="02020603050405020304" charset="0"/>
                        </a:rPr>
                        <a:t>舌尖上的中国</a:t>
                      </a:r>
                      <a:r>
                        <a:rPr lang="en-US" altLang="zh-CN" sz="1400" b="0">
                          <a:latin typeface="Times New Roman Regular" panose="02020603050405020304" charset="0"/>
                          <a:cs typeface="Times New Roman Regular" panose="02020603050405020304" charset="0"/>
                        </a:rPr>
                        <a:t>》,0.816)</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894715">
                <a:tc>
                  <a:txBody>
                    <a:bodyPr/>
                    <a:lstStyle/>
                    <a:p>
                      <a:pPr indent="0">
                        <a:buNone/>
                      </a:pPr>
                      <a:r>
                        <a:rPr lang="zh-CN" altLang="en-US" sz="1400" b="0">
                          <a:latin typeface="Times New Roman Regular" panose="02020603050405020304" charset="0"/>
                          <a:cs typeface="Times New Roman Regular" panose="02020603050405020304" charset="0"/>
                        </a:rPr>
                        <a:t>效用价值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0.608</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0.327</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味道</a:t>
                      </a:r>
                      <a:r>
                        <a:rPr lang="en-US" altLang="zh-CN" sz="1400" b="0">
                          <a:latin typeface="Times New Roman Regular" panose="02020603050405020304" charset="0"/>
                          <a:cs typeface="Times New Roman Regular" panose="02020603050405020304" charset="0"/>
                        </a:rPr>
                        <a:t>,0.597)(</a:t>
                      </a:r>
                      <a:r>
                        <a:rPr lang="zh-CN" altLang="en-US" sz="1400" b="0">
                          <a:latin typeface="Times New Roman Regular" panose="02020603050405020304" charset="0"/>
                          <a:cs typeface="Times New Roman Regular" panose="02020603050405020304" charset="0"/>
                        </a:rPr>
                        <a:t>好吃</a:t>
                      </a:r>
                      <a:r>
                        <a:rPr lang="en-US" altLang="zh-CN" sz="1400" b="0">
                          <a:latin typeface="Times New Roman Regular" panose="02020603050405020304" charset="0"/>
                          <a:cs typeface="Times New Roman Regular" panose="02020603050405020304" charset="0"/>
                        </a:rPr>
                        <a:t>,0.882)(</a:t>
                      </a:r>
                      <a:r>
                        <a:rPr lang="zh-CN" altLang="en-US" sz="1400" b="0">
                          <a:latin typeface="Times New Roman Regular" panose="02020603050405020304" charset="0"/>
                          <a:cs typeface="Times New Roman Regular" panose="02020603050405020304" charset="0"/>
                        </a:rPr>
                        <a:t>美味</a:t>
                      </a:r>
                      <a:r>
                        <a:rPr lang="en-US" altLang="zh-CN" sz="1400" b="0">
                          <a:latin typeface="Times New Roman Regular" panose="02020603050405020304" charset="0"/>
                          <a:cs typeface="Times New Roman Regular" panose="02020603050405020304" charset="0"/>
                        </a:rPr>
                        <a:t>,0.764)(</a:t>
                      </a:r>
                      <a:r>
                        <a:rPr lang="zh-CN" altLang="en-US" sz="1400" b="0">
                          <a:latin typeface="Times New Roman Regular" panose="02020603050405020304" charset="0"/>
                          <a:cs typeface="Times New Roman Regular" panose="02020603050405020304" charset="0"/>
                        </a:rPr>
                        <a:t>原材料</a:t>
                      </a:r>
                      <a:r>
                        <a:rPr lang="en-US" altLang="zh-CN" sz="1400" b="0">
                          <a:latin typeface="Times New Roman Regular" panose="02020603050405020304" charset="0"/>
                          <a:cs typeface="Times New Roman Regular" panose="02020603050405020304" charset="0"/>
                        </a:rPr>
                        <a:t>,0.582)(</a:t>
                      </a:r>
                      <a:r>
                        <a:rPr lang="zh-CN" altLang="en-US" sz="1400" b="0">
                          <a:latin typeface="Times New Roman Regular" panose="02020603050405020304" charset="0"/>
                          <a:cs typeface="Times New Roman Regular" panose="02020603050405020304" charset="0"/>
                        </a:rPr>
                        <a:t>原料</a:t>
                      </a:r>
                      <a:r>
                        <a:rPr lang="en-US" altLang="zh-CN" sz="1400" b="0">
                          <a:latin typeface="Times New Roman Regular" panose="02020603050405020304" charset="0"/>
                          <a:cs typeface="Times New Roman Regular" panose="02020603050405020304" charset="0"/>
                        </a:rPr>
                        <a:t>,0.497)(</a:t>
                      </a:r>
                      <a:r>
                        <a:rPr lang="zh-CN" altLang="en-US" sz="1400" b="0">
                          <a:latin typeface="Times New Roman Regular" panose="02020603050405020304" charset="0"/>
                          <a:cs typeface="Times New Roman Regular" panose="02020603050405020304" charset="0"/>
                        </a:rPr>
                        <a:t>粥</a:t>
                      </a:r>
                      <a:r>
                        <a:rPr lang="en-US" altLang="zh-CN" sz="1400" b="0">
                          <a:latin typeface="Times New Roman Regular" panose="02020603050405020304" charset="0"/>
                          <a:cs typeface="Times New Roman Regular" panose="02020603050405020304" charset="0"/>
                        </a:rPr>
                        <a:t>,0.402)(</a:t>
                      </a:r>
                      <a:r>
                        <a:rPr lang="zh-CN" altLang="en-US" sz="1400" b="0">
                          <a:latin typeface="Times New Roman Regular" panose="02020603050405020304" charset="0"/>
                          <a:cs typeface="Times New Roman Regular" panose="02020603050405020304" charset="0"/>
                        </a:rPr>
                        <a:t>肠粉</a:t>
                      </a:r>
                      <a:r>
                        <a:rPr lang="en-US" altLang="zh-CN" sz="1400" b="0">
                          <a:latin typeface="Times New Roman Regular" panose="02020603050405020304" charset="0"/>
                          <a:cs typeface="Times New Roman Regular" panose="02020603050405020304" charset="0"/>
                        </a:rPr>
                        <a:t>,0.565)(</a:t>
                      </a:r>
                      <a:r>
                        <a:rPr lang="zh-CN" altLang="en-US" sz="1400" b="0">
                          <a:latin typeface="Times New Roman Regular" panose="02020603050405020304" charset="0"/>
                          <a:cs typeface="Times New Roman Regular" panose="02020603050405020304" charset="0"/>
                        </a:rPr>
                        <a:t>营养</a:t>
                      </a:r>
                      <a:r>
                        <a:rPr lang="en-US" altLang="zh-CN" sz="1400" b="0">
                          <a:latin typeface="Times New Roman Regular" panose="02020603050405020304" charset="0"/>
                          <a:cs typeface="Times New Roman Regular" panose="02020603050405020304" charset="0"/>
                        </a:rPr>
                        <a:t>,0.677)(</a:t>
                      </a:r>
                      <a:r>
                        <a:rPr lang="zh-CN" altLang="en-US" sz="1400" b="0">
                          <a:latin typeface="Times New Roman Regular" panose="02020603050405020304" charset="0"/>
                          <a:cs typeface="Times New Roman Regular" panose="02020603050405020304" charset="0"/>
                        </a:rPr>
                        <a:t>正宗</a:t>
                      </a:r>
                      <a:r>
                        <a:rPr lang="en-US" altLang="zh-CN" sz="1400" b="0">
                          <a:latin typeface="Times New Roman Regular" panose="02020603050405020304" charset="0"/>
                          <a:cs typeface="Times New Roman Regular" panose="02020603050405020304" charset="0"/>
                        </a:rPr>
                        <a:t>,0.588)(</a:t>
                      </a:r>
                      <a:r>
                        <a:rPr lang="zh-CN" altLang="en-US" sz="1400" b="0">
                          <a:latin typeface="Times New Roman Regular" panose="02020603050405020304" charset="0"/>
                          <a:cs typeface="Times New Roman Regular" panose="02020603050405020304" charset="0"/>
                        </a:rPr>
                        <a:t>分量</a:t>
                      </a:r>
                      <a:r>
                        <a:rPr lang="en-US" altLang="zh-CN" sz="1400" b="0">
                          <a:latin typeface="Times New Roman Regular" panose="02020603050405020304" charset="0"/>
                          <a:cs typeface="Times New Roman Regular" panose="02020603050405020304" charset="0"/>
                        </a:rPr>
                        <a:t>,0.633)(</a:t>
                      </a:r>
                      <a:r>
                        <a:rPr lang="zh-CN" altLang="en-US" sz="1400" b="0">
                          <a:latin typeface="Times New Roman Regular" panose="02020603050405020304" charset="0"/>
                          <a:cs typeface="Times New Roman Regular" panose="02020603050405020304" charset="0"/>
                        </a:rPr>
                        <a:t>出品</a:t>
                      </a:r>
                      <a:r>
                        <a:rPr lang="en-US" altLang="zh-CN" sz="1400" b="0">
                          <a:latin typeface="Times New Roman Regular" panose="02020603050405020304" charset="0"/>
                          <a:cs typeface="Times New Roman Regular" panose="02020603050405020304" charset="0"/>
                        </a:rPr>
                        <a:t>,0.419)</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cap="flat">
                      <a:noFill/>
                    </a:lnT>
                    <a:lnB cap="flat">
                      <a:noFill/>
                    </a:lnB>
                    <a:lnTlToBr>
                      <a:noFill/>
                    </a:lnTlToBr>
                    <a:lnBlToTr>
                      <a:noFill/>
                    </a:lnBlToTr>
                    <a:noFill/>
                  </a:tcPr>
                </a:tc>
              </a:tr>
              <a:tr h="687705">
                <a:tc>
                  <a:txBody>
                    <a:bodyPr/>
                    <a:lstStyle/>
                    <a:p>
                      <a:pPr indent="0">
                        <a:buNone/>
                      </a:pPr>
                      <a:r>
                        <a:rPr lang="zh-CN" altLang="en-US" sz="1400" b="0">
                          <a:latin typeface="Times New Roman Regular" panose="02020603050405020304" charset="0"/>
                          <a:cs typeface="Times New Roman Regular" panose="02020603050405020304" charset="0"/>
                        </a:rPr>
                        <a:t>服务价值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0.385</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0.227</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服务态度</a:t>
                      </a:r>
                      <a:r>
                        <a:rPr lang="en-US" altLang="zh-CN" sz="1400" b="0">
                          <a:latin typeface="Times New Roman Regular" panose="02020603050405020304" charset="0"/>
                          <a:cs typeface="Times New Roman Regular" panose="02020603050405020304" charset="0"/>
                        </a:rPr>
                        <a:t>,0.554)(</a:t>
                      </a:r>
                      <a:r>
                        <a:rPr lang="zh-CN" altLang="en-US" sz="1400" b="0">
                          <a:latin typeface="Times New Roman Regular" panose="02020603050405020304" charset="0"/>
                          <a:cs typeface="Times New Roman Regular" panose="02020603050405020304" charset="0"/>
                        </a:rPr>
                        <a:t>服务员</a:t>
                      </a:r>
                      <a:r>
                        <a:rPr lang="en-US" altLang="zh-CN" sz="1400" b="0">
                          <a:latin typeface="Times New Roman Regular" panose="02020603050405020304" charset="0"/>
                          <a:cs typeface="Times New Roman Regular" panose="02020603050405020304" charset="0"/>
                        </a:rPr>
                        <a:t>,0.385)(</a:t>
                      </a:r>
                      <a:r>
                        <a:rPr lang="zh-CN" altLang="en-US" sz="1400" b="0">
                          <a:latin typeface="Times New Roman Regular" panose="02020603050405020304" charset="0"/>
                          <a:cs typeface="Times New Roman Regular" panose="02020603050405020304" charset="0"/>
                        </a:rPr>
                        <a:t>环境</a:t>
                      </a:r>
                      <a:r>
                        <a:rPr lang="en-US" altLang="zh-CN" sz="1400" b="0">
                          <a:latin typeface="Times New Roman Regular" panose="02020603050405020304" charset="0"/>
                          <a:cs typeface="Times New Roman Regular" panose="02020603050405020304" charset="0"/>
                        </a:rPr>
                        <a:t>,0.569)(</a:t>
                      </a:r>
                      <a:r>
                        <a:rPr lang="zh-CN" altLang="en-US" sz="1400" b="0">
                          <a:latin typeface="Times New Roman Regular" panose="02020603050405020304" charset="0"/>
                          <a:cs typeface="Times New Roman Regular" panose="02020603050405020304" charset="0"/>
                        </a:rPr>
                        <a:t>装修</a:t>
                      </a:r>
                      <a:r>
                        <a:rPr lang="en-US" altLang="zh-CN" sz="1400" b="0">
                          <a:latin typeface="Times New Roman Regular" panose="02020603050405020304" charset="0"/>
                          <a:cs typeface="Times New Roman Regular" panose="02020603050405020304" charset="0"/>
                        </a:rPr>
                        <a:t>,0.428)(</a:t>
                      </a:r>
                      <a:r>
                        <a:rPr lang="zh-CN" altLang="en-US" sz="1400" b="0">
                          <a:latin typeface="Times New Roman Regular" panose="02020603050405020304" charset="0"/>
                          <a:cs typeface="Times New Roman Regular" panose="02020603050405020304" charset="0"/>
                        </a:rPr>
                        <a:t>交通方便</a:t>
                      </a:r>
                      <a:r>
                        <a:rPr lang="en-US" altLang="zh-CN" sz="1400" b="0">
                          <a:latin typeface="Times New Roman Regular" panose="02020603050405020304" charset="0"/>
                          <a:cs typeface="Times New Roman Regular" panose="02020603050405020304" charset="0"/>
                        </a:rPr>
                        <a:t>,0.713)(</a:t>
                      </a:r>
                      <a:r>
                        <a:rPr lang="zh-CN" altLang="en-US" sz="1400" b="0">
                          <a:latin typeface="Times New Roman Regular" panose="02020603050405020304" charset="0"/>
                          <a:cs typeface="Times New Roman Regular" panose="02020603050405020304" charset="0"/>
                        </a:rPr>
                        <a:t>位置</a:t>
                      </a:r>
                      <a:r>
                        <a:rPr lang="en-US" altLang="zh-CN" sz="1400" b="0">
                          <a:latin typeface="Times New Roman Regular" panose="02020603050405020304" charset="0"/>
                          <a:cs typeface="Times New Roman Regular" panose="02020603050405020304" charset="0"/>
                        </a:rPr>
                        <a:t>,0.316)(</a:t>
                      </a:r>
                      <a:r>
                        <a:rPr lang="zh-CN" altLang="en-US" sz="1400" b="0">
                          <a:latin typeface="Times New Roman Regular" panose="02020603050405020304" charset="0"/>
                          <a:cs typeface="Times New Roman Regular" panose="02020603050405020304" charset="0"/>
                        </a:rPr>
                        <a:t>卫生</a:t>
                      </a:r>
                      <a:r>
                        <a:rPr lang="en-US" altLang="zh-CN" sz="1400" b="0">
                          <a:latin typeface="Times New Roman Regular" panose="02020603050405020304" charset="0"/>
                          <a:cs typeface="Times New Roman Regular" panose="02020603050405020304" charset="0"/>
                        </a:rPr>
                        <a:t>,0.637)(</a:t>
                      </a:r>
                      <a:r>
                        <a:rPr lang="zh-CN" altLang="en-US" sz="1400" b="0">
                          <a:latin typeface="Times New Roman Regular" panose="02020603050405020304" charset="0"/>
                          <a:cs typeface="Times New Roman Regular" panose="02020603050405020304" charset="0"/>
                        </a:rPr>
                        <a:t>排队</a:t>
                      </a:r>
                      <a:r>
                        <a:rPr lang="en-US" altLang="zh-CN" sz="1400" b="0">
                          <a:latin typeface="Times New Roman Regular" panose="02020603050405020304" charset="0"/>
                          <a:cs typeface="Times New Roman Regular" panose="02020603050405020304" charset="0"/>
                        </a:rPr>
                        <a:t>,0.496)</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cap="flat">
                      <a:noFill/>
                    </a:lnT>
                    <a:lnB cap="flat">
                      <a:noFill/>
                    </a:lnB>
                    <a:lnTlToBr>
                      <a:noFill/>
                    </a:lnTlToBr>
                    <a:lnBlToTr>
                      <a:noFill/>
                    </a:lnBlToTr>
                    <a:noFill/>
                  </a:tcPr>
                </a:tc>
              </a:tr>
              <a:tr h="241300">
                <a:tc>
                  <a:txBody>
                    <a:bodyPr/>
                    <a:lstStyle/>
                    <a:p>
                      <a:pPr indent="0">
                        <a:buNone/>
                      </a:pPr>
                      <a:r>
                        <a:rPr lang="zh-CN" altLang="en-US" sz="1400" b="0">
                          <a:latin typeface="Times New Roman Regular" panose="02020603050405020304" charset="0"/>
                          <a:cs typeface="Times New Roman Regular" panose="02020603050405020304" charset="0"/>
                        </a:rPr>
                        <a:t>价格价值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0.419</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0.394</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价格</a:t>
                      </a:r>
                      <a:r>
                        <a:rPr lang="en-US" altLang="zh-CN" sz="1400" b="0">
                          <a:latin typeface="Times New Roman Regular" panose="02020603050405020304" charset="0"/>
                          <a:cs typeface="Times New Roman Regular" panose="02020603050405020304" charset="0"/>
                        </a:rPr>
                        <a:t>,0.576)(</a:t>
                      </a:r>
                      <a:r>
                        <a:rPr lang="zh-CN" altLang="en-US" sz="1400" b="0">
                          <a:latin typeface="Times New Roman Regular" panose="02020603050405020304" charset="0"/>
                          <a:cs typeface="Times New Roman Regular" panose="02020603050405020304" charset="0"/>
                        </a:rPr>
                        <a:t>实惠</a:t>
                      </a:r>
                      <a:r>
                        <a:rPr lang="en-US" altLang="zh-CN" sz="1400" b="0">
                          <a:latin typeface="Times New Roman Regular" panose="02020603050405020304" charset="0"/>
                          <a:cs typeface="Times New Roman Regular" panose="02020603050405020304" charset="0"/>
                        </a:rPr>
                        <a:t>,0.783)(</a:t>
                      </a:r>
                      <a:r>
                        <a:rPr lang="zh-CN" altLang="en-US" sz="1400" b="0">
                          <a:latin typeface="Times New Roman Regular" panose="02020603050405020304" charset="0"/>
                          <a:cs typeface="Times New Roman Regular" panose="02020603050405020304" charset="0"/>
                        </a:rPr>
                        <a:t>太高</a:t>
                      </a:r>
                      <a:r>
                        <a:rPr lang="en-US" altLang="zh-CN" sz="1400" b="0">
                          <a:latin typeface="Times New Roman Regular" panose="02020603050405020304" charset="0"/>
                          <a:cs typeface="Times New Roman Regular" panose="02020603050405020304" charset="0"/>
                        </a:rPr>
                        <a:t>,0.125)(</a:t>
                      </a:r>
                      <a:r>
                        <a:rPr lang="zh-CN" altLang="en-US" sz="1400" b="0">
                          <a:latin typeface="Times New Roman Regular" panose="02020603050405020304" charset="0"/>
                          <a:cs typeface="Times New Roman Regular" panose="02020603050405020304" charset="0"/>
                        </a:rPr>
                        <a:t>性价比</a:t>
                      </a:r>
                      <a:r>
                        <a:rPr lang="en-US" altLang="zh-CN" sz="1400" b="0">
                          <a:latin typeface="Times New Roman Regular" panose="02020603050405020304" charset="0"/>
                          <a:cs typeface="Times New Roman Regular" panose="02020603050405020304" charset="0"/>
                        </a:rPr>
                        <a:t>,0.452).</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cap="flat">
                      <a:noFill/>
                    </a:lnT>
                    <a:lnB w="381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21" name="组合 20"/>
          <p:cNvGrpSpPr/>
          <p:nvPr/>
        </p:nvGrpSpPr>
        <p:grpSpPr>
          <a:xfrm>
            <a:off x="529590" y="1543685"/>
            <a:ext cx="11249025" cy="2630170"/>
            <a:chOff x="834" y="2431"/>
            <a:chExt cx="17715" cy="4142"/>
          </a:xfrm>
        </p:grpSpPr>
        <p:grpSp>
          <p:nvGrpSpPr>
            <p:cNvPr id="14" name="组合 13"/>
            <p:cNvGrpSpPr/>
            <p:nvPr/>
          </p:nvGrpSpPr>
          <p:grpSpPr>
            <a:xfrm>
              <a:off x="3385" y="2431"/>
              <a:ext cx="15165" cy="4142"/>
              <a:chOff x="1868097" y="1340638"/>
              <a:chExt cx="10395880" cy="2630017"/>
            </a:xfrm>
          </p:grpSpPr>
          <p:sp>
            <p:nvSpPr>
              <p:cNvPr id="16" name="文本框 34"/>
              <p:cNvSpPr>
                <a:spLocks noChangeArrowheads="1"/>
              </p:cNvSpPr>
              <p:nvPr/>
            </p:nvSpPr>
            <p:spPr bwMode="auto">
              <a:xfrm>
                <a:off x="1868097" y="1340638"/>
                <a:ext cx="4957743" cy="55305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a:t>
                </a:r>
                <a:r>
                  <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2</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）各感知维度及其关键词积极系数</a:t>
                </a:r>
                <a:endPar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20" name="文本框 34"/>
              <p:cNvSpPr>
                <a:spLocks noChangeArrowheads="1"/>
              </p:cNvSpPr>
              <p:nvPr/>
            </p:nvSpPr>
            <p:spPr bwMode="auto">
              <a:xfrm>
                <a:off x="7551726" y="1894326"/>
                <a:ext cx="4712251" cy="207632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文化认知价值关键词的积极系数普遍高于平均积极系数，说明游客们对广州美食的文化认知价值认可度和满意度较高，即</a:t>
                </a:r>
                <a:r>
                  <a:rPr lang="zh-CN" altLang="en-US" b="1" dirty="0">
                    <a:solidFill>
                      <a:srgbClr val="0070C0"/>
                    </a:solidFill>
                    <a:latin typeface="微软雅黑" panose="020B0503020204020204" pitchFamily="34" charset="-122"/>
                    <a:ea typeface="微软雅黑" panose="020B0503020204020204" pitchFamily="34" charset="-122"/>
                  </a:rPr>
                  <a:t>广府文化、正宗程度、知名度等要素在游客感知广府美食价值的过程中起到了正向作用</a:t>
                </a:r>
                <a:endParaRPr lang="zh-CN" altLang="en-US" b="1" dirty="0">
                  <a:solidFill>
                    <a:srgbClr val="0070C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34" y="3303"/>
              <a:ext cx="10842" cy="2238"/>
              <a:chOff x="834" y="3303"/>
              <a:chExt cx="10842" cy="2238"/>
            </a:xfrm>
          </p:grpSpPr>
          <p:sp>
            <p:nvSpPr>
              <p:cNvPr id="7" name="任意多边形 6"/>
              <p:cNvSpPr/>
              <p:nvPr/>
            </p:nvSpPr>
            <p:spPr>
              <a:xfrm rot="16200000">
                <a:off x="7001" y="-48"/>
                <a:ext cx="1324" cy="8026"/>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chemeClr val="accent6"/>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9" name="矩形 8"/>
              <p:cNvSpPr/>
              <p:nvPr/>
            </p:nvSpPr>
            <p:spPr>
              <a:xfrm>
                <a:off x="834" y="4645"/>
                <a:ext cx="3209" cy="896"/>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矩形 9"/>
          <p:cNvSpPr/>
          <p:nvPr/>
        </p:nvSpPr>
        <p:spPr>
          <a:xfrm>
            <a:off x="3770630" y="3844925"/>
            <a:ext cx="2037715" cy="285750"/>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29590" y="4130675"/>
            <a:ext cx="11384280" cy="1860550"/>
            <a:chOff x="834" y="6505"/>
            <a:chExt cx="17928" cy="2930"/>
          </a:xfrm>
        </p:grpSpPr>
        <p:sp>
          <p:nvSpPr>
            <p:cNvPr id="11" name="矩形 10"/>
            <p:cNvSpPr/>
            <p:nvPr/>
          </p:nvSpPr>
          <p:spPr>
            <a:xfrm>
              <a:off x="834" y="6505"/>
              <a:ext cx="3209" cy="896"/>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6200000" flipH="1">
              <a:off x="6942" y="3134"/>
              <a:ext cx="466" cy="9002"/>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chemeClr val="accent6"/>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17" name="文本框 34"/>
            <p:cNvSpPr>
              <a:spLocks noChangeArrowheads="1"/>
            </p:cNvSpPr>
            <p:nvPr/>
          </p:nvSpPr>
          <p:spPr bwMode="auto">
            <a:xfrm>
              <a:off x="11888" y="7401"/>
              <a:ext cx="6874" cy="20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效用价值维度关键词的积极系数普遍较高，说明</a:t>
              </a:r>
              <a:r>
                <a:rPr lang="zh-CN" altLang="en-US" b="1" dirty="0">
                  <a:solidFill>
                    <a:srgbClr val="0070C0"/>
                  </a:solidFill>
                  <a:latin typeface="微软雅黑" panose="020B0503020204020204" pitchFamily="34" charset="-122"/>
                  <a:ea typeface="微软雅黑" panose="020B0503020204020204" pitchFamily="34" charset="-122"/>
                </a:rPr>
                <a:t>游客对广州美食的功能价值认可度和满意度较高</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55955" y="1090930"/>
            <a:ext cx="3114675" cy="382270"/>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文本情感分析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55955" y="159956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33" name="矩形 1"/>
          <p:cNvSpPr>
            <a:spLocks noChangeArrowheads="1"/>
          </p:cNvSpPr>
          <p:nvPr/>
        </p:nvSpPr>
        <p:spPr bwMode="auto">
          <a:xfrm>
            <a:off x="2317115" y="2040890"/>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表3-10 各感知维度及关键词积极系数</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7" name="表格 -1"/>
          <p:cNvGraphicFramePr/>
          <p:nvPr>
            <p:custDataLst>
              <p:tags r:id="rId2"/>
            </p:custDataLst>
          </p:nvPr>
        </p:nvGraphicFramePr>
        <p:xfrm>
          <a:off x="655955" y="2360295"/>
          <a:ext cx="6345555" cy="1574800"/>
        </p:xfrm>
        <a:graphic>
          <a:graphicData uri="http://schemas.openxmlformats.org/drawingml/2006/table">
            <a:tbl>
              <a:tblPr firstRow="1" bandRow="1">
                <a:tableStyleId>{5940675A-B579-460E-94D1-54222C63F5DA}</a:tableStyleId>
              </a:tblPr>
              <a:tblGrid>
                <a:gridCol w="878205"/>
                <a:gridCol w="561975"/>
                <a:gridCol w="875030"/>
                <a:gridCol w="4030345"/>
              </a:tblGrid>
              <a:tr h="363220">
                <a:tc>
                  <a:txBody>
                    <a:bodyPr/>
                    <a:lstStyle/>
                    <a:p>
                      <a:pPr indent="0">
                        <a:buNone/>
                      </a:pPr>
                      <a:r>
                        <a:rPr lang="zh-CN" altLang="en-US" sz="1400" b="0">
                          <a:latin typeface="Times New Roman Regular" panose="02020603050405020304" charset="0"/>
                          <a:cs typeface="Times New Roman Regular" panose="02020603050405020304" charset="0"/>
                        </a:rPr>
                        <a:t>感知维度</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感知结果               关键词</a:t>
                      </a: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积极系数</a:t>
                      </a:r>
                      <a:r>
                        <a:rPr lang="en-US" altLang="zh-CN" sz="1400" b="0">
                          <a:latin typeface="Times New Roman Regular" panose="02020603050405020304" charset="0"/>
                          <a:cs typeface="Times New Roman Regular" panose="02020603050405020304" charset="0"/>
                        </a:rPr>
                        <a:t>PI</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311785">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899795">
                <a:tc>
                  <a:txBody>
                    <a:bodyPr/>
                    <a:lstStyle/>
                    <a:p>
                      <a:pPr indent="0">
                        <a:buNone/>
                      </a:pPr>
                      <a:r>
                        <a:rPr lang="zh-CN" altLang="en-US" sz="1400" b="0">
                          <a:latin typeface="Times New Roman Regular" panose="02020603050405020304" charset="0"/>
                          <a:cs typeface="Times New Roman Regular" panose="02020603050405020304" charset="0"/>
                        </a:rPr>
                        <a:t>效用价值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0.608</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lgn="ctr">
                      <a:solidFill>
                        <a:srgbClr val="080000"/>
                      </a:solidFill>
                      <a:prstDash val="solid"/>
                      <a:roun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0.327</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lgn="ctr">
                      <a:solidFill>
                        <a:srgbClr val="080000"/>
                      </a:solidFill>
                      <a:prstDash val="solid"/>
                      <a:round/>
                      <a:headEnd type="none" w="med" len="med"/>
                      <a:tailEnd type="none" w="med" len="med"/>
                    </a:lnT>
                    <a:lnB cap="flat">
                      <a:noFill/>
                    </a:lnB>
                    <a:lnTlToBr>
                      <a:noFill/>
                    </a:lnTlToBr>
                    <a:lnBlToTr>
                      <a:noFill/>
                    </a:lnBlToTr>
                    <a:noFill/>
                  </a:tcPr>
                </a:tc>
                <a:tc>
                  <a:txBody>
                    <a:bodyPr/>
                    <a:lstStyle/>
                    <a:p>
                      <a:pPr indent="0">
                        <a:lnSpc>
                          <a:spcPct val="120000"/>
                        </a:lnSpc>
                        <a:buNone/>
                      </a:pP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味道</a:t>
                      </a:r>
                      <a:r>
                        <a:rPr lang="en-US" altLang="zh-CN" sz="1400" b="0">
                          <a:latin typeface="Times New Roman Regular" panose="02020603050405020304" charset="0"/>
                          <a:cs typeface="Times New Roman Regular" panose="02020603050405020304" charset="0"/>
                        </a:rPr>
                        <a:t>,0.597)(</a:t>
                      </a:r>
                      <a:r>
                        <a:rPr lang="zh-CN" altLang="en-US" sz="1400" b="0">
                          <a:latin typeface="Times New Roman Regular" panose="02020603050405020304" charset="0"/>
                          <a:cs typeface="Times New Roman Regular" panose="02020603050405020304" charset="0"/>
                        </a:rPr>
                        <a:t>好吃</a:t>
                      </a:r>
                      <a:r>
                        <a:rPr lang="en-US" altLang="zh-CN" sz="1400" b="0">
                          <a:latin typeface="Times New Roman Regular" panose="02020603050405020304" charset="0"/>
                          <a:cs typeface="Times New Roman Regular" panose="02020603050405020304" charset="0"/>
                        </a:rPr>
                        <a:t>,0.882)(</a:t>
                      </a:r>
                      <a:r>
                        <a:rPr lang="zh-CN" altLang="en-US" sz="1400" b="0">
                          <a:latin typeface="Times New Roman Regular" panose="02020603050405020304" charset="0"/>
                          <a:cs typeface="Times New Roman Regular" panose="02020603050405020304" charset="0"/>
                        </a:rPr>
                        <a:t>美味</a:t>
                      </a:r>
                      <a:r>
                        <a:rPr lang="en-US" altLang="zh-CN" sz="1400" b="0">
                          <a:latin typeface="Times New Roman Regular" panose="02020603050405020304" charset="0"/>
                          <a:cs typeface="Times New Roman Regular" panose="02020603050405020304" charset="0"/>
                        </a:rPr>
                        <a:t>,0.764)(</a:t>
                      </a:r>
                      <a:r>
                        <a:rPr lang="zh-CN" altLang="en-US" sz="1400" b="0">
                          <a:latin typeface="Times New Roman Regular" panose="02020603050405020304" charset="0"/>
                          <a:cs typeface="Times New Roman Regular" panose="02020603050405020304" charset="0"/>
                        </a:rPr>
                        <a:t>原材料</a:t>
                      </a:r>
                      <a:r>
                        <a:rPr lang="en-US" altLang="zh-CN" sz="1400" b="0">
                          <a:latin typeface="Times New Roman Regular" panose="02020603050405020304" charset="0"/>
                          <a:cs typeface="Times New Roman Regular" panose="02020603050405020304" charset="0"/>
                        </a:rPr>
                        <a:t>,0.582)(</a:t>
                      </a:r>
                      <a:r>
                        <a:rPr lang="zh-CN" altLang="en-US" sz="1400" b="0">
                          <a:latin typeface="Times New Roman Regular" panose="02020603050405020304" charset="0"/>
                          <a:cs typeface="Times New Roman Regular" panose="02020603050405020304" charset="0"/>
                        </a:rPr>
                        <a:t>原料</a:t>
                      </a:r>
                      <a:r>
                        <a:rPr lang="en-US" altLang="zh-CN" sz="1400" b="0">
                          <a:latin typeface="Times New Roman Regular" panose="02020603050405020304" charset="0"/>
                          <a:cs typeface="Times New Roman Regular" panose="02020603050405020304" charset="0"/>
                        </a:rPr>
                        <a:t>,0.497)(</a:t>
                      </a:r>
                      <a:r>
                        <a:rPr lang="zh-CN" altLang="en-US" sz="1400" b="0">
                          <a:latin typeface="Times New Roman Regular" panose="02020603050405020304" charset="0"/>
                          <a:cs typeface="Times New Roman Regular" panose="02020603050405020304" charset="0"/>
                        </a:rPr>
                        <a:t>粥</a:t>
                      </a:r>
                      <a:r>
                        <a:rPr lang="en-US" altLang="zh-CN" sz="1400" b="0">
                          <a:latin typeface="Times New Roman Regular" panose="02020603050405020304" charset="0"/>
                          <a:cs typeface="Times New Roman Regular" panose="02020603050405020304" charset="0"/>
                        </a:rPr>
                        <a:t>,0.402)(</a:t>
                      </a:r>
                      <a:r>
                        <a:rPr lang="zh-CN" altLang="en-US" sz="1400" b="0">
                          <a:latin typeface="Times New Roman Regular" panose="02020603050405020304" charset="0"/>
                          <a:cs typeface="Times New Roman Regular" panose="02020603050405020304" charset="0"/>
                        </a:rPr>
                        <a:t>肠粉</a:t>
                      </a:r>
                      <a:r>
                        <a:rPr lang="en-US" altLang="zh-CN" sz="1400" b="0">
                          <a:latin typeface="Times New Roman Regular" panose="02020603050405020304" charset="0"/>
                          <a:cs typeface="Times New Roman Regular" panose="02020603050405020304" charset="0"/>
                        </a:rPr>
                        <a:t>,0.565)(</a:t>
                      </a:r>
                      <a:r>
                        <a:rPr lang="zh-CN" altLang="en-US" sz="1400" b="0">
                          <a:latin typeface="Times New Roman Regular" panose="02020603050405020304" charset="0"/>
                          <a:cs typeface="Times New Roman Regular" panose="02020603050405020304" charset="0"/>
                        </a:rPr>
                        <a:t>营养</a:t>
                      </a:r>
                      <a:r>
                        <a:rPr lang="en-US" altLang="zh-CN" sz="1400" b="0">
                          <a:latin typeface="Times New Roman Regular" panose="02020603050405020304" charset="0"/>
                          <a:cs typeface="Times New Roman Regular" panose="02020603050405020304" charset="0"/>
                        </a:rPr>
                        <a:t>,0.677)(</a:t>
                      </a:r>
                      <a:r>
                        <a:rPr lang="zh-CN" altLang="en-US" sz="1400" b="0">
                          <a:latin typeface="Times New Roman Regular" panose="02020603050405020304" charset="0"/>
                          <a:cs typeface="Times New Roman Regular" panose="02020603050405020304" charset="0"/>
                        </a:rPr>
                        <a:t>正宗</a:t>
                      </a:r>
                      <a:r>
                        <a:rPr lang="en-US" altLang="zh-CN" sz="1400" b="0">
                          <a:latin typeface="Times New Roman Regular" panose="02020603050405020304" charset="0"/>
                          <a:cs typeface="Times New Roman Regular" panose="02020603050405020304" charset="0"/>
                        </a:rPr>
                        <a:t>,0.588)(</a:t>
                      </a:r>
                      <a:r>
                        <a:rPr lang="zh-CN" altLang="en-US" sz="1400" b="0">
                          <a:latin typeface="Times New Roman Regular" panose="02020603050405020304" charset="0"/>
                          <a:cs typeface="Times New Roman Regular" panose="02020603050405020304" charset="0"/>
                        </a:rPr>
                        <a:t>分量</a:t>
                      </a:r>
                      <a:r>
                        <a:rPr lang="en-US" altLang="zh-CN" sz="1400" b="0">
                          <a:latin typeface="Times New Roman Regular" panose="02020603050405020304" charset="0"/>
                          <a:cs typeface="Times New Roman Regular" panose="02020603050405020304" charset="0"/>
                        </a:rPr>
                        <a:t>,0.633)(</a:t>
                      </a:r>
                      <a:r>
                        <a:rPr lang="zh-CN" altLang="en-US" sz="1400" b="0">
                          <a:latin typeface="Times New Roman Regular" panose="02020603050405020304" charset="0"/>
                          <a:cs typeface="Times New Roman Regular" panose="02020603050405020304" charset="0"/>
                        </a:rPr>
                        <a:t>出品</a:t>
                      </a:r>
                      <a:r>
                        <a:rPr lang="en-US" altLang="zh-CN" sz="1400" b="0">
                          <a:latin typeface="Times New Roman Regular" panose="02020603050405020304" charset="0"/>
                          <a:cs typeface="Times New Roman Regular" panose="02020603050405020304" charset="0"/>
                        </a:rPr>
                        <a:t>,0.419)</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lgn="ctr">
                      <a:solidFill>
                        <a:srgbClr val="080000"/>
                      </a:solidFill>
                      <a:prstDash val="solid"/>
                      <a:round/>
                      <a:headEnd type="none" w="med" len="med"/>
                      <a:tailEnd type="none" w="med" len="med"/>
                    </a:lnT>
                    <a:lnB cap="flat">
                      <a:noFill/>
                    </a:lnB>
                    <a:lnTlToBr>
                      <a:noFill/>
                    </a:lnTlToBr>
                    <a:lnBlToTr>
                      <a:noFill/>
                    </a:lnBlToTr>
                    <a:noFill/>
                  </a:tcPr>
                </a:tc>
              </a:tr>
            </a:tbl>
          </a:graphicData>
        </a:graphic>
      </p:graphicFrame>
      <p:sp>
        <p:nvSpPr>
          <p:cNvPr id="32" name="矩形 31"/>
          <p:cNvSpPr/>
          <p:nvPr/>
        </p:nvSpPr>
        <p:spPr>
          <a:xfrm>
            <a:off x="655955" y="4557395"/>
            <a:ext cx="6937375" cy="1701165"/>
          </a:xfrm>
          <a:prstGeom prst="rect">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p:nvPr>
            <p:custDataLst>
              <p:tags r:id="rId3"/>
            </p:custDataLst>
          </p:nvPr>
        </p:nvGraphicFramePr>
        <p:xfrm>
          <a:off x="806450" y="4728845"/>
          <a:ext cx="6637020" cy="1358265"/>
        </p:xfrm>
        <a:graphic>
          <a:graphicData uri="http://schemas.openxmlformats.org/drawingml/2006/table">
            <a:tbl>
              <a:tblPr firstRow="1" bandRow="1">
                <a:tableStyleId>{5940675A-B579-460E-94D1-54222C63F5DA}</a:tableStyleId>
              </a:tblPr>
              <a:tblGrid>
                <a:gridCol w="3441700"/>
                <a:gridCol w="3195320"/>
              </a:tblGrid>
              <a:tr h="375920">
                <a:tc>
                  <a:txBody>
                    <a:bodyPr/>
                    <a:lstStyle/>
                    <a:p>
                      <a:pPr indent="0" algn="ctr">
                        <a:buNone/>
                      </a:pPr>
                      <a:r>
                        <a:rPr lang="zh-CN" altLang="en-US" sz="1400" b="0">
                          <a:solidFill>
                            <a:schemeClr val="tx1"/>
                          </a:solidFill>
                          <a:latin typeface="Times New Roman" panose="02020603050405020304" charset="0"/>
                          <a:cs typeface="Times New Roman" panose="02020603050405020304" charset="0"/>
                        </a:rPr>
                        <a:t>特色菜品（部分）及积极系数</a:t>
                      </a:r>
                      <a:r>
                        <a:rPr lang="en-US" altLang="zh-CN" sz="1400" b="0">
                          <a:solidFill>
                            <a:schemeClr val="tx1"/>
                          </a:solidFill>
                          <a:latin typeface="Times New Roman" panose="02020603050405020304" charset="0"/>
                          <a:cs typeface="Times New Roman" panose="02020603050405020304" charset="0"/>
                        </a:rPr>
                        <a:t>PI</a:t>
                      </a:r>
                      <a:endParaRPr lang="en-US" altLang="zh-CN" sz="14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chemeClr val="tx1"/>
                          </a:solidFill>
                          <a:latin typeface="Times New Roman" panose="02020603050405020304" charset="0"/>
                          <a:cs typeface="Times New Roman" panose="02020603050405020304" charset="0"/>
                        </a:rPr>
                        <a:t>非特色菜品（部分）及积极系数</a:t>
                      </a:r>
                      <a:r>
                        <a:rPr lang="en-US" altLang="zh-CN" sz="1400" b="0">
                          <a:solidFill>
                            <a:schemeClr val="tx1"/>
                          </a:solidFill>
                          <a:latin typeface="Times New Roman" panose="02020603050405020304" charset="0"/>
                          <a:cs typeface="Times New Roman" panose="02020603050405020304" charset="0"/>
                        </a:rPr>
                        <a:t>PI</a:t>
                      </a:r>
                      <a:endParaRPr lang="en-US" altLang="zh-CN" sz="14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982345">
                <a:tc>
                  <a:txBody>
                    <a:bodyPr/>
                    <a:lstStyle/>
                    <a:p>
                      <a:pPr indent="0" algn="l">
                        <a:buNone/>
                      </a:pPr>
                      <a:r>
                        <a:rPr lang="en-US" altLang="zh-CN" sz="1400" b="0">
                          <a:solidFill>
                            <a:schemeClr val="tx1"/>
                          </a:solidFill>
                          <a:latin typeface="Times New Roman" panose="02020603050405020304" charset="0"/>
                          <a:cs typeface="Times New Roman" panose="02020603050405020304" charset="0"/>
                        </a:rPr>
                        <a:t>  (</a:t>
                      </a:r>
                      <a:r>
                        <a:rPr lang="zh-CN" altLang="en-US" sz="1400" b="0">
                          <a:solidFill>
                            <a:schemeClr val="tx1"/>
                          </a:solidFill>
                          <a:latin typeface="Times New Roman" panose="02020603050405020304" charset="0"/>
                          <a:cs typeface="Times New Roman" panose="02020603050405020304" charset="0"/>
                        </a:rPr>
                        <a:t>汤</a:t>
                      </a:r>
                      <a:r>
                        <a:rPr lang="en-US" altLang="zh-CN" sz="1400" b="0">
                          <a:solidFill>
                            <a:schemeClr val="tx1"/>
                          </a:solidFill>
                          <a:latin typeface="Times New Roman" panose="02020603050405020304" charset="0"/>
                          <a:cs typeface="Times New Roman" panose="02020603050405020304" charset="0"/>
                        </a:rPr>
                        <a:t>,0.628)(</a:t>
                      </a:r>
                      <a:r>
                        <a:rPr lang="zh-CN" altLang="en-US" sz="1400" b="0">
                          <a:solidFill>
                            <a:schemeClr val="tx1"/>
                          </a:solidFill>
                          <a:latin typeface="Times New Roman" panose="02020603050405020304" charset="0"/>
                          <a:cs typeface="Times New Roman" panose="02020603050405020304" charset="0"/>
                        </a:rPr>
                        <a:t>粥</a:t>
                      </a:r>
                      <a:r>
                        <a:rPr lang="en-US" altLang="zh-CN" sz="1400" b="0">
                          <a:solidFill>
                            <a:schemeClr val="tx1"/>
                          </a:solidFill>
                          <a:latin typeface="Times New Roman" panose="02020603050405020304" charset="0"/>
                          <a:cs typeface="Times New Roman" panose="02020603050405020304" charset="0"/>
                        </a:rPr>
                        <a:t>,0.402)(</a:t>
                      </a:r>
                      <a:r>
                        <a:rPr lang="zh-CN" altLang="en-US" sz="1400" b="0">
                          <a:solidFill>
                            <a:schemeClr val="tx1"/>
                          </a:solidFill>
                          <a:latin typeface="Times New Roman" panose="02020603050405020304" charset="0"/>
                          <a:cs typeface="Times New Roman" panose="02020603050405020304" charset="0"/>
                        </a:rPr>
                        <a:t>肠粉</a:t>
                      </a:r>
                      <a:r>
                        <a:rPr lang="en-US" altLang="zh-CN" sz="1400" b="0">
                          <a:solidFill>
                            <a:schemeClr val="tx1"/>
                          </a:solidFill>
                          <a:latin typeface="Times New Roman" panose="02020603050405020304" charset="0"/>
                          <a:cs typeface="Times New Roman" panose="02020603050405020304" charset="0"/>
                        </a:rPr>
                        <a:t>,0.565)(</a:t>
                      </a:r>
                      <a:r>
                        <a:rPr lang="zh-CN" altLang="en-US" sz="1400" b="0">
                          <a:solidFill>
                            <a:schemeClr val="tx1"/>
                          </a:solidFill>
                          <a:latin typeface="Times New Roman" panose="02020603050405020304" charset="0"/>
                          <a:cs typeface="Times New Roman" panose="02020603050405020304" charset="0"/>
                        </a:rPr>
                        <a:t>烧鸡</a:t>
                      </a:r>
                      <a:r>
                        <a:rPr lang="en-US" altLang="zh-CN" sz="1400" b="0">
                          <a:solidFill>
                            <a:schemeClr val="tx1"/>
                          </a:solidFill>
                          <a:latin typeface="Times New Roman" panose="02020603050405020304" charset="0"/>
                          <a:cs typeface="Times New Roman" panose="02020603050405020304" charset="0"/>
                        </a:rPr>
                        <a:t>,0425)(</a:t>
                      </a:r>
                      <a:r>
                        <a:rPr lang="zh-CN" altLang="en-US" sz="1400" b="0">
                          <a:solidFill>
                            <a:schemeClr val="tx1"/>
                          </a:solidFill>
                          <a:latin typeface="Times New Roman" panose="02020603050405020304" charset="0"/>
                          <a:cs typeface="Times New Roman" panose="02020603050405020304" charset="0"/>
                        </a:rPr>
                        <a:t>乳鸽</a:t>
                      </a:r>
                      <a:r>
                        <a:rPr lang="en-US" altLang="zh-CN" sz="1400" b="0">
                          <a:solidFill>
                            <a:schemeClr val="tx1"/>
                          </a:solidFill>
                          <a:latin typeface="Times New Roman" panose="02020603050405020304" charset="0"/>
                          <a:cs typeface="Times New Roman" panose="02020603050405020304" charset="0"/>
                        </a:rPr>
                        <a:t>,0.757)(</a:t>
                      </a:r>
                      <a:r>
                        <a:rPr lang="zh-CN" altLang="en-US" sz="1400" b="0">
                          <a:solidFill>
                            <a:schemeClr val="tx1"/>
                          </a:solidFill>
                          <a:latin typeface="Times New Roman" panose="02020603050405020304" charset="0"/>
                          <a:cs typeface="Times New Roman" panose="02020603050405020304" charset="0"/>
                        </a:rPr>
                        <a:t>虾饺</a:t>
                      </a:r>
                      <a:r>
                        <a:rPr lang="en-US" altLang="zh-CN" sz="1400" b="0">
                          <a:solidFill>
                            <a:schemeClr val="tx1"/>
                          </a:solidFill>
                          <a:latin typeface="Times New Roman" panose="02020603050405020304" charset="0"/>
                          <a:cs typeface="Times New Roman" panose="02020603050405020304" charset="0"/>
                        </a:rPr>
                        <a:t>,0.698)(</a:t>
                      </a:r>
                      <a:r>
                        <a:rPr lang="zh-CN" altLang="en-US" sz="1400" b="0">
                          <a:solidFill>
                            <a:schemeClr val="tx1"/>
                          </a:solidFill>
                          <a:latin typeface="Times New Roman" panose="02020603050405020304" charset="0"/>
                          <a:cs typeface="Times New Roman" panose="02020603050405020304" charset="0"/>
                        </a:rPr>
                        <a:t>叉烧</a:t>
                      </a:r>
                      <a:r>
                        <a:rPr lang="en-US" altLang="zh-CN" sz="1400" b="0">
                          <a:solidFill>
                            <a:schemeClr val="tx1"/>
                          </a:solidFill>
                          <a:latin typeface="Times New Roman" panose="02020603050405020304" charset="0"/>
                          <a:cs typeface="Times New Roman" panose="02020603050405020304" charset="0"/>
                        </a:rPr>
                        <a:t>,0.652)(</a:t>
                      </a:r>
                      <a:r>
                        <a:rPr lang="zh-CN" altLang="en-US" sz="1400" b="0">
                          <a:solidFill>
                            <a:schemeClr val="tx1"/>
                          </a:solidFill>
                          <a:latin typeface="Times New Roman" panose="02020603050405020304" charset="0"/>
                          <a:cs typeface="Times New Roman" panose="02020603050405020304" charset="0"/>
                        </a:rPr>
                        <a:t>杨枝甘露</a:t>
                      </a:r>
                      <a:r>
                        <a:rPr lang="en-US" altLang="zh-CN" sz="1400" b="0">
                          <a:solidFill>
                            <a:schemeClr val="tx1"/>
                          </a:solidFill>
                          <a:latin typeface="Times New Roman" panose="02020603050405020304" charset="0"/>
                          <a:cs typeface="Times New Roman" panose="02020603050405020304" charset="0"/>
                        </a:rPr>
                        <a:t>,0.592)(</a:t>
                      </a:r>
                      <a:r>
                        <a:rPr lang="zh-CN" altLang="en-US" sz="1400" b="0">
                          <a:solidFill>
                            <a:schemeClr val="tx1"/>
                          </a:solidFill>
                          <a:latin typeface="Times New Roman" panose="02020603050405020304" charset="0"/>
                          <a:cs typeface="Times New Roman" panose="02020603050405020304" charset="0"/>
                        </a:rPr>
                        <a:t>云吞面</a:t>
                      </a:r>
                      <a:r>
                        <a:rPr lang="en-US" altLang="zh-CN" sz="1400" b="0">
                          <a:solidFill>
                            <a:schemeClr val="tx1"/>
                          </a:solidFill>
                          <a:latin typeface="Times New Roman" panose="02020603050405020304" charset="0"/>
                          <a:cs typeface="Times New Roman" panose="02020603050405020304" charset="0"/>
                        </a:rPr>
                        <a:t>,0.601)(</a:t>
                      </a:r>
                      <a:r>
                        <a:rPr lang="zh-CN" altLang="en-US" sz="1400" b="0">
                          <a:solidFill>
                            <a:schemeClr val="tx1"/>
                          </a:solidFill>
                          <a:latin typeface="Times New Roman" panose="02020603050405020304" charset="0"/>
                          <a:cs typeface="Times New Roman" panose="02020603050405020304" charset="0"/>
                        </a:rPr>
                        <a:t>啫啫煲</a:t>
                      </a:r>
                      <a:r>
                        <a:rPr lang="en-US" altLang="zh-CN" sz="1400" b="0">
                          <a:solidFill>
                            <a:schemeClr val="tx1"/>
                          </a:solidFill>
                          <a:latin typeface="Times New Roman" panose="02020603050405020304" charset="0"/>
                          <a:cs typeface="Times New Roman" panose="02020603050405020304" charset="0"/>
                        </a:rPr>
                        <a:t>,0.724)...</a:t>
                      </a:r>
                      <a:endParaRPr lang="en-US" altLang="zh-CN" sz="14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altLang="zh-CN" sz="1400" b="0">
                          <a:solidFill>
                            <a:schemeClr val="tx1"/>
                          </a:solidFill>
                          <a:latin typeface="Times New Roman" panose="02020603050405020304" charset="0"/>
                          <a:cs typeface="Times New Roman" panose="02020603050405020304" charset="0"/>
                        </a:rPr>
                        <a:t>  (</a:t>
                      </a:r>
                      <a:r>
                        <a:rPr lang="zh-CN" altLang="en-US" sz="1400" b="0">
                          <a:solidFill>
                            <a:schemeClr val="tx1"/>
                          </a:solidFill>
                          <a:latin typeface="Times New Roman" panose="02020603050405020304" charset="0"/>
                          <a:cs typeface="Times New Roman" panose="02020603050405020304" charset="0"/>
                        </a:rPr>
                        <a:t>米饭</a:t>
                      </a:r>
                      <a:r>
                        <a:rPr lang="en-US" altLang="zh-CN" sz="1400" b="0">
                          <a:solidFill>
                            <a:schemeClr val="tx1"/>
                          </a:solidFill>
                          <a:latin typeface="Times New Roman" panose="02020603050405020304" charset="0"/>
                          <a:cs typeface="Times New Roman" panose="02020603050405020304" charset="0"/>
                        </a:rPr>
                        <a:t>,0.428)(</a:t>
                      </a:r>
                      <a:r>
                        <a:rPr lang="zh-CN" altLang="en-US" sz="1400" b="0">
                          <a:solidFill>
                            <a:schemeClr val="tx1"/>
                          </a:solidFill>
                          <a:latin typeface="Times New Roman" panose="02020603050405020304" charset="0"/>
                          <a:cs typeface="Times New Roman" panose="02020603050405020304" charset="0"/>
                        </a:rPr>
                        <a:t>酸菜鱼</a:t>
                      </a:r>
                      <a:r>
                        <a:rPr lang="en-US" altLang="zh-CN" sz="1400" b="0">
                          <a:solidFill>
                            <a:schemeClr val="tx1"/>
                          </a:solidFill>
                          <a:latin typeface="Times New Roman" panose="02020603050405020304" charset="0"/>
                          <a:cs typeface="Times New Roman" panose="02020603050405020304" charset="0"/>
                        </a:rPr>
                        <a:t>,0.335)(</a:t>
                      </a:r>
                      <a:r>
                        <a:rPr lang="zh-CN" altLang="en-US" sz="1400" b="0">
                          <a:solidFill>
                            <a:schemeClr val="tx1"/>
                          </a:solidFill>
                          <a:latin typeface="Times New Roman" panose="02020603050405020304" charset="0"/>
                          <a:cs typeface="Times New Roman" panose="02020603050405020304" charset="0"/>
                        </a:rPr>
                        <a:t>粉丝</a:t>
                      </a:r>
                      <a:r>
                        <a:rPr lang="en-US" altLang="zh-CN" sz="1400" b="0">
                          <a:solidFill>
                            <a:schemeClr val="tx1"/>
                          </a:solidFill>
                          <a:latin typeface="Times New Roman" panose="02020603050405020304" charset="0"/>
                          <a:cs typeface="Times New Roman" panose="02020603050405020304" charset="0"/>
                        </a:rPr>
                        <a:t>,0.402)(</a:t>
                      </a:r>
                      <a:r>
                        <a:rPr lang="zh-CN" altLang="en-US" sz="1400" b="0">
                          <a:solidFill>
                            <a:schemeClr val="tx1"/>
                          </a:solidFill>
                          <a:latin typeface="Times New Roman" panose="02020603050405020304" charset="0"/>
                          <a:cs typeface="Times New Roman" panose="02020603050405020304" charset="0"/>
                        </a:rPr>
                        <a:t>牛肉</a:t>
                      </a:r>
                      <a:r>
                        <a:rPr lang="en-US" altLang="zh-CN" sz="1400" b="0">
                          <a:solidFill>
                            <a:schemeClr val="tx1"/>
                          </a:solidFill>
                          <a:latin typeface="Times New Roman" panose="02020603050405020304" charset="0"/>
                          <a:cs typeface="Times New Roman" panose="02020603050405020304" charset="0"/>
                        </a:rPr>
                        <a:t>,0.535))(</a:t>
                      </a:r>
                      <a:r>
                        <a:rPr lang="zh-CN" altLang="en-US" sz="1400" b="0">
                          <a:solidFill>
                            <a:schemeClr val="tx1"/>
                          </a:solidFill>
                          <a:latin typeface="Times New Roman" panose="02020603050405020304" charset="0"/>
                          <a:cs typeface="Times New Roman" panose="02020603050405020304" charset="0"/>
                        </a:rPr>
                        <a:t>茶水</a:t>
                      </a:r>
                      <a:r>
                        <a:rPr lang="en-US" altLang="zh-CN" sz="1400" b="0">
                          <a:solidFill>
                            <a:schemeClr val="tx1"/>
                          </a:solidFill>
                          <a:latin typeface="Times New Roman" panose="02020603050405020304" charset="0"/>
                          <a:cs typeface="Times New Roman" panose="02020603050405020304" charset="0"/>
                        </a:rPr>
                        <a:t>,0.334)(</a:t>
                      </a:r>
                      <a:r>
                        <a:rPr lang="zh-CN" altLang="en-US" sz="1400" b="0">
                          <a:solidFill>
                            <a:schemeClr val="tx1"/>
                          </a:solidFill>
                          <a:latin typeface="Times New Roman" panose="02020603050405020304" charset="0"/>
                          <a:cs typeface="Times New Roman" panose="02020603050405020304" charset="0"/>
                        </a:rPr>
                        <a:t>白菜</a:t>
                      </a:r>
                      <a:r>
                        <a:rPr lang="en-US" altLang="zh-CN" sz="1400" b="0">
                          <a:solidFill>
                            <a:schemeClr val="tx1"/>
                          </a:solidFill>
                          <a:latin typeface="Times New Roman" panose="02020603050405020304" charset="0"/>
                          <a:cs typeface="Times New Roman" panose="02020603050405020304" charset="0"/>
                        </a:rPr>
                        <a:t>,0405)</a:t>
                      </a:r>
                      <a:endParaRPr lang="en-US" altLang="zh-CN" sz="14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1" anchor="ctr">
                    <a:lnL w="1905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矩形 1"/>
          <p:cNvSpPr>
            <a:spLocks noChangeArrowheads="1"/>
          </p:cNvSpPr>
          <p:nvPr/>
        </p:nvSpPr>
        <p:spPr bwMode="auto">
          <a:xfrm>
            <a:off x="2693670" y="4189095"/>
            <a:ext cx="33870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表3-11 特色菜品与非特色菜品积极系数对比</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387215" y="3221355"/>
            <a:ext cx="1905635" cy="967740"/>
            <a:chOff x="6909" y="5073"/>
            <a:chExt cx="3001" cy="1524"/>
          </a:xfrm>
        </p:grpSpPr>
        <p:sp>
          <p:nvSpPr>
            <p:cNvPr id="12" name="矩形 11"/>
            <p:cNvSpPr/>
            <p:nvPr/>
          </p:nvSpPr>
          <p:spPr>
            <a:xfrm>
              <a:off x="7207" y="5073"/>
              <a:ext cx="2703" cy="495"/>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2" idx="2"/>
              <a:endCxn id="8" idx="0"/>
            </p:cNvCxnSpPr>
            <p:nvPr/>
          </p:nvCxnSpPr>
          <p:spPr>
            <a:xfrm flipH="1">
              <a:off x="6909" y="5568"/>
              <a:ext cx="1650" cy="1029"/>
            </a:xfrm>
            <a:prstGeom prst="straightConnector1">
              <a:avLst/>
            </a:prstGeom>
            <a:ln w="2857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069580" y="2694940"/>
            <a:ext cx="3705860" cy="2979420"/>
            <a:chOff x="12558" y="4001"/>
            <a:chExt cx="5836" cy="4692"/>
          </a:xfrm>
        </p:grpSpPr>
        <p:sp>
          <p:nvSpPr>
            <p:cNvPr id="17" name="文本框 34"/>
            <p:cNvSpPr>
              <a:spLocks noChangeArrowheads="1"/>
            </p:cNvSpPr>
            <p:nvPr/>
          </p:nvSpPr>
          <p:spPr bwMode="auto">
            <a:xfrm>
              <a:off x="12558" y="4260"/>
              <a:ext cx="5836" cy="44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广州粤菜餐馆制作烧鸡、乳鸽、虾饺、叉烧等美食的积极普遍较高，说明</a:t>
              </a:r>
              <a:r>
                <a:rPr lang="zh-CN" altLang="en-US" b="1" dirty="0">
                  <a:solidFill>
                    <a:srgbClr val="0070C0"/>
                  </a:solidFill>
                  <a:latin typeface="微软雅黑" panose="020B0503020204020204" pitchFamily="34" charset="-122"/>
                  <a:ea typeface="微软雅黑" panose="020B0503020204020204" pitchFamily="34" charset="-122"/>
                </a:rPr>
                <a:t>越是具有代表性的特色美食，越能激发游客对效用价值的正面感受</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，而缺乏地方特色的菜品给游客带来的效用价值感知往往一般，对游客广府美食满意度的贡献度较小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flipV="1">
              <a:off x="12766" y="4001"/>
              <a:ext cx="5421" cy="33"/>
            </a:xfrm>
            <a:prstGeom prst="line">
              <a:avLst/>
            </a:prstGeom>
            <a:ln>
              <a:solidFill>
                <a:srgbClr val="0D84C8"/>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选题背景与内容</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研究思路</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实证分析与成果</a:t>
            </a:r>
            <a:endParaRPr lang="zh-CN" altLang="en-US" sz="2000" b="1" dirty="0"/>
          </a:p>
        </p:txBody>
      </p:sp>
      <p:sp>
        <p:nvSpPr>
          <p:cNvPr id="62" name="圆角矩形 61"/>
          <p:cNvSpPr/>
          <p:nvPr/>
        </p:nvSpPr>
        <p:spPr>
          <a:xfrm>
            <a:off x="6841213" y="4108352"/>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研究技术难点</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论文总结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39645" y="5765715"/>
            <a:ext cx="2003970" cy="11279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55955" y="1090930"/>
            <a:ext cx="3114675" cy="382270"/>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文本情感分析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55955" y="159956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33" name="矩形 1"/>
          <p:cNvSpPr>
            <a:spLocks noChangeArrowheads="1"/>
          </p:cNvSpPr>
          <p:nvPr/>
        </p:nvSpPr>
        <p:spPr bwMode="auto">
          <a:xfrm>
            <a:off x="2317115" y="2234565"/>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表3-10 各感知维度及关键词积极系数</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7" name="表格 -1"/>
          <p:cNvGraphicFramePr/>
          <p:nvPr>
            <p:custDataLst>
              <p:tags r:id="rId2"/>
            </p:custDataLst>
          </p:nvPr>
        </p:nvGraphicFramePr>
        <p:xfrm>
          <a:off x="655955" y="2602865"/>
          <a:ext cx="6345555" cy="1367155"/>
        </p:xfrm>
        <a:graphic>
          <a:graphicData uri="http://schemas.openxmlformats.org/drawingml/2006/table">
            <a:tbl>
              <a:tblPr firstRow="1" bandRow="1">
                <a:tableStyleId>{5940675A-B579-460E-94D1-54222C63F5DA}</a:tableStyleId>
              </a:tblPr>
              <a:tblGrid>
                <a:gridCol w="878205"/>
                <a:gridCol w="561975"/>
                <a:gridCol w="875030"/>
                <a:gridCol w="4030345"/>
              </a:tblGrid>
              <a:tr h="363220">
                <a:tc>
                  <a:txBody>
                    <a:bodyPr/>
                    <a:lstStyle/>
                    <a:p>
                      <a:pPr indent="0">
                        <a:buNone/>
                      </a:pPr>
                      <a:r>
                        <a:rPr lang="zh-CN" altLang="en-US" sz="1400" b="0">
                          <a:latin typeface="Times New Roman Regular" panose="02020603050405020304" charset="0"/>
                          <a:cs typeface="Times New Roman Regular" panose="02020603050405020304" charset="0"/>
                        </a:rPr>
                        <a:t>感知维度</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感知结果               关键词</a:t>
                      </a: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积极系数</a:t>
                      </a:r>
                      <a:r>
                        <a:rPr lang="en-US" altLang="zh-CN" sz="1400" b="0">
                          <a:latin typeface="Times New Roman Regular" panose="02020603050405020304" charset="0"/>
                          <a:cs typeface="Times New Roman Regular" panose="02020603050405020304" charset="0"/>
                        </a:rPr>
                        <a:t>PI</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311785">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692150">
                <a:tc>
                  <a:txBody>
                    <a:bodyPr/>
                    <a:lstStyle/>
                    <a:p>
                      <a:pPr indent="0">
                        <a:buNone/>
                      </a:pPr>
                      <a:r>
                        <a:rPr lang="zh-CN" altLang="en-US" sz="1400" b="0">
                          <a:latin typeface="Times New Roman Regular" panose="02020603050405020304" charset="0"/>
                          <a:cs typeface="Times New Roman Regular" panose="02020603050405020304" charset="0"/>
                        </a:rPr>
                        <a:t>服务价值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0.385</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lgn="ctr">
                      <a:solidFill>
                        <a:srgbClr val="080000"/>
                      </a:solidFill>
                      <a:prstDash val="solid"/>
                      <a:round/>
                      <a:headEnd type="none" w="med" len="med"/>
                      <a:tailEnd type="none" w="med" len="med"/>
                    </a:lnT>
                    <a:lnB cap="flat">
                      <a:noFill/>
                    </a:lnB>
                    <a:lnTlToBr>
                      <a:noFill/>
                    </a:lnTlToBr>
                    <a:lnBlToTr>
                      <a:noFill/>
                    </a:lnBlToTr>
                    <a:noFill/>
                  </a:tcPr>
                </a:tc>
                <a:tc>
                  <a:txBody>
                    <a:bodyPr/>
                    <a:lstStyle/>
                    <a:p>
                      <a:pPr indent="0">
                        <a:lnSpc>
                          <a:spcPct val="120000"/>
                        </a:lnSpc>
                        <a:buNone/>
                      </a:pPr>
                      <a:r>
                        <a:rPr lang="en-US" altLang="zh-CN" sz="1400" b="0">
                          <a:latin typeface="Times New Roman Regular" panose="02020603050405020304" charset="0"/>
                          <a:cs typeface="Times New Roman Regular" panose="02020603050405020304" charset="0"/>
                        </a:rPr>
                        <a:t>0.227</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lgn="ctr">
                      <a:solidFill>
                        <a:srgbClr val="080000"/>
                      </a:solidFill>
                      <a:prstDash val="solid"/>
                      <a:round/>
                      <a:headEnd type="none" w="med" len="med"/>
                      <a:tailEnd type="none" w="med" len="med"/>
                    </a:lnT>
                    <a:lnB cap="flat">
                      <a:noFill/>
                    </a:lnB>
                    <a:lnTlToBr>
                      <a:noFill/>
                    </a:lnTlToBr>
                    <a:lnBlToTr>
                      <a:noFill/>
                    </a:lnBlToTr>
                    <a:noFill/>
                  </a:tcPr>
                </a:tc>
                <a:tc>
                  <a:txBody>
                    <a:bodyPr/>
                    <a:lstStyle/>
                    <a:p>
                      <a:pPr indent="0">
                        <a:lnSpc>
                          <a:spcPct val="120000"/>
                        </a:lnSpc>
                        <a:buNone/>
                      </a:pPr>
                      <a:r>
                        <a:rPr lang="en-US" altLang="zh-CN" sz="1400" b="0" dirty="0">
                          <a:latin typeface="Times New Roman Regular" panose="02020603050405020304" charset="0"/>
                          <a:cs typeface="Times New Roman Regular" panose="02020603050405020304" charset="0"/>
                        </a:rPr>
                        <a:t>(</a:t>
                      </a:r>
                      <a:r>
                        <a:rPr lang="zh-CN" altLang="en-US" sz="1400" b="0" dirty="0">
                          <a:latin typeface="Times New Roman Regular" panose="02020603050405020304" charset="0"/>
                          <a:cs typeface="Times New Roman Regular" panose="02020603050405020304" charset="0"/>
                        </a:rPr>
                        <a:t>服务态度</a:t>
                      </a:r>
                      <a:r>
                        <a:rPr lang="en-US" altLang="zh-CN" sz="1400" b="0" dirty="0">
                          <a:latin typeface="Times New Roman Regular" panose="02020603050405020304" charset="0"/>
                          <a:cs typeface="Times New Roman Regular" panose="02020603050405020304" charset="0"/>
                        </a:rPr>
                        <a:t>,0.554)(</a:t>
                      </a:r>
                      <a:r>
                        <a:rPr lang="zh-CN" altLang="en-US" sz="1400" b="0" dirty="0">
                          <a:latin typeface="Times New Roman Regular" panose="02020603050405020304" charset="0"/>
                          <a:cs typeface="Times New Roman Regular" panose="02020603050405020304" charset="0"/>
                        </a:rPr>
                        <a:t>服务员</a:t>
                      </a:r>
                      <a:r>
                        <a:rPr lang="en-US" altLang="zh-CN" sz="1400" b="0" dirty="0">
                          <a:latin typeface="Times New Roman Regular" panose="02020603050405020304" charset="0"/>
                          <a:cs typeface="Times New Roman Regular" panose="02020603050405020304" charset="0"/>
                        </a:rPr>
                        <a:t>,0.385)(</a:t>
                      </a:r>
                      <a:r>
                        <a:rPr lang="zh-CN" altLang="en-US" sz="1400" b="0" dirty="0">
                          <a:latin typeface="Times New Roman Regular" panose="02020603050405020304" charset="0"/>
                          <a:cs typeface="Times New Roman Regular" panose="02020603050405020304" charset="0"/>
                        </a:rPr>
                        <a:t>环境</a:t>
                      </a:r>
                      <a:r>
                        <a:rPr lang="en-US" altLang="zh-CN" sz="1400" b="0" dirty="0">
                          <a:latin typeface="Times New Roman Regular" panose="02020603050405020304" charset="0"/>
                          <a:cs typeface="Times New Roman Regular" panose="02020603050405020304" charset="0"/>
                        </a:rPr>
                        <a:t>,0.569)(</a:t>
                      </a:r>
                      <a:r>
                        <a:rPr lang="zh-CN" altLang="en-US" sz="1400" b="0" dirty="0">
                          <a:latin typeface="Times New Roman Regular" panose="02020603050405020304" charset="0"/>
                          <a:cs typeface="Times New Roman Regular" panose="02020603050405020304" charset="0"/>
                        </a:rPr>
                        <a:t>装修</a:t>
                      </a:r>
                      <a:r>
                        <a:rPr lang="en-US" altLang="zh-CN" sz="1400" b="0" dirty="0">
                          <a:latin typeface="Times New Roman Regular" panose="02020603050405020304" charset="0"/>
                          <a:cs typeface="Times New Roman Regular" panose="02020603050405020304" charset="0"/>
                        </a:rPr>
                        <a:t>,0.428)(</a:t>
                      </a:r>
                      <a:r>
                        <a:rPr lang="zh-CN" altLang="en-US" sz="1400" b="0" dirty="0">
                          <a:latin typeface="Times New Roman Regular" panose="02020603050405020304" charset="0"/>
                          <a:cs typeface="Times New Roman Regular" panose="02020603050405020304" charset="0"/>
                        </a:rPr>
                        <a:t>交通方便</a:t>
                      </a:r>
                      <a:r>
                        <a:rPr lang="en-US" altLang="zh-CN" sz="1400" b="0" dirty="0">
                          <a:latin typeface="Times New Roman Regular" panose="02020603050405020304" charset="0"/>
                          <a:cs typeface="Times New Roman Regular" panose="02020603050405020304" charset="0"/>
                        </a:rPr>
                        <a:t>,0.713)(</a:t>
                      </a:r>
                      <a:r>
                        <a:rPr lang="zh-CN" altLang="en-US" sz="1400" b="0" dirty="0">
                          <a:latin typeface="Times New Roman Regular" panose="02020603050405020304" charset="0"/>
                          <a:cs typeface="Times New Roman Regular" panose="02020603050405020304" charset="0"/>
                        </a:rPr>
                        <a:t>位置</a:t>
                      </a:r>
                      <a:r>
                        <a:rPr lang="en-US" altLang="zh-CN" sz="1400" b="0" dirty="0">
                          <a:latin typeface="Times New Roman Regular" panose="02020603050405020304" charset="0"/>
                          <a:cs typeface="Times New Roman Regular" panose="02020603050405020304" charset="0"/>
                        </a:rPr>
                        <a:t>,0.316)(</a:t>
                      </a:r>
                      <a:r>
                        <a:rPr lang="zh-CN" altLang="en-US" sz="1400" b="0" dirty="0">
                          <a:latin typeface="Times New Roman Regular" panose="02020603050405020304" charset="0"/>
                          <a:cs typeface="Times New Roman Regular" panose="02020603050405020304" charset="0"/>
                        </a:rPr>
                        <a:t>卫生</a:t>
                      </a:r>
                      <a:r>
                        <a:rPr lang="en-US" altLang="zh-CN" sz="1400" b="0" dirty="0">
                          <a:latin typeface="Times New Roman Regular" panose="02020603050405020304" charset="0"/>
                          <a:cs typeface="Times New Roman Regular" panose="02020603050405020304" charset="0"/>
                        </a:rPr>
                        <a:t>,0.637)(</a:t>
                      </a:r>
                      <a:r>
                        <a:rPr lang="zh-CN" altLang="en-US" sz="1400" b="0" dirty="0">
                          <a:latin typeface="Times New Roman Regular" panose="02020603050405020304" charset="0"/>
                          <a:cs typeface="Times New Roman Regular" panose="02020603050405020304" charset="0"/>
                        </a:rPr>
                        <a:t>排队</a:t>
                      </a:r>
                      <a:r>
                        <a:rPr lang="en-US" altLang="zh-CN" sz="1400" b="0" dirty="0">
                          <a:latin typeface="Times New Roman Regular" panose="02020603050405020304" charset="0"/>
                          <a:cs typeface="Times New Roman Regular" panose="02020603050405020304" charset="0"/>
                        </a:rPr>
                        <a:t>,0.496)</a:t>
                      </a:r>
                      <a:endParaRPr lang="en-US" altLang="zh-CN" sz="1400" b="0" dirty="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lgn="ctr">
                      <a:solidFill>
                        <a:srgbClr val="080000"/>
                      </a:solidFill>
                      <a:prstDash val="solid"/>
                      <a:round/>
                      <a:headEnd type="none" w="med" len="med"/>
                      <a:tailEnd type="none" w="med" len="med"/>
                    </a:lnT>
                    <a:lnB cap="flat">
                      <a:noFill/>
                    </a:lnB>
                    <a:lnTlToBr>
                      <a:noFill/>
                    </a:lnTlToBr>
                    <a:lnBlToTr>
                      <a:noFill/>
                    </a:lnBlToTr>
                    <a:noFill/>
                  </a:tcPr>
                </a:tc>
              </a:tr>
            </a:tbl>
          </a:graphicData>
        </a:graphic>
      </p:graphicFrame>
      <p:grpSp>
        <p:nvGrpSpPr>
          <p:cNvPr id="14" name="组合 13"/>
          <p:cNvGrpSpPr/>
          <p:nvPr/>
        </p:nvGrpSpPr>
        <p:grpSpPr>
          <a:xfrm>
            <a:off x="1431925" y="1543685"/>
            <a:ext cx="5309941" cy="4847589"/>
            <a:chOff x="1093462" y="1340638"/>
            <a:chExt cx="5732378" cy="4847307"/>
          </a:xfrm>
        </p:grpSpPr>
        <p:sp>
          <p:nvSpPr>
            <p:cNvPr id="16" name="文本框 34"/>
            <p:cNvSpPr>
              <a:spLocks noChangeArrowheads="1"/>
            </p:cNvSpPr>
            <p:nvPr/>
          </p:nvSpPr>
          <p:spPr bwMode="auto">
            <a:xfrm>
              <a:off x="1868097" y="1340638"/>
              <a:ext cx="4957743" cy="55305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a:t>
              </a:r>
              <a:r>
                <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2</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）各感知维度及其关键词积极系数</a:t>
              </a:r>
              <a:endPar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20" name="文本框 34"/>
            <p:cNvSpPr>
              <a:spLocks noChangeArrowheads="1"/>
            </p:cNvSpPr>
            <p:nvPr/>
          </p:nvSpPr>
          <p:spPr bwMode="auto">
            <a:xfrm>
              <a:off x="1093462" y="4157968"/>
              <a:ext cx="3934873" cy="20299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服务价值关键词的积极系数普遍较低，说明</a:t>
              </a:r>
              <a:r>
                <a:rPr lang="zh-CN" altLang="en-US" b="1" dirty="0">
                  <a:solidFill>
                    <a:srgbClr val="0070C0"/>
                  </a:solidFill>
                  <a:latin typeface="微软雅黑" panose="020B0503020204020204" pitchFamily="34" charset="-122"/>
                  <a:ea typeface="微软雅黑" panose="020B0503020204020204" pitchFamily="34" charset="-122"/>
                </a:rPr>
                <a:t>游客们对广州美食的服务价值认可度和满意度较低</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。利用词向量模型提取出与“服务员”语义最相近的10个词进一步分析原因</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536575" y="3288665"/>
            <a:ext cx="2023745" cy="246380"/>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16200000" flipH="1">
            <a:off x="593725" y="3879215"/>
            <a:ext cx="1080135" cy="391795"/>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chemeClr val="accent6"/>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32" name="矩形 31"/>
          <p:cNvSpPr/>
          <p:nvPr/>
        </p:nvSpPr>
        <p:spPr>
          <a:xfrm>
            <a:off x="5698490" y="4615180"/>
            <a:ext cx="6322060" cy="1582420"/>
          </a:xfrm>
          <a:prstGeom prst="rect">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p:nvPr>
            <p:custDataLst>
              <p:tags r:id="rId3"/>
            </p:custDataLst>
          </p:nvPr>
        </p:nvGraphicFramePr>
        <p:xfrm>
          <a:off x="5815965" y="4782185"/>
          <a:ext cx="6116320" cy="1188085"/>
        </p:xfrm>
        <a:graphic>
          <a:graphicData uri="http://schemas.openxmlformats.org/drawingml/2006/table">
            <a:tbl>
              <a:tblPr firstRow="1" bandRow="1">
                <a:tableStyleId>{5940675A-B579-460E-94D1-54222C63F5DA}</a:tableStyleId>
              </a:tblPr>
              <a:tblGrid>
                <a:gridCol w="1269365"/>
                <a:gridCol w="1158240"/>
                <a:gridCol w="1241425"/>
                <a:gridCol w="1232535"/>
                <a:gridCol w="1214755"/>
              </a:tblGrid>
              <a:tr h="346710">
                <a:tc gridSpan="5">
                  <a:txBody>
                    <a:bodyPr/>
                    <a:lstStyle/>
                    <a:p>
                      <a:pPr indent="0">
                        <a:buNone/>
                      </a:pPr>
                      <a:r>
                        <a:rPr lang="zh-CN" altLang="en-US" sz="1400" b="0">
                          <a:latin typeface="Times New Roman" panose="02020603050405020304" charset="0"/>
                          <a:cs typeface="Times New Roman" panose="02020603050405020304" charset="0"/>
                        </a:rPr>
                        <a:t>关联词及关联度</a:t>
                      </a:r>
                      <a:endParaRPr lang="zh-CN" altLang="en-US"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371475">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比较慢</a:t>
                      </a:r>
                      <a:r>
                        <a:rPr lang="en-US" altLang="zh-CN" sz="1400" b="0">
                          <a:latin typeface="Times New Roman" panose="02020603050405020304" charset="0"/>
                          <a:cs typeface="Times New Roman" panose="02020603050405020304" charset="0"/>
                        </a:rPr>
                        <a:t>', 0.898)</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很差</a:t>
                      </a:r>
                      <a:r>
                        <a:rPr lang="en-US" altLang="zh-CN" sz="1400" b="0">
                          <a:latin typeface="Times New Roman" panose="02020603050405020304" charset="0"/>
                          <a:cs typeface="Times New Roman" panose="02020603050405020304" charset="0"/>
                        </a:rPr>
                        <a:t>', 0.896)</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改进</a:t>
                      </a:r>
                      <a:r>
                        <a:rPr lang="en-US" altLang="zh-CN" sz="1400" b="0">
                          <a:latin typeface="Times New Roman" panose="02020603050405020304" charset="0"/>
                          <a:cs typeface="Times New Roman" panose="02020603050405020304" charset="0"/>
                        </a:rPr>
                        <a:t>', 0.882)</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抽烟</a:t>
                      </a:r>
                      <a:r>
                        <a:rPr lang="en-US" altLang="zh-CN" sz="1400" b="0">
                          <a:latin typeface="Times New Roman" panose="02020603050405020304" charset="0"/>
                          <a:cs typeface="Times New Roman" panose="02020603050405020304" charset="0"/>
                        </a:rPr>
                        <a:t>', 0.880)</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提高</a:t>
                      </a:r>
                      <a:r>
                        <a:rPr lang="en-US" altLang="zh-CN" sz="1400" b="0">
                          <a:latin typeface="Times New Roman" panose="02020603050405020304" charset="0"/>
                          <a:cs typeface="Times New Roman" panose="02020603050405020304" charset="0"/>
                        </a:rPr>
                        <a:t>', 0.880)</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469900">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不理</a:t>
                      </a:r>
                      <a:r>
                        <a:rPr lang="en-US" altLang="zh-CN" sz="1400" b="0">
                          <a:latin typeface="Times New Roman" panose="02020603050405020304" charset="0"/>
                          <a:cs typeface="Times New Roman" panose="02020603050405020304" charset="0"/>
                        </a:rPr>
                        <a:t>', 0.878)</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超好</a:t>
                      </a:r>
                      <a:r>
                        <a:rPr lang="en-US" altLang="zh-CN" sz="1400" b="0">
                          <a:latin typeface="Times New Roman" panose="02020603050405020304" charset="0"/>
                          <a:cs typeface="Times New Roman" panose="02020603050405020304" charset="0"/>
                        </a:rPr>
                        <a:t>', 0.876)</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听不懂</a:t>
                      </a:r>
                      <a:r>
                        <a:rPr lang="en-US" altLang="zh-CN" sz="1400" b="0">
                          <a:latin typeface="Times New Roman" panose="02020603050405020304" charset="0"/>
                          <a:cs typeface="Times New Roman" panose="02020603050405020304" charset="0"/>
                        </a:rPr>
                        <a:t>', 0.871)</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不耐烦</a:t>
                      </a:r>
                      <a:r>
                        <a:rPr lang="en-US" altLang="zh-CN" sz="1400" b="0">
                          <a:latin typeface="Times New Roman" panose="02020603050405020304" charset="0"/>
                          <a:cs typeface="Times New Roman" panose="02020603050405020304" charset="0"/>
                        </a:rPr>
                        <a:t>', 0.870)</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耐心</a:t>
                      </a:r>
                      <a:r>
                        <a:rPr lang="en-US" altLang="zh-CN" sz="1400" b="0">
                          <a:latin typeface="Times New Roman" panose="02020603050405020304" charset="0"/>
                          <a:cs typeface="Times New Roman" panose="02020603050405020304" charset="0"/>
                        </a:rPr>
                        <a:t>', 0.870)</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cap="flat">
                      <a:noFill/>
                    </a:lnT>
                    <a:lnB w="381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8" name="矩形 1"/>
          <p:cNvSpPr>
            <a:spLocks noChangeArrowheads="1"/>
          </p:cNvSpPr>
          <p:nvPr/>
        </p:nvSpPr>
        <p:spPr bwMode="auto">
          <a:xfrm>
            <a:off x="8002905" y="4246880"/>
            <a:ext cx="2082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表3-12  “服务员”相关词</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9" name="文本框 34"/>
          <p:cNvSpPr>
            <a:spLocks noChangeArrowheads="1"/>
          </p:cNvSpPr>
          <p:nvPr/>
        </p:nvSpPr>
        <p:spPr bwMode="auto">
          <a:xfrm>
            <a:off x="7762875" y="2309495"/>
            <a:ext cx="3763010" cy="166052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广州餐馆的整体服务水平还有待加强，针对</a:t>
            </a:r>
            <a:r>
              <a:rPr lang="zh-CN" altLang="en-US" b="1" dirty="0">
                <a:solidFill>
                  <a:srgbClr val="0070C0"/>
                </a:solidFill>
                <a:latin typeface="微软雅黑" panose="020B0503020204020204" pitchFamily="34" charset="-122"/>
                <a:ea typeface="微软雅黑" panose="020B0503020204020204" pitchFamily="34" charset="-122"/>
              </a:rPr>
              <a:t>服务员个人素质、语言素质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较低问题需要加强培训，针对出菜速度慢的问题需要加强</a:t>
            </a:r>
            <a:r>
              <a:rPr lang="zh-CN" altLang="en-US" b="1" dirty="0">
                <a:solidFill>
                  <a:srgbClr val="0070C0"/>
                </a:solidFill>
                <a:latin typeface="微软雅黑" panose="020B0503020204020204" pitchFamily="34" charset="-122"/>
                <a:ea typeface="微软雅黑" panose="020B0503020204020204" pitchFamily="34" charset="-122"/>
              </a:rPr>
              <a:t>服务流程规范和优化</a:t>
            </a:r>
            <a:endParaRPr lang="zh-CN" altLang="en-US" b="1" dirty="0">
              <a:solidFill>
                <a:srgbClr val="0070C0"/>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255769" y="3288665"/>
            <a:ext cx="3522345" cy="1172845"/>
            <a:chOff x="6681" y="5179"/>
            <a:chExt cx="5568" cy="1847"/>
          </a:xfrm>
        </p:grpSpPr>
        <p:sp>
          <p:nvSpPr>
            <p:cNvPr id="34" name="矩形 33"/>
            <p:cNvSpPr/>
            <p:nvPr/>
          </p:nvSpPr>
          <p:spPr>
            <a:xfrm>
              <a:off x="6681" y="5179"/>
              <a:ext cx="1733" cy="388"/>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6200000" flipH="1">
              <a:off x="9393" y="4170"/>
              <a:ext cx="1459" cy="4254"/>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chemeClr val="accent6"/>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655955" y="1090930"/>
            <a:ext cx="3114675" cy="382270"/>
          </a:xfrm>
          <a:prstGeom prst="rect">
            <a:avLst/>
          </a:prstGeom>
          <a:noFill/>
        </p:spPr>
        <p:txBody>
          <a:bodyPr wrap="square" lIns="0" tIns="48000" rIns="0" bIns="48000" rtlCol="0">
            <a:spAutoFit/>
          </a:bodyPr>
          <a:lstStyle/>
          <a:p>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 文本情感分析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55955" y="1599565"/>
            <a:ext cx="1383665" cy="441325"/>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研究结果</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33" name="矩形 1"/>
          <p:cNvSpPr>
            <a:spLocks noChangeArrowheads="1"/>
          </p:cNvSpPr>
          <p:nvPr/>
        </p:nvSpPr>
        <p:spPr bwMode="auto">
          <a:xfrm>
            <a:off x="2317115" y="2040890"/>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表3-10 各感知维度及关键词积极系数</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10" name="表格 -1"/>
          <p:cNvGraphicFramePr/>
          <p:nvPr>
            <p:custDataLst>
              <p:tags r:id="rId2"/>
            </p:custDataLst>
          </p:nvPr>
        </p:nvGraphicFramePr>
        <p:xfrm>
          <a:off x="644525" y="2360295"/>
          <a:ext cx="6356985" cy="917575"/>
        </p:xfrm>
        <a:graphic>
          <a:graphicData uri="http://schemas.openxmlformats.org/drawingml/2006/table">
            <a:tbl>
              <a:tblPr firstRow="1" bandRow="1">
                <a:tableStyleId>{5940675A-B579-460E-94D1-54222C63F5DA}</a:tableStyleId>
              </a:tblPr>
              <a:tblGrid>
                <a:gridCol w="889635"/>
                <a:gridCol w="561975"/>
                <a:gridCol w="875030"/>
                <a:gridCol w="4030345"/>
              </a:tblGrid>
              <a:tr h="363220">
                <a:tc>
                  <a:txBody>
                    <a:bodyPr/>
                    <a:lstStyle/>
                    <a:p>
                      <a:pPr indent="0">
                        <a:buNone/>
                      </a:pPr>
                      <a:r>
                        <a:rPr lang="zh-CN" altLang="en-US" sz="1400" b="0">
                          <a:latin typeface="Times New Roman Regular" panose="02020603050405020304" charset="0"/>
                          <a:cs typeface="Times New Roman Regular" panose="02020603050405020304" charset="0"/>
                        </a:rPr>
                        <a:t>感知维度</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感知结果               关键词</a:t>
                      </a: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积极系数</a:t>
                      </a:r>
                      <a:r>
                        <a:rPr lang="en-US" altLang="zh-CN" sz="1400" b="0">
                          <a:latin typeface="Times New Roman Regular" panose="02020603050405020304" charset="0"/>
                          <a:cs typeface="Times New Roman Regular" panose="02020603050405020304" charset="0"/>
                        </a:rPr>
                        <a:t>PI</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311785">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均值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r>
                        <a:rPr lang="zh-CN" altLang="en-US" sz="1400" b="0">
                          <a:latin typeface="Times New Roman Regular" panose="02020603050405020304" charset="0"/>
                          <a:cs typeface="Times New Roman Regular" panose="02020603050405020304" charset="0"/>
                        </a:rPr>
                        <a:t>标准差</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0">
                          <a:latin typeface="Times New Roman Regular" panose="02020603050405020304" charset="0"/>
                          <a:cs typeface="Times New Roman Regular" panose="02020603050405020304" charset="0"/>
                        </a:rPr>
                        <a:t> </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242570">
                <a:tc>
                  <a:txBody>
                    <a:bodyPr/>
                    <a:lstStyle/>
                    <a:p>
                      <a:pPr indent="0" fontAlgn="auto">
                        <a:lnSpc>
                          <a:spcPct val="150000"/>
                        </a:lnSpc>
                        <a:buNone/>
                      </a:pPr>
                      <a:r>
                        <a:rPr lang="zh-CN" altLang="en-US" sz="1400" b="0">
                          <a:latin typeface="Times New Roman Regular" panose="02020603050405020304" charset="0"/>
                          <a:cs typeface="Times New Roman Regular" panose="02020603050405020304" charset="0"/>
                        </a:rPr>
                        <a:t>价格价值</a:t>
                      </a: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en-US" altLang="zh-CN" sz="1400" b="0">
                          <a:latin typeface="Times New Roman Regular" panose="02020603050405020304" charset="0"/>
                          <a:cs typeface="Times New Roman Regular" panose="02020603050405020304" charset="0"/>
                        </a:rPr>
                        <a:t>0.419</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lgn="ctr">
                      <a:solidFill>
                        <a:srgbClr val="080000"/>
                      </a:solidFill>
                      <a:prstDash val="solid"/>
                      <a:roun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en-US" altLang="zh-CN" sz="1400" b="0">
                          <a:latin typeface="Times New Roman Regular" panose="02020603050405020304" charset="0"/>
                          <a:cs typeface="Times New Roman Regular" panose="02020603050405020304" charset="0"/>
                        </a:rPr>
                        <a:t>0.394</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lgn="ctr">
                      <a:solidFill>
                        <a:srgbClr val="080000"/>
                      </a:solidFill>
                      <a:prstDash val="solid"/>
                      <a:roun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en-US" altLang="zh-CN" sz="1400" b="0">
                          <a:latin typeface="Times New Roman Regular" panose="02020603050405020304" charset="0"/>
                          <a:cs typeface="Times New Roman Regular" panose="02020603050405020304" charset="0"/>
                        </a:rPr>
                        <a:t>(</a:t>
                      </a:r>
                      <a:r>
                        <a:rPr lang="zh-CN" altLang="en-US" sz="1400" b="0">
                          <a:latin typeface="Times New Roman Regular" panose="02020603050405020304" charset="0"/>
                          <a:cs typeface="Times New Roman Regular" panose="02020603050405020304" charset="0"/>
                        </a:rPr>
                        <a:t>价格</a:t>
                      </a:r>
                      <a:r>
                        <a:rPr lang="en-US" altLang="zh-CN" sz="1400" b="0">
                          <a:latin typeface="Times New Roman Regular" panose="02020603050405020304" charset="0"/>
                          <a:cs typeface="Times New Roman Regular" panose="02020603050405020304" charset="0"/>
                        </a:rPr>
                        <a:t>,0.576)(</a:t>
                      </a:r>
                      <a:r>
                        <a:rPr lang="zh-CN" altLang="en-US" sz="1400" b="0">
                          <a:latin typeface="Times New Roman Regular" panose="02020603050405020304" charset="0"/>
                          <a:cs typeface="Times New Roman Regular" panose="02020603050405020304" charset="0"/>
                        </a:rPr>
                        <a:t>实惠</a:t>
                      </a:r>
                      <a:r>
                        <a:rPr lang="en-US" altLang="zh-CN" sz="1400" b="0">
                          <a:latin typeface="Times New Roman Regular" panose="02020603050405020304" charset="0"/>
                          <a:cs typeface="Times New Roman Regular" panose="02020603050405020304" charset="0"/>
                        </a:rPr>
                        <a:t>,0.783)(</a:t>
                      </a:r>
                      <a:r>
                        <a:rPr lang="zh-CN" altLang="en-US" sz="1400" b="0">
                          <a:latin typeface="Times New Roman Regular" panose="02020603050405020304" charset="0"/>
                          <a:cs typeface="Times New Roman Regular" panose="02020603050405020304" charset="0"/>
                        </a:rPr>
                        <a:t>太高</a:t>
                      </a:r>
                      <a:r>
                        <a:rPr lang="en-US" altLang="zh-CN" sz="1400" b="0">
                          <a:latin typeface="Times New Roman Regular" panose="02020603050405020304" charset="0"/>
                          <a:cs typeface="Times New Roman Regular" panose="02020603050405020304" charset="0"/>
                        </a:rPr>
                        <a:t>,0.125)(</a:t>
                      </a:r>
                      <a:r>
                        <a:rPr lang="zh-CN" altLang="en-US" sz="1400" b="0">
                          <a:latin typeface="Times New Roman Regular" panose="02020603050405020304" charset="0"/>
                          <a:cs typeface="Times New Roman Regular" panose="02020603050405020304" charset="0"/>
                        </a:rPr>
                        <a:t>性价比</a:t>
                      </a:r>
                      <a:r>
                        <a:rPr lang="en-US" altLang="zh-CN" sz="1400" b="0">
                          <a:latin typeface="Times New Roman Regular" panose="02020603050405020304" charset="0"/>
                          <a:cs typeface="Times New Roman Regular" panose="02020603050405020304" charset="0"/>
                        </a:rPr>
                        <a:t>,0.452).</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lgn="ctr">
                      <a:solidFill>
                        <a:srgbClr val="080000"/>
                      </a:solidFill>
                      <a:prstDash val="solid"/>
                      <a:roun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21" name="组合 20"/>
          <p:cNvGrpSpPr/>
          <p:nvPr/>
        </p:nvGrpSpPr>
        <p:grpSpPr>
          <a:xfrm>
            <a:off x="529590" y="1543685"/>
            <a:ext cx="11320780" cy="1921510"/>
            <a:chOff x="834" y="2431"/>
            <a:chExt cx="17828" cy="3026"/>
          </a:xfrm>
        </p:grpSpPr>
        <p:grpSp>
          <p:nvGrpSpPr>
            <p:cNvPr id="14" name="组合 13"/>
            <p:cNvGrpSpPr/>
            <p:nvPr/>
          </p:nvGrpSpPr>
          <p:grpSpPr>
            <a:xfrm>
              <a:off x="3385" y="2431"/>
              <a:ext cx="15277" cy="3026"/>
              <a:chOff x="1868097" y="1340638"/>
              <a:chExt cx="10472658" cy="1921398"/>
            </a:xfrm>
          </p:grpSpPr>
          <p:sp>
            <p:nvSpPr>
              <p:cNvPr id="16" name="文本框 34"/>
              <p:cNvSpPr>
                <a:spLocks noChangeArrowheads="1"/>
              </p:cNvSpPr>
              <p:nvPr/>
            </p:nvSpPr>
            <p:spPr bwMode="auto">
              <a:xfrm>
                <a:off x="1868097" y="1340638"/>
                <a:ext cx="4957743" cy="55305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a:t>
                </a:r>
                <a:r>
                  <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2</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）各感知维度及其关键词积极系数</a:t>
                </a:r>
                <a:endPar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20" name="文本框 34"/>
              <p:cNvSpPr>
                <a:spLocks noChangeArrowheads="1"/>
              </p:cNvSpPr>
              <p:nvPr/>
            </p:nvSpPr>
            <p:spPr bwMode="auto">
              <a:xfrm>
                <a:off x="7628504" y="1970521"/>
                <a:ext cx="4712251" cy="129151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价格价值关键词的积极系数普遍较低，低于平均积极系数，说明</a:t>
                </a:r>
                <a:r>
                  <a:rPr lang="zh-CN" altLang="en-US" b="1" dirty="0">
                    <a:solidFill>
                      <a:srgbClr val="0070C0"/>
                    </a:solidFill>
                    <a:latin typeface="微软雅黑" panose="020B0503020204020204" pitchFamily="34" charset="-122"/>
                    <a:ea typeface="微软雅黑" panose="020B0503020204020204" pitchFamily="34" charset="-122"/>
                  </a:rPr>
                  <a:t>游客们对广州美食的价格价值的满意度较低</a:t>
                </a:r>
                <a:endParaRPr lang="zh-CN" altLang="en-US" b="1" dirty="0">
                  <a:solidFill>
                    <a:srgbClr val="0070C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34" y="4199"/>
              <a:ext cx="10712" cy="1082"/>
              <a:chOff x="834" y="4199"/>
              <a:chExt cx="10712" cy="1082"/>
            </a:xfrm>
          </p:grpSpPr>
          <p:sp>
            <p:nvSpPr>
              <p:cNvPr id="7" name="任意多边形 6"/>
              <p:cNvSpPr/>
              <p:nvPr/>
            </p:nvSpPr>
            <p:spPr>
              <a:xfrm rot="16200000">
                <a:off x="7384" y="465"/>
                <a:ext cx="428" cy="7896"/>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chemeClr val="accent6"/>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9" name="矩形 8"/>
              <p:cNvSpPr/>
              <p:nvPr/>
            </p:nvSpPr>
            <p:spPr>
              <a:xfrm>
                <a:off x="834" y="4645"/>
                <a:ext cx="3209" cy="636"/>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p:cNvGrpSpPr/>
          <p:nvPr/>
        </p:nvGrpSpPr>
        <p:grpSpPr>
          <a:xfrm>
            <a:off x="5236845" y="2949575"/>
            <a:ext cx="1764030" cy="1341120"/>
            <a:chOff x="8247" y="4645"/>
            <a:chExt cx="2778" cy="2112"/>
          </a:xfrm>
        </p:grpSpPr>
        <p:sp>
          <p:nvSpPr>
            <p:cNvPr id="3" name="矩形 2"/>
            <p:cNvSpPr/>
            <p:nvPr/>
          </p:nvSpPr>
          <p:spPr>
            <a:xfrm>
              <a:off x="9059" y="4645"/>
              <a:ext cx="1967" cy="637"/>
            </a:xfrm>
            <a:prstGeom prst="rect">
              <a:avLst/>
            </a:prstGeom>
            <a:noFill/>
            <a:ln w="38100">
              <a:solidFill>
                <a:schemeClr val="accent6"/>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5400000">
              <a:off x="8681" y="5023"/>
              <a:ext cx="1301" cy="2169"/>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38100">
              <a:solidFill>
                <a:schemeClr val="accent6"/>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grpSp>
      <p:sp>
        <p:nvSpPr>
          <p:cNvPr id="32" name="矩形 31"/>
          <p:cNvSpPr/>
          <p:nvPr/>
        </p:nvSpPr>
        <p:spPr>
          <a:xfrm>
            <a:off x="828040" y="4485005"/>
            <a:ext cx="6322060" cy="1582420"/>
          </a:xfrm>
          <a:prstGeom prst="rect">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1"/>
          <p:cNvSpPr>
            <a:spLocks noChangeArrowheads="1"/>
          </p:cNvSpPr>
          <p:nvPr/>
        </p:nvSpPr>
        <p:spPr bwMode="auto">
          <a:xfrm>
            <a:off x="2994025" y="4116705"/>
            <a:ext cx="2082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表3-13  “性价比”相关词</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12" name="表格 11"/>
          <p:cNvGraphicFramePr/>
          <p:nvPr>
            <p:custDataLst>
              <p:tags r:id="rId3"/>
            </p:custDataLst>
          </p:nvPr>
        </p:nvGraphicFramePr>
        <p:xfrm>
          <a:off x="1035050" y="4627245"/>
          <a:ext cx="5928360" cy="1276350"/>
        </p:xfrm>
        <a:graphic>
          <a:graphicData uri="http://schemas.openxmlformats.org/drawingml/2006/table">
            <a:tbl>
              <a:tblPr firstRow="1" bandRow="1">
                <a:tableStyleId>{5940675A-B579-460E-94D1-54222C63F5DA}</a:tableStyleId>
              </a:tblPr>
              <a:tblGrid>
                <a:gridCol w="1185672"/>
                <a:gridCol w="1185672"/>
                <a:gridCol w="1185672"/>
                <a:gridCol w="1185672"/>
                <a:gridCol w="1185672"/>
              </a:tblGrid>
              <a:tr h="343535">
                <a:tc gridSpan="5">
                  <a:txBody>
                    <a:bodyPr/>
                    <a:lstStyle/>
                    <a:p>
                      <a:pPr indent="0" algn="l">
                        <a:buNone/>
                      </a:pPr>
                      <a:r>
                        <a:rPr lang="zh-CN" altLang="en-US" sz="1400" b="0">
                          <a:latin typeface="Times New Roman" panose="02020603050405020304" charset="0"/>
                          <a:cs typeface="Times New Roman" panose="02020603050405020304" charset="0"/>
                        </a:rPr>
                        <a:t>关联词及关联度</a:t>
                      </a:r>
                      <a:endParaRPr lang="zh-CN" altLang="en-US"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c hMerge="1">
                  <a:tcPr>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tcPr>
                </a:tc>
              </a:tr>
              <a:tr h="466725">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贵</a:t>
                      </a:r>
                      <a:r>
                        <a:rPr lang="en-US" altLang="zh-CN" sz="1400" b="0">
                          <a:latin typeface="Times New Roman" panose="02020603050405020304" charset="0"/>
                          <a:cs typeface="Times New Roman" panose="02020603050405020304" charset="0"/>
                        </a:rPr>
                        <a:t>',0.841 )</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蛮高</a:t>
                      </a:r>
                      <a:r>
                        <a:rPr lang="en-US" altLang="zh-CN" sz="1400" b="0">
                          <a:latin typeface="Times New Roman" panose="02020603050405020304" charset="0"/>
                          <a:cs typeface="Times New Roman" panose="02020603050405020304" charset="0"/>
                        </a:rPr>
                        <a:t>',0.826 )</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位置</a:t>
                      </a:r>
                      <a:r>
                        <a:rPr lang="en-US" altLang="zh-CN" sz="1400" b="0">
                          <a:latin typeface="Times New Roman" panose="02020603050405020304" charset="0"/>
                          <a:cs typeface="Times New Roman" panose="02020603050405020304" charset="0"/>
                        </a:rPr>
                        <a:t>', 0.8241)</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高档次</a:t>
                      </a:r>
                      <a:r>
                        <a:rPr lang="en-US" altLang="zh-CN" sz="1400" b="0">
                          <a:latin typeface="Times New Roman" panose="02020603050405020304" charset="0"/>
                          <a:cs typeface="Times New Roman" panose="02020603050405020304" charset="0"/>
                        </a:rPr>
                        <a:t>', 0.821)</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服务费</a:t>
                      </a:r>
                      <a:r>
                        <a:rPr lang="en-US" altLang="zh-CN" sz="1400" b="0">
                          <a:latin typeface="Times New Roman" panose="02020603050405020304" charset="0"/>
                          <a:cs typeface="Times New Roman" panose="02020603050405020304" charset="0"/>
                        </a:rPr>
                        <a:t>', 0.821)</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466090">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纸巾</a:t>
                      </a:r>
                      <a:r>
                        <a:rPr lang="en-US" altLang="zh-CN" sz="1400" b="0">
                          <a:latin typeface="Times New Roman" panose="02020603050405020304" charset="0"/>
                          <a:cs typeface="Times New Roman" panose="02020603050405020304" charset="0"/>
                        </a:rPr>
                        <a:t>', 0.820)</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学校</a:t>
                      </a:r>
                      <a:r>
                        <a:rPr lang="en-US" altLang="zh-CN" sz="1400" b="0">
                          <a:latin typeface="Times New Roman" panose="02020603050405020304" charset="0"/>
                          <a:cs typeface="Times New Roman" panose="02020603050405020304" charset="0"/>
                        </a:rPr>
                        <a:t>', 0.817)</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茶水费</a:t>
                      </a:r>
                      <a:r>
                        <a:rPr lang="en-US" altLang="zh-CN" sz="1400" b="0">
                          <a:latin typeface="Times New Roman" panose="02020603050405020304" charset="0"/>
                          <a:cs typeface="Times New Roman" panose="02020603050405020304" charset="0"/>
                        </a:rPr>
                        <a:t>', 0.816)</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优惠券</a:t>
                      </a:r>
                      <a:r>
                        <a:rPr lang="en-US" altLang="zh-CN" sz="1400" b="0">
                          <a:latin typeface="Times New Roman" panose="02020603050405020304" charset="0"/>
                          <a:cs typeface="Times New Roman" panose="02020603050405020304" charset="0"/>
                        </a:rPr>
                        <a:t>', 0.815)</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Times New Roman" panose="02020603050405020304" charset="0"/>
                          <a:cs typeface="Times New Roman" panose="02020603050405020304" charset="0"/>
                        </a:rPr>
                        <a:t>('</a:t>
                      </a:r>
                      <a:r>
                        <a:rPr lang="zh-CN" altLang="en-US" sz="1400" b="0">
                          <a:latin typeface="Times New Roman" panose="02020603050405020304" charset="0"/>
                          <a:cs typeface="Times New Roman" panose="02020603050405020304" charset="0"/>
                        </a:rPr>
                        <a:t>菜品</a:t>
                      </a:r>
                      <a:r>
                        <a:rPr lang="en-US" altLang="zh-CN" sz="1400" b="0">
                          <a:latin typeface="Times New Roman" panose="02020603050405020304" charset="0"/>
                          <a:cs typeface="Times New Roman" panose="02020603050405020304" charset="0"/>
                        </a:rPr>
                        <a:t>', 0.815)</a:t>
                      </a:r>
                      <a:endParaRPr lang="en-US" altLang="zh-CN" sz="14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cap="flat">
                      <a:noFill/>
                    </a:lnR>
                    <a:lnT cap="flat">
                      <a:noFill/>
                    </a:lnT>
                    <a:lnB w="381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9" name="文本框 34"/>
          <p:cNvSpPr>
            <a:spLocks noChangeArrowheads="1"/>
          </p:cNvSpPr>
          <p:nvPr/>
        </p:nvSpPr>
        <p:spPr bwMode="auto">
          <a:xfrm>
            <a:off x="7485380" y="3919855"/>
            <a:ext cx="4364990" cy="244538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针对“</a:t>
            </a:r>
            <a:r>
              <a:rPr lang="zh-CN" altLang="en-US" b="1" dirty="0">
                <a:solidFill>
                  <a:srgbClr val="0070C0"/>
                </a:solidFill>
                <a:latin typeface="微软雅黑" panose="020B0503020204020204" pitchFamily="34" charset="-122"/>
                <a:ea typeface="微软雅黑" panose="020B0503020204020204" pitchFamily="34" charset="-122"/>
              </a:rPr>
              <a:t>茶水费”、“服务费”、“纸巾”</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等相关词，可以推测可能是由于除广州外许多省市的餐馆不存在茶水费和会主动提高免费餐巾纸。</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优惠卷</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积极系数较高，说明餐厅适当推出如优惠券、优惠套餐等</a:t>
            </a:r>
            <a:r>
              <a:rPr lang="zh-CN" altLang="en-US" b="1" dirty="0">
                <a:solidFill>
                  <a:srgbClr val="0070C0"/>
                </a:solidFill>
                <a:latin typeface="微软雅黑" panose="020B0503020204020204" pitchFamily="34" charset="-122"/>
                <a:ea typeface="微软雅黑" panose="020B0503020204020204" pitchFamily="34" charset="-122"/>
                <a:sym typeface="+mn-ea"/>
              </a:rPr>
              <a:t>让利活动</a:t>
            </a:r>
            <a:r>
              <a:rPr lang="zh-CN" altLang="en-US" b="1" dirty="0">
                <a:solidFill>
                  <a:srgbClr val="0070C0"/>
                </a:solidFill>
                <a:latin typeface="微软雅黑" panose="020B0503020204020204" pitchFamily="34" charset="-122"/>
                <a:ea typeface="微软雅黑" panose="020B0503020204020204" pitchFamily="34" charset="-122"/>
              </a:rPr>
              <a:t>能让游客对性价比的感知提升</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H="1">
            <a:off x="7520940" y="3696970"/>
            <a:ext cx="4055110" cy="5080"/>
          </a:xfrm>
          <a:prstGeom prst="line">
            <a:avLst/>
          </a:prstGeom>
          <a:ln>
            <a:solidFill>
              <a:srgbClr val="0D84C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245235" y="1521460"/>
            <a:ext cx="9720580" cy="1741170"/>
            <a:chOff x="2165" y="2921"/>
            <a:chExt cx="15308" cy="2742"/>
          </a:xfrm>
        </p:grpSpPr>
        <p:sp>
          <p:nvSpPr>
            <p:cNvPr id="18" name="矩形 17"/>
            <p:cNvSpPr/>
            <p:nvPr/>
          </p:nvSpPr>
          <p:spPr>
            <a:xfrm>
              <a:off x="2313" y="3033"/>
              <a:ext cx="15048" cy="251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2165" y="2921"/>
              <a:ext cx="732" cy="679"/>
            </a:xfrm>
            <a:prstGeom prst="diagStri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6615" y="4919"/>
              <a:ext cx="859" cy="745"/>
            </a:xfrm>
            <a:prstGeom prst="diagStri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2699" y="3126"/>
              <a:ext cx="14454" cy="2325"/>
            </a:xfrm>
            <a:prstGeom prst="rect">
              <a:avLst/>
            </a:prstGeom>
          </p:spPr>
          <p:txBody>
            <a:bodyPr wrap="square">
              <a:spAutoFit/>
            </a:bodyPr>
            <a:lstStyle/>
            <a:p>
              <a:pPr algn="just">
                <a:lnSpc>
                  <a:spcPct val="150000"/>
                </a:lnSpc>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研究启示：</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b="1" dirty="0">
                  <a:solidFill>
                    <a:srgbClr val="0070C0"/>
                  </a:solidFill>
                  <a:latin typeface="微软雅黑" panose="020B0503020204020204" pitchFamily="34" charset="-122"/>
                  <a:ea typeface="微软雅黑" panose="020B0503020204020204" pitchFamily="34" charset="-122"/>
                </a:rPr>
                <a:t>1. 引入感知价值理念，赢取市场竞争优势       </a:t>
              </a:r>
              <a:r>
                <a:rPr lang="en-US" b="1" dirty="0">
                  <a:solidFill>
                    <a:srgbClr val="0070C0"/>
                  </a:solidFill>
                  <a:latin typeface="微软雅黑" panose="020B0503020204020204" pitchFamily="34" charset="-122"/>
                  <a:ea typeface="微软雅黑" panose="020B0503020204020204" pitchFamily="34" charset="-122"/>
                </a:rPr>
                <a:t>2</a:t>
              </a:r>
              <a:r>
                <a:rPr b="1" dirty="0">
                  <a:solidFill>
                    <a:srgbClr val="0070C0"/>
                  </a:solidFill>
                  <a:latin typeface="微软雅黑" panose="020B0503020204020204" pitchFamily="34" charset="-122"/>
                  <a:ea typeface="微软雅黑" panose="020B0503020204020204" pitchFamily="34" charset="-122"/>
                </a:rPr>
                <a:t>. 开发饮食文化产品，促进饮食产业升级</a:t>
              </a:r>
              <a:endParaRPr b="1" dirty="0">
                <a:solidFill>
                  <a:srgbClr val="0070C0"/>
                </a:solidFill>
                <a:latin typeface="微软雅黑" panose="020B0503020204020204" pitchFamily="34" charset="-122"/>
                <a:ea typeface="微软雅黑" panose="020B0503020204020204" pitchFamily="34" charset="-122"/>
              </a:endParaRPr>
            </a:p>
            <a:p>
              <a:pPr algn="just">
                <a:lnSpc>
                  <a:spcPct val="150000"/>
                </a:lnSpc>
              </a:pPr>
              <a:r>
                <a:rPr b="1" dirty="0">
                  <a:solidFill>
                    <a:srgbClr val="0070C0"/>
                  </a:solidFill>
                  <a:latin typeface="微软雅黑" panose="020B0503020204020204" pitchFamily="34" charset="-122"/>
                  <a:ea typeface="微软雅黑" panose="020B0503020204020204" pitchFamily="34" charset="-122"/>
                </a:rPr>
                <a:t>3. 完善食品安全体系，提升粤菜出品质量       4. 完善餐厅服务规范，构建合理价格体系</a:t>
              </a:r>
              <a:endParaRPr b="1" dirty="0">
                <a:solidFill>
                  <a:srgbClr val="0070C0"/>
                </a:solidFill>
                <a:latin typeface="微软雅黑" panose="020B0503020204020204" pitchFamily="34" charset="-122"/>
                <a:ea typeface="微软雅黑" panose="020B0503020204020204" pitchFamily="34" charset="-122"/>
              </a:endParaRPr>
            </a:p>
          </p:txBody>
        </p:sp>
      </p:grpSp>
      <p:pic>
        <p:nvPicPr>
          <p:cNvPr id="39" name="图片 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grpSp>
        <p:nvGrpSpPr>
          <p:cNvPr id="5" name="组合 4"/>
          <p:cNvGrpSpPr/>
          <p:nvPr/>
        </p:nvGrpSpPr>
        <p:grpSpPr>
          <a:xfrm>
            <a:off x="678815" y="3680460"/>
            <a:ext cx="10370185" cy="2719070"/>
            <a:chOff x="938" y="5815"/>
            <a:chExt cx="16331" cy="4282"/>
          </a:xfrm>
        </p:grpSpPr>
        <p:sp>
          <p:nvSpPr>
            <p:cNvPr id="32" name="Text Box 14"/>
            <p:cNvSpPr txBox="1">
              <a:spLocks noChangeArrowheads="1"/>
            </p:cNvSpPr>
            <p:nvPr/>
          </p:nvSpPr>
          <p:spPr bwMode="black">
            <a:xfrm>
              <a:off x="3631" y="5815"/>
              <a:ext cx="13637"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由于社交网站</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爬虫</a:t>
              </a:r>
              <a:r>
                <a:rPr sz="1600" dirty="0">
                  <a:solidFill>
                    <a:schemeClr val="tx1">
                      <a:lumMod val="65000"/>
                      <a:lumOff val="35000"/>
                    </a:schemeClr>
                  </a:solidFill>
                  <a:latin typeface="微软雅黑" panose="020B0503020204020204" pitchFamily="34" charset="-122"/>
                  <a:ea typeface="微软雅黑" panose="020B0503020204020204" pitchFamily="34" charset="-122"/>
                </a:rPr>
                <a:t>限制和个人信息保护</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机制，导致本文结论缺乏人口统计特征对美食旅游感知价值中的影响显著性检验分析</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11" y="6015"/>
              <a:ext cx="14758" cy="4082"/>
              <a:chOff x="2102" y="6031"/>
              <a:chExt cx="14758" cy="4082"/>
            </a:xfrm>
          </p:grpSpPr>
          <p:sp>
            <p:nvSpPr>
              <p:cNvPr id="25" name="矩形 24"/>
              <p:cNvSpPr/>
              <p:nvPr/>
            </p:nvSpPr>
            <p:spPr>
              <a:xfrm>
                <a:off x="2102" y="6031"/>
                <a:ext cx="907" cy="907"/>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01</a:t>
                </a:r>
                <a:endParaRPr lang="zh-CN" altLang="en-US" dirty="0">
                  <a:solidFill>
                    <a:schemeClr val="bg1"/>
                  </a:solidFill>
                </a:endParaRPr>
              </a:p>
            </p:txBody>
          </p:sp>
          <p:sp>
            <p:nvSpPr>
              <p:cNvPr id="31" name="矩形 30"/>
              <p:cNvSpPr/>
              <p:nvPr/>
            </p:nvSpPr>
            <p:spPr>
              <a:xfrm>
                <a:off x="2102" y="7480"/>
                <a:ext cx="907" cy="907"/>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02</a:t>
                </a:r>
                <a:endParaRPr lang="zh-CN" altLang="en-US" dirty="0">
                  <a:solidFill>
                    <a:schemeClr val="bg1"/>
                  </a:solidFill>
                </a:endParaRPr>
              </a:p>
            </p:txBody>
          </p:sp>
          <p:sp>
            <p:nvSpPr>
              <p:cNvPr id="36" name="Text Box 14"/>
              <p:cNvSpPr txBox="1">
                <a:spLocks noChangeArrowheads="1"/>
              </p:cNvSpPr>
              <p:nvPr/>
            </p:nvSpPr>
            <p:spPr bwMode="black">
              <a:xfrm>
                <a:off x="3223" y="7280"/>
                <a:ext cx="13637"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本研究属于个案研究，得出的游客感知价值量表尚缺乏普适性。本文仅对广州市粤菜餐厅的网络评论文进行了游客感知价值维度的初测</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，属于探索性研究</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2102" y="9006"/>
                <a:ext cx="907" cy="907"/>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03</a:t>
                </a:r>
                <a:endParaRPr lang="zh-CN" altLang="en-US" dirty="0">
                  <a:solidFill>
                    <a:schemeClr val="bg1"/>
                  </a:solidFill>
                </a:endParaRPr>
              </a:p>
            </p:txBody>
          </p:sp>
          <p:sp>
            <p:nvSpPr>
              <p:cNvPr id="38" name="Text Box 14"/>
              <p:cNvSpPr txBox="1">
                <a:spLocks noChangeArrowheads="1"/>
              </p:cNvSpPr>
              <p:nvPr/>
            </p:nvSpPr>
            <p:spPr bwMode="black">
              <a:xfrm>
                <a:off x="3315" y="8806"/>
                <a:ext cx="13429"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文本</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采用的文本聚类方法</a:t>
                </a:r>
                <a:r>
                  <a:rPr sz="1600" dirty="0">
                    <a:solidFill>
                      <a:schemeClr val="tx1">
                        <a:lumMod val="65000"/>
                        <a:lumOff val="35000"/>
                      </a:schemeClr>
                    </a:solidFill>
                    <a:latin typeface="微软雅黑" panose="020B0503020204020204" pitchFamily="34" charset="-122"/>
                    <a:ea typeface="微软雅黑" panose="020B0503020204020204" pitchFamily="34" charset="-122"/>
                  </a:rPr>
                  <a:t>仍有一定局限性。不同簇之间余弦相似度存在较大差异, 因此可能导致聚成一簇的文本之间的非相似性，最终</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影响</a:t>
                </a:r>
                <a:r>
                  <a:rPr sz="1600" dirty="0">
                    <a:solidFill>
                      <a:schemeClr val="tx1">
                        <a:lumMod val="65000"/>
                        <a:lumOff val="35000"/>
                      </a:schemeClr>
                    </a:solidFill>
                    <a:latin typeface="微软雅黑" panose="020B0503020204020204" pitchFamily="34" charset="-122"/>
                    <a:ea typeface="微软雅黑" panose="020B0503020204020204" pitchFamily="34" charset="-122"/>
                  </a:rPr>
                  <a:t>聚类效果。</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38" y="6750"/>
              <a:ext cx="957" cy="224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研究展望</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65300" y="2566670"/>
            <a:ext cx="8660498" cy="1106805"/>
          </a:xfrm>
          <a:prstGeom prst="rect">
            <a:avLst/>
          </a:prstGeom>
          <a:noFill/>
        </p:spPr>
        <p:txBody>
          <a:bodyPr wrap="square" rtlCol="0">
            <a:spAutoFit/>
          </a:bodyPr>
          <a:lstStyle/>
          <a:p>
            <a:pPr algn="ctr">
              <a:lnSpc>
                <a:spcPct val="150000"/>
              </a:lnSpc>
            </a:pPr>
            <a:r>
              <a:rPr lang="zh-CN" altLang="en-US" sz="4400" dirty="0">
                <a:solidFill>
                  <a:schemeClr val="bg1"/>
                </a:solidFill>
                <a:latin typeface="微软雅黑" panose="020B0503020204020204" pitchFamily="34" charset="-122"/>
                <a:ea typeface="微软雅黑" panose="020B0503020204020204" pitchFamily="34" charset="-122"/>
                <a:sym typeface="+mn-ea"/>
              </a:rPr>
              <a:t>感谢</a:t>
            </a:r>
            <a:endParaRPr lang="zh-CN" altLang="en-US" sz="44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2" name="组合 1"/>
          <p:cNvGrpSpPr/>
          <p:nvPr/>
        </p:nvGrpSpPr>
        <p:grpSpPr>
          <a:xfrm>
            <a:off x="5090795" y="5677535"/>
            <a:ext cx="2202815" cy="466090"/>
            <a:chOff x="5664" y="8838"/>
            <a:chExt cx="3469" cy="734"/>
          </a:xfrm>
        </p:grpSpPr>
        <p:sp>
          <p:nvSpPr>
            <p:cNvPr id="13" name="TextBox 6"/>
            <p:cNvSpPr txBox="1"/>
            <p:nvPr/>
          </p:nvSpPr>
          <p:spPr>
            <a:xfrm>
              <a:off x="6447" y="8890"/>
              <a:ext cx="2686" cy="626"/>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l"/>
              <a:r>
                <a:rPr lang="zh-CN" altLang="en-US" dirty="0">
                  <a:solidFill>
                    <a:srgbClr val="0070C0"/>
                  </a:solidFill>
                  <a:latin typeface="微软雅黑" panose="020B0503020204020204" pitchFamily="34" charset="-122"/>
                  <a:ea typeface="微软雅黑" panose="020B0503020204020204" pitchFamily="34" charset="-122"/>
                </a:rPr>
                <a:t>作者：</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李钰潇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5664" y="8838"/>
              <a:ext cx="729" cy="73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566" y="-752311"/>
            <a:ext cx="6186040" cy="34818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grpSp>
        <p:nvGrpSpPr>
          <p:cNvPr id="7" name="组合 6"/>
          <p:cNvGrpSpPr/>
          <p:nvPr/>
        </p:nvGrpSpPr>
        <p:grpSpPr>
          <a:xfrm>
            <a:off x="984657" y="1806212"/>
            <a:ext cx="10231983" cy="4258549"/>
            <a:chOff x="1522" y="3095"/>
            <a:chExt cx="16113" cy="6706"/>
          </a:xfrm>
        </p:grpSpPr>
        <p:sp>
          <p:nvSpPr>
            <p:cNvPr id="51" name="学论网-矩形 1"/>
            <p:cNvSpPr/>
            <p:nvPr/>
          </p:nvSpPr>
          <p:spPr>
            <a:xfrm>
              <a:off x="1522" y="3095"/>
              <a:ext cx="16098" cy="1245"/>
            </a:xfrm>
            <a:prstGeom prst="rect">
              <a:avLst/>
            </a:prstGeom>
            <a:solidFill>
              <a:srgbClr val="0070C0"/>
            </a:solidFill>
            <a:ln w="12700" cap="flat" cmpd="sng" algn="ctr">
              <a:solidFill>
                <a:srgbClr val="448AD7"/>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研究背景概述</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2" name="学论网-矩形 1"/>
            <p:cNvSpPr/>
            <p:nvPr/>
          </p:nvSpPr>
          <p:spPr>
            <a:xfrm>
              <a:off x="1540" y="4535"/>
              <a:ext cx="5197" cy="521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6963" y="4535"/>
              <a:ext cx="5216" cy="5212"/>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12404" y="4535"/>
              <a:ext cx="5231" cy="5212"/>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940" y="4746"/>
              <a:ext cx="4380" cy="1308"/>
            </a:xfrm>
            <a:prstGeom prst="rect">
              <a:avLst/>
            </a:prstGeom>
            <a:noFill/>
            <a:ln>
              <a:noFill/>
            </a:ln>
          </p:spPr>
          <p:txBody>
            <a:bodyPr wrap="square" lIns="0" tIns="0" rIns="0" bIns="0" rtlCol="0">
              <a:spAutoFit/>
            </a:bodyPr>
            <a:lstStyle/>
            <a:p>
              <a:pPr algn="ctr">
                <a:lnSpc>
                  <a:spcPct val="150000"/>
                </a:lnSpc>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时政背景</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学论网-www.xuelun.me"/>
            <p:cNvSpPr txBox="1"/>
            <p:nvPr/>
          </p:nvSpPr>
          <p:spPr>
            <a:xfrm>
              <a:off x="7302" y="4746"/>
              <a:ext cx="4596" cy="1308"/>
            </a:xfrm>
            <a:prstGeom prst="rect">
              <a:avLst/>
            </a:prstGeom>
            <a:noFill/>
            <a:ln>
              <a:noFill/>
            </a:ln>
          </p:spPr>
          <p:txBody>
            <a:bodyPr wrap="square" lIns="0" tIns="0" rIns="0" bIns="0" rtlCol="0">
              <a:spAutoFit/>
            </a:bodyPr>
            <a:lstStyle/>
            <a:p>
              <a:pPr algn="ctr">
                <a:lnSpc>
                  <a:spcPct val="150000"/>
                </a:lnSpc>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美食旅游良好的发展态势</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7" name="学论网-www.xuelun.me"/>
            <p:cNvSpPr txBox="1"/>
            <p:nvPr/>
          </p:nvSpPr>
          <p:spPr>
            <a:xfrm>
              <a:off x="12447" y="4746"/>
              <a:ext cx="5130" cy="1308"/>
            </a:xfrm>
            <a:prstGeom prst="rect">
              <a:avLst/>
            </a:prstGeom>
            <a:noFill/>
            <a:ln>
              <a:noFill/>
            </a:ln>
          </p:spPr>
          <p:txBody>
            <a:bodyPr wrap="square" lIns="0" tIns="0" rIns="0" bIns="0" rtlCol="0">
              <a:spAutoFit/>
            </a:bodyPr>
            <a:lstStyle/>
            <a:p>
              <a:pPr algn="ctr">
                <a:lnSpc>
                  <a:spcPct val="150000"/>
                </a:lnSpc>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千年广府、粤菜名城-广州</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学论网-www.xuelun.me"/>
            <p:cNvSpPr txBox="1"/>
            <p:nvPr/>
          </p:nvSpPr>
          <p:spPr>
            <a:xfrm>
              <a:off x="7431" y="5730"/>
              <a:ext cx="4380" cy="4071"/>
            </a:xfrm>
            <a:prstGeom prst="rect">
              <a:avLst/>
            </a:prstGeom>
            <a:noFill/>
            <a:ln>
              <a:noFill/>
            </a:ln>
          </p:spPr>
          <p:txBody>
            <a:bodyPr wrap="square" lIns="0" tIns="0" rIns="0" bIns="0" rtlCol="0">
              <a:spAutoFit/>
            </a:bodyPr>
            <a:lstStyle/>
            <a:p>
              <a:pPr indent="0" fontAlgn="t">
                <a:lnSpc>
                  <a:spcPct val="150000"/>
                </a:lnSpc>
                <a:buFont typeface="+mj-ea"/>
                <a:buNone/>
              </a:pPr>
              <a:r>
                <a:rPr sz="1600" dirty="0">
                  <a:solidFill>
                    <a:schemeClr val="tx1">
                      <a:lumMod val="65000"/>
                      <a:lumOff val="35000"/>
                    </a:schemeClr>
                  </a:solidFill>
                  <a:latin typeface="微软雅黑" panose="020B0503020204020204" pitchFamily="34" charset="-122"/>
                  <a:ea typeface="微软雅黑" panose="020B0503020204020204" pitchFamily="34" charset="-122"/>
                </a:rPr>
                <a:t>2019年全国餐饮收入增速高于社会消费品零售总额增幅1.4个百分点；餐饮规模占社会消费品零售总额的比重为11.3%；对</a:t>
              </a:r>
              <a:r>
                <a:rPr sz="1600" b="1" dirty="0">
                  <a:solidFill>
                    <a:srgbClr val="0070C0"/>
                  </a:solidFill>
                  <a:latin typeface="微软雅黑" panose="020B0503020204020204" pitchFamily="34" charset="-122"/>
                  <a:ea typeface="微软雅黑" panose="020B0503020204020204" pitchFamily="34" charset="-122"/>
                </a:rPr>
                <a:t>社会消费品零售总额增长贡献率为13.1%</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rPr>
                <a:t>[1]</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rot="10800000" flipV="1">
              <a:off x="12704" y="5730"/>
              <a:ext cx="4453" cy="3633"/>
            </a:xfrm>
            <a:prstGeom prst="rect">
              <a:avLst/>
            </a:prstGeom>
            <a:noFill/>
          </p:spPr>
          <p:txBody>
            <a:bodyPr wrap="square" rtlCol="0" anchor="t">
              <a:spAutoFit/>
            </a:bodyPr>
            <a:lstStyle/>
            <a:p>
              <a:pPr fontAlgn="t">
                <a:lnSpc>
                  <a:spcPct val="150000"/>
                </a:lnSpc>
              </a:pPr>
              <a:r>
                <a:rPr sz="1600" b="1" dirty="0">
                  <a:solidFill>
                    <a:srgbClr val="0070C0"/>
                  </a:solidFill>
                  <a:latin typeface="微软雅黑" panose="020B0503020204020204" pitchFamily="34" charset="-122"/>
                  <a:ea typeface="微软雅黑" panose="020B0503020204020204" pitchFamily="34" charset="-122"/>
                  <a:sym typeface="+mn-ea"/>
                </a:rPr>
                <a:t>2020年广东省餐饮收入排行全国第二</a:t>
              </a: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，是名副其实的“吃货大省”。2019年广州接待过夜旅行者人数达到6773.15万人次，旅游业创收4454.59亿元，同比增长11.1%</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mn-ea"/>
                </a:rPr>
                <a:t>[2]</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学论网-www.xuelun.me"/>
            <p:cNvSpPr txBox="1"/>
            <p:nvPr/>
          </p:nvSpPr>
          <p:spPr>
            <a:xfrm>
              <a:off x="1940" y="5730"/>
              <a:ext cx="4585" cy="3489"/>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2017年中共的十九大报告指出要“不断满足人民日益增长的美好生活需要</a:t>
              </a:r>
              <a:r>
                <a:rPr 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，2018年国务院办公厅提出“推动美食、购物、演艺、游乐等产业与旅游业融合</a:t>
              </a:r>
              <a:r>
                <a:rPr lang="zh-CN" altLang="en-US" sz="1600" dirty="0">
                  <a:solidFill>
                    <a:srgbClr val="0070C0"/>
                  </a:solidFill>
                  <a:latin typeface="微软雅黑" panose="020B0503020204020204" pitchFamily="34" charset="-122"/>
                  <a:ea typeface="微软雅黑" panose="020B0503020204020204" pitchFamily="34" charset="-122"/>
                  <a:sym typeface="+mn-ea"/>
                </a:rPr>
                <a:t>，</a:t>
              </a:r>
              <a:r>
                <a:rPr lang="zh-CN" altLang="en-US" sz="1600" b="1" dirty="0">
                  <a:solidFill>
                    <a:srgbClr val="0070C0"/>
                  </a:solidFill>
                  <a:latin typeface="微软雅黑" panose="020B0503020204020204" pitchFamily="34" charset="-122"/>
                  <a:ea typeface="微软雅黑" panose="020B0503020204020204" pitchFamily="34" charset="-122"/>
                  <a:sym typeface="+mn-ea"/>
                </a:rPr>
                <a:t>打造高品质的文化体验旅游</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299085" y="6144260"/>
            <a:ext cx="8864600" cy="645160"/>
          </a:xfrm>
          <a:prstGeom prst="rect">
            <a:avLst/>
          </a:prstGeom>
          <a:noFill/>
          <a:ln w="9525">
            <a:noFill/>
          </a:ln>
        </p:spPr>
        <p:txBody>
          <a:bodyPr wrap="square">
            <a:spAutoFit/>
          </a:bodyPr>
          <a:lstStyle/>
          <a:p>
            <a:pPr marL="0" indent="0"/>
            <a:r>
              <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b="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rPr>
              <a:t>数据来源：《中国饭店业协会2019年餐饮收入统计》。受新冠疫情影响，2020年数据具有一定特殊性，故本文主要参考2019年度数据报告。</a:t>
            </a:r>
            <a:endPar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r>
              <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b="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rPr>
              <a:t>数据来源：《国家统计局2019年餐饮业消费情况回顾》</a:t>
            </a:r>
            <a:endPar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研究背景与内容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741795" y="213995"/>
            <a:ext cx="3171825" cy="342900"/>
            <a:chOff x="10617" y="337"/>
            <a:chExt cx="4995" cy="540"/>
          </a:xfrm>
        </p:grpSpPr>
        <p:sp>
          <p:nvSpPr>
            <p:cNvPr id="29"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研究背景与内容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450" y="1090930"/>
            <a:ext cx="2419350" cy="38227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研究意义</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grpSp>
        <p:nvGrpSpPr>
          <p:cNvPr id="36" name="组合 35"/>
          <p:cNvGrpSpPr/>
          <p:nvPr/>
        </p:nvGrpSpPr>
        <p:grpSpPr>
          <a:xfrm>
            <a:off x="634365" y="1684020"/>
            <a:ext cx="10697210" cy="830580"/>
            <a:chOff x="999" y="2652"/>
            <a:chExt cx="16846" cy="1308"/>
          </a:xfrm>
        </p:grpSpPr>
        <p:sp>
          <p:nvSpPr>
            <p:cNvPr id="45" name="学论网-www.xuelun.me"/>
            <p:cNvSpPr txBox="1"/>
            <p:nvPr/>
          </p:nvSpPr>
          <p:spPr>
            <a:xfrm>
              <a:off x="3855" y="2652"/>
              <a:ext cx="13990" cy="1308"/>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对于</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打造</a:t>
              </a:r>
              <a:r>
                <a:rPr sz="1600" dirty="0">
                  <a:solidFill>
                    <a:schemeClr val="tx1">
                      <a:lumMod val="65000"/>
                      <a:lumOff val="35000"/>
                    </a:schemeClr>
                  </a:solidFill>
                  <a:latin typeface="微软雅黑" panose="020B0503020204020204" pitchFamily="34" charset="-122"/>
                  <a:ea typeface="微软雅黑" panose="020B0503020204020204" pitchFamily="34" charset="-122"/>
                </a:rPr>
                <a:t>高品质的文化体验旅游来说，</a:t>
              </a: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探索游客美食感知价值构成要素</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对</a:t>
              </a:r>
              <a:r>
                <a:rPr sz="1600" dirty="0">
                  <a:solidFill>
                    <a:schemeClr val="tx1">
                      <a:lumMod val="65000"/>
                      <a:lumOff val="35000"/>
                    </a:schemeClr>
                  </a:solidFill>
                  <a:latin typeface="微软雅黑" panose="020B0503020204020204" pitchFamily="34" charset="-122"/>
                  <a:ea typeface="微软雅黑" panose="020B0503020204020204" pitchFamily="34" charset="-122"/>
                </a:rPr>
                <a:t>回答</a:t>
              </a:r>
              <a:r>
                <a:rPr b="1" dirty="0">
                  <a:solidFill>
                    <a:srgbClr val="0070C0"/>
                  </a:solidFill>
                  <a:latin typeface="微软雅黑" panose="020B0503020204020204" pitchFamily="34" charset="-122"/>
                  <a:ea typeface="微软雅黑" panose="020B0503020204020204" pitchFamily="34" charset="-122"/>
                </a:rPr>
                <a:t>“怎样的美食旅游是人民大众需要的”、“</a:t>
              </a:r>
              <a:r>
                <a:rPr lang="zh-CN" b="1" dirty="0">
                  <a:solidFill>
                    <a:srgbClr val="0070C0"/>
                  </a:solidFill>
                  <a:latin typeface="微软雅黑" panose="020B0503020204020204" pitchFamily="34" charset="-122"/>
                  <a:ea typeface="微软雅黑" panose="020B0503020204020204" pitchFamily="34" charset="-122"/>
                </a:rPr>
                <a:t>如何打造高品质</a:t>
              </a:r>
              <a:r>
                <a:rPr b="1" dirty="0">
                  <a:solidFill>
                    <a:srgbClr val="0070C0"/>
                  </a:solidFill>
                  <a:latin typeface="微软雅黑" panose="020B0503020204020204" pitchFamily="34" charset="-122"/>
                  <a:ea typeface="微软雅黑" panose="020B0503020204020204" pitchFamily="34" charset="-122"/>
                </a:rPr>
                <a:t>美食文化</a:t>
              </a:r>
              <a:r>
                <a:rPr lang="zh-CN" b="1" dirty="0">
                  <a:solidFill>
                    <a:srgbClr val="0070C0"/>
                  </a:solidFill>
                  <a:latin typeface="微软雅黑" panose="020B0503020204020204" pitchFamily="34" charset="-122"/>
                  <a:ea typeface="微软雅黑" panose="020B0503020204020204" pitchFamily="34" charset="-122"/>
                </a:rPr>
                <a:t>旅游</a:t>
              </a:r>
              <a:r>
                <a:rPr b="1" dirty="0">
                  <a:solidFill>
                    <a:srgbClr val="0070C0"/>
                  </a:solidFill>
                  <a:latin typeface="微软雅黑" panose="020B0503020204020204" pitchFamily="34" charset="-122"/>
                  <a:ea typeface="微软雅黑" panose="020B0503020204020204" pitchFamily="34" charset="-122"/>
                </a:rPr>
                <a:t>”</a:t>
              </a:r>
              <a:r>
                <a:rPr sz="1600" dirty="0">
                  <a:solidFill>
                    <a:schemeClr val="tx1">
                      <a:lumMod val="65000"/>
                      <a:lumOff val="35000"/>
                    </a:schemeClr>
                  </a:solidFill>
                  <a:latin typeface="微软雅黑" panose="020B0503020204020204" pitchFamily="34" charset="-122"/>
                  <a:ea typeface="微软雅黑" panose="020B0503020204020204" pitchFamily="34" charset="-122"/>
                </a:rPr>
                <a:t>具有重要意义。</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999" y="2727"/>
              <a:ext cx="2477" cy="777"/>
            </a:xfrm>
            <a:prstGeom prst="rect">
              <a:avLst/>
            </a:prstGeom>
            <a:solidFill>
              <a:srgbClr val="0070C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行业意义</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634365" y="2660650"/>
            <a:ext cx="1572895" cy="493395"/>
          </a:xfrm>
          <a:prstGeom prst="rect">
            <a:avLst/>
          </a:prstGeom>
          <a:solidFill>
            <a:srgbClr val="0070C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学术意义</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p:nvPr>
            <p:custDataLst>
              <p:tags r:id="rId2"/>
            </p:custDataLst>
          </p:nvPr>
        </p:nvGraphicFramePr>
        <p:xfrm>
          <a:off x="895985" y="3384550"/>
          <a:ext cx="5417820" cy="3151505"/>
        </p:xfrm>
        <a:graphic>
          <a:graphicData uri="http://schemas.openxmlformats.org/drawingml/2006/table">
            <a:tbl>
              <a:tblPr firstRow="1" bandRow="1">
                <a:tableStyleId>{5940675A-B579-460E-94D1-54222C63F5DA}</a:tableStyleId>
              </a:tblPr>
              <a:tblGrid>
                <a:gridCol w="1145540"/>
                <a:gridCol w="2035175"/>
                <a:gridCol w="2237105"/>
              </a:tblGrid>
              <a:tr h="384175">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第一作者</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研究角度</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感知价值维度划分</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385445">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Zelthaml</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经济效用</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收益、成本</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384175">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Perval</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消费者行为学</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情感、社会、质量、经济</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384810">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Petrick</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当地一家餐厅</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质量、情绪反应、声誉......</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384175">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王永贵</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服务业</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情感价值、感知利失......</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384810">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王朝晖</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2010年世博会</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服务价值、美感价值......</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459740">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保继刚</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西双版纳傣族泼水节</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文化认知价值、情感价值......</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38100" cap="flat" cmpd="sng">
                      <a:solidFill>
                        <a:srgbClr val="080000"/>
                      </a:solidFill>
                      <a:prstDash val="solid"/>
                      <a:headEnd type="none" w="med" len="med"/>
                      <a:tailEnd type="none" w="med" len="med"/>
                    </a:lnB>
                    <a:lnTlToBr>
                      <a:noFill/>
                    </a:lnTlToBr>
                    <a:lnBlToTr>
                      <a:noFill/>
                    </a:lnBlToTr>
                    <a:noFill/>
                  </a:tcPr>
                </a:tc>
              </a:tr>
              <a:tr h="384175">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李东祎</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中华老字号餐厅</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a:noFill/>
                    </a:lnR>
                    <a:lnT w="381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功能价值、认知价值......</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0" marR="0" marT="63500" marB="63500" anchor="ctr">
                    <a:lnL>
                      <a:noFill/>
                    </a:lnL>
                    <a:lnR cap="flat">
                      <a:noFill/>
                    </a:lnR>
                    <a:lnT w="381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1064895" y="3040380"/>
            <a:ext cx="5080000" cy="275590"/>
          </a:xfrm>
          <a:prstGeom prst="rect">
            <a:avLst/>
          </a:prstGeom>
          <a:noFill/>
          <a:ln w="9525">
            <a:noFill/>
          </a:ln>
        </p:spPr>
        <p:txBody>
          <a:bodyPr>
            <a:spAutoFit/>
          </a:bodyPr>
          <a:lstStyle/>
          <a:p>
            <a:pPr marL="0" indent="0" algn="ctr"/>
            <a:r>
              <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rPr>
              <a:t>表2-1 学者感知价值维度划分总结</a:t>
            </a:r>
            <a:endPar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7056755" y="2842260"/>
            <a:ext cx="4568825" cy="3807460"/>
            <a:chOff x="11113" y="4118"/>
            <a:chExt cx="7195" cy="5996"/>
          </a:xfrm>
        </p:grpSpPr>
        <p:sp>
          <p:nvSpPr>
            <p:cNvPr id="9" name="矩形 8"/>
            <p:cNvSpPr/>
            <p:nvPr/>
          </p:nvSpPr>
          <p:spPr>
            <a:xfrm>
              <a:off x="11113" y="4118"/>
              <a:ext cx="2062" cy="67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进步性</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1166" y="6293"/>
              <a:ext cx="2062" cy="67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局限性</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1113" y="4822"/>
              <a:ext cx="7144" cy="1088"/>
            </a:xfrm>
            <a:prstGeom prst="rect">
              <a:avLst/>
            </a:prstGeom>
          </p:spPr>
          <p:txBody>
            <a:bodyPr wrap="square">
              <a:spAutoFit/>
            </a:bodyPr>
            <a:lstStyle/>
            <a:p>
              <a:pPr algn="l">
                <a:lnSpc>
                  <a:spcPct val="130000"/>
                </a:lnSpc>
                <a:spcBef>
                  <a:spcPts val="600"/>
                </a:spcBef>
                <a:spcAft>
                  <a:spcPts val="600"/>
                </a:spcAft>
                <a:buFont typeface="+mj-lt"/>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学界对感知价值的定义从经济效用价值的一维视角逐渐向</a:t>
              </a:r>
              <a:r>
                <a:rPr lang="zh-CN" altLang="en-US" sz="1600" b="1" dirty="0">
                  <a:solidFill>
                    <a:srgbClr val="0070C0"/>
                  </a:solidFill>
                  <a:latin typeface="微软雅黑" panose="020B0503020204020204" pitchFamily="34" charset="-122"/>
                  <a:ea typeface="微软雅黑" panose="020B0503020204020204" pitchFamily="34" charset="-122"/>
                </a:rPr>
                <a:t>多维视角</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转变</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1164" y="7080"/>
              <a:ext cx="7144" cy="1088"/>
            </a:xfrm>
            <a:prstGeom prst="rect">
              <a:avLst/>
            </a:prstGeom>
          </p:spPr>
          <p:txBody>
            <a:bodyPr wrap="square">
              <a:spAutoFit/>
            </a:bodyPr>
            <a:lstStyle/>
            <a:p>
              <a:pPr indent="0">
                <a:lnSpc>
                  <a:spcPct val="130000"/>
                </a:lnSpc>
                <a:spcBef>
                  <a:spcPts val="600"/>
                </a:spcBef>
                <a:spcAft>
                  <a:spcPts val="600"/>
                </a:spcAft>
                <a:buFont typeface="+mj-lt"/>
                <a:buNone/>
              </a:pPr>
              <a:r>
                <a:rPr lang="zh-CN" altLang="en-US" sz="1600" b="1" dirty="0">
                  <a:solidFill>
                    <a:srgbClr val="0070C0"/>
                  </a:solidFill>
                  <a:latin typeface="微软雅黑" panose="020B0503020204020204" pitchFamily="34" charset="-122"/>
                  <a:ea typeface="微软雅黑" panose="020B0503020204020204" pitchFamily="34" charset="-122"/>
                </a:rPr>
                <a:t>对美食</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这种旅游产品的</a:t>
              </a:r>
              <a:r>
                <a:rPr lang="zh-CN" altLang="en-US" sz="1600" b="1" dirty="0">
                  <a:solidFill>
                    <a:srgbClr val="0070C0"/>
                  </a:solidFill>
                  <a:latin typeface="微软雅黑" panose="020B0503020204020204" pitchFamily="34" charset="-122"/>
                  <a:ea typeface="微软雅黑" panose="020B0503020204020204" pitchFamily="34" charset="-122"/>
                </a:rPr>
                <a:t>特征关照不足</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，缺乏区域美食与地方美食差异性对感知价值影响实证研究</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1164" y="8522"/>
              <a:ext cx="7142" cy="1592"/>
            </a:xfrm>
            <a:prstGeom prst="rect">
              <a:avLst/>
            </a:prstGeom>
          </p:spPr>
          <p:txBody>
            <a:bodyPr wrap="square">
              <a:spAutoFit/>
            </a:bodyPr>
            <a:lstStyle/>
            <a:p>
              <a:pPr indent="0">
                <a:lnSpc>
                  <a:spcPct val="130000"/>
                </a:lnSpc>
                <a:spcBef>
                  <a:spcPts val="600"/>
                </a:spcBef>
                <a:spcAft>
                  <a:spcPts val="600"/>
                </a:spcAft>
                <a:buFont typeface="+mj-lt"/>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研究方法</a:t>
              </a:r>
              <a:r>
                <a:rPr lang="zh-CN" altLang="en-US" sz="1600" b="1" dirty="0">
                  <a:solidFill>
                    <a:srgbClr val="0070C0"/>
                  </a:solidFill>
                  <a:latin typeface="微软雅黑" panose="020B0503020204020204" pitchFamily="34" charset="-122"/>
                  <a:ea typeface="微软雅黑" panose="020B0503020204020204" pitchFamily="34" charset="-122"/>
                </a:rPr>
                <a:t>以问卷调查、现场访谈</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为主，采</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问题的设计在很大程度会左右最终答案；对文本的</a:t>
              </a:r>
              <a:r>
                <a:rPr lang="zh-CN" altLang="en-US" sz="1600" b="1" dirty="0">
                  <a:solidFill>
                    <a:srgbClr val="0070C0"/>
                  </a:solidFill>
                  <a:latin typeface="微软雅黑" panose="020B0503020204020204" pitchFamily="34" charset="-122"/>
                  <a:ea typeface="微软雅黑" panose="020B0503020204020204" pitchFamily="34" charset="-122"/>
                  <a:sym typeface="+mn-ea"/>
                </a:rPr>
                <a:t>挖掘深度不足</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，通常只停留在关键词提取和词频排序，</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cxnSp>
          <p:nvCxnSpPr>
            <p:cNvPr id="20" name="直接连接符 19"/>
            <p:cNvCxnSpPr>
              <a:cxnSpLocks noChangeShapeType="1"/>
            </p:cNvCxnSpPr>
            <p:nvPr/>
          </p:nvCxnSpPr>
          <p:spPr bwMode="auto">
            <a:xfrm>
              <a:off x="11300" y="8315"/>
              <a:ext cx="6770" cy="11"/>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a:off x="11164" y="5990"/>
              <a:ext cx="6681" cy="5"/>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grpSp>
      <p:grpSp>
        <p:nvGrpSpPr>
          <p:cNvPr id="43" name="组合 42"/>
          <p:cNvGrpSpPr/>
          <p:nvPr/>
        </p:nvGrpSpPr>
        <p:grpSpPr>
          <a:xfrm>
            <a:off x="6741795" y="213995"/>
            <a:ext cx="3171825" cy="342900"/>
            <a:chOff x="10617" y="337"/>
            <a:chExt cx="4995" cy="540"/>
          </a:xfrm>
        </p:grpSpPr>
        <p:sp>
          <p:nvSpPr>
            <p:cNvPr id="44"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25450" y="1090930"/>
            <a:ext cx="2669540" cy="38227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研究内容与创新之处</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学论网-www.xuelun.me"/>
          <p:cNvSpPr txBox="1"/>
          <p:nvPr/>
        </p:nvSpPr>
        <p:spPr>
          <a:xfrm>
            <a:off x="3260090" y="2155190"/>
            <a:ext cx="7920990" cy="1246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（1）</a:t>
            </a:r>
            <a:r>
              <a:rPr b="1" dirty="0">
                <a:solidFill>
                  <a:srgbClr val="0070C0"/>
                </a:solidFill>
                <a:latin typeface="微软雅黑" panose="020B0503020204020204" pitchFamily="34" charset="-122"/>
                <a:ea typeface="微软雅黑" panose="020B0503020204020204" pitchFamily="34" charset="-122"/>
              </a:rPr>
              <a:t>广府美食旅游感知价值的</a:t>
            </a:r>
            <a:r>
              <a:rPr lang="zh-CN" b="1" dirty="0">
                <a:solidFill>
                  <a:srgbClr val="0070C0"/>
                </a:solidFill>
                <a:latin typeface="微软雅黑" panose="020B0503020204020204" pitchFamily="34" charset="-122"/>
                <a:ea typeface="微软雅黑" panose="020B0503020204020204" pitchFamily="34" charset="-122"/>
              </a:rPr>
              <a:t>构成要素</a:t>
            </a:r>
            <a:r>
              <a:rPr sz="1600" dirty="0">
                <a:solidFill>
                  <a:schemeClr val="tx1">
                    <a:lumMod val="65000"/>
                    <a:lumOff val="35000"/>
                  </a:schemeClr>
                </a:solidFill>
                <a:latin typeface="微软雅黑" panose="020B0503020204020204" pitchFamily="34" charset="-122"/>
                <a:ea typeface="微软雅黑" panose="020B0503020204020204" pitchFamily="34" charset="-122"/>
              </a:rPr>
              <a:t>，并基于此构建新的美食旅游感知价值量表</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sz="1600" dirty="0">
                <a:solidFill>
                  <a:schemeClr val="tx1">
                    <a:lumMod val="65000"/>
                    <a:lumOff val="35000"/>
                  </a:schemeClr>
                </a:solidFill>
                <a:latin typeface="微软雅黑" panose="020B0503020204020204" pitchFamily="34" charset="-122"/>
                <a:ea typeface="微软雅黑" panose="020B0503020204020204" pitchFamily="34" charset="-122"/>
              </a:rPr>
              <a:t>2</a:t>
            </a:r>
            <a:r>
              <a:rPr sz="1600" dirty="0">
                <a:solidFill>
                  <a:schemeClr val="tx1">
                    <a:lumMod val="65000"/>
                    <a:lumOff val="35000"/>
                  </a:schemeClr>
                </a:solidFill>
                <a:latin typeface="微软雅黑" panose="020B0503020204020204" pitchFamily="34" charset="-122"/>
                <a:ea typeface="微软雅黑" panose="020B0503020204020204" pitchFamily="34" charset="-122"/>
              </a:rPr>
              <a:t>）游客对广府美食的</a:t>
            </a:r>
            <a:r>
              <a:rPr b="1" dirty="0">
                <a:solidFill>
                  <a:srgbClr val="0070C0"/>
                </a:solidFill>
                <a:latin typeface="微软雅黑" panose="020B0503020204020204" pitchFamily="34" charset="-122"/>
                <a:ea typeface="微软雅黑" panose="020B0503020204020204" pitchFamily="34" charset="-122"/>
              </a:rPr>
              <a:t>整体印象</a:t>
            </a:r>
            <a:r>
              <a:rPr sz="1600" dirty="0">
                <a:solidFill>
                  <a:schemeClr val="tx1">
                    <a:lumMod val="65000"/>
                    <a:lumOff val="35000"/>
                  </a:schemeClr>
                </a:solidFill>
                <a:latin typeface="微软雅黑" panose="020B0503020204020204" pitchFamily="34" charset="-122"/>
                <a:ea typeface="微软雅黑" panose="020B0503020204020204" pitchFamily="34" charset="-122"/>
              </a:rPr>
              <a:t>和集中反映的问题</a:t>
            </a:r>
            <a:r>
              <a:rPr lang="zh-CN"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）各价值感知要素对</a:t>
            </a:r>
            <a:r>
              <a:rPr b="1" dirty="0">
                <a:solidFill>
                  <a:srgbClr val="0070C0"/>
                </a:solidFill>
                <a:latin typeface="微软雅黑" panose="020B0503020204020204" pitchFamily="34" charset="-122"/>
                <a:ea typeface="微软雅黑" panose="020B0503020204020204" pitchFamily="34" charset="-122"/>
                <a:sym typeface="+mn-ea"/>
              </a:rPr>
              <a:t>游客美食体验满意度</a:t>
            </a: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a:t>
            </a:r>
            <a:r>
              <a:rPr 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感知结果和原因</a:t>
            </a:r>
            <a:r>
              <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4" name="矩形 3"/>
          <p:cNvSpPr/>
          <p:nvPr/>
        </p:nvSpPr>
        <p:spPr>
          <a:xfrm>
            <a:off x="3260090" y="1529080"/>
            <a:ext cx="1572895" cy="493395"/>
          </a:xfrm>
          <a:prstGeom prst="rect">
            <a:avLst/>
          </a:prstGeom>
          <a:solidFill>
            <a:srgbClr val="0070C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研究内容</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00025" y="1718945"/>
            <a:ext cx="2625725" cy="5100320"/>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 name="Line 10"/>
              <p:cNvSpPr>
                <a:spLocks noChangeShapeType="1"/>
              </p:cNvSpPr>
              <p:nvPr/>
            </p:nvSpPr>
            <p:spPr bwMode="auto">
              <a:xfrm flipV="1">
                <a:off x="6370638" y="1949451"/>
                <a:ext cx="122238" cy="2095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 name="Line 11"/>
              <p:cNvSpPr>
                <a:spLocks noChangeShapeType="1"/>
              </p:cNvSpPr>
              <p:nvPr/>
            </p:nvSpPr>
            <p:spPr bwMode="auto">
              <a:xfrm flipV="1">
                <a:off x="6573838" y="2239963"/>
                <a:ext cx="211138" cy="122238"/>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12"/>
              <p:cNvSpPr>
                <a:spLocks noChangeShapeType="1"/>
              </p:cNvSpPr>
              <p:nvPr/>
            </p:nvSpPr>
            <p:spPr bwMode="auto">
              <a:xfrm>
                <a:off x="6646863" y="2638426"/>
                <a:ext cx="252413" cy="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3"/>
              <p:cNvSpPr>
                <a:spLocks noChangeShapeType="1"/>
              </p:cNvSpPr>
              <p:nvPr/>
            </p:nvSpPr>
            <p:spPr bwMode="auto">
              <a:xfrm>
                <a:off x="6573838" y="2916238"/>
                <a:ext cx="211138" cy="1206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4"/>
              <p:cNvSpPr>
                <a:spLocks noChangeShapeType="1"/>
              </p:cNvSpPr>
              <p:nvPr/>
            </p:nvSpPr>
            <p:spPr bwMode="auto">
              <a:xfrm flipH="1" flipV="1">
                <a:off x="5689600" y="1949451"/>
                <a:ext cx="122238" cy="2095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5"/>
              <p:cNvSpPr>
                <a:spLocks noChangeShapeType="1"/>
              </p:cNvSpPr>
              <p:nvPr/>
            </p:nvSpPr>
            <p:spPr bwMode="auto">
              <a:xfrm flipH="1" flipV="1">
                <a:off x="5397500" y="2239963"/>
                <a:ext cx="211138" cy="122238"/>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6"/>
              <p:cNvSpPr>
                <a:spLocks noChangeShapeType="1"/>
              </p:cNvSpPr>
              <p:nvPr/>
            </p:nvSpPr>
            <p:spPr bwMode="auto">
              <a:xfrm flipH="1">
                <a:off x="5287963" y="2638426"/>
                <a:ext cx="244475" cy="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7"/>
              <p:cNvSpPr>
                <a:spLocks noChangeShapeType="1"/>
              </p:cNvSpPr>
              <p:nvPr/>
            </p:nvSpPr>
            <p:spPr bwMode="auto">
              <a:xfrm flipH="1">
                <a:off x="5397500" y="2916238"/>
                <a:ext cx="211138" cy="1206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5686425" y="2720014"/>
              <a:ext cx="809625" cy="1139825"/>
              <a:chOff x="5686425" y="2217738"/>
              <a:chExt cx="809625" cy="1139825"/>
            </a:xfrm>
          </p:grpSpPr>
          <p:sp>
            <p:nvSpPr>
              <p:cNvPr id="8" name="Freeform 5"/>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rgbClr val="00B0F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10" name="Freeform 7"/>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11" name="Freeform 8"/>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Line 19"/>
              <p:cNvSpPr>
                <a:spLocks noChangeShapeType="1"/>
              </p:cNvSpPr>
              <p:nvPr/>
            </p:nvSpPr>
            <p:spPr bwMode="auto">
              <a:xfrm>
                <a:off x="5897563" y="3273426"/>
                <a:ext cx="385763"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0"/>
              <p:cNvSpPr>
                <a:spLocks noChangeShapeType="1"/>
              </p:cNvSpPr>
              <p:nvPr/>
            </p:nvSpPr>
            <p:spPr bwMode="auto">
              <a:xfrm>
                <a:off x="5926138" y="3357563"/>
                <a:ext cx="330200"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Freeform 22"/>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24"/>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5"/>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33" name="组合 32"/>
          <p:cNvGrpSpPr/>
          <p:nvPr/>
        </p:nvGrpSpPr>
        <p:grpSpPr>
          <a:xfrm>
            <a:off x="3253740" y="3702050"/>
            <a:ext cx="8034655" cy="1337944"/>
            <a:chOff x="5134" y="5966"/>
            <a:chExt cx="12653" cy="2107"/>
          </a:xfrm>
        </p:grpSpPr>
        <p:sp>
          <p:nvSpPr>
            <p:cNvPr id="5" name="矩形 4"/>
            <p:cNvSpPr/>
            <p:nvPr/>
          </p:nvSpPr>
          <p:spPr>
            <a:xfrm>
              <a:off x="5134" y="6083"/>
              <a:ext cx="2477" cy="777"/>
            </a:xfrm>
            <a:prstGeom prst="rect">
              <a:avLst/>
            </a:prstGeom>
            <a:solidFill>
              <a:srgbClr val="0070C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创新之处</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8466" y="5966"/>
              <a:ext cx="9321" cy="2107"/>
              <a:chOff x="5088027" y="2578049"/>
              <a:chExt cx="3452384" cy="1003457"/>
            </a:xfrm>
          </p:grpSpPr>
          <p:sp>
            <p:nvSpPr>
              <p:cNvPr id="54" name="学论网-专注原创-www.xuelun.me"/>
              <p:cNvSpPr/>
              <p:nvPr/>
            </p:nvSpPr>
            <p:spPr>
              <a:xfrm>
                <a:off x="5314674" y="2578049"/>
                <a:ext cx="3225737" cy="1003457"/>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本文利用</a:t>
                </a:r>
                <a:r>
                  <a:rPr lang="zh-CN" altLang="en-US" b="1" dirty="0">
                    <a:solidFill>
                      <a:srgbClr val="0070C0"/>
                    </a:solidFill>
                    <a:latin typeface="微软雅黑" panose="020B0503020204020204" pitchFamily="34" charset="-122"/>
                    <a:ea typeface="微软雅黑" panose="020B0503020204020204" pitchFamily="34" charset="-122"/>
                  </a:rPr>
                  <a:t>词向量工具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，将文本映射到低维向量空间，通过向量距离度量词语语义联系，</a:t>
                </a:r>
                <a:r>
                  <a:rPr lang="zh-CN" altLang="en-US" b="1" dirty="0">
                    <a:solidFill>
                      <a:srgbClr val="0070C0"/>
                    </a:solidFill>
                    <a:latin typeface="微软雅黑" panose="020B0503020204020204" pitchFamily="34" charset="-122"/>
                    <a:ea typeface="微软雅黑" panose="020B0503020204020204" pitchFamily="34" charset="-122"/>
                  </a:rPr>
                  <a:t>为低层次语义信息的深度挖掘提供可能</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55" name="学论网-专注原创-www.xuelun.me"/>
              <p:cNvSpPr/>
              <p:nvPr/>
            </p:nvSpPr>
            <p:spPr>
              <a:xfrm>
                <a:off x="5088027" y="2730449"/>
                <a:ext cx="176668" cy="176689"/>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grpSp>
        <p:nvGrpSpPr>
          <p:cNvPr id="56" name="组合 55"/>
          <p:cNvGrpSpPr/>
          <p:nvPr/>
        </p:nvGrpSpPr>
        <p:grpSpPr>
          <a:xfrm>
            <a:off x="5369404" y="5134832"/>
            <a:ext cx="6198778" cy="1245235"/>
            <a:chOff x="5090665" y="2995008"/>
            <a:chExt cx="4086290" cy="933925"/>
          </a:xfrm>
        </p:grpSpPr>
        <p:sp>
          <p:nvSpPr>
            <p:cNvPr id="57" name="学论网-专注原创-www.xuelun.me"/>
            <p:cNvSpPr txBox="1"/>
            <p:nvPr/>
          </p:nvSpPr>
          <p:spPr>
            <a:xfrm>
              <a:off x="5346848" y="2995008"/>
              <a:ext cx="3830107" cy="933925"/>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word2vec工具结合k-means聚类的大数据研究方法在探究旅游地意象、股票市场预测等方面已经得到大量运用和实践，但</a:t>
              </a:r>
              <a:r>
                <a:rPr lang="zh-CN" altLang="en-US" b="1" dirty="0">
                  <a:solidFill>
                    <a:srgbClr val="0070C0"/>
                  </a:solidFill>
                  <a:latin typeface="微软雅黑" panose="020B0503020204020204" pitchFamily="34" charset="-122"/>
                  <a:ea typeface="微软雅黑" panose="020B0503020204020204" pitchFamily="34" charset="-122"/>
                  <a:sym typeface="+mn-ea"/>
                </a:rPr>
                <a:t>在探究美食旅游价值感知研究方面尚未有先例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8" name="学论网-专注原创-www.xuelun.me"/>
            <p:cNvSpPr/>
            <p:nvPr/>
          </p:nvSpPr>
          <p:spPr>
            <a:xfrm>
              <a:off x="5090665" y="3098352"/>
              <a:ext cx="199671" cy="202883"/>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2</a:t>
              </a:r>
              <a:endParaRPr lang="en-US" altLang="zh-CN" dirty="0">
                <a:solidFill>
                  <a:schemeClr val="bg1"/>
                </a:solidFill>
                <a:latin typeface="微软雅黑" panose="020B0503020204020204" pitchFamily="34" charset="-122"/>
                <a:ea typeface="微软雅黑" panose="020B0503020204020204" pitchFamily="34" charset="-122"/>
              </a:endParaRPr>
            </a:p>
          </p:txBody>
        </p:sp>
      </p:grpSp>
      <p:cxnSp>
        <p:nvCxnSpPr>
          <p:cNvPr id="13" name="直接连接符 12"/>
          <p:cNvCxnSpPr/>
          <p:nvPr/>
        </p:nvCxnSpPr>
        <p:spPr>
          <a:xfrm flipV="1">
            <a:off x="3375025" y="3535045"/>
            <a:ext cx="7841615" cy="18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研究背景与内容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pic>
        <p:nvPicPr>
          <p:cNvPr id="4" name="图片 515"/>
          <p:cNvPicPr>
            <a:picLocks noChangeAspect="1"/>
          </p:cNvPicPr>
          <p:nvPr/>
        </p:nvPicPr>
        <p:blipFill>
          <a:blip r:embed="rId2">
            <a:extLst>
              <a:ext uri="{28A0092B-C50C-407E-A947-70E740481C1C}">
                <a14:useLocalDpi xmlns:a14="http://schemas.microsoft.com/office/drawing/2010/main" val="0"/>
              </a:ext>
            </a:extLst>
          </a:blip>
          <a:srcRect t="37542" r="91"/>
          <a:stretch>
            <a:fillRect/>
          </a:stretch>
        </p:blipFill>
        <p:spPr>
          <a:xfrm>
            <a:off x="2581275" y="791845"/>
            <a:ext cx="6636385" cy="6111240"/>
          </a:xfrm>
          <a:prstGeom prst="rect">
            <a:avLst/>
          </a:prstGeom>
        </p:spPr>
      </p:pic>
      <p:grpSp>
        <p:nvGrpSpPr>
          <p:cNvPr id="101" name="组合 100"/>
          <p:cNvGrpSpPr/>
          <p:nvPr/>
        </p:nvGrpSpPr>
        <p:grpSpPr>
          <a:xfrm>
            <a:off x="523875" y="1537970"/>
            <a:ext cx="6497955" cy="2294890"/>
            <a:chOff x="825" y="2422"/>
            <a:chExt cx="10233" cy="3614"/>
          </a:xfrm>
        </p:grpSpPr>
        <p:sp>
          <p:nvSpPr>
            <p:cNvPr id="6" name="矩形 5"/>
            <p:cNvSpPr/>
            <p:nvPr/>
          </p:nvSpPr>
          <p:spPr>
            <a:xfrm>
              <a:off x="8004" y="2764"/>
              <a:ext cx="3054" cy="86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25" y="2422"/>
              <a:ext cx="6230" cy="3614"/>
              <a:chOff x="698" y="3244"/>
              <a:chExt cx="6500" cy="3776"/>
            </a:xfrm>
          </p:grpSpPr>
          <p:pic>
            <p:nvPicPr>
              <p:cNvPr id="7" name="图片 6" descr="截屏2021-05-29 上午12.33.03"/>
              <p:cNvPicPr>
                <a:picLocks noChangeAspect="1"/>
              </p:cNvPicPr>
              <p:nvPr/>
            </p:nvPicPr>
            <p:blipFill>
              <a:blip r:embed="rId3"/>
              <a:stretch>
                <a:fillRect/>
              </a:stretch>
            </p:blipFill>
            <p:spPr>
              <a:xfrm>
                <a:off x="698" y="3244"/>
                <a:ext cx="6500" cy="3777"/>
              </a:xfrm>
              <a:prstGeom prst="rect">
                <a:avLst/>
              </a:prstGeom>
            </p:spPr>
          </p:pic>
          <p:sp>
            <p:nvSpPr>
              <p:cNvPr id="8" name="矩形 7"/>
              <p:cNvSpPr/>
              <p:nvPr/>
            </p:nvSpPr>
            <p:spPr>
              <a:xfrm>
                <a:off x="4821" y="4201"/>
                <a:ext cx="2222" cy="949"/>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2" name="组合 101"/>
          <p:cNvGrpSpPr/>
          <p:nvPr/>
        </p:nvGrpSpPr>
        <p:grpSpPr>
          <a:xfrm>
            <a:off x="5162550" y="2696210"/>
            <a:ext cx="6381952" cy="3357668"/>
            <a:chOff x="8130" y="4246"/>
            <a:chExt cx="10050" cy="5288"/>
          </a:xfrm>
        </p:grpSpPr>
        <p:grpSp>
          <p:nvGrpSpPr>
            <p:cNvPr id="12" name="组合 11"/>
            <p:cNvGrpSpPr/>
            <p:nvPr/>
          </p:nvGrpSpPr>
          <p:grpSpPr>
            <a:xfrm>
              <a:off x="10900" y="5312"/>
              <a:ext cx="7281" cy="4222"/>
              <a:chOff x="9224" y="6984"/>
              <a:chExt cx="5963" cy="3246"/>
            </a:xfrm>
          </p:grpSpPr>
          <p:pic>
            <p:nvPicPr>
              <p:cNvPr id="10" name="图片 9" descr="截屏2021-05-29 上午12.36.01"/>
              <p:cNvPicPr>
                <a:picLocks noChangeAspect="1"/>
              </p:cNvPicPr>
              <p:nvPr/>
            </p:nvPicPr>
            <p:blipFill>
              <a:blip r:embed="rId4"/>
              <a:stretch>
                <a:fillRect/>
              </a:stretch>
            </p:blipFill>
            <p:spPr>
              <a:xfrm>
                <a:off x="9224" y="6984"/>
                <a:ext cx="5963" cy="3246"/>
              </a:xfrm>
              <a:prstGeom prst="rect">
                <a:avLst/>
              </a:prstGeom>
            </p:spPr>
          </p:pic>
          <p:sp>
            <p:nvSpPr>
              <p:cNvPr id="11" name="矩形 10"/>
              <p:cNvSpPr/>
              <p:nvPr/>
            </p:nvSpPr>
            <p:spPr>
              <a:xfrm>
                <a:off x="11150" y="7726"/>
                <a:ext cx="2310" cy="602"/>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8130" y="4246"/>
              <a:ext cx="2320" cy="877"/>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p:cNvGrpSpPr/>
          <p:nvPr/>
        </p:nvGrpSpPr>
        <p:grpSpPr>
          <a:xfrm>
            <a:off x="4817745" y="3604260"/>
            <a:ext cx="6727190" cy="3143885"/>
            <a:chOff x="7587" y="5676"/>
            <a:chExt cx="10594" cy="4951"/>
          </a:xfrm>
        </p:grpSpPr>
        <p:sp>
          <p:nvSpPr>
            <p:cNvPr id="14" name="矩形 13"/>
            <p:cNvSpPr/>
            <p:nvPr/>
          </p:nvSpPr>
          <p:spPr>
            <a:xfrm>
              <a:off x="8616" y="5676"/>
              <a:ext cx="1386" cy="361"/>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descr="截屏2021-05-29 上午12.38.10"/>
            <p:cNvPicPr>
              <a:picLocks noChangeAspect="1"/>
            </p:cNvPicPr>
            <p:nvPr/>
          </p:nvPicPr>
          <p:blipFill>
            <a:blip r:embed="rId5"/>
            <a:srcRect t="8231" r="1314" b="11476"/>
            <a:stretch>
              <a:fillRect/>
            </a:stretch>
          </p:blipFill>
          <p:spPr>
            <a:xfrm>
              <a:off x="7587" y="8221"/>
              <a:ext cx="10594" cy="2406"/>
            </a:xfrm>
            <a:prstGeom prst="rect">
              <a:avLst/>
            </a:prstGeom>
          </p:spPr>
        </p:pic>
      </p:grpSp>
      <p:sp>
        <p:nvSpPr>
          <p:cNvPr id="2"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242810" y="932180"/>
            <a:ext cx="4642485" cy="1856105"/>
            <a:chOff x="11406" y="1468"/>
            <a:chExt cx="7311" cy="2923"/>
          </a:xfrm>
        </p:grpSpPr>
        <p:sp>
          <p:nvSpPr>
            <p:cNvPr id="5" name="矩形 4"/>
            <p:cNvSpPr/>
            <p:nvPr/>
          </p:nvSpPr>
          <p:spPr>
            <a:xfrm>
              <a:off x="11406" y="1468"/>
              <a:ext cx="2156" cy="682"/>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641" y="1679"/>
              <a:ext cx="4076" cy="2712"/>
            </a:xfrm>
            <a:prstGeom prst="rect">
              <a:avLst/>
            </a:prstGeom>
            <a:noFill/>
            <a:ln w="9525">
              <a:noFill/>
            </a:ln>
          </p:spPr>
          <p:txBody>
            <a:bodyPr wrap="square">
              <a:spAutoFit/>
            </a:bodyPr>
            <a:lstStyle/>
            <a:p>
              <a:pPr marL="0" indent="0"/>
              <a:r>
                <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rPr>
                <a:t>数据收集时间截止至2021年4月2日，共69880条，每条数据包括</a:t>
              </a:r>
              <a:r>
                <a:rPr lang="zh-CN" altLang="en-US" sz="1600" b="1" dirty="0">
                  <a:solidFill>
                    <a:srgbClr val="0070C0"/>
                  </a:solidFill>
                  <a:latin typeface="微软雅黑" panose="020B0503020204020204" pitchFamily="34" charset="-122"/>
                  <a:ea typeface="微软雅黑" panose="020B0503020204020204" pitchFamily="34" charset="-122"/>
                </a:rPr>
                <a:t>餐厅名称、餐厅位置、用户ID、餐厅评分、评论时间、评论内容</a:t>
              </a:r>
              <a:r>
                <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rPr>
                <a:t>。剔除区域外、手工识别非粤菜类餐厅和不完整数据后剩下</a:t>
              </a:r>
              <a:r>
                <a:rPr lang="zh-CN" altLang="en-US" sz="1600" b="1" dirty="0">
                  <a:solidFill>
                    <a:srgbClr val="0070C0"/>
                  </a:solidFill>
                  <a:latin typeface="微软雅黑" panose="020B0503020204020204" pitchFamily="34" charset="-122"/>
                  <a:ea typeface="微软雅黑" panose="020B0503020204020204" pitchFamily="34" charset="-122"/>
                </a:rPr>
                <a:t>59936条</a:t>
              </a:r>
              <a:endParaRPr lang="zh-CN" altLang="en-US"/>
            </a:p>
          </p:txBody>
        </p:sp>
      </p:gr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97510" y="1400175"/>
            <a:ext cx="4173220" cy="13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189865" y="1031240"/>
            <a:ext cx="4636770" cy="38227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热门美食品牌、美食旅游目的地识别</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矩形 1"/>
          <p:cNvSpPr>
            <a:spLocks noChangeArrowheads="1"/>
          </p:cNvSpPr>
          <p:nvPr/>
        </p:nvSpPr>
        <p:spPr bwMode="auto">
          <a:xfrm>
            <a:off x="2797810" y="1413510"/>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表3-6 评论数量排名前20的餐厅</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graphicFrame>
        <p:nvGraphicFramePr>
          <p:cNvPr id="4" name="表格 -1"/>
          <p:cNvGraphicFramePr/>
          <p:nvPr>
            <p:custDataLst>
              <p:tags r:id="rId2"/>
            </p:custDataLst>
          </p:nvPr>
        </p:nvGraphicFramePr>
        <p:xfrm>
          <a:off x="1237615" y="1781810"/>
          <a:ext cx="5097145" cy="4914900"/>
        </p:xfrm>
        <a:graphic>
          <a:graphicData uri="http://schemas.openxmlformats.org/drawingml/2006/table">
            <a:tbl>
              <a:tblPr firstRow="1" bandRow="1">
                <a:tableStyleId>{5940675A-B579-460E-94D1-54222C63F5DA}</a:tableStyleId>
              </a:tblPr>
              <a:tblGrid>
                <a:gridCol w="487045"/>
                <a:gridCol w="1591945"/>
                <a:gridCol w="921385"/>
                <a:gridCol w="1341120"/>
                <a:gridCol w="755650"/>
              </a:tblGrid>
              <a:tr h="323215">
                <a:tc>
                  <a:txBody>
                    <a:bodyPr/>
                    <a:lstStyle/>
                    <a:p>
                      <a:pPr indent="0">
                        <a:buNone/>
                      </a:pPr>
                      <a:endParaRPr lang="zh-CN" altLang="en-US"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Times New Roman Regular" panose="02020603050405020304" charset="0"/>
                          <a:cs typeface="Times New Roman Regular" panose="02020603050405020304" charset="0"/>
                        </a:rPr>
                        <a:t>餐厅名称</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Times New Roman Regular" panose="02020603050405020304" charset="0"/>
                          <a:cs typeface="Times New Roman Regular" panose="02020603050405020304" charset="0"/>
                        </a:rPr>
                        <a:t>携程评论数量</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Times New Roman" panose="02020603050405020304" charset="0"/>
                          <a:cs typeface="Times New Roman" panose="02020603050405020304" charset="0"/>
                        </a:rPr>
                        <a:t>去哪儿网评论数量</a:t>
                      </a:r>
                      <a:endParaRPr lang="zh-CN" altLang="en-US" sz="1200" b="0">
                        <a:latin typeface="Times New Roman" panose="02020603050405020304" charset="0"/>
                        <a:ea typeface="Times New Roman" panose="02020603050405020304" charset="0"/>
                        <a:cs typeface="Times New Roman"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Times New Roman Regular" panose="02020603050405020304" charset="0"/>
                          <a:cs typeface="Times New Roman Regular" panose="02020603050405020304" charset="0"/>
                        </a:rPr>
                        <a:t>评论总量</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聚福楼店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2080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1922</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4002</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2</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广州酒家</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文昌店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1597</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1678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3275</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3</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喜粤楼店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1320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1267</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2587</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4</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北京路壹店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982</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950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1932</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5</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花城店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900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848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1748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6</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大茶楼店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795</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772</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1567</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7</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陳添記</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十五甫三巷店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1566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1566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8</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炳胜品味</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海印总店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853</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703</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1556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9</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广州酒家</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体育东路店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808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744</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1552</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10</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南信牛奶甜品专家</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1533</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1533</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11</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汇胜楼店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1266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1266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12</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银记肠粉</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上九路店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1228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1228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13</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汇点楼店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1216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1216</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14</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翠华餐厅</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正佳广场店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995</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995</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15</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纯再餐厅</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西城都荟店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988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988</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16</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点都德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德粤楼</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921</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921</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17</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宝华面店</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849</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849</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18</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荔银肠粉</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宝华路店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847</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847</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235">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19</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卡朋西餐</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较场西路店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825</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cap="flat">
                      <a:noFill/>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825</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cap="flat">
                      <a:noFill/>
                    </a:lnB>
                    <a:lnTlToBr>
                      <a:noFill/>
                    </a:lnTlToBr>
                    <a:lnBlToTr>
                      <a:noFill/>
                    </a:lnBlToTr>
                    <a:noFill/>
                  </a:tcPr>
                </a:tc>
              </a:tr>
              <a:tr h="229870">
                <a:tc>
                  <a:txBody>
                    <a:bodyPr/>
                    <a:lstStyle/>
                    <a:p>
                      <a:pPr indent="0" algn="ctr">
                        <a:buNone/>
                      </a:pPr>
                      <a:r>
                        <a:rPr lang="en-US" altLang="zh-CN" sz="1200" b="0">
                          <a:solidFill>
                            <a:srgbClr val="000000"/>
                          </a:solidFill>
                          <a:latin typeface="Times New Roman Regular" panose="02020603050405020304" charset="0"/>
                          <a:cs typeface="Times New Roman Regular" panose="02020603050405020304" charset="0"/>
                        </a:rPr>
                        <a:t>20</a:t>
                      </a:r>
                      <a:endParaRPr lang="en-US" altLang="zh-CN" sz="1200" b="0">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广九餐室</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中山三路店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761</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0</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a:noFill/>
                    </a:lnR>
                    <a:lnT cap="flat">
                      <a:noFill/>
                    </a:lnT>
                    <a:lnB w="381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a:latin typeface="Times New Roman Regular" panose="02020603050405020304" charset="0"/>
                          <a:cs typeface="Times New Roman Regular" panose="02020603050405020304" charset="0"/>
                        </a:rPr>
                        <a:t>761</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b">
                    <a:lnL>
                      <a:noFill/>
                    </a:lnL>
                    <a:lnR cap="flat">
                      <a:noFill/>
                    </a:lnR>
                    <a:lnT cap="flat">
                      <a:noFill/>
                    </a:lnT>
                    <a:lnB w="381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文本框 34"/>
          <p:cNvSpPr>
            <a:spLocks noChangeArrowheads="1"/>
          </p:cNvSpPr>
          <p:nvPr/>
        </p:nvSpPr>
        <p:spPr bwMode="auto">
          <a:xfrm>
            <a:off x="6957695" y="2834640"/>
            <a:ext cx="413829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marL="285750" indent="-285750">
              <a:lnSpc>
                <a:spcPct val="150000"/>
              </a:lnSpc>
              <a:buFont typeface="Wingdings" panose="05000000000000000000" charset="0"/>
              <a:buChar char=""/>
            </a:pPr>
            <a:r>
              <a:rPr lang="zh-CN" sz="1400" dirty="0">
                <a:solidFill>
                  <a:schemeClr val="tx1">
                    <a:lumMod val="65000"/>
                    <a:lumOff val="35000"/>
                  </a:schemeClr>
                </a:solidFill>
                <a:latin typeface="微软雅黑" panose="020B0503020204020204" pitchFamily="34" charset="-122"/>
                <a:ea typeface="微软雅黑" panose="020B0503020204020204" pitchFamily="34" charset="-122"/>
              </a:rPr>
              <a:t>从品类上来看，</a:t>
            </a:r>
            <a:r>
              <a:rPr sz="1400" dirty="0">
                <a:solidFill>
                  <a:schemeClr val="tx1">
                    <a:lumMod val="65000"/>
                    <a:lumOff val="35000"/>
                  </a:schemeClr>
                </a:solidFill>
                <a:latin typeface="微软雅黑" panose="020B0503020204020204" pitchFamily="34" charset="-122"/>
                <a:ea typeface="微软雅黑" panose="020B0503020204020204" pitchFamily="34" charset="-122"/>
              </a:rPr>
              <a:t>热门餐厅前20名主要以茶餐厅、广式早茶、海鲜、甜品铺、粥粉铺等品类为主。</a:t>
            </a:r>
            <a:r>
              <a:rPr lang="zh-CN" sz="1400" dirty="0">
                <a:solidFill>
                  <a:schemeClr val="tx1">
                    <a:lumMod val="65000"/>
                    <a:lumOff val="35000"/>
                  </a:schemeClr>
                </a:solidFill>
                <a:latin typeface="微软雅黑" panose="020B0503020204020204" pitchFamily="34" charset="-122"/>
                <a:ea typeface="微软雅黑" panose="020B0503020204020204" pitchFamily="34" charset="-122"/>
              </a:rPr>
              <a:t>其中，</a:t>
            </a:r>
            <a:r>
              <a:rPr sz="1600" b="1" dirty="0">
                <a:solidFill>
                  <a:srgbClr val="0070C0"/>
                </a:solidFill>
                <a:latin typeface="微软雅黑" panose="020B0503020204020204" pitchFamily="34" charset="-122"/>
                <a:ea typeface="微软雅黑" panose="020B0503020204020204" pitchFamily="34" charset="-122"/>
              </a:rPr>
              <a:t>广式早茶</a:t>
            </a:r>
            <a:r>
              <a:rPr lang="zh-CN" sz="1600" b="1" dirty="0">
                <a:solidFill>
                  <a:srgbClr val="0070C0"/>
                </a:solidFill>
                <a:latin typeface="微软雅黑" panose="020B0503020204020204" pitchFamily="34" charset="-122"/>
                <a:ea typeface="微软雅黑" panose="020B0503020204020204" pitchFamily="34" charset="-122"/>
              </a:rPr>
              <a:t>和茶餐厅</a:t>
            </a:r>
            <a:r>
              <a:rPr sz="1600" b="1" dirty="0">
                <a:solidFill>
                  <a:srgbClr val="0070C0"/>
                </a:solidFill>
                <a:latin typeface="微软雅黑" panose="020B0503020204020204" pitchFamily="34" charset="-122"/>
                <a:ea typeface="微软雅黑" panose="020B0503020204020204" pitchFamily="34" charset="-122"/>
              </a:rPr>
              <a:t>相比其他粤菜品类具有绝对优势</a:t>
            </a:r>
            <a:r>
              <a:rPr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
            </a:pPr>
            <a:r>
              <a:rPr sz="1400" dirty="0">
                <a:solidFill>
                  <a:schemeClr val="tx1">
                    <a:lumMod val="65000"/>
                    <a:lumOff val="35000"/>
                  </a:schemeClr>
                </a:solidFill>
                <a:latin typeface="微软雅黑" panose="020B0503020204020204" pitchFamily="34" charset="-122"/>
                <a:ea typeface="微软雅黑" panose="020B0503020204020204" pitchFamily="34" charset="-122"/>
              </a:rPr>
              <a:t>从具体排名来看，广州百年大茶楼</a:t>
            </a:r>
            <a:r>
              <a:rPr sz="1600" b="1" dirty="0">
                <a:solidFill>
                  <a:srgbClr val="0070C0"/>
                </a:solidFill>
                <a:latin typeface="微软雅黑" panose="020B0503020204020204" pitchFamily="34" charset="-122"/>
                <a:ea typeface="微软雅黑" panose="020B0503020204020204" pitchFamily="34" charset="-122"/>
              </a:rPr>
              <a:t>点都德</a:t>
            </a:r>
            <a:r>
              <a:rPr lang="zh-CN" sz="1600" b="1" dirty="0">
                <a:solidFill>
                  <a:srgbClr val="0070C0"/>
                </a:solidFill>
                <a:latin typeface="微软雅黑" panose="020B0503020204020204" pitchFamily="34" charset="-122"/>
                <a:ea typeface="微软雅黑" panose="020B0503020204020204" pitchFamily="34" charset="-122"/>
              </a:rPr>
              <a:t>具有</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霸榜</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趋势，</a:t>
            </a:r>
            <a:r>
              <a:rPr sz="1400" dirty="0">
                <a:solidFill>
                  <a:schemeClr val="tx1">
                    <a:lumMod val="65000"/>
                    <a:lumOff val="35000"/>
                  </a:schemeClr>
                </a:solidFill>
                <a:latin typeface="微软雅黑" panose="020B0503020204020204" pitchFamily="34" charset="-122"/>
                <a:ea typeface="微软雅黑" panose="020B0503020204020204" pitchFamily="34" charset="-122"/>
              </a:rPr>
              <a:t>占到广州粤菜餐厅热门前20名的8席</a:t>
            </a:r>
            <a:r>
              <a:rPr lang="zh-CN" sz="1400" dirty="0">
                <a:solidFill>
                  <a:schemeClr val="tx1">
                    <a:lumMod val="65000"/>
                    <a:lumOff val="35000"/>
                  </a:schemeClr>
                </a:solidFill>
                <a:latin typeface="微软雅黑" panose="020B0503020204020204" pitchFamily="34" charset="-122"/>
                <a:ea typeface="微软雅黑" panose="020B0503020204020204" pitchFamily="34" charset="-122"/>
              </a:rPr>
              <a:t>，说明极具规模和省外知名度的全国连锁型餐厅更容易得到外来游客的追捧。</a:t>
            </a:r>
            <a:endParaRPr 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7055485" y="2124075"/>
            <a:ext cx="1685925" cy="493395"/>
          </a:xfrm>
          <a:prstGeom prst="rect">
            <a:avLst/>
          </a:prstGeom>
          <a:solidFill>
            <a:srgbClr val="0070C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分析与结论</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300" fill="hold"/>
                                        <p:tgtEl>
                                          <p:spTgt spid="53"/>
                                        </p:tgtEl>
                                        <p:attrNameLst>
                                          <p:attrName>ppt_x</p:attrName>
                                        </p:attrNameLst>
                                      </p:cBhvr>
                                      <p:tavLst>
                                        <p:tav tm="0">
                                          <p:val>
                                            <p:strVal val="0-#ppt_w/2"/>
                                          </p:val>
                                        </p:tav>
                                        <p:tav tm="100000">
                                          <p:val>
                                            <p:strVal val="#ppt_x"/>
                                          </p:val>
                                        </p:tav>
                                      </p:tavLst>
                                    </p:anim>
                                    <p:anim calcmode="lin" valueType="num">
                                      <p:cBhvr additive="base">
                                        <p:cTn id="15" dur="300" fill="hold"/>
                                        <p:tgtEl>
                                          <p:spTgt spid="53"/>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2" decel="5330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750" fill="hold"/>
                                        <p:tgtEl>
                                          <p:spTgt spid="2"/>
                                        </p:tgtEl>
                                        <p:attrNameLst>
                                          <p:attrName>ppt_x</p:attrName>
                                        </p:attrNameLst>
                                      </p:cBhvr>
                                      <p:tavLst>
                                        <p:tav tm="0">
                                          <p:val>
                                            <p:strVal val="1+#ppt_w/2"/>
                                          </p:val>
                                        </p:tav>
                                        <p:tav tm="100000">
                                          <p:val>
                                            <p:strVal val="#ppt_x"/>
                                          </p:val>
                                        </p:tav>
                                      </p:tavLst>
                                    </p:anim>
                                    <p:anim calcmode="lin" valueType="num">
                                      <p:cBhvr additive="base">
                                        <p:cTn id="20"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3" grpId="0" autoUpdateAnimBg="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299085" y="1336675"/>
            <a:ext cx="9321165" cy="273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2" name="文本框 34"/>
          <p:cNvSpPr>
            <a:spLocks noChangeArrowheads="1"/>
          </p:cNvSpPr>
          <p:nvPr/>
        </p:nvSpPr>
        <p:spPr bwMode="auto">
          <a:xfrm>
            <a:off x="3232785" y="793115"/>
            <a:ext cx="677037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indent="0">
              <a:lnSpc>
                <a:spcPct val="150000"/>
              </a:lnSpc>
              <a:buFont typeface="Wingdings" panose="05000000000000000000" charset="0"/>
              <a:buNone/>
            </a:pPr>
            <a:r>
              <a:rPr sz="2000" b="1" dirty="0">
                <a:solidFill>
                  <a:srgbClr val="0070C0"/>
                </a:solidFill>
                <a:latin typeface="微软雅黑" panose="020B0503020204020204" pitchFamily="34" charset="-122"/>
                <a:ea typeface="微软雅黑" panose="020B0503020204020204" pitchFamily="34" charset="-122"/>
              </a:rPr>
              <a:t>热点广府美食旅游目的地多围绕地铁站点</a:t>
            </a:r>
            <a:r>
              <a:rPr lang="zh-CN" sz="2000" b="1" dirty="0">
                <a:solidFill>
                  <a:srgbClr val="0070C0"/>
                </a:solidFill>
                <a:latin typeface="微软雅黑" panose="020B0503020204020204" pitchFamily="34" charset="-122"/>
                <a:ea typeface="微软雅黑" panose="020B0503020204020204" pitchFamily="34" charset="-122"/>
              </a:rPr>
              <a:t>和</a:t>
            </a:r>
            <a:r>
              <a:rPr sz="2000" b="1" dirty="0">
                <a:solidFill>
                  <a:srgbClr val="0070C0"/>
                </a:solidFill>
                <a:latin typeface="微软雅黑" panose="020B0503020204020204" pitchFamily="34" charset="-122"/>
                <a:ea typeface="微软雅黑" panose="020B0503020204020204" pitchFamily="34" charset="-122"/>
              </a:rPr>
              <a:t>旅游</a:t>
            </a:r>
            <a:r>
              <a:rPr lang="zh-CN" sz="2000" b="1" dirty="0">
                <a:solidFill>
                  <a:srgbClr val="0070C0"/>
                </a:solidFill>
                <a:latin typeface="微软雅黑" panose="020B0503020204020204" pitchFamily="34" charset="-122"/>
                <a:ea typeface="微软雅黑" panose="020B0503020204020204" pitchFamily="34" charset="-122"/>
              </a:rPr>
              <a:t>景点分布</a:t>
            </a:r>
            <a:endParaRPr lang="zh-CN" sz="2000" b="1" dirty="0">
              <a:solidFill>
                <a:srgbClr val="0070C0"/>
              </a:solidFill>
              <a:latin typeface="微软雅黑" panose="020B0503020204020204" pitchFamily="34" charset="-122"/>
              <a:ea typeface="微软雅黑" panose="020B0503020204020204" pitchFamily="34" charset="-122"/>
            </a:endParaRPr>
          </a:p>
        </p:txBody>
      </p:sp>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201930" y="954405"/>
            <a:ext cx="2693035" cy="38227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美食区域的空间布局</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82"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600200" y="1507490"/>
            <a:ext cx="3757930" cy="5335905"/>
          </a:xfrm>
          <a:prstGeom prst="rect">
            <a:avLst/>
          </a:prstGeom>
          <a:noFill/>
          <a:ln>
            <a:noFill/>
          </a:ln>
        </p:spPr>
      </p:pic>
      <p:pic>
        <p:nvPicPr>
          <p:cNvPr id="581" name="图片 9"/>
          <p:cNvPicPr>
            <a:picLocks noChangeAspect="1" noChangeArrowheads="1"/>
          </p:cNvPicPr>
          <p:nvPr/>
        </p:nvPicPr>
        <p:blipFill>
          <a:blip r:embed="rId3" cstate="print">
            <a:extLst>
              <a:ext uri="{28A0092B-C50C-407E-A947-70E740481C1C}">
                <a14:useLocalDpi xmlns:a14="http://schemas.microsoft.com/office/drawing/2010/main" val="0"/>
              </a:ext>
            </a:extLst>
          </a:blip>
          <a:srcRect l="3575" t="2760" r="6006" b="28220"/>
          <a:stretch>
            <a:fillRect/>
          </a:stretch>
        </p:blipFill>
        <p:spPr>
          <a:xfrm>
            <a:off x="6614160" y="1363345"/>
            <a:ext cx="5109210" cy="5504815"/>
          </a:xfrm>
          <a:prstGeom prst="rect">
            <a:avLst/>
          </a:prstGeom>
          <a:noFill/>
          <a:ln>
            <a:noFill/>
          </a:ln>
        </p:spPr>
      </p:pic>
      <p:grpSp>
        <p:nvGrpSpPr>
          <p:cNvPr id="10" name="组合 9"/>
          <p:cNvGrpSpPr/>
          <p:nvPr/>
        </p:nvGrpSpPr>
        <p:grpSpPr>
          <a:xfrm>
            <a:off x="2453005" y="1616710"/>
            <a:ext cx="3888105" cy="3957955"/>
            <a:chOff x="3863" y="2546"/>
            <a:chExt cx="6123" cy="6233"/>
          </a:xfrm>
        </p:grpSpPr>
        <p:sp>
          <p:nvSpPr>
            <p:cNvPr id="7" name="矩形 6"/>
            <p:cNvSpPr/>
            <p:nvPr/>
          </p:nvSpPr>
          <p:spPr>
            <a:xfrm>
              <a:off x="3863" y="6462"/>
              <a:ext cx="1311" cy="11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5282" y="2546"/>
              <a:ext cx="4705" cy="39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64" y="7575"/>
              <a:ext cx="4616" cy="12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7515225" y="4901565"/>
            <a:ext cx="570865" cy="569595"/>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253855" y="4606925"/>
            <a:ext cx="660400" cy="614680"/>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709535" y="5669280"/>
            <a:ext cx="660400" cy="614680"/>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bldLvl="0" animBg="1"/>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939" y="-315709"/>
            <a:ext cx="2498673" cy="1406382"/>
          </a:xfrm>
          <a:prstGeom prst="rect">
            <a:avLst/>
          </a:prstGeom>
        </p:spPr>
      </p:pic>
      <p:sp>
        <p:nvSpPr>
          <p:cNvPr id="5" name="矩形 4"/>
          <p:cNvSpPr/>
          <p:nvPr/>
        </p:nvSpPr>
        <p:spPr>
          <a:xfrm>
            <a:off x="6613858" y="127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grpSp>
        <p:nvGrpSpPr>
          <p:cNvPr id="60" name="组合 59"/>
          <p:cNvGrpSpPr/>
          <p:nvPr/>
        </p:nvGrpSpPr>
        <p:grpSpPr>
          <a:xfrm>
            <a:off x="6741795" y="213995"/>
            <a:ext cx="3171825" cy="342900"/>
            <a:chOff x="10617" y="337"/>
            <a:chExt cx="4995" cy="540"/>
          </a:xfrm>
        </p:grpSpPr>
        <p:sp>
          <p:nvSpPr>
            <p:cNvPr id="61" name="TextBox 10"/>
            <p:cNvSpPr txBox="1"/>
            <p:nvPr/>
          </p:nvSpPr>
          <p:spPr>
            <a:xfrm>
              <a:off x="10617" y="337"/>
              <a:ext cx="2117" cy="54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TextBox 9"/>
            <p:cNvSpPr txBox="1"/>
            <p:nvPr/>
          </p:nvSpPr>
          <p:spPr>
            <a:xfrm>
              <a:off x="13496" y="340"/>
              <a:ext cx="2117" cy="537"/>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TextBox 6"/>
          <p:cNvSpPr txBox="1"/>
          <p:nvPr/>
        </p:nvSpPr>
        <p:spPr>
          <a:xfrm>
            <a:off x="3303905" y="215900"/>
            <a:ext cx="152273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研究背景与内容</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TextBox 6"/>
          <p:cNvSpPr txBox="1"/>
          <p:nvPr/>
        </p:nvSpPr>
        <p:spPr>
          <a:xfrm>
            <a:off x="487045" y="1000125"/>
            <a:ext cx="4437380" cy="382270"/>
          </a:xfrm>
          <a:prstGeom prst="rect">
            <a:avLst/>
          </a:prstGeom>
          <a:noFill/>
        </p:spPr>
        <p:txBody>
          <a:bodyPr wrap="square" lIns="0" tIns="48000" rIns="0" bIns="48000" rtlCol="0">
            <a:spAutoFit/>
          </a:bodyPr>
          <a:lstStyle/>
          <a:p>
            <a:pPr algn="ct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3. 结合TF-IDF和词向量的文本聚类分析</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84" name="图片 44" descr="文本聚类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00455" y="1291590"/>
            <a:ext cx="4103370" cy="5650865"/>
          </a:xfrm>
          <a:prstGeom prst="rect">
            <a:avLst/>
          </a:prstGeom>
          <a:noFill/>
          <a:ln>
            <a:noFill/>
          </a:ln>
        </p:spPr>
      </p:pic>
      <p:sp>
        <p:nvSpPr>
          <p:cNvPr id="53" name="矩形 1"/>
          <p:cNvSpPr>
            <a:spLocks noChangeArrowheads="1"/>
          </p:cNvSpPr>
          <p:nvPr/>
        </p:nvSpPr>
        <p:spPr bwMode="auto">
          <a:xfrm>
            <a:off x="-80010" y="6574155"/>
            <a:ext cx="26809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图3-7 文本聚类分析过程</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3"/>
            </p:custDataLst>
          </p:nvPr>
        </p:nvGraphicFramePr>
        <p:xfrm>
          <a:off x="5731192" y="3756025"/>
          <a:ext cx="5889625" cy="2915287"/>
        </p:xfrm>
        <a:graphic>
          <a:graphicData uri="http://schemas.openxmlformats.org/drawingml/2006/table">
            <a:tbl>
              <a:tblPr firstRow="1" bandRow="1">
                <a:tableStyleId>{5940675A-B579-460E-94D1-54222C63F5DA}</a:tableStyleId>
              </a:tblPr>
              <a:tblGrid>
                <a:gridCol w="299085"/>
                <a:gridCol w="3382645"/>
                <a:gridCol w="208280"/>
                <a:gridCol w="1999615"/>
              </a:tblGrid>
              <a:tr h="302260">
                <a:tc>
                  <a:txBody>
                    <a:bodyPr/>
                    <a:lstStyle/>
                    <a:p>
                      <a:pPr indent="0" algn="ctr">
                        <a:buNone/>
                      </a:pPr>
                      <a:endParaRPr lang="zh-CN" altLang="en-US"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fontAlgn="ctr">
                        <a:buNone/>
                      </a:pPr>
                      <a:r>
                        <a:rPr lang="zh-CN" altLang="en-US" sz="1200" b="0">
                          <a:latin typeface="Times New Roman Regular" panose="02020603050405020304" charset="0"/>
                          <a:cs typeface="Times New Roman Regular" panose="02020603050405020304" charset="0"/>
                        </a:rPr>
                        <a:t>原文本</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fontAlgn="ctr">
                        <a:buNone/>
                      </a:pP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nchor="ctr">
                    <a:lnL>
                      <a:noFill/>
                    </a:lnL>
                    <a:lnR>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fontAlgn="ctr">
                        <a:buNone/>
                      </a:pPr>
                      <a:r>
                        <a:rPr lang="zh-CN" altLang="en-US" sz="1200" b="0">
                          <a:latin typeface="Times New Roman Regular" panose="02020603050405020304" charset="0"/>
                          <a:cs typeface="Times New Roman Regular" panose="02020603050405020304" charset="0"/>
                        </a:rPr>
                        <a:t>根据</a:t>
                      </a:r>
                      <a:r>
                        <a:rPr lang="en-US" altLang="zh-CN" sz="1200" b="0">
                          <a:latin typeface="Times New Roman Regular" panose="02020603050405020304" charset="0"/>
                          <a:cs typeface="Times New Roman Regular" panose="02020603050405020304" charset="0"/>
                        </a:rPr>
                        <a:t>TF-IDF</a:t>
                      </a:r>
                      <a:r>
                        <a:rPr lang="zh-CN" altLang="en-US" sz="1200" b="0">
                          <a:latin typeface="Times New Roman Regular" panose="02020603050405020304" charset="0"/>
                          <a:cs typeface="Times New Roman Regular" panose="02020603050405020304" charset="0"/>
                        </a:rPr>
                        <a:t>值提取特征词结果</a:t>
                      </a:r>
                      <a:endParaRPr lang="zh-CN" altLang="en-US" sz="1200" b="0">
                        <a:latin typeface="Times New Roman Regular" panose="02020603050405020304" charset="0"/>
                        <a:cs typeface="Times New Roman Regular" panose="02020603050405020304" charset="0"/>
                      </a:endParaRPr>
                    </a:p>
                  </a:txBody>
                  <a:tcPr marL="0" marR="0" marT="0" marB="1" anchor="ctr">
                    <a:lnL>
                      <a:noFill/>
                    </a:lnL>
                    <a:lnR cap="flat">
                      <a:noFill/>
                    </a:lnR>
                    <a:lnT w="381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565785">
                <a:tc>
                  <a:txBody>
                    <a:bodyPr/>
                    <a:lstStyle/>
                    <a:p>
                      <a:pPr indent="0">
                        <a:buNone/>
                      </a:pPr>
                      <a:r>
                        <a:rPr lang="en-US" altLang="zh-CN" sz="1400" b="0">
                          <a:latin typeface="Times New Roman Regular" panose="02020603050405020304" charset="0"/>
                          <a:cs typeface="Times New Roman Regular" panose="02020603050405020304" charset="0"/>
                        </a:rPr>
                        <a:t>1</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广州好热，今天吃的这家粤菜口味，档次高，价格贵，不敢再去。</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共</a:t>
                      </a:r>
                      <a:r>
                        <a:rPr lang="en-US" altLang="zh-CN" sz="1200" b="0">
                          <a:latin typeface="Times New Roman Regular" panose="02020603050405020304" charset="0"/>
                          <a:cs typeface="Times New Roman Regular" panose="02020603050405020304" charset="0"/>
                        </a:rPr>
                        <a:t>29</a:t>
                      </a:r>
                      <a:r>
                        <a:rPr lang="zh-CN" altLang="en-US" sz="1200" b="0">
                          <a:latin typeface="Times New Roman Regular" panose="02020603050405020304" charset="0"/>
                          <a:cs typeface="Times New Roman Regular" panose="02020603050405020304" charset="0"/>
                        </a:rPr>
                        <a:t>字</a:t>
                      </a:r>
                      <a:r>
                        <a:rPr lang="en-US" altLang="zh-CN" sz="1200" b="0">
                          <a:latin typeface="Times New Roman Regular" panose="02020603050405020304" charset="0"/>
                          <a:cs typeface="Times New Roman Regular" panose="02020603050405020304" charset="0"/>
                        </a:rPr>
                        <a:t>)</a:t>
                      </a: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zh-CN"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档次 高 粤菜 贵</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980440">
                <a:tc>
                  <a:txBody>
                    <a:bodyPr/>
                    <a:lstStyle/>
                    <a:p>
                      <a:pPr indent="0">
                        <a:buNone/>
                      </a:pPr>
                      <a:r>
                        <a:rPr lang="en-US" altLang="zh-CN" sz="1400" b="0">
                          <a:latin typeface="Times New Roman Regular" panose="02020603050405020304" charset="0"/>
                          <a:cs typeface="Times New Roman Regular" panose="02020603050405020304" charset="0"/>
                        </a:rPr>
                        <a:t>2</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店里装修别致，用餐很舒适，小朋友很喜欢，菜式不错，力荐烧鹅和巷子里的萝卜牛腩还有十三幺，还有野生菌煲也不错呢，豆腐煲也挺好的，炒芥蓝很喜欢，口感嫩嫩脆脆的，味道挺赞（共</a:t>
                      </a:r>
                      <a:r>
                        <a:rPr lang="en-US" altLang="zh-CN" sz="1200" b="0">
                          <a:latin typeface="Times New Roman Regular" panose="02020603050405020304" charset="0"/>
                          <a:cs typeface="Times New Roman Regular" panose="02020603050405020304" charset="0"/>
                        </a:rPr>
                        <a:t>82</a:t>
                      </a:r>
                      <a:r>
                        <a:rPr lang="zh-CN" altLang="en-US" sz="1200" b="0">
                          <a:latin typeface="Times New Roman Regular" panose="02020603050405020304" charset="0"/>
                          <a:cs typeface="Times New Roman Regular" panose="02020603050405020304" charset="0"/>
                        </a:rPr>
                        <a:t>字）</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嫩嫩 挺赞 巷子 力荐 别致 脆脆 装修 小朋友 喜欢 牛腩 舒适 菜式</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cap="flat">
                      <a:noFill/>
                    </a:lnT>
                    <a:lnB cap="flat">
                      <a:noFill/>
                    </a:lnB>
                    <a:lnTlToBr>
                      <a:noFill/>
                    </a:lnTlToBr>
                    <a:lnBlToTr>
                      <a:noFill/>
                    </a:lnBlToTr>
                    <a:noFill/>
                  </a:tcPr>
                </a:tc>
              </a:tr>
              <a:tr h="869315">
                <a:tc>
                  <a:txBody>
                    <a:bodyPr/>
                    <a:lstStyle/>
                    <a:p>
                      <a:pPr indent="0">
                        <a:buNone/>
                      </a:pPr>
                      <a:r>
                        <a:rPr lang="en-US" altLang="zh-CN" sz="1400" b="0">
                          <a:latin typeface="Times New Roman Regular" panose="02020603050405020304" charset="0"/>
                          <a:cs typeface="Times New Roman Regular" panose="02020603050405020304" charset="0"/>
                        </a:rPr>
                        <a:t>3</a:t>
                      </a:r>
                      <a:endParaRPr lang="en-US" altLang="zh-CN" sz="14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出品精致，即点即制，材料新鲜，味道好极了。烧乳鸽只能</a:t>
                      </a:r>
                      <a:r>
                        <a:rPr lang="en-US" altLang="zh-CN" sz="1200" b="0">
                          <a:latin typeface="Times New Roman Regular" panose="02020603050405020304" charset="0"/>
                          <a:cs typeface="Times New Roman Regular" panose="02020603050405020304" charset="0"/>
                        </a:rPr>
                        <a:t>2</a:t>
                      </a:r>
                      <a:r>
                        <a:rPr lang="zh-CN" altLang="en-US" sz="1200" b="0">
                          <a:latin typeface="Times New Roman Regular" panose="02020603050405020304" charset="0"/>
                          <a:cs typeface="Times New Roman Regular" panose="02020603050405020304" charset="0"/>
                        </a:rPr>
                        <a:t>人点一个，</a:t>
                      </a:r>
                      <a:r>
                        <a:rPr lang="en-US" altLang="zh-CN" sz="1200" b="0">
                          <a:latin typeface="Times New Roman Regular" panose="02020603050405020304" charset="0"/>
                          <a:cs typeface="Times New Roman Regular" panose="02020603050405020304" charset="0"/>
                        </a:rPr>
                        <a:t>18</a:t>
                      </a:r>
                      <a:r>
                        <a:rPr lang="zh-CN" altLang="en-US" sz="1200" b="0">
                          <a:latin typeface="Times New Roman Regular" panose="02020603050405020304" charset="0"/>
                          <a:cs typeface="Times New Roman Regular" panose="02020603050405020304" charset="0"/>
                        </a:rPr>
                        <a:t>块一只，这次的有点小，卖相也不如之前的</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蛋挞热辣辣，就是皮超薄，软软的拿不起</a:t>
                      </a:r>
                      <a:r>
                        <a:rPr lang="en-US" altLang="zh-CN" sz="1200" b="0">
                          <a:latin typeface="Times New Roman Regular" panose="02020603050405020304" charset="0"/>
                          <a:cs typeface="Times New Roman Regular" panose="02020603050405020304" charset="0"/>
                        </a:rPr>
                        <a:t>......</a:t>
                      </a:r>
                      <a:r>
                        <a:rPr lang="zh-CN" altLang="en-US" sz="1200" b="0">
                          <a:latin typeface="Times New Roman Regular" panose="02020603050405020304" charset="0"/>
                          <a:cs typeface="Times New Roman Regular" panose="02020603050405020304" charset="0"/>
                        </a:rPr>
                        <a:t>唯一不喜的是，没有停车场叫楼下付费，</a:t>
                      </a:r>
                      <a:r>
                        <a:rPr lang="en-US" altLang="zh-CN" sz="1200" b="0">
                          <a:latin typeface="Times New Roman Regular" panose="02020603050405020304" charset="0"/>
                          <a:cs typeface="Times New Roman Regular" panose="02020603050405020304" charset="0"/>
                        </a:rPr>
                        <a:t>12</a:t>
                      </a:r>
                      <a:r>
                        <a:rPr lang="zh-CN" altLang="en-US" sz="1200" b="0">
                          <a:latin typeface="Times New Roman Regular" panose="02020603050405020304" charset="0"/>
                          <a:cs typeface="Times New Roman Regular" panose="02020603050405020304" charset="0"/>
                        </a:rPr>
                        <a:t>元一小时。（共</a:t>
                      </a:r>
                      <a:r>
                        <a:rPr lang="en-US" altLang="zh-CN" sz="1200" b="0">
                          <a:latin typeface="Times New Roman Regular" panose="02020603050405020304" charset="0"/>
                          <a:cs typeface="Times New Roman Regular" panose="02020603050405020304" charset="0"/>
                        </a:rPr>
                        <a:t>275</a:t>
                      </a:r>
                      <a:r>
                        <a:rPr lang="zh-CN" altLang="en-US" sz="1200" b="0">
                          <a:latin typeface="Times New Roman Regular" panose="02020603050405020304" charset="0"/>
                          <a:cs typeface="Times New Roman Regular" panose="02020603050405020304" charset="0"/>
                        </a:rPr>
                        <a:t>字）</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a:noFill/>
                    </a:lnR>
                    <a:lnT cap="flat">
                      <a:noFill/>
                    </a:lnT>
                    <a:lnB cap="flat">
                      <a:noFill/>
                    </a:lnB>
                    <a:lnTlToBr>
                      <a:noFill/>
                    </a:lnTlToBr>
                    <a:lnBlToTr>
                      <a:noFill/>
                    </a:lnBlToTr>
                    <a:noFill/>
                  </a:tcPr>
                </a:tc>
                <a:tc>
                  <a:txBody>
                    <a:bodyPr/>
                    <a:lstStyle/>
                    <a:p>
                      <a:pPr indent="0">
                        <a:buNone/>
                      </a:pPr>
                      <a:r>
                        <a:rPr lang="zh-CN" altLang="en-US" sz="1200" b="0">
                          <a:latin typeface="Times New Roman Regular" panose="02020603050405020304" charset="0"/>
                          <a:cs typeface="Times New Roman Regular" panose="02020603050405020304" charset="0"/>
                        </a:rPr>
                        <a:t>茶水 红米肠 超薄 付费 蛋挞 罗汉果 停车场 弹牙 喜欢 鲜 材料 热 卖相 不腻 浓 爽口 皮 一口 楼下 不喜 汁</a:t>
                      </a:r>
                      <a:endParaRPr lang="zh-CN" altLang="en-US" sz="12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cap="flat">
                      <a:noFill/>
                    </a:lnT>
                    <a:lnB cap="flat">
                      <a:noFill/>
                    </a:lnB>
                    <a:lnTlToBr>
                      <a:noFill/>
                    </a:lnTlToBr>
                    <a:lnBlToTr>
                      <a:noFill/>
                    </a:lnBlToTr>
                    <a:noFill/>
                  </a:tcPr>
                </a:tc>
              </a:tr>
              <a:tr h="0">
                <a:tc gridSpan="4">
                  <a:txBody>
                    <a:bodyPr/>
                    <a:lstStyle/>
                    <a:p>
                      <a:pPr indent="0" algn="ctr">
                        <a:buNone/>
                      </a:pPr>
                      <a:endParaRPr lang="zh-CN" altLang="en-US" sz="1000" b="0">
                        <a:latin typeface="Times New Roman Regular" panose="02020603050405020304" charset="0"/>
                        <a:ea typeface="Times New Roman Regular" panose="02020603050405020304" charset="0"/>
                        <a:cs typeface="Times New Roman Regular" panose="02020603050405020304" charset="0"/>
                      </a:endParaRPr>
                    </a:p>
                  </a:txBody>
                  <a:tcPr marL="0" marR="0" marT="0" marB="1">
                    <a:lnL>
                      <a:noFill/>
                    </a:lnL>
                    <a:lnR cap="flat">
                      <a:noFill/>
                    </a:lnR>
                    <a:lnT cap="flat">
                      <a:noFill/>
                    </a:lnT>
                    <a:lnB w="38100" cap="flat" cmpd="sng">
                      <a:solidFill>
                        <a:srgbClr val="080000"/>
                      </a:solidFill>
                      <a:prstDash val="solid"/>
                      <a:headEnd type="none" w="med" len="med"/>
                      <a:tailEnd type="none" w="med" len="med"/>
                    </a:lnB>
                    <a:lnTlToBr>
                      <a:noFill/>
                    </a:lnTlToBr>
                    <a:lnBlToTr>
                      <a:noFill/>
                    </a:lnBlToTr>
                    <a:noFill/>
                  </a:tcPr>
                </a:tc>
                <a:tc hMerge="1">
                  <a:tcPr>
                    <a:lnT cap="flat">
                      <a:noFill/>
                    </a:lnT>
                    <a:lnB w="38100" cap="flat" cmpd="sng">
                      <a:solidFill>
                        <a:srgbClr val="080000"/>
                      </a:solidFill>
                      <a:prstDash val="solid"/>
                      <a:headEnd type="none" w="med" len="med"/>
                      <a:tailEnd type="none" w="med" len="med"/>
                    </a:lnB>
                  </a:tcPr>
                </a:tc>
                <a:tc hMerge="1">
                  <a:tcPr>
                    <a:lnR cap="flat">
                      <a:noFill/>
                    </a:lnR>
                    <a:lnT cap="flat">
                      <a:noFill/>
                    </a:lnT>
                    <a:lnB w="38100" cap="flat" cmpd="sng">
                      <a:solidFill>
                        <a:srgbClr val="080000"/>
                      </a:solidFill>
                      <a:prstDash val="solid"/>
                      <a:headEnd type="none" w="med" len="med"/>
                      <a:tailEnd type="none" w="med" len="med"/>
                    </a:lnB>
                  </a:tcPr>
                </a:tc>
                <a:tc hMerge="1">
                  <a:tcPr>
                    <a:lnR cap="flat">
                      <a:noFill/>
                    </a:lnR>
                    <a:lnT cap="flat">
                      <a:noFill/>
                    </a:lnT>
                    <a:lnB w="38100" cap="flat" cmpd="sng">
                      <a:solidFill>
                        <a:srgbClr val="080000"/>
                      </a:solidFill>
                      <a:prstDash val="solid"/>
                      <a:headEnd type="none" w="med" len="med"/>
                      <a:tailEnd type="none" w="med" len="med"/>
                    </a:lnB>
                  </a:tcPr>
                </a:tc>
              </a:tr>
            </a:tbl>
          </a:graphicData>
        </a:graphic>
      </p:graphicFrame>
      <p:sp>
        <p:nvSpPr>
          <p:cNvPr id="13" name="矩形 1"/>
          <p:cNvSpPr>
            <a:spLocks noChangeArrowheads="1"/>
          </p:cNvSpPr>
          <p:nvPr/>
        </p:nvSpPr>
        <p:spPr bwMode="auto">
          <a:xfrm>
            <a:off x="7942580" y="3387725"/>
            <a:ext cx="2759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sz="1200" dirty="0">
                <a:solidFill>
                  <a:prstClr val="black">
                    <a:lumMod val="65000"/>
                    <a:lumOff val="35000"/>
                  </a:prstClr>
                </a:solidFill>
                <a:latin typeface="微软雅黑" panose="020B0503020204020204" pitchFamily="34" charset="-122"/>
                <a:ea typeface="微软雅黑" panose="020B0503020204020204" pitchFamily="34" charset="-122"/>
              </a:rPr>
              <a:t>表3-7 TF-IDF结果示例</a:t>
            </a:r>
            <a:endParaRPr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252220" y="1499235"/>
            <a:ext cx="10368915" cy="1809773"/>
            <a:chOff x="1972" y="2361"/>
            <a:chExt cx="16329" cy="2749"/>
          </a:xfrm>
        </p:grpSpPr>
        <p:grpSp>
          <p:nvGrpSpPr>
            <p:cNvPr id="12" name="组合 11"/>
            <p:cNvGrpSpPr/>
            <p:nvPr/>
          </p:nvGrpSpPr>
          <p:grpSpPr>
            <a:xfrm>
              <a:off x="8916" y="2806"/>
              <a:ext cx="8592" cy="2116"/>
              <a:chOff x="8916" y="2806"/>
              <a:chExt cx="8592" cy="2116"/>
            </a:xfrm>
          </p:grpSpPr>
          <p:pic>
            <p:nvPicPr>
              <p:cNvPr id="552" name="334E55B0-647D-440b-865C-3EC943EB4CBC-6" descr="/private/var/folders/ff/lwft4_k17dd1qdk4mk0xw1d40000gn/T/com.kingsoft.wpsoffice.mac/wpsoffice.RGMRcgwpsoffi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2734" y="2853"/>
                <a:ext cx="4774" cy="623"/>
              </a:xfrm>
              <a:prstGeom prst="rect">
                <a:avLst/>
              </a:prstGeom>
              <a:noFill/>
              <a:ln>
                <a:noFill/>
              </a:ln>
            </p:spPr>
          </p:pic>
          <p:sp>
            <p:nvSpPr>
              <p:cNvPr id="3" name="矩形 2"/>
              <p:cNvSpPr/>
              <p:nvPr/>
            </p:nvSpPr>
            <p:spPr>
              <a:xfrm>
                <a:off x="9043" y="2806"/>
                <a:ext cx="2953" cy="67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a:solidFill>
                      <a:schemeClr val="bg1"/>
                    </a:solidFill>
                    <a:latin typeface="微软雅黑" panose="020B0503020204020204" pitchFamily="34" charset="-122"/>
                    <a:ea typeface="微软雅黑" panose="020B0503020204020204" pitchFamily="34" charset="-122"/>
                  </a:rPr>
                  <a:t>TF-IDF</a:t>
                </a:r>
                <a:r>
                  <a:rPr lang="zh-CN" altLang="en-US" sz="2000" spc="300" dirty="0">
                    <a:solidFill>
                      <a:schemeClr val="bg1"/>
                    </a:solidFill>
                    <a:latin typeface="微软雅黑" panose="020B0503020204020204" pitchFamily="34" charset="-122"/>
                    <a:ea typeface="微软雅黑" panose="020B0503020204020204" pitchFamily="34" charset="-122"/>
                  </a:rPr>
                  <a:t>算法</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sp>
            <p:nvSpPr>
              <p:cNvPr id="52" name="文本框 34"/>
              <p:cNvSpPr>
                <a:spLocks noChangeArrowheads="1"/>
              </p:cNvSpPr>
              <p:nvPr/>
            </p:nvSpPr>
            <p:spPr bwMode="auto">
              <a:xfrm>
                <a:off x="8916" y="3661"/>
                <a:ext cx="8592" cy="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sz="1400" dirty="0">
                    <a:solidFill>
                      <a:schemeClr val="tx1">
                        <a:lumMod val="65000"/>
                        <a:lumOff val="35000"/>
                      </a:schemeClr>
                    </a:solidFill>
                    <a:latin typeface="微软雅黑" panose="020B0503020204020204" pitchFamily="34" charset="-122"/>
                    <a:ea typeface="微软雅黑" panose="020B0503020204020204" pitchFamily="34" charset="-122"/>
                  </a:rPr>
                  <a:t>词的重要性随着词语在</a:t>
                </a:r>
                <a:r>
                  <a:rPr sz="1600" b="1" dirty="0">
                    <a:solidFill>
                      <a:srgbClr val="0070C0"/>
                    </a:solidFill>
                    <a:latin typeface="微软雅黑" panose="020B0503020204020204" pitchFamily="34" charset="-122"/>
                    <a:ea typeface="微软雅黑" panose="020B0503020204020204" pitchFamily="34" charset="-122"/>
                  </a:rPr>
                  <a:t>文件中出现的</a:t>
                </a:r>
                <a:r>
                  <a:rPr lang="zh-CN" sz="1600" b="1" dirty="0">
                    <a:solidFill>
                      <a:srgbClr val="0070C0"/>
                    </a:solidFill>
                    <a:latin typeface="微软雅黑" panose="020B0503020204020204" pitchFamily="34" charset="-122"/>
                    <a:ea typeface="微软雅黑" panose="020B0503020204020204" pitchFamily="34" charset="-122"/>
                  </a:rPr>
                  <a:t>频率</a:t>
                </a:r>
                <a:r>
                  <a:rPr sz="1600" b="1" dirty="0">
                    <a:solidFill>
                      <a:srgbClr val="0070C0"/>
                    </a:solidFill>
                    <a:latin typeface="微软雅黑" panose="020B0503020204020204" pitchFamily="34" charset="-122"/>
                    <a:ea typeface="微软雅黑" panose="020B0503020204020204" pitchFamily="34" charset="-122"/>
                  </a:rPr>
                  <a:t>成正比</a:t>
                </a:r>
                <a:r>
                  <a:rPr sz="1400" dirty="0">
                    <a:solidFill>
                      <a:schemeClr val="tx1">
                        <a:lumMod val="65000"/>
                        <a:lumOff val="35000"/>
                      </a:schemeClr>
                    </a:solidFill>
                    <a:latin typeface="微软雅黑" panose="020B0503020204020204" pitchFamily="34" charset="-122"/>
                    <a:ea typeface="微软雅黑" panose="020B0503020204020204" pitchFamily="34" charset="-122"/>
                  </a:rPr>
                  <a:t>增加，随着词语</a:t>
                </a:r>
                <a:r>
                  <a:rPr sz="1600" b="1" dirty="0">
                    <a:solidFill>
                      <a:srgbClr val="0070C0"/>
                    </a:solidFill>
                    <a:latin typeface="微软雅黑" panose="020B0503020204020204" pitchFamily="34" charset="-122"/>
                    <a:ea typeface="微软雅黑" panose="020B0503020204020204" pitchFamily="34" charset="-122"/>
                  </a:rPr>
                  <a:t>在语料库中出现的频率成反比</a:t>
                </a:r>
                <a:r>
                  <a:rPr sz="1400" dirty="0">
                    <a:solidFill>
                      <a:schemeClr val="tx1">
                        <a:lumMod val="65000"/>
                        <a:lumOff val="35000"/>
                      </a:schemeClr>
                    </a:solidFill>
                    <a:latin typeface="微软雅黑" panose="020B0503020204020204" pitchFamily="34" charset="-122"/>
                    <a:ea typeface="微软雅黑" panose="020B0503020204020204" pitchFamily="34" charset="-122"/>
                  </a:rPr>
                  <a:t>下降</a:t>
                </a:r>
                <a:endParaRPr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1972" y="2361"/>
              <a:ext cx="16329" cy="2749"/>
            </a:xfrm>
            <a:prstGeom prst="rect">
              <a:avLst/>
            </a:prstGeom>
            <a:noFill/>
            <a:ln w="57150">
              <a:solidFill>
                <a:srgbClr val="00B0F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p="http://schemas.openxmlformats.org/presentationml/2006/main">
  <p:tag name="MH" val="20151121191650"/>
  <p:tag name="MH_LIBRARY" val="GRAPHIC"/>
  <p:tag name="MH_TYPE" val="Other"/>
  <p:tag name="MH_ORDER" val="8"/>
</p:tagLst>
</file>

<file path=ppt/tags/tag10.xml><?xml version="1.0" encoding="utf-8"?>
<p:tagLst xmlns:p="http://schemas.openxmlformats.org/presentationml/2006/main">
  <p:tag name="KSO_WM_UNIT_TABLE_BEAUTIFY" val="smartTable{4feee76a-3ec1-437a-a328-9300f81052b7}"/>
</p:tagLst>
</file>

<file path=ppt/tags/tag11.xml><?xml version="1.0" encoding="utf-8"?>
<p:tagLst xmlns:p="http://schemas.openxmlformats.org/presentationml/2006/main">
  <p:tag name="KSO_WM_UNIT_TABLE_BEAUTIFY" val="smartTable{0ba28be8-0183-4cf7-add4-e4e7fc807513}"/>
</p:tagLst>
</file>

<file path=ppt/tags/tag12.xml><?xml version="1.0" encoding="utf-8"?>
<p:tagLst xmlns:p="http://schemas.openxmlformats.org/presentationml/2006/main">
  <p:tag name="KSO_WM_UNIT_TABLE_BEAUTIFY" val="smartTable{4feee76a-3ec1-437a-a328-9300f81052b7}"/>
</p:tagLst>
</file>

<file path=ppt/tags/tag13.xml><?xml version="1.0" encoding="utf-8"?>
<p:tagLst xmlns:p="http://schemas.openxmlformats.org/presentationml/2006/main">
  <p:tag name="KSO_WM_UNIT_TABLE_BEAUTIFY" val="smartTable{2369d968-ca74-4f3c-8589-ddc9d960d670}"/>
</p:tagLst>
</file>

<file path=ppt/tags/tag14.xml><?xml version="1.0" encoding="utf-8"?>
<p:tagLst xmlns:p="http://schemas.openxmlformats.org/presentationml/2006/main">
  <p:tag name="KSO_WM_UNIT_TABLE_BEAUTIFY" val="smartTable{4feee76a-3ec1-437a-a328-9300f81052b7}"/>
</p:tagLst>
</file>

<file path=ppt/tags/tag15.xml><?xml version="1.0" encoding="utf-8"?>
<p:tagLst xmlns:p="http://schemas.openxmlformats.org/presentationml/2006/main">
  <p:tag name="KSO_WM_UNIT_TABLE_BEAUTIFY" val="smartTable{8fc3733d-51f3-41eb-a1fb-fc61d0984b65}"/>
</p:tagLst>
</file>

<file path=ppt/tags/tag16.xml><?xml version="1.0" encoding="utf-8"?>
<p:tagLst xmlns:p="http://schemas.openxmlformats.org/presentationml/2006/main">
  <p:tag name="MH" val="20151121191650"/>
  <p:tag name="MH_LIBRARY" val="GRAPHIC"/>
  <p:tag name="MH_TYPE" val="Other"/>
  <p:tag name="MH_ORDER" val="8"/>
</p:tagLst>
</file>

<file path=ppt/tags/tag17.xml><?xml version="1.0" encoding="utf-8"?>
<p:tagLst xmlns:p="http://schemas.openxmlformats.org/presentationml/2006/main">
  <p:tag name="MH" val="20151121191650"/>
  <p:tag name="MH_LIBRARY" val="GRAPHIC"/>
  <p:tag name="MH_TYPE" val="Other"/>
  <p:tag name="MH_ORDER" val="8"/>
</p:tagLst>
</file>

<file path=ppt/tags/tag2.xml><?xml version="1.0" encoding="utf-8"?>
<p:tagLst xmlns:p="http://schemas.openxmlformats.org/presentationml/2006/main">
  <p:tag name="MH" val="20151121191650"/>
  <p:tag name="MH_LIBRARY" val="GRAPHIC"/>
  <p:tag name="MH_TYPE" val="Other"/>
  <p:tag name="MH_ORDER" val="8"/>
</p:tagLst>
</file>

<file path=ppt/tags/tag3.xml><?xml version="1.0" encoding="utf-8"?>
<p:tagLst xmlns:p="http://schemas.openxmlformats.org/presentationml/2006/main">
  <p:tag name="KSO_WM_UNIT_TABLE_BEAUTIFY" val="smartTable{648826bd-758d-420f-b058-ada29d8d24bd}"/>
</p:tagLst>
</file>

<file path=ppt/tags/tag4.xml><?xml version="1.0" encoding="utf-8"?>
<p:tagLst xmlns:p="http://schemas.openxmlformats.org/presentationml/2006/main">
  <p:tag name="KSO_WM_UNIT_TABLE_BEAUTIFY" val="smartTable{65acf928-ee87-4289-8ccb-05eef276ab50}"/>
</p:tagLst>
</file>

<file path=ppt/tags/tag5.xml><?xml version="1.0" encoding="utf-8"?>
<p:tagLst xmlns:p="http://schemas.openxmlformats.org/presentationml/2006/main">
  <p:tag name="KSO_WM_UNIT_TABLE_BEAUTIFY" val="smartTable{71bbeaf2-358c-4c84-80ab-421f6deb6554}"/>
</p:tagLst>
</file>

<file path=ppt/tags/tag6.xml><?xml version="1.0" encoding="utf-8"?>
<p:tagLst xmlns:p="http://schemas.openxmlformats.org/presentationml/2006/main">
  <p:tag name="KSO_WM_UNIT_TABLE_BEAUTIFY" val="smartTable{0a0785f0-7701-47d2-8ca7-2ae885353ed3}"/>
</p:tagLst>
</file>

<file path=ppt/tags/tag7.xml><?xml version="1.0" encoding="utf-8"?>
<p:tagLst xmlns:p="http://schemas.openxmlformats.org/presentationml/2006/main">
  <p:tag name="KSO_WM_UNIT_TABLE_BEAUTIFY" val="smartTable{d8098865-a854-49c8-999a-8a0006520933}"/>
</p:tagLst>
</file>

<file path=ppt/tags/tag8.xml><?xml version="1.0" encoding="utf-8"?>
<p:tagLst xmlns:p="http://schemas.openxmlformats.org/presentationml/2006/main">
  <p:tag name="KSO_WM_UNIT_TABLE_BEAUTIFY" val="smartTable{703728f7-db5a-4ef5-90d3-92456d7d73c0}"/>
</p:tagLst>
</file>

<file path=ppt/tags/tag9.xml><?xml version="1.0" encoding="utf-8"?>
<p:tagLst xmlns:p="http://schemas.openxmlformats.org/presentationml/2006/main">
  <p:tag name="KSO_WM_UNIT_TABLE_BEAUTIFY" val="smartTable{4feee76a-3ec1-437a-a328-9300f81052b7}"/>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7713</Words>
  <Application>WPS 表格</Application>
  <PresentationFormat>宽屏</PresentationFormat>
  <Paragraphs>1089</Paragraphs>
  <Slides>23</Slides>
  <Notes>22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微软雅黑</vt:lpstr>
      <vt:lpstr>汉仪旗黑</vt:lpstr>
      <vt:lpstr>Impact MT Std</vt:lpstr>
      <vt:lpstr>苹方-简</vt:lpstr>
      <vt:lpstr>Times New Roman Regular</vt:lpstr>
      <vt:lpstr>Times New Roman</vt:lpstr>
      <vt:lpstr>Wingdings</vt:lpstr>
      <vt:lpstr>华文宋体</vt:lpstr>
      <vt:lpstr>等线</vt:lpstr>
      <vt:lpstr>汉仪中等线KW</vt:lpstr>
      <vt:lpstr>宋体</vt:lpstr>
      <vt:lpstr>Arial Unicode MS</vt:lpstr>
      <vt:lpstr>等线 Light</vt:lpstr>
      <vt:lpstr>汉仪书宋二KW</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showerli</cp:lastModifiedBy>
  <cp:revision>35</cp:revision>
  <dcterms:created xsi:type="dcterms:W3CDTF">2022-04-28T03:46:36Z</dcterms:created>
  <dcterms:modified xsi:type="dcterms:W3CDTF">2022-04-28T03:46:36Z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2052-4.2.0.6717</vt:lpwstr>
  </property>
  <property fmtid="{D5CDD505-2E9C-101B-9397-08002B2CF9AE}" pid="3" name="ICV">
    <vt:lpwstr>2AF314631F031F611C0E6A62B9C946B8</vt:lpwstr>
  </property>
</Properties>
</file>