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67556"/>
  </p:normalViewPr>
  <p:slideViewPr>
    <p:cSldViewPr snapToGrid="0" snapToObjects="1">
      <p:cViewPr varScale="1">
        <p:scale>
          <a:sx n="81" d="100"/>
          <a:sy n="81" d="100"/>
        </p:scale>
        <p:origin x="175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0219F1-6BAF-BF41-8342-810E7845B139}" type="datetimeFigureOut">
              <a:rPr lang="en-US" smtClean="0"/>
              <a:t>10/19/20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9397D6-DFF5-2B4F-9AEB-AF73FE6E7CFB}" type="slidenum">
              <a:rPr lang="en-US" smtClean="0"/>
              <a:t>‹#›</a:t>
            </a:fld>
            <a:endParaRPr lang="en-US"/>
          </a:p>
        </p:txBody>
      </p:sp>
    </p:spTree>
    <p:extLst>
      <p:ext uri="{BB962C8B-B14F-4D97-AF65-F5344CB8AC3E}">
        <p14:creationId xmlns:p14="http://schemas.microsoft.com/office/powerpoint/2010/main" val="1400928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Document Assembly Line Project creates and maintains forms for the </a:t>
            </a:r>
            <a:r>
              <a:rPr lang="en-US" dirty="0" err="1">
                <a:effectLst/>
              </a:rPr>
              <a:t>MassAccess</a:t>
            </a:r>
            <a:r>
              <a:rPr lang="en-US" dirty="0">
                <a:effectLst/>
              </a:rPr>
              <a:t> website to gives consumers to access self-help materials in order to solve real world problems</a:t>
            </a:r>
          </a:p>
          <a:p>
            <a:r>
              <a:rPr lang="en-US" dirty="0">
                <a:effectLst/>
              </a:rPr>
              <a:t>One of those real-world problems is an easy, fillable form to prevent certain people or groups of people from seeing sensitive information </a:t>
            </a:r>
          </a:p>
        </p:txBody>
      </p:sp>
      <p:sp>
        <p:nvSpPr>
          <p:cNvPr id="4" name="Slide Number Placeholder 3"/>
          <p:cNvSpPr>
            <a:spLocks noGrp="1"/>
          </p:cNvSpPr>
          <p:nvPr>
            <p:ph type="sldNum" sz="quarter" idx="5"/>
          </p:nvPr>
        </p:nvSpPr>
        <p:spPr/>
        <p:txBody>
          <a:bodyPr/>
          <a:lstStyle/>
          <a:p>
            <a:fld id="{E79397D6-DFF5-2B4F-9AEB-AF73FE6E7CFB}" type="slidenum">
              <a:rPr lang="en-US" smtClean="0"/>
              <a:t>1</a:t>
            </a:fld>
            <a:endParaRPr lang="en-US"/>
          </a:p>
        </p:txBody>
      </p:sp>
    </p:spTree>
    <p:extLst>
      <p:ext uri="{BB962C8B-B14F-4D97-AF65-F5344CB8AC3E}">
        <p14:creationId xmlns:p14="http://schemas.microsoft.com/office/powerpoint/2010/main" val="643699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called a Mtn to Impound</a:t>
            </a:r>
          </a:p>
          <a:p>
            <a:pPr lvl="1"/>
            <a:r>
              <a:rPr lang="en-US" dirty="0">
                <a:effectLst/>
              </a:rPr>
              <a:t>Simply asks the court to lock away information from names to the entire case file</a:t>
            </a:r>
          </a:p>
          <a:p>
            <a:pPr lvl="1"/>
            <a:r>
              <a:rPr lang="en-US" dirty="0">
                <a:effectLst/>
              </a:rPr>
              <a:t>Generally, these are used to keep information like trade secrets from the public eye</a:t>
            </a:r>
          </a:p>
          <a:p>
            <a:pPr lvl="1"/>
            <a:r>
              <a:rPr lang="en-US" dirty="0">
                <a:effectLst/>
              </a:rPr>
              <a:t>Even when information is impounded from the public, generally the opposing party will still have access to it</a:t>
            </a:r>
          </a:p>
          <a:p>
            <a:endParaRPr lang="en-US" dirty="0"/>
          </a:p>
        </p:txBody>
      </p:sp>
      <p:sp>
        <p:nvSpPr>
          <p:cNvPr id="4" name="Slide Number Placeholder 3"/>
          <p:cNvSpPr>
            <a:spLocks noGrp="1"/>
          </p:cNvSpPr>
          <p:nvPr>
            <p:ph type="sldNum" sz="quarter" idx="5"/>
          </p:nvPr>
        </p:nvSpPr>
        <p:spPr/>
        <p:txBody>
          <a:bodyPr/>
          <a:lstStyle/>
          <a:p>
            <a:fld id="{E79397D6-DFF5-2B4F-9AEB-AF73FE6E7CFB}" type="slidenum">
              <a:rPr lang="en-US" smtClean="0"/>
              <a:t>2</a:t>
            </a:fld>
            <a:endParaRPr lang="en-US"/>
          </a:p>
        </p:txBody>
      </p:sp>
    </p:spTree>
    <p:extLst>
      <p:ext uri="{BB962C8B-B14F-4D97-AF65-F5344CB8AC3E}">
        <p14:creationId xmlns:p14="http://schemas.microsoft.com/office/powerpoint/2010/main" val="2384258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This project is different than a general motion to impound for two reasons</a:t>
            </a:r>
          </a:p>
          <a:p>
            <a:r>
              <a:rPr lang="en-US" dirty="0">
                <a:effectLst/>
              </a:rPr>
              <a:t>First- it will seek to block a party’s address</a:t>
            </a:r>
          </a:p>
          <a:p>
            <a:r>
              <a:rPr lang="en-US" dirty="0">
                <a:effectLst/>
              </a:rPr>
              <a:t>Second- it will seek to block it from the opposing party</a:t>
            </a:r>
          </a:p>
          <a:p>
            <a:r>
              <a:rPr lang="en-US" dirty="0">
                <a:effectLst/>
              </a:rPr>
              <a:t>This specific Mtn to Impound will be helpful to litigants that can s</a:t>
            </a:r>
            <a:r>
              <a:rPr lang="en-US" sz="1200" kern="1200" dirty="0">
                <a:solidFill>
                  <a:schemeClr val="tx1"/>
                </a:solidFill>
                <a:effectLst/>
                <a:latin typeface="+mn-lt"/>
                <a:ea typeface="+mn-ea"/>
                <a:cs typeface="+mn-cs"/>
              </a:rPr>
              <a:t>how- There is good cause that the impoundment of the information is necessary to protect the safety, privacy, and well-being of themselves and/or any child(ren) involved</a:t>
            </a:r>
            <a:endParaRPr lang="en-US" dirty="0">
              <a:effectLst/>
            </a:endParaRPr>
          </a:p>
          <a:p>
            <a:r>
              <a:rPr lang="en-US" sz="1200" kern="1200" dirty="0">
                <a:solidFill>
                  <a:schemeClr val="tx1"/>
                </a:solidFill>
                <a:effectLst/>
                <a:latin typeface="+mn-lt"/>
                <a:ea typeface="+mn-ea"/>
                <a:cs typeface="+mn-cs"/>
              </a:rPr>
              <a:t>This will project will be geared towards pro se litigants in Massachusetts who need to file this motion for a pending case in civil court</a:t>
            </a:r>
            <a:endParaRPr lang="en-US" dirty="0">
              <a:effectLst/>
            </a:endParaRPr>
          </a:p>
          <a:p>
            <a:r>
              <a:rPr lang="en-US" sz="1200" kern="1200" dirty="0">
                <a:solidFill>
                  <a:schemeClr val="tx1"/>
                </a:solidFill>
                <a:effectLst/>
                <a:latin typeface="+mn-lt"/>
                <a:ea typeface="+mn-ea"/>
                <a:cs typeface="+mn-cs"/>
              </a:rPr>
              <a:t>As a survivor of an abusive relationship, I can see how this would be extremely helpful to litigants who need to file injunctions against their abuser, or are seeking to get property back from them, but do not want to be found for the safety of themselves and their children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E79397D6-DFF5-2B4F-9AEB-AF73FE6E7CFB}" type="slidenum">
              <a:rPr lang="en-US" smtClean="0"/>
              <a:t>3</a:t>
            </a:fld>
            <a:endParaRPr lang="en-US"/>
          </a:p>
        </p:txBody>
      </p:sp>
    </p:spTree>
    <p:extLst>
      <p:ext uri="{BB962C8B-B14F-4D97-AF65-F5344CB8AC3E}">
        <p14:creationId xmlns:p14="http://schemas.microsoft.com/office/powerpoint/2010/main" val="1702006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The resources currently for pro se litigants is lacking, which is what this project will hopefully assist with correcting</a:t>
            </a:r>
          </a:p>
          <a:p>
            <a:r>
              <a:rPr lang="en-US" dirty="0">
                <a:effectLst/>
              </a:rPr>
              <a:t>Currently, Massachusetts Trial Court Rule 8 lays out the uniform rules on impoundment procedure. However, many pro se people may not understand how the rules work, or even if they exist</a:t>
            </a:r>
          </a:p>
          <a:p>
            <a:r>
              <a:rPr lang="en-US" dirty="0">
                <a:effectLst/>
              </a:rPr>
              <a:t>The court does have a form you can print and fill out to keep home and work addresses from the public eye and from the opposing party for 209A  or 258E orders only (restraining/</a:t>
            </a:r>
            <a:r>
              <a:rPr lang="en-US" dirty="0" err="1">
                <a:effectLst/>
              </a:rPr>
              <a:t>harrassment</a:t>
            </a:r>
            <a:r>
              <a:rPr lang="en-US" dirty="0">
                <a:effectLst/>
              </a:rPr>
              <a:t> orders)</a:t>
            </a:r>
          </a:p>
          <a:p>
            <a:r>
              <a:rPr lang="en-US" dirty="0">
                <a:effectLst/>
              </a:rPr>
              <a:t>However, this form is not easily fillable, does not explain some of the legal terms or what to do with the form after its filled out</a:t>
            </a:r>
          </a:p>
          <a:p>
            <a:r>
              <a:rPr lang="en-US" dirty="0">
                <a:effectLst/>
              </a:rPr>
              <a:t>Additionally, this form is only for 209A and 285E orders</a:t>
            </a:r>
          </a:p>
          <a:p>
            <a:r>
              <a:rPr lang="en-US" dirty="0">
                <a:effectLst/>
              </a:rPr>
              <a:t>This fillable form will go farther than just 209A and 285E cases to be able to be filed in any relevant probate and family court case</a:t>
            </a:r>
          </a:p>
        </p:txBody>
      </p:sp>
      <p:sp>
        <p:nvSpPr>
          <p:cNvPr id="4" name="Slide Number Placeholder 3"/>
          <p:cNvSpPr>
            <a:spLocks noGrp="1"/>
          </p:cNvSpPr>
          <p:nvPr>
            <p:ph type="sldNum" sz="quarter" idx="5"/>
          </p:nvPr>
        </p:nvSpPr>
        <p:spPr/>
        <p:txBody>
          <a:bodyPr/>
          <a:lstStyle/>
          <a:p>
            <a:fld id="{E79397D6-DFF5-2B4F-9AEB-AF73FE6E7CFB}" type="slidenum">
              <a:rPr lang="en-US" smtClean="0"/>
              <a:t>4</a:t>
            </a:fld>
            <a:endParaRPr lang="en-US"/>
          </a:p>
        </p:txBody>
      </p:sp>
    </p:spTree>
    <p:extLst>
      <p:ext uri="{BB962C8B-B14F-4D97-AF65-F5344CB8AC3E}">
        <p14:creationId xmlns:p14="http://schemas.microsoft.com/office/powerpoint/2010/main" val="895710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A motion to impound needs specific documents, which will all be generated through this platform </a:t>
            </a:r>
          </a:p>
          <a:p>
            <a:r>
              <a:rPr lang="en-US" dirty="0">
                <a:effectLst/>
              </a:rPr>
              <a:t>First is the motion itself, obviously. This will be a simple form just with names and checkboxes</a:t>
            </a:r>
          </a:p>
          <a:p>
            <a:r>
              <a:rPr lang="en-US" dirty="0">
                <a:effectLst/>
              </a:rPr>
              <a:t>It also needs an affidavit explaining why there is good cause to impound this information. This will have a narrative portion that will allow the person to give as little or as much information as they would like</a:t>
            </a:r>
          </a:p>
          <a:p>
            <a:r>
              <a:rPr lang="en-US" dirty="0">
                <a:effectLst/>
              </a:rPr>
              <a:t>Third is the proposed order. This will pull from information already provided for the motion itself</a:t>
            </a:r>
          </a:p>
          <a:p>
            <a:r>
              <a:rPr lang="en-US" dirty="0">
                <a:effectLst/>
              </a:rPr>
              <a:t>It will have a certificate of service, pursuant to Mass. R. Civ P</a:t>
            </a:r>
          </a:p>
          <a:p>
            <a:r>
              <a:rPr lang="en-US" dirty="0">
                <a:effectLst/>
              </a:rPr>
              <a:t>Because a hearing is required in order for this Mtn to be allowed, it will also draft a Request for Hearing</a:t>
            </a:r>
          </a:p>
          <a:p>
            <a:r>
              <a:rPr lang="en-US" dirty="0">
                <a:effectLst/>
              </a:rPr>
              <a:t>For ease of the party, I plan to add a portion to generate cover letters to the clerk’s office for filing, the judge for review, and the opposing party for service</a:t>
            </a:r>
          </a:p>
          <a:p>
            <a:r>
              <a:rPr lang="en-US" dirty="0">
                <a:effectLst/>
              </a:rPr>
              <a:t>Finally, I plan on providing a page of instructions on where to sign and how to send the motion out, information on the relevant rules, and potentially a list of resources </a:t>
            </a:r>
          </a:p>
        </p:txBody>
      </p:sp>
      <p:sp>
        <p:nvSpPr>
          <p:cNvPr id="4" name="Slide Number Placeholder 3"/>
          <p:cNvSpPr>
            <a:spLocks noGrp="1"/>
          </p:cNvSpPr>
          <p:nvPr>
            <p:ph type="sldNum" sz="quarter" idx="5"/>
          </p:nvPr>
        </p:nvSpPr>
        <p:spPr/>
        <p:txBody>
          <a:bodyPr/>
          <a:lstStyle/>
          <a:p>
            <a:fld id="{E79397D6-DFF5-2B4F-9AEB-AF73FE6E7CFB}" type="slidenum">
              <a:rPr lang="en-US" smtClean="0"/>
              <a:t>5</a:t>
            </a:fld>
            <a:endParaRPr lang="en-US"/>
          </a:p>
        </p:txBody>
      </p:sp>
    </p:spTree>
    <p:extLst>
      <p:ext uri="{BB962C8B-B14F-4D97-AF65-F5344CB8AC3E}">
        <p14:creationId xmlns:p14="http://schemas.microsoft.com/office/powerpoint/2010/main" val="870998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The hope is that this project will be scalable</a:t>
            </a:r>
          </a:p>
          <a:p>
            <a:r>
              <a:rPr lang="en-US" dirty="0">
                <a:effectLst/>
              </a:rPr>
              <a:t>Maybe some time in the future, it can be used to impound different types of information, like phone numbers, names, email addresses, </a:t>
            </a:r>
            <a:r>
              <a:rPr lang="en-US" dirty="0" err="1">
                <a:effectLst/>
              </a:rPr>
              <a:t>etc</a:t>
            </a:r>
            <a:endParaRPr lang="en-US" dirty="0">
              <a:effectLst/>
            </a:endParaRPr>
          </a:p>
          <a:p>
            <a:r>
              <a:rPr lang="en-US" dirty="0">
                <a:effectLst/>
              </a:rPr>
              <a:t>This will all be built on the </a:t>
            </a:r>
            <a:r>
              <a:rPr lang="en-US" dirty="0" err="1">
                <a:effectLst/>
              </a:rPr>
              <a:t>Docassemble</a:t>
            </a:r>
            <a:r>
              <a:rPr lang="en-US" dirty="0">
                <a:effectLst/>
              </a:rPr>
              <a:t> platform, so the ability to add to or amend this project to fit several scenarios is absolutely possible</a:t>
            </a:r>
          </a:p>
        </p:txBody>
      </p:sp>
      <p:sp>
        <p:nvSpPr>
          <p:cNvPr id="4" name="Slide Number Placeholder 3"/>
          <p:cNvSpPr>
            <a:spLocks noGrp="1"/>
          </p:cNvSpPr>
          <p:nvPr>
            <p:ph type="sldNum" sz="quarter" idx="5"/>
          </p:nvPr>
        </p:nvSpPr>
        <p:spPr/>
        <p:txBody>
          <a:bodyPr/>
          <a:lstStyle/>
          <a:p>
            <a:fld id="{E79397D6-DFF5-2B4F-9AEB-AF73FE6E7CFB}" type="slidenum">
              <a:rPr lang="en-US" smtClean="0"/>
              <a:t>6</a:t>
            </a:fld>
            <a:endParaRPr lang="en-US"/>
          </a:p>
        </p:txBody>
      </p:sp>
    </p:spTree>
    <p:extLst>
      <p:ext uri="{BB962C8B-B14F-4D97-AF65-F5344CB8AC3E}">
        <p14:creationId xmlns:p14="http://schemas.microsoft.com/office/powerpoint/2010/main" val="2877997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suggestions, questions, or comments are welcome at any time!</a:t>
            </a:r>
          </a:p>
        </p:txBody>
      </p:sp>
      <p:sp>
        <p:nvSpPr>
          <p:cNvPr id="4" name="Slide Number Placeholder 3"/>
          <p:cNvSpPr>
            <a:spLocks noGrp="1"/>
          </p:cNvSpPr>
          <p:nvPr>
            <p:ph type="sldNum" sz="quarter" idx="5"/>
          </p:nvPr>
        </p:nvSpPr>
        <p:spPr/>
        <p:txBody>
          <a:bodyPr/>
          <a:lstStyle/>
          <a:p>
            <a:fld id="{E79397D6-DFF5-2B4F-9AEB-AF73FE6E7CFB}" type="slidenum">
              <a:rPr lang="en-US" smtClean="0"/>
              <a:t>7</a:t>
            </a:fld>
            <a:endParaRPr lang="en-US"/>
          </a:p>
        </p:txBody>
      </p:sp>
    </p:spTree>
    <p:extLst>
      <p:ext uri="{BB962C8B-B14F-4D97-AF65-F5344CB8AC3E}">
        <p14:creationId xmlns:p14="http://schemas.microsoft.com/office/powerpoint/2010/main" val="1192870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10/19/20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10/19/20</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10/19/20</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68E508-D062-1448-837A-78F571D70AD3}"/>
              </a:ext>
            </a:extLst>
          </p:cNvPr>
          <p:cNvSpPr>
            <a:spLocks noGrp="1"/>
          </p:cNvSpPr>
          <p:nvPr>
            <p:ph type="title"/>
          </p:nvPr>
        </p:nvSpPr>
        <p:spPr/>
        <p:txBody>
          <a:bodyPr>
            <a:normAutofit/>
          </a:bodyPr>
          <a:lstStyle/>
          <a:p>
            <a:pPr algn="ctr"/>
            <a:r>
              <a:rPr lang="en-US" sz="5400" dirty="0"/>
              <a:t>Suffolk Lit Lab</a:t>
            </a:r>
            <a:br>
              <a:rPr lang="en-US" sz="4400" dirty="0"/>
            </a:br>
            <a:r>
              <a:rPr lang="en-US" dirty="0"/>
              <a:t>Motion for Impoundment</a:t>
            </a:r>
            <a:br>
              <a:rPr lang="en-US" dirty="0"/>
            </a:br>
            <a:r>
              <a:rPr lang="en-US" sz="2000" dirty="0"/>
              <a:t>Sarah Howie</a:t>
            </a:r>
            <a:endParaRPr lang="en-US" sz="4400" dirty="0"/>
          </a:p>
        </p:txBody>
      </p:sp>
      <p:pic>
        <p:nvPicPr>
          <p:cNvPr id="7" name="Content Placeholder 6" descr="Logo, icon&#10;&#10;Description automatically generated">
            <a:extLst>
              <a:ext uri="{FF2B5EF4-FFF2-40B4-BE49-F238E27FC236}">
                <a16:creationId xmlns:a16="http://schemas.microsoft.com/office/drawing/2014/main" id="{DF0CE923-9EE7-DA4E-9F2B-C465AB2794F0}"/>
              </a:ext>
            </a:extLst>
          </p:cNvPr>
          <p:cNvPicPr>
            <a:picLocks noGrp="1" noChangeAspect="1"/>
          </p:cNvPicPr>
          <p:nvPr>
            <p:ph idx="1"/>
          </p:nvPr>
        </p:nvPicPr>
        <p:blipFill>
          <a:blip r:embed="rId3"/>
          <a:stretch>
            <a:fillRect/>
          </a:stretch>
        </p:blipFill>
        <p:spPr>
          <a:xfrm>
            <a:off x="4527002" y="2774403"/>
            <a:ext cx="3137995" cy="3137995"/>
          </a:xfrm>
        </p:spPr>
      </p:pic>
    </p:spTree>
    <p:extLst>
      <p:ext uri="{BB962C8B-B14F-4D97-AF65-F5344CB8AC3E}">
        <p14:creationId xmlns:p14="http://schemas.microsoft.com/office/powerpoint/2010/main" val="3261706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ware, water, umbrella, sitting&#10;&#10;Description automatically generated">
            <a:extLst>
              <a:ext uri="{FF2B5EF4-FFF2-40B4-BE49-F238E27FC236}">
                <a16:creationId xmlns:a16="http://schemas.microsoft.com/office/drawing/2014/main" id="{43101F34-6A77-D14B-9A1B-69D9ABEB49C3}"/>
              </a:ext>
            </a:extLst>
          </p:cNvPr>
          <p:cNvPicPr>
            <a:picLocks noChangeAspect="1"/>
          </p:cNvPicPr>
          <p:nvPr/>
        </p:nvPicPr>
        <p:blipFill rotWithShape="1">
          <a:blip r:embed="rId4"/>
          <a:srcRect t="4447" b="20553"/>
          <a:stretch/>
        </p:blipFill>
        <p:spPr>
          <a:xfrm>
            <a:off x="20" y="10"/>
            <a:ext cx="12191980" cy="6857990"/>
          </a:xfrm>
          <a:prstGeom prst="rect">
            <a:avLst/>
          </a:prstGeom>
        </p:spPr>
      </p:pic>
    </p:spTree>
    <p:extLst>
      <p:ext uri="{BB962C8B-B14F-4D97-AF65-F5344CB8AC3E}">
        <p14:creationId xmlns:p14="http://schemas.microsoft.com/office/powerpoint/2010/main" val="1767911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3" name="Picture 2" descr="A picture containing person, person, young, phone&#10;&#10;Description automatically generated">
            <a:extLst>
              <a:ext uri="{FF2B5EF4-FFF2-40B4-BE49-F238E27FC236}">
                <a16:creationId xmlns:a16="http://schemas.microsoft.com/office/drawing/2014/main" id="{A16BB4BF-B42B-1648-8EF8-E1F2FD112BFE}"/>
              </a:ext>
            </a:extLst>
          </p:cNvPr>
          <p:cNvPicPr>
            <a:picLocks noChangeAspect="1"/>
          </p:cNvPicPr>
          <p:nvPr/>
        </p:nvPicPr>
        <p:blipFill rotWithShape="1">
          <a:blip r:embed="rId4"/>
          <a:srcRect b="15730"/>
          <a:stretch/>
        </p:blipFill>
        <p:spPr>
          <a:xfrm>
            <a:off x="20" y="10"/>
            <a:ext cx="12191980" cy="6857990"/>
          </a:xfrm>
          <a:prstGeom prst="rect">
            <a:avLst/>
          </a:prstGeom>
        </p:spPr>
      </p:pic>
    </p:spTree>
    <p:extLst>
      <p:ext uri="{BB962C8B-B14F-4D97-AF65-F5344CB8AC3E}">
        <p14:creationId xmlns:p14="http://schemas.microsoft.com/office/powerpoint/2010/main" val="3654616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3" name="Picture 2" descr="A book shelf filled with books&#10;&#10;Description automatically generated">
            <a:extLst>
              <a:ext uri="{FF2B5EF4-FFF2-40B4-BE49-F238E27FC236}">
                <a16:creationId xmlns:a16="http://schemas.microsoft.com/office/drawing/2014/main" id="{D7E71283-0F66-1F44-8A74-38D030694652}"/>
              </a:ext>
            </a:extLst>
          </p:cNvPr>
          <p:cNvPicPr>
            <a:picLocks noChangeAspect="1"/>
          </p:cNvPicPr>
          <p:nvPr/>
        </p:nvPicPr>
        <p:blipFill rotWithShape="1">
          <a:blip r:embed="rId4"/>
          <a:srcRect t="9568" b="6162"/>
          <a:stretch/>
        </p:blipFill>
        <p:spPr>
          <a:xfrm>
            <a:off x="20" y="10"/>
            <a:ext cx="12191980" cy="6857990"/>
          </a:xfrm>
          <a:prstGeom prst="rect">
            <a:avLst/>
          </a:prstGeom>
        </p:spPr>
      </p:pic>
    </p:spTree>
    <p:extLst>
      <p:ext uri="{BB962C8B-B14F-4D97-AF65-F5344CB8AC3E}">
        <p14:creationId xmlns:p14="http://schemas.microsoft.com/office/powerpoint/2010/main" val="766928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3" name="Picture 2" descr="The roof of a building&#10;&#10;Description automatically generated">
            <a:extLst>
              <a:ext uri="{FF2B5EF4-FFF2-40B4-BE49-F238E27FC236}">
                <a16:creationId xmlns:a16="http://schemas.microsoft.com/office/drawing/2014/main" id="{E4E81645-3F4A-2E4D-B8A8-EBBB9DE4467B}"/>
              </a:ext>
            </a:extLst>
          </p:cNvPr>
          <p:cNvPicPr>
            <a:picLocks noChangeAspect="1"/>
          </p:cNvPicPr>
          <p:nvPr/>
        </p:nvPicPr>
        <p:blipFill rotWithShape="1">
          <a:blip r:embed="rId4"/>
          <a:srcRect t="15061" b="9940"/>
          <a:stretch/>
        </p:blipFill>
        <p:spPr>
          <a:xfrm>
            <a:off x="20" y="10"/>
            <a:ext cx="12191980" cy="6857990"/>
          </a:xfrm>
          <a:prstGeom prst="rect">
            <a:avLst/>
          </a:prstGeom>
        </p:spPr>
      </p:pic>
    </p:spTree>
    <p:extLst>
      <p:ext uri="{BB962C8B-B14F-4D97-AF65-F5344CB8AC3E}">
        <p14:creationId xmlns:p14="http://schemas.microsoft.com/office/powerpoint/2010/main" val="773515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3" name="Picture 2" descr="A statue of a person&#10;&#10;Description automatically generated">
            <a:extLst>
              <a:ext uri="{FF2B5EF4-FFF2-40B4-BE49-F238E27FC236}">
                <a16:creationId xmlns:a16="http://schemas.microsoft.com/office/drawing/2014/main" id="{47E088D6-55D2-674B-B8FD-94805F8F2BB2}"/>
              </a:ext>
            </a:extLst>
          </p:cNvPr>
          <p:cNvPicPr>
            <a:picLocks noChangeAspect="1"/>
          </p:cNvPicPr>
          <p:nvPr/>
        </p:nvPicPr>
        <p:blipFill rotWithShape="1">
          <a:blip r:embed="rId4"/>
          <a:srcRect b="15730"/>
          <a:stretch/>
        </p:blipFill>
        <p:spPr>
          <a:xfrm>
            <a:off x="0" y="10"/>
            <a:ext cx="12191980" cy="6857990"/>
          </a:xfrm>
          <a:prstGeom prst="rect">
            <a:avLst/>
          </a:prstGeom>
        </p:spPr>
      </p:pic>
    </p:spTree>
    <p:extLst>
      <p:ext uri="{BB962C8B-B14F-4D97-AF65-F5344CB8AC3E}">
        <p14:creationId xmlns:p14="http://schemas.microsoft.com/office/powerpoint/2010/main" val="1184279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3" name="Picture 2" descr="Many question marks on black background">
            <a:extLst>
              <a:ext uri="{FF2B5EF4-FFF2-40B4-BE49-F238E27FC236}">
                <a16:creationId xmlns:a16="http://schemas.microsoft.com/office/drawing/2014/main" id="{2A3D796B-FB3E-924C-B432-D26F4C95F108}"/>
              </a:ext>
            </a:extLst>
          </p:cNvPr>
          <p:cNvPicPr>
            <a:picLocks noChangeAspect="1"/>
          </p:cNvPicPr>
          <p:nvPr/>
        </p:nvPicPr>
        <p:blipFill rotWithShape="1">
          <a:blip r:embed="rId4"/>
          <a:srcRect t="7787"/>
          <a:stretch/>
        </p:blipFill>
        <p:spPr>
          <a:xfrm>
            <a:off x="20" y="10"/>
            <a:ext cx="12191980" cy="6857990"/>
          </a:xfrm>
          <a:prstGeom prst="rect">
            <a:avLst/>
          </a:prstGeom>
        </p:spPr>
      </p:pic>
      <p:pic>
        <p:nvPicPr>
          <p:cNvPr id="5" name="Picture 4" descr="Logo, icon&#10;&#10;Description automatically generated">
            <a:extLst>
              <a:ext uri="{FF2B5EF4-FFF2-40B4-BE49-F238E27FC236}">
                <a16:creationId xmlns:a16="http://schemas.microsoft.com/office/drawing/2014/main" id="{AD7780C7-C647-5449-986E-1B807140E3D1}"/>
              </a:ext>
            </a:extLst>
          </p:cNvPr>
          <p:cNvPicPr>
            <a:picLocks noChangeAspect="1"/>
          </p:cNvPicPr>
          <p:nvPr/>
        </p:nvPicPr>
        <p:blipFill>
          <a:blip r:embed="rId5"/>
          <a:stretch>
            <a:fillRect/>
          </a:stretch>
        </p:blipFill>
        <p:spPr>
          <a:xfrm>
            <a:off x="1581150" y="1057275"/>
            <a:ext cx="4148138" cy="4148138"/>
          </a:xfrm>
          <a:prstGeom prst="rect">
            <a:avLst/>
          </a:prstGeom>
        </p:spPr>
      </p:pic>
    </p:spTree>
    <p:extLst>
      <p:ext uri="{BB962C8B-B14F-4D97-AF65-F5344CB8AC3E}">
        <p14:creationId xmlns:p14="http://schemas.microsoft.com/office/powerpoint/2010/main" val="34660711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709</Words>
  <Application>Microsoft Macintosh PowerPoint</Application>
  <PresentationFormat>Widescreen</PresentationFormat>
  <Paragraphs>38</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Century Gothic</vt:lpstr>
      <vt:lpstr>Mesh</vt:lpstr>
      <vt:lpstr>Suffolk Lit Lab Motion for Impoundment Sarah Howie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Suffolk Lit Lab Motion for Impoundment</dc:title>
  <dc:creator>Sarah M Howie</dc:creator>
  <cp:lastModifiedBy>Sarah M Howie</cp:lastModifiedBy>
  <cp:revision>7</cp:revision>
  <dcterms:created xsi:type="dcterms:W3CDTF">2020-10-19T19:45:02Z</dcterms:created>
  <dcterms:modified xsi:type="dcterms:W3CDTF">2020-10-19T21:50:51Z</dcterms:modified>
</cp:coreProperties>
</file>