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28"/>
  </p:notesMasterIdLst>
  <p:sldIdLst>
    <p:sldId id="256" r:id="rId2"/>
    <p:sldId id="257" r:id="rId3"/>
    <p:sldId id="258" r:id="rId4"/>
    <p:sldId id="260" r:id="rId5"/>
    <p:sldId id="268" r:id="rId6"/>
    <p:sldId id="270" r:id="rId7"/>
    <p:sldId id="269" r:id="rId8"/>
    <p:sldId id="261" r:id="rId9"/>
    <p:sldId id="289" r:id="rId10"/>
    <p:sldId id="291" r:id="rId11"/>
    <p:sldId id="293" r:id="rId12"/>
    <p:sldId id="292" r:id="rId13"/>
    <p:sldId id="272" r:id="rId14"/>
    <p:sldId id="274" r:id="rId15"/>
    <p:sldId id="275" r:id="rId16"/>
    <p:sldId id="264" r:id="rId17"/>
    <p:sldId id="265" r:id="rId18"/>
    <p:sldId id="266" r:id="rId19"/>
    <p:sldId id="276" r:id="rId20"/>
    <p:sldId id="277" r:id="rId21"/>
    <p:sldId id="280" r:id="rId22"/>
    <p:sldId id="283" r:id="rId23"/>
    <p:sldId id="294" r:id="rId24"/>
    <p:sldId id="295" r:id="rId25"/>
    <p:sldId id="279" r:id="rId26"/>
    <p:sldId id="288" r:id="rId27"/>
  </p:sldIdLst>
  <p:sldSz cx="12192000" cy="6858000"/>
  <p:notesSz cx="6858000" cy="9144000"/>
  <p:embeddedFontLst>
    <p:embeddedFont>
      <p:font typeface="맑은 고딕" panose="020B0503020000020004" pitchFamily="50" charset="-127"/>
      <p:regular r:id="rId29"/>
      <p:bold r:id="rId30"/>
    </p:embeddedFon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나눔스퀘어 Bold" panose="020B0600000101010101" pitchFamily="50" charset="-127"/>
      <p:bold r:id="rId35"/>
    </p:embeddedFont>
    <p:embeddedFont>
      <p:font typeface="나눔스퀘어" panose="020B0600000101010101" pitchFamily="50" charset="-127"/>
      <p:regular r:id="rId3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698" autoAdjust="0"/>
  </p:normalViewPr>
  <p:slideViewPr>
    <p:cSldViewPr snapToGrid="0">
      <p:cViewPr varScale="1">
        <p:scale>
          <a:sx n="98" d="100"/>
          <a:sy n="98" d="100"/>
        </p:scale>
        <p:origin x="10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89D86-305B-4610-BBEC-DAA61AD66C0E}" type="datetimeFigureOut">
              <a:rPr lang="ko-KR" altLang="en-US" smtClean="0"/>
              <a:t>18-05-09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46312-1A6B-498B-93DB-70BE808109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837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작년에 이어 올해에도 학술제에 출전하는 소프트웨어응용학부 </a:t>
            </a:r>
            <a:r>
              <a:rPr lang="en-US" altLang="ko-KR" dirty="0"/>
              <a:t>2</a:t>
            </a:r>
            <a:r>
              <a:rPr lang="ko-KR" altLang="en-US" dirty="0"/>
              <a:t>학년 이정훈입니다</a:t>
            </a:r>
            <a:r>
              <a:rPr lang="en-US" altLang="ko-KR" dirty="0"/>
              <a:t>. </a:t>
            </a:r>
            <a:r>
              <a:rPr lang="ko-KR" altLang="en-US" dirty="0"/>
              <a:t>오늘 제가 소개할 것은 </a:t>
            </a:r>
            <a:r>
              <a:rPr lang="en-US" altLang="ko-KR" dirty="0"/>
              <a:t>CS-BASIC</a:t>
            </a:r>
            <a:r>
              <a:rPr lang="ko-KR" altLang="en-US" dirty="0"/>
              <a:t>이라는 콘솔 기반 프로그램입니다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46312-1A6B-498B-93DB-70BE8081097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372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여러 가지 요소들이 더해져</a:t>
            </a:r>
            <a:r>
              <a:rPr lang="en-US" altLang="ko-KR"/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46312-1A6B-498B-93DB-70BE8081097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453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그렇다면 </a:t>
            </a:r>
            <a:r>
              <a:rPr lang="en-US" altLang="ko-KR" dirty="0"/>
              <a:t>BASIC</a:t>
            </a:r>
            <a:r>
              <a:rPr lang="ko-KR" altLang="en-US" dirty="0"/>
              <a:t>은 어떻게 실행될까요</a:t>
            </a:r>
            <a:r>
              <a:rPr lang="en-US" altLang="ko-KR" dirty="0"/>
              <a:t>? </a:t>
            </a:r>
            <a:r>
              <a:rPr lang="ko-KR" altLang="en-US" dirty="0"/>
              <a:t>실제 </a:t>
            </a:r>
            <a:r>
              <a:rPr lang="en-US" altLang="ko-KR" dirty="0"/>
              <a:t>CS-BASIC</a:t>
            </a:r>
            <a:r>
              <a:rPr lang="ko-KR" altLang="en-US" dirty="0"/>
              <a:t>의 실행 예를 보며 주요 내용들을 알아보도록 하죠</a:t>
            </a:r>
            <a:r>
              <a:rPr lang="en-US" altLang="ko-KR" dirty="0"/>
              <a:t>. </a:t>
            </a:r>
            <a:r>
              <a:rPr lang="ko-KR" altLang="en-US" dirty="0" err="1"/>
              <a:t>파이썬처럼</a:t>
            </a:r>
            <a:r>
              <a:rPr lang="ko-KR" altLang="en-US" dirty="0"/>
              <a:t> 베이직은 인터프리터 기반 언어이기 때문에</a:t>
            </a:r>
            <a:r>
              <a:rPr lang="en-US" altLang="ko-KR" dirty="0"/>
              <a:t>, </a:t>
            </a:r>
            <a:r>
              <a:rPr lang="ko-KR" altLang="en-US" dirty="0" err="1"/>
              <a:t>파이썬처럼</a:t>
            </a:r>
            <a:r>
              <a:rPr lang="ko-KR" altLang="en-US" dirty="0"/>
              <a:t> 한 줄일 경우 즉시 실행이 가능합니다</a:t>
            </a:r>
            <a:r>
              <a:rPr lang="en-US" altLang="ko-KR" dirty="0"/>
              <a:t>. </a:t>
            </a:r>
            <a:r>
              <a:rPr lang="ko-KR" altLang="en-US" dirty="0"/>
              <a:t>먼저 변수 선언 부분을 보면</a:t>
            </a:r>
            <a:r>
              <a:rPr lang="en-US" altLang="ko-KR" dirty="0"/>
              <a:t>, </a:t>
            </a:r>
            <a:r>
              <a:rPr lang="ko-KR" altLang="en-US" dirty="0"/>
              <a:t>베이직은 변수 자료형이 변수 이름 끝에 붙는 기호에 따라 달라집니다</a:t>
            </a:r>
            <a:r>
              <a:rPr lang="en-US" altLang="ko-KR" dirty="0"/>
              <a:t>. </a:t>
            </a:r>
            <a:r>
              <a:rPr lang="ko-KR" altLang="en-US" dirty="0"/>
              <a:t>이렇게 지정할 수 있는 </a:t>
            </a:r>
            <a:r>
              <a:rPr lang="en-US" altLang="ko-KR" dirty="0"/>
              <a:t>4</a:t>
            </a:r>
            <a:r>
              <a:rPr lang="ko-KR" altLang="en-US" dirty="0"/>
              <a:t>가지 자료형은 정수형</a:t>
            </a:r>
            <a:r>
              <a:rPr lang="en-US" altLang="ko-KR" dirty="0"/>
              <a:t>, </a:t>
            </a:r>
            <a:r>
              <a:rPr lang="ko-KR" altLang="en-US" dirty="0"/>
              <a:t>단정밀도</a:t>
            </a:r>
            <a:r>
              <a:rPr lang="en-US" altLang="ko-KR" dirty="0"/>
              <a:t>, </a:t>
            </a:r>
            <a:r>
              <a:rPr lang="ko-KR" altLang="en-US" dirty="0"/>
              <a:t>배정밀도 실수형</a:t>
            </a:r>
            <a:r>
              <a:rPr lang="en-US" altLang="ko-KR" dirty="0"/>
              <a:t>, </a:t>
            </a:r>
            <a:r>
              <a:rPr lang="ko-KR" altLang="en-US" dirty="0"/>
              <a:t>그리고 문자열입니다</a:t>
            </a:r>
            <a:r>
              <a:rPr lang="en-US" altLang="ko-KR" dirty="0"/>
              <a:t>. </a:t>
            </a:r>
            <a:r>
              <a:rPr lang="ko-KR" altLang="en-US" dirty="0"/>
              <a:t>만약 기호가 안 붙으면 </a:t>
            </a:r>
            <a:r>
              <a:rPr lang="en-US" altLang="ko-KR" dirty="0"/>
              <a:t>float</a:t>
            </a:r>
            <a:r>
              <a:rPr lang="ko-KR" altLang="en-US" dirty="0"/>
              <a:t>로 처리되고요</a:t>
            </a:r>
            <a:r>
              <a:rPr lang="en-US" altLang="ko-KR" dirty="0"/>
              <a:t>. </a:t>
            </a:r>
            <a:r>
              <a:rPr lang="ko-KR" altLang="en-US" dirty="0"/>
              <a:t>베이직은 문자열 </a:t>
            </a:r>
            <a:r>
              <a:rPr lang="ko-KR" altLang="en-US" dirty="0" err="1"/>
              <a:t>리터럴을</a:t>
            </a:r>
            <a:r>
              <a:rPr lang="ko-KR" altLang="en-US" dirty="0"/>
              <a:t> 빼면 대소문자 구분이 없습니다</a:t>
            </a:r>
            <a:r>
              <a:rPr lang="en-US" altLang="ko-KR" dirty="0"/>
              <a:t>. </a:t>
            </a:r>
            <a:r>
              <a:rPr lang="ko-KR" altLang="en-US" dirty="0"/>
              <a:t>즉 변수명을 소문자 </a:t>
            </a:r>
            <a:r>
              <a:rPr lang="en-US" altLang="ko-KR" dirty="0"/>
              <a:t>a</a:t>
            </a:r>
            <a:r>
              <a:rPr lang="ko-KR" altLang="en-US" dirty="0"/>
              <a:t>로 하든</a:t>
            </a:r>
            <a:r>
              <a:rPr lang="en-US" altLang="ko-KR" dirty="0"/>
              <a:t>,</a:t>
            </a:r>
            <a:r>
              <a:rPr lang="ko-KR" altLang="en-US" dirty="0"/>
              <a:t> 대문자 </a:t>
            </a:r>
            <a:r>
              <a:rPr lang="en-US" altLang="ko-KR" dirty="0"/>
              <a:t>A</a:t>
            </a:r>
            <a:r>
              <a:rPr lang="ko-KR" altLang="en-US" dirty="0"/>
              <a:t>로 하든 베이직에선 같은 변수를 나타냅니다</a:t>
            </a:r>
            <a:r>
              <a:rPr lang="en-US" altLang="ko-KR" dirty="0"/>
              <a:t>. </a:t>
            </a:r>
            <a:r>
              <a:rPr lang="ko-KR" altLang="en-US" dirty="0"/>
              <a:t>다만 이름이 같아도 변수 끝 자료형 기호가 다르면 다른 변수예요</a:t>
            </a:r>
            <a:r>
              <a:rPr lang="en-US" altLang="ko-KR" dirty="0"/>
              <a:t>. </a:t>
            </a:r>
            <a:r>
              <a:rPr lang="ko-KR" altLang="en-US" dirty="0"/>
              <a:t>이렇게</a:t>
            </a:r>
            <a:r>
              <a:rPr lang="en-US" altLang="ko-KR" dirty="0"/>
              <a:t>, </a:t>
            </a:r>
            <a:r>
              <a:rPr lang="ko-KR" altLang="en-US" dirty="0"/>
              <a:t>출력은 </a:t>
            </a:r>
            <a:r>
              <a:rPr lang="en-US" altLang="ko-KR" dirty="0"/>
              <a:t>PRINT</a:t>
            </a:r>
            <a:r>
              <a:rPr lang="ko-KR" altLang="en-US" dirty="0"/>
              <a:t>로 하고</a:t>
            </a:r>
            <a:r>
              <a:rPr lang="en-US" altLang="ko-KR" dirty="0"/>
              <a:t>, </a:t>
            </a:r>
            <a:r>
              <a:rPr lang="ko-KR" altLang="en-US" dirty="0"/>
              <a:t>세미콜론으로 여러 개를 동시에 출력할 수도 있습니다</a:t>
            </a:r>
            <a:r>
              <a:rPr lang="en-US" altLang="ko-KR" dirty="0"/>
              <a:t>. </a:t>
            </a:r>
            <a:r>
              <a:rPr lang="ko-KR" altLang="en-US" dirty="0"/>
              <a:t>기본적인 수학 함수도 있네요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46312-1A6B-498B-93DB-70BE8081097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118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연산자입니다</a:t>
            </a:r>
            <a:r>
              <a:rPr lang="en-US" altLang="ko-KR" dirty="0"/>
              <a:t>. </a:t>
            </a:r>
            <a:r>
              <a:rPr lang="ko-KR" altLang="en-US" dirty="0"/>
              <a:t>당연히 연산을 위한 연산자도 있습니다</a:t>
            </a:r>
            <a:r>
              <a:rPr lang="en-US" altLang="ko-KR" dirty="0"/>
              <a:t>. </a:t>
            </a:r>
            <a:r>
              <a:rPr lang="ko-KR" altLang="en-US" dirty="0"/>
              <a:t>더하기 빼기 곱하기 나누기에다 거듭제곱까지 있어요</a:t>
            </a:r>
            <a:r>
              <a:rPr lang="en-US" altLang="ko-KR" dirty="0"/>
              <a:t>. </a:t>
            </a:r>
            <a:r>
              <a:rPr lang="ko-KR" altLang="en-US" dirty="0"/>
              <a:t>다만 여기서 나머지 연산자는 </a:t>
            </a:r>
            <a:r>
              <a:rPr lang="en-US" altLang="ko-KR" dirty="0"/>
              <a:t>%</a:t>
            </a:r>
            <a:r>
              <a:rPr lang="ko-KR" altLang="en-US" dirty="0"/>
              <a:t>가 아니라 </a:t>
            </a:r>
            <a:r>
              <a:rPr lang="en-US" altLang="ko-KR" dirty="0"/>
              <a:t>MOD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괄호 연산도 가능하고</a:t>
            </a:r>
            <a:r>
              <a:rPr lang="en-US" altLang="ko-KR" dirty="0"/>
              <a:t>, </a:t>
            </a:r>
            <a:r>
              <a:rPr lang="ko-KR" altLang="en-US" dirty="0"/>
              <a:t>비교 연산자도 있습니다</a:t>
            </a:r>
            <a:r>
              <a:rPr lang="en-US" altLang="ko-KR" dirty="0"/>
              <a:t>. </a:t>
            </a:r>
            <a:r>
              <a:rPr lang="ko-KR" altLang="en-US" dirty="0"/>
              <a:t>여기서는 서로 다르다는 나타내는 연산자가 </a:t>
            </a:r>
            <a:r>
              <a:rPr lang="en-US" altLang="ko-KR" dirty="0"/>
              <a:t>&lt;&gt;</a:t>
            </a:r>
            <a:r>
              <a:rPr lang="ko-KR" altLang="en-US" dirty="0"/>
              <a:t>나 </a:t>
            </a:r>
            <a:r>
              <a:rPr lang="en-US" altLang="ko-KR" dirty="0"/>
              <a:t>&gt;&lt;</a:t>
            </a:r>
            <a:r>
              <a:rPr lang="ko-KR" altLang="en-US" dirty="0"/>
              <a:t>네요</a:t>
            </a:r>
            <a:r>
              <a:rPr lang="en-US" altLang="ko-KR" dirty="0"/>
              <a:t>. </a:t>
            </a:r>
            <a:r>
              <a:rPr lang="ko-KR" altLang="en-US" dirty="0"/>
              <a:t>같음을 나타내는 것도 등호 하나만 씁니다</a:t>
            </a:r>
            <a:r>
              <a:rPr lang="en-US" altLang="ko-KR" dirty="0"/>
              <a:t>. </a:t>
            </a:r>
            <a:r>
              <a:rPr lang="ko-KR" altLang="en-US" dirty="0"/>
              <a:t>내부적으로 참은 </a:t>
            </a:r>
            <a:r>
              <a:rPr lang="en-US" altLang="ko-KR" dirty="0"/>
              <a:t>-1, </a:t>
            </a:r>
            <a:r>
              <a:rPr lang="ko-KR" altLang="en-US" dirty="0"/>
              <a:t>거짓은 </a:t>
            </a:r>
            <a:r>
              <a:rPr lang="en-US" altLang="ko-KR" dirty="0"/>
              <a:t>0</a:t>
            </a:r>
            <a:r>
              <a:rPr lang="ko-KR" altLang="en-US" dirty="0"/>
              <a:t>으로 처리됩니다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46312-1A6B-498B-93DB-70BE8081097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154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논리값을 이용한 논리 연산자도 있습니다</a:t>
            </a:r>
            <a:r>
              <a:rPr lang="en-US" altLang="ko-KR" dirty="0"/>
              <a:t>. </a:t>
            </a:r>
            <a:r>
              <a:rPr lang="ko-KR" altLang="en-US" dirty="0"/>
              <a:t>이제 프로그램 작성을 하는데요</a:t>
            </a:r>
            <a:r>
              <a:rPr lang="en-US" altLang="ko-KR" dirty="0"/>
              <a:t>, </a:t>
            </a:r>
            <a:r>
              <a:rPr lang="ko-KR" altLang="en-US" dirty="0"/>
              <a:t>프로그램은 아까 말했듯이 앞에 줄 번호를 쓰고 그 뒤에 실행할 문을 쓰면 한 </a:t>
            </a:r>
            <a:r>
              <a:rPr lang="ko-KR" altLang="en-US" dirty="0" err="1"/>
              <a:t>줄씩</a:t>
            </a:r>
            <a:r>
              <a:rPr lang="ko-KR" altLang="en-US" dirty="0"/>
              <a:t> 저장됩니다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RUN</a:t>
            </a:r>
            <a:r>
              <a:rPr lang="ko-KR" altLang="en-US" dirty="0"/>
              <a:t>을 쳐 프로그램을 실행하죠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46312-1A6B-498B-93DB-70BE8081097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564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그냥 여기까지 </a:t>
            </a:r>
            <a:r>
              <a:rPr lang="ko-KR" altLang="en-US" dirty="0" err="1"/>
              <a:t>쭈욱</a:t>
            </a:r>
            <a:r>
              <a:rPr lang="ko-KR" altLang="en-US" dirty="0"/>
              <a:t> 설명하기</a:t>
            </a:r>
            <a:r>
              <a:rPr lang="en-US" altLang="ko-KR" dirty="0"/>
              <a:t>. </a:t>
            </a:r>
            <a:r>
              <a:rPr lang="ko-KR" altLang="en-US" dirty="0"/>
              <a:t>길지 않고 짧게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46312-1A6B-498B-93DB-70BE8081097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428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이곳은 목차입니다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46312-1A6B-498B-93DB-70BE8081097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177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이게 </a:t>
            </a:r>
            <a:r>
              <a:rPr lang="ko-KR" altLang="en-US" dirty="0" err="1"/>
              <a:t>저고요</a:t>
            </a:r>
            <a:r>
              <a:rPr lang="en-US" altLang="ko-KR" dirty="0"/>
              <a:t>. </a:t>
            </a:r>
            <a:r>
              <a:rPr lang="ko-KR" altLang="en-US" dirty="0"/>
              <a:t>수상 경력으로는</a:t>
            </a:r>
            <a:r>
              <a:rPr lang="en-US" altLang="ko-KR" dirty="0"/>
              <a:t> </a:t>
            </a:r>
            <a:r>
              <a:rPr lang="ko-KR" altLang="en-US" dirty="0"/>
              <a:t>작년 </a:t>
            </a:r>
            <a:r>
              <a:rPr lang="en-US" altLang="ko-KR" dirty="0"/>
              <a:t>1</a:t>
            </a:r>
            <a:r>
              <a:rPr lang="ko-KR" altLang="en-US" dirty="0"/>
              <a:t>학기 때는 단독으로</a:t>
            </a:r>
            <a:r>
              <a:rPr lang="en-US" altLang="ko-KR" dirty="0"/>
              <a:t>, 2</a:t>
            </a:r>
            <a:r>
              <a:rPr lang="ko-KR" altLang="en-US" dirty="0"/>
              <a:t>학기 때는 팀으로 나가 두 번 다 장려상을 받았던 바가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46312-1A6B-498B-93DB-70BE8081097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536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오늘 이게 제가 소개할 겁니다</a:t>
            </a:r>
            <a:r>
              <a:rPr lang="en-US" altLang="ko-KR" dirty="0"/>
              <a:t>. </a:t>
            </a:r>
            <a:r>
              <a:rPr lang="ko-KR" altLang="en-US" dirty="0"/>
              <a:t>교수님들은 아마도 다 아실 것 같은데</a:t>
            </a:r>
            <a:r>
              <a:rPr lang="en-US" altLang="ko-KR" dirty="0"/>
              <a:t>, </a:t>
            </a:r>
            <a:r>
              <a:rPr lang="ko-KR" altLang="en-US" dirty="0"/>
              <a:t>이것은 </a:t>
            </a:r>
            <a:r>
              <a:rPr lang="en-US" altLang="ko-KR" dirty="0"/>
              <a:t>7-80</a:t>
            </a:r>
            <a:r>
              <a:rPr lang="ko-KR" altLang="en-US" dirty="0"/>
              <a:t>년대 교육용 프로그래밍 언어로 쓰였던 </a:t>
            </a:r>
            <a:r>
              <a:rPr lang="en-US" altLang="ko-KR" sz="1200" b="1" dirty="0"/>
              <a:t>B</a:t>
            </a:r>
            <a:r>
              <a:rPr lang="en-US" altLang="ko-KR" sz="1200" dirty="0"/>
              <a:t>eginner’s </a:t>
            </a:r>
            <a:r>
              <a:rPr lang="en-US" altLang="ko-KR" sz="1200" b="1" dirty="0"/>
              <a:t>A</a:t>
            </a:r>
            <a:r>
              <a:rPr lang="en-US" altLang="ko-KR" sz="1200" dirty="0"/>
              <a:t>ll-purpose </a:t>
            </a:r>
            <a:r>
              <a:rPr lang="en-US" altLang="ko-KR" sz="1200" b="1" dirty="0"/>
              <a:t>S</a:t>
            </a:r>
            <a:r>
              <a:rPr lang="en-US" altLang="ko-KR" sz="1200" dirty="0"/>
              <a:t>ymbolic </a:t>
            </a:r>
            <a:r>
              <a:rPr lang="en-US" altLang="ko-KR" sz="1200" b="1" dirty="0"/>
              <a:t>I</a:t>
            </a:r>
            <a:r>
              <a:rPr lang="en-US" altLang="ko-KR" sz="1200" dirty="0"/>
              <a:t>nstruction </a:t>
            </a:r>
            <a:r>
              <a:rPr lang="en-US" altLang="ko-KR" sz="1200" b="1" dirty="0"/>
              <a:t>C</a:t>
            </a:r>
            <a:r>
              <a:rPr lang="en-US" altLang="ko-KR" sz="1200" dirty="0"/>
              <a:t>ode, BASIC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지금에야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쓰이지도</a:t>
            </a:r>
            <a:r>
              <a:rPr lang="ko-KR" altLang="en-US" sz="1200" dirty="0"/>
              <a:t> 않고 거의 잊혀져 비주얼 베이직이라는 언어 이름에만 그 흔적이 남은 언어가 됐는데</a:t>
            </a:r>
            <a:r>
              <a:rPr lang="en-US" altLang="ko-KR" sz="1200" dirty="0"/>
              <a:t>, </a:t>
            </a:r>
            <a:r>
              <a:rPr lang="ko-KR" altLang="en-US" sz="1200" dirty="0"/>
              <a:t>그 당시에는 과장 좀 섞어서 컴퓨터의 사용 이유가 됐던 언어이자 프로그램이었습니다</a:t>
            </a:r>
            <a:r>
              <a:rPr lang="en-US" altLang="ko-KR" sz="1200" dirty="0"/>
              <a:t>. 80</a:t>
            </a:r>
            <a:r>
              <a:rPr lang="ko-KR" altLang="en-US" sz="1200" dirty="0"/>
              <a:t>년대까지 개인용 컴퓨터에는 반드시 베이직 인터프리터가 </a:t>
            </a:r>
            <a:r>
              <a:rPr lang="ko-KR" altLang="en-US" sz="1200" dirty="0" err="1"/>
              <a:t>깔려있었죠</a:t>
            </a:r>
            <a:r>
              <a:rPr lang="en-US" altLang="ko-KR" sz="1200" dirty="0"/>
              <a:t>.</a:t>
            </a:r>
            <a:r>
              <a:rPr lang="ko-KR" altLang="en-US" sz="1200" dirty="0"/>
              <a:t> 마이크로소프트가 팔았던 첫 번째 프로그램 역시 베이직 인터프리터였고요</a:t>
            </a:r>
            <a:r>
              <a:rPr lang="en-US" altLang="ko-KR" sz="1200" dirty="0"/>
              <a:t>. </a:t>
            </a:r>
            <a:r>
              <a:rPr lang="ko-KR" altLang="en-US" sz="1200" dirty="0"/>
              <a:t>화면을 보시면 알겠지만 베이직은 인터프리터 기반 언어로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저래</a:t>
            </a:r>
            <a:r>
              <a:rPr lang="ko-KR" altLang="en-US" sz="1200" dirty="0"/>
              <a:t> 보여도 지금의 프로그래밍 언어가 갖고 있는 기본적인 기능은 다 갖추고 있죠</a:t>
            </a:r>
            <a:r>
              <a:rPr lang="en-US" altLang="ko-KR" sz="120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46312-1A6B-498B-93DB-70BE8081097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019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CS-BASIC</a:t>
            </a:r>
            <a:r>
              <a:rPr lang="ko-KR" altLang="en-US" dirty="0"/>
              <a:t>은 이 </a:t>
            </a:r>
            <a:r>
              <a:rPr lang="en-US" altLang="ko-KR" dirty="0"/>
              <a:t>BASIC</a:t>
            </a:r>
            <a:r>
              <a:rPr lang="ko-KR" altLang="en-US" dirty="0"/>
              <a:t>은 </a:t>
            </a:r>
            <a:r>
              <a:rPr lang="en-US" altLang="ko-KR" dirty="0"/>
              <a:t>C#</a:t>
            </a:r>
            <a:r>
              <a:rPr lang="ko-KR" altLang="en-US" dirty="0"/>
              <a:t>으로 구현한 프로그램입니다</a:t>
            </a:r>
            <a:r>
              <a:rPr lang="en-US" altLang="ko-KR" dirty="0"/>
              <a:t>. </a:t>
            </a:r>
            <a:r>
              <a:rPr lang="ko-KR" altLang="en-US" dirty="0"/>
              <a:t>사실 </a:t>
            </a:r>
            <a:r>
              <a:rPr lang="en-US" altLang="ko-KR" dirty="0"/>
              <a:t>C#</a:t>
            </a:r>
            <a:r>
              <a:rPr lang="ko-KR" altLang="en-US" dirty="0"/>
              <a:t>이 중요한 게 아니라</a:t>
            </a:r>
            <a:r>
              <a:rPr lang="en-US" altLang="ko-KR" dirty="0"/>
              <a:t>, </a:t>
            </a:r>
            <a:r>
              <a:rPr lang="ko-KR" altLang="en-US" dirty="0"/>
              <a:t>현대 언어로 과거의 언어를 구현하는 것이 목적이었는데</a:t>
            </a:r>
            <a:r>
              <a:rPr lang="en-US" altLang="ko-KR" dirty="0"/>
              <a:t>, </a:t>
            </a:r>
            <a:r>
              <a:rPr lang="ko-KR" altLang="en-US" dirty="0"/>
              <a:t>그걸 실현하기 위해 선택한 언어가 바로 </a:t>
            </a:r>
            <a:r>
              <a:rPr lang="en-US" altLang="ko-KR" dirty="0"/>
              <a:t>C#</a:t>
            </a:r>
            <a:r>
              <a:rPr lang="ko-KR" altLang="en-US" dirty="0"/>
              <a:t>이었던 겁니다</a:t>
            </a:r>
            <a:r>
              <a:rPr lang="en-US" altLang="ko-KR" dirty="0"/>
              <a:t>. </a:t>
            </a:r>
            <a:r>
              <a:rPr lang="ko-KR" altLang="en-US" dirty="0"/>
              <a:t>초기 화면을 보면 아시겠지만 아직 </a:t>
            </a:r>
            <a:r>
              <a:rPr lang="en-US" altLang="ko-KR" dirty="0"/>
              <a:t>1.0 </a:t>
            </a:r>
            <a:r>
              <a:rPr lang="ko-KR" altLang="en-US" dirty="0"/>
              <a:t>버전이 아닙니다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아직 완전하지는 않다는 것이죠</a:t>
            </a:r>
            <a:r>
              <a:rPr lang="en-US" altLang="ko-KR" dirty="0"/>
              <a:t>. </a:t>
            </a:r>
            <a:r>
              <a:rPr lang="ko-KR" altLang="en-US" dirty="0"/>
              <a:t>참고로 </a:t>
            </a:r>
            <a:r>
              <a:rPr lang="en-US" altLang="ko-KR" dirty="0"/>
              <a:t>showmanlee</a:t>
            </a:r>
            <a:r>
              <a:rPr lang="ko-KR" altLang="en-US" dirty="0"/>
              <a:t>는 제가 이전부터 주로 쓰는 닉네임입니다</a:t>
            </a:r>
            <a:r>
              <a:rPr lang="en-US" altLang="ko-KR" dirty="0"/>
              <a:t>. </a:t>
            </a:r>
            <a:r>
              <a:rPr lang="ko-KR" altLang="en-US" dirty="0"/>
              <a:t>과잠에도 그거 </a:t>
            </a:r>
            <a:r>
              <a:rPr lang="ko-KR" altLang="en-US" dirty="0" err="1"/>
              <a:t>썼어요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46312-1A6B-498B-93DB-70BE8081097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345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그렇다면 이걸 왜 시작하게 됐을까요</a:t>
            </a:r>
            <a:r>
              <a:rPr lang="en-US" altLang="ko-KR" dirty="0"/>
              <a:t>? </a:t>
            </a:r>
            <a:r>
              <a:rPr lang="ko-KR" altLang="en-US" dirty="0"/>
              <a:t>베이직은 인터프리터 기반 언어로</a:t>
            </a:r>
            <a:r>
              <a:rPr lang="en-US" altLang="ko-KR" dirty="0"/>
              <a:t>, </a:t>
            </a:r>
            <a:r>
              <a:rPr lang="ko-KR" altLang="en-US" dirty="0"/>
              <a:t>실행 가능한 프로그램을 만들 때 반드시 앞에 줄 번호를 붙여주어야 합니다</a:t>
            </a:r>
            <a:r>
              <a:rPr lang="en-US" altLang="ko-KR" dirty="0"/>
              <a:t>. </a:t>
            </a:r>
            <a:r>
              <a:rPr lang="ko-KR" altLang="en-US" dirty="0"/>
              <a:t>바로 저 줄 번호라는 요소 덕분에</a:t>
            </a:r>
            <a:r>
              <a:rPr lang="en-US" altLang="ko-KR" dirty="0"/>
              <a:t> </a:t>
            </a:r>
            <a:r>
              <a:rPr lang="ko-KR" altLang="en-US" dirty="0"/>
              <a:t>베이직을 알게 되어 관심을 가지게 되었고</a:t>
            </a:r>
            <a:r>
              <a:rPr lang="en-US" altLang="ko-KR" dirty="0"/>
              <a:t>, </a:t>
            </a:r>
            <a:r>
              <a:rPr lang="ko-KR" altLang="en-US" dirty="0"/>
              <a:t>이걸 지금 언어로 구현해보자</a:t>
            </a:r>
            <a:r>
              <a:rPr lang="en-US" altLang="ko-KR" dirty="0"/>
              <a:t>! </a:t>
            </a:r>
            <a:r>
              <a:rPr lang="ko-KR" altLang="en-US" dirty="0"/>
              <a:t>해서 제작을 시작하게 된 겁니다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46312-1A6B-498B-93DB-70BE8081097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245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앞서 말했듯이 주 목적은 현대 언어로 과거 언어를 가능한 한 잘 구현하는 것으로</a:t>
            </a:r>
            <a:r>
              <a:rPr lang="en-US" altLang="ko-KR" dirty="0"/>
              <a:t>, </a:t>
            </a:r>
            <a:r>
              <a:rPr lang="ko-KR" altLang="en-US" dirty="0"/>
              <a:t>솔직히 말하면 그저 하고 싶어서 시작한 프로젝트입니다</a:t>
            </a:r>
            <a:r>
              <a:rPr lang="en-US" altLang="ko-KR" dirty="0"/>
              <a:t>. CS-BASIC</a:t>
            </a:r>
            <a:r>
              <a:rPr lang="ko-KR" altLang="en-US" dirty="0"/>
              <a:t>에서 구현할 </a:t>
            </a:r>
            <a:r>
              <a:rPr lang="en-US" altLang="ko-KR" dirty="0"/>
              <a:t>BASIC</a:t>
            </a:r>
            <a:r>
              <a:rPr lang="ko-KR" altLang="en-US" dirty="0"/>
              <a:t>은 </a:t>
            </a:r>
            <a:r>
              <a:rPr lang="en-US" altLang="ko-KR" dirty="0"/>
              <a:t>MS</a:t>
            </a:r>
            <a:r>
              <a:rPr lang="ko-KR" altLang="en-US" dirty="0"/>
              <a:t>에서 </a:t>
            </a:r>
            <a:r>
              <a:rPr lang="en-US" altLang="ko-KR" dirty="0"/>
              <a:t>80</a:t>
            </a:r>
            <a:r>
              <a:rPr lang="ko-KR" altLang="en-US" dirty="0"/>
              <a:t>년대 개발되어 </a:t>
            </a:r>
            <a:r>
              <a:rPr lang="en-US" altLang="ko-KR" dirty="0"/>
              <a:t>DOS</a:t>
            </a:r>
            <a:r>
              <a:rPr lang="ko-KR" altLang="en-US" dirty="0"/>
              <a:t>와 함께 큰 인기를 끌어 인지도가 가장 높은 </a:t>
            </a:r>
            <a:r>
              <a:rPr lang="en-US" altLang="ko-KR" dirty="0"/>
              <a:t>GW-BASIC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구현 수단은 앞서 말했듯</a:t>
            </a:r>
            <a:r>
              <a:rPr lang="en-US" altLang="ko-KR" dirty="0"/>
              <a:t>, C#</a:t>
            </a:r>
            <a:r>
              <a:rPr lang="ko-KR" altLang="en-US" dirty="0"/>
              <a:t>이고요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46312-1A6B-498B-93DB-70BE8081097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235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제작 중 사용한 프로그램들입니다</a:t>
            </a:r>
            <a:r>
              <a:rPr lang="en-US" altLang="ko-KR" dirty="0"/>
              <a:t>. </a:t>
            </a:r>
            <a:r>
              <a:rPr lang="ko-KR" altLang="en-US" dirty="0"/>
              <a:t>프로그램 개발은 비주얼 스튜디오를 사용했고요</a:t>
            </a:r>
            <a:r>
              <a:rPr lang="en-US" altLang="ko-KR" dirty="0"/>
              <a:t>, BASIC </a:t>
            </a:r>
            <a:r>
              <a:rPr lang="ko-KR" altLang="en-US" dirty="0"/>
              <a:t>환경 확인을 위해 실제 </a:t>
            </a:r>
            <a:r>
              <a:rPr lang="en-US" altLang="ko-KR" dirty="0"/>
              <a:t>GW-BASIC</a:t>
            </a:r>
            <a:r>
              <a:rPr lang="ko-KR" altLang="en-US" dirty="0"/>
              <a:t>을 도스박스에 올려 사용하거나</a:t>
            </a:r>
            <a:r>
              <a:rPr lang="en-US" altLang="ko-KR" dirty="0"/>
              <a:t>, 2013</a:t>
            </a:r>
            <a:r>
              <a:rPr lang="ko-KR" altLang="en-US" dirty="0"/>
              <a:t>년 </a:t>
            </a:r>
            <a:r>
              <a:rPr lang="en-US" altLang="ko-KR" dirty="0"/>
              <a:t>Rob </a:t>
            </a:r>
            <a:r>
              <a:rPr lang="en-US" altLang="ko-KR" dirty="0" err="1"/>
              <a:t>Hagemans</a:t>
            </a:r>
            <a:r>
              <a:rPr lang="ko-KR" altLang="en-US" dirty="0"/>
              <a:t>이 개발한 오픈소스 기반 </a:t>
            </a:r>
            <a:r>
              <a:rPr lang="en-US" altLang="ko-KR" dirty="0"/>
              <a:t>GW-BASIC </a:t>
            </a:r>
            <a:r>
              <a:rPr lang="ko-KR" altLang="en-US" dirty="0"/>
              <a:t>에뮬레이터인 </a:t>
            </a:r>
            <a:r>
              <a:rPr lang="en-US" altLang="ko-KR" dirty="0"/>
              <a:t>PC-BASIC</a:t>
            </a:r>
            <a:r>
              <a:rPr lang="ko-KR" altLang="en-US" dirty="0"/>
              <a:t>을 보조로 사용했습니다</a:t>
            </a:r>
            <a:r>
              <a:rPr lang="en-US" altLang="ko-KR" dirty="0"/>
              <a:t>. </a:t>
            </a:r>
            <a:r>
              <a:rPr lang="ko-KR" altLang="en-US" dirty="0"/>
              <a:t>당연히 이들의 설명서를 참고하며 제작했고요</a:t>
            </a:r>
            <a:r>
              <a:rPr lang="en-US" altLang="ko-KR" dirty="0"/>
              <a:t>. </a:t>
            </a:r>
            <a:r>
              <a:rPr lang="ko-KR" altLang="en-US" dirty="0"/>
              <a:t>참고로</a:t>
            </a:r>
            <a:r>
              <a:rPr lang="en-US" altLang="ko-KR" dirty="0"/>
              <a:t>, </a:t>
            </a:r>
            <a:r>
              <a:rPr lang="ko-KR" altLang="en-US" dirty="0"/>
              <a:t>이 프로그램은 </a:t>
            </a:r>
            <a:r>
              <a:rPr lang="en-US" altLang="ko-KR" dirty="0"/>
              <a:t>PC-BASIC</a:t>
            </a:r>
            <a:r>
              <a:rPr lang="ko-KR" altLang="en-US" dirty="0"/>
              <a:t>을 포함한 몇몇 </a:t>
            </a:r>
            <a:r>
              <a:rPr lang="en-US" altLang="ko-KR" dirty="0"/>
              <a:t>BASIC </a:t>
            </a:r>
            <a:r>
              <a:rPr lang="ko-KR" altLang="en-US" dirty="0"/>
              <a:t>구현 프로젝트의 코드를 참조하거나 사용하지 않고 모두 자력으로 개발했습니다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46312-1A6B-498B-93DB-70BE8081097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995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그렇다면 이걸 어떻게 구현했을까요</a:t>
            </a:r>
            <a:r>
              <a:rPr lang="en-US" altLang="ko-KR" dirty="0"/>
              <a:t>? </a:t>
            </a:r>
            <a:r>
              <a:rPr lang="ko-KR" altLang="en-US" dirty="0"/>
              <a:t>우선 프로그램을 </a:t>
            </a:r>
            <a:r>
              <a:rPr lang="en-US" altLang="ko-KR" dirty="0"/>
              <a:t>7</a:t>
            </a:r>
            <a:r>
              <a:rPr lang="ko-KR" altLang="en-US" dirty="0"/>
              <a:t>개의 클래스로 나눴습니다</a:t>
            </a:r>
            <a:r>
              <a:rPr lang="en-US" altLang="ko-KR" dirty="0"/>
              <a:t>. </a:t>
            </a:r>
            <a:r>
              <a:rPr lang="ko-KR" altLang="en-US" dirty="0"/>
              <a:t>그리고 변수</a:t>
            </a:r>
            <a:r>
              <a:rPr lang="en-US" altLang="ko-KR" dirty="0"/>
              <a:t>, </a:t>
            </a:r>
            <a:r>
              <a:rPr lang="ko-KR" altLang="en-US" dirty="0"/>
              <a:t>프로그램 줄 등 사용자에게서 받아 저장되는 정보들을 저장하기 위한 </a:t>
            </a:r>
            <a:r>
              <a:rPr lang="en-US" altLang="ko-KR" dirty="0"/>
              <a:t>Dictionary</a:t>
            </a:r>
            <a:r>
              <a:rPr lang="ko-KR" altLang="en-US" dirty="0"/>
              <a:t>를 만들었고</a:t>
            </a:r>
            <a:r>
              <a:rPr lang="en-US" altLang="ko-KR" dirty="0"/>
              <a:t>, </a:t>
            </a:r>
            <a:r>
              <a:rPr lang="ko-KR" altLang="en-US" dirty="0"/>
              <a:t>이들의 값</a:t>
            </a:r>
            <a:r>
              <a:rPr lang="en-US" altLang="ko-KR" dirty="0"/>
              <a:t>, </a:t>
            </a:r>
            <a:r>
              <a:rPr lang="ko-KR" altLang="en-US" dirty="0"/>
              <a:t>자료형 등의 정보를 저장하기 위해 해당 </a:t>
            </a:r>
            <a:r>
              <a:rPr lang="ko-KR" altLang="en-US" dirty="0" err="1"/>
              <a:t>딕셔너리의</a:t>
            </a:r>
            <a:r>
              <a:rPr lang="ko-KR" altLang="en-US" dirty="0"/>
              <a:t> </a:t>
            </a:r>
            <a:r>
              <a:rPr lang="en-US" altLang="ko-KR" dirty="0"/>
              <a:t>value </a:t>
            </a:r>
            <a:r>
              <a:rPr lang="ko-KR" altLang="en-US" dirty="0"/>
              <a:t>역할을 할 수 있는 고유의 </a:t>
            </a:r>
            <a:r>
              <a:rPr lang="en-US" altLang="ko-KR" dirty="0"/>
              <a:t>struct</a:t>
            </a:r>
            <a:r>
              <a:rPr lang="ko-KR" altLang="en-US" dirty="0"/>
              <a:t>를 만들었습니다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A46312-1A6B-498B-93DB-70BE8081097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185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0F2A-EE3C-4C21-AAE8-54FBAA719038}" type="datetimeFigureOut">
              <a:rPr lang="ko-KR" altLang="en-US" smtClean="0"/>
              <a:t>18-05-09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0BB0-36F6-4599-B4BB-BFBCCCB14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41462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0F2A-EE3C-4C21-AAE8-54FBAA719038}" type="datetimeFigureOut">
              <a:rPr lang="ko-KR" altLang="en-US" smtClean="0"/>
              <a:t>18-05-09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0BB0-36F6-4599-B4BB-BFBCCCB14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59792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0F2A-EE3C-4C21-AAE8-54FBAA719038}" type="datetimeFigureOut">
              <a:rPr lang="ko-KR" altLang="en-US" smtClean="0"/>
              <a:t>18-05-09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0BB0-36F6-4599-B4BB-BFBCCCB14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88974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0F2A-EE3C-4C21-AAE8-54FBAA719038}" type="datetimeFigureOut">
              <a:rPr lang="ko-KR" altLang="en-US" smtClean="0"/>
              <a:t>18-05-09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0BB0-36F6-4599-B4BB-BFBCCCB14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18088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0F2A-EE3C-4C21-AAE8-54FBAA719038}" type="datetimeFigureOut">
              <a:rPr lang="ko-KR" altLang="en-US" smtClean="0"/>
              <a:t>18-05-09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0BB0-36F6-4599-B4BB-BFBCCCB14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95606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0F2A-EE3C-4C21-AAE8-54FBAA719038}" type="datetimeFigureOut">
              <a:rPr lang="ko-KR" altLang="en-US" smtClean="0"/>
              <a:t>18-05-09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0BB0-36F6-4599-B4BB-BFBCCCB14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25836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0F2A-EE3C-4C21-AAE8-54FBAA719038}" type="datetimeFigureOut">
              <a:rPr lang="ko-KR" altLang="en-US" smtClean="0"/>
              <a:t>18-05-09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0BB0-36F6-4599-B4BB-BFBCCCB14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96151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0F2A-EE3C-4C21-AAE8-54FBAA719038}" type="datetimeFigureOut">
              <a:rPr lang="ko-KR" altLang="en-US" smtClean="0"/>
              <a:t>18-05-09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0BB0-36F6-4599-B4BB-BFBCCCB14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99400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0F2A-EE3C-4C21-AAE8-54FBAA719038}" type="datetimeFigureOut">
              <a:rPr lang="ko-KR" altLang="en-US" smtClean="0"/>
              <a:t>18-05-09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0BB0-36F6-4599-B4BB-BFBCCCB14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44200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0F2A-EE3C-4C21-AAE8-54FBAA719038}" type="datetimeFigureOut">
              <a:rPr lang="ko-KR" altLang="en-US" smtClean="0"/>
              <a:t>18-05-09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0BB0-36F6-4599-B4BB-BFBCCCB14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35180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60F2A-EE3C-4C21-AAE8-54FBAA719038}" type="datetimeFigureOut">
              <a:rPr lang="ko-KR" altLang="en-US" smtClean="0"/>
              <a:t>18-05-09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B0BB0-36F6-4599-B4BB-BFBCCCB14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87916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60F2A-EE3C-4C21-AAE8-54FBAA719038}" type="datetimeFigureOut">
              <a:rPr lang="ko-KR" altLang="en-US" smtClean="0"/>
              <a:t>18-05-09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B0BB0-36F6-4599-B4BB-BFBCCCB14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1253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slow">
    <p:push dir="u"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D8A91-61BA-4D08-B994-32CF89D86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380" y="679508"/>
            <a:ext cx="9144000" cy="1454660"/>
          </a:xfrm>
        </p:spPr>
        <p:txBody>
          <a:bodyPr>
            <a:normAutofit/>
          </a:bodyPr>
          <a:lstStyle/>
          <a:p>
            <a:pPr algn="l"/>
            <a:r>
              <a:rPr lang="en-US" altLang="ko-KR" sz="9600" dirty="0"/>
              <a:t>CS-BASIC 0.95</a:t>
            </a:r>
            <a:endParaRPr lang="ko-KR" altLang="en-US" sz="9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1793E1-778C-4204-AE94-5A79353CA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270" y="206685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/>
              <a:t>201704089 </a:t>
            </a:r>
            <a:r>
              <a:rPr lang="ko-KR" altLang="en-US" sz="2800" dirty="0"/>
              <a:t>이정훈</a:t>
            </a:r>
          </a:p>
        </p:txBody>
      </p:sp>
    </p:spTree>
    <p:extLst>
      <p:ext uri="{BB962C8B-B14F-4D97-AF65-F5344CB8AC3E}">
        <p14:creationId xmlns:p14="http://schemas.microsoft.com/office/powerpoint/2010/main" val="313035359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2D05188-09EF-4584-B3A8-C200A58113FE}"/>
              </a:ext>
            </a:extLst>
          </p:cNvPr>
          <p:cNvSpPr/>
          <p:nvPr/>
        </p:nvSpPr>
        <p:spPr>
          <a:xfrm>
            <a:off x="554477" y="1879470"/>
            <a:ext cx="1712068" cy="5836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Program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E1E5EC-FDEA-45BA-8EF4-2D38B6BC0D85}"/>
              </a:ext>
            </a:extLst>
          </p:cNvPr>
          <p:cNvSpPr/>
          <p:nvPr/>
        </p:nvSpPr>
        <p:spPr>
          <a:xfrm>
            <a:off x="7435570" y="2622048"/>
            <a:ext cx="1712068" cy="5836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B90FE2-8193-4E98-89E0-C3751EB0F6D4}"/>
              </a:ext>
            </a:extLst>
          </p:cNvPr>
          <p:cNvSpPr/>
          <p:nvPr/>
        </p:nvSpPr>
        <p:spPr>
          <a:xfrm>
            <a:off x="3876976" y="2622048"/>
            <a:ext cx="1712068" cy="5836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84E5063-CBC1-4531-A5EC-1CFD483E95E4}"/>
              </a:ext>
            </a:extLst>
          </p:cNvPr>
          <p:cNvSpPr/>
          <p:nvPr/>
        </p:nvSpPr>
        <p:spPr>
          <a:xfrm rot="900000">
            <a:off x="2302743" y="2389777"/>
            <a:ext cx="155642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5CAE40F-7B56-41DC-81F9-C8B9A13310E4}"/>
              </a:ext>
            </a:extLst>
          </p:cNvPr>
          <p:cNvSpPr/>
          <p:nvPr/>
        </p:nvSpPr>
        <p:spPr>
          <a:xfrm>
            <a:off x="5734094" y="2671561"/>
            <a:ext cx="155642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실행이 필요할 때</a:t>
            </a: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E72348DE-7062-4F52-ADD8-4B9DE9AC7891}"/>
              </a:ext>
            </a:extLst>
          </p:cNvPr>
          <p:cNvSpPr/>
          <p:nvPr/>
        </p:nvSpPr>
        <p:spPr>
          <a:xfrm>
            <a:off x="3865604" y="3307087"/>
            <a:ext cx="1812587" cy="3404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줄 저장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EE81BB-C78F-45D9-898C-415EC09B9ACF}"/>
              </a:ext>
            </a:extLst>
          </p:cNvPr>
          <p:cNvSpPr/>
          <p:nvPr/>
        </p:nvSpPr>
        <p:spPr>
          <a:xfrm>
            <a:off x="3915863" y="3768258"/>
            <a:ext cx="1712068" cy="5836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Lines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BD2508D-F6CF-4350-B5C9-195FA4750B59}"/>
              </a:ext>
            </a:extLst>
          </p:cNvPr>
          <p:cNvSpPr/>
          <p:nvPr/>
        </p:nvSpPr>
        <p:spPr>
          <a:xfrm>
            <a:off x="8667935" y="4610533"/>
            <a:ext cx="1712068" cy="5836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2B667C-CC3E-4477-8874-1DE818B57BD1}"/>
              </a:ext>
            </a:extLst>
          </p:cNvPr>
          <p:cNvSpPr/>
          <p:nvPr/>
        </p:nvSpPr>
        <p:spPr>
          <a:xfrm>
            <a:off x="6307567" y="4610534"/>
            <a:ext cx="1712068" cy="5836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Statement</a:t>
            </a:r>
            <a:endParaRPr lang="ko-KR" altLang="en-US" dirty="0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AE77A585-D353-4EA4-AEDF-E6D33A8F4C01}"/>
              </a:ext>
            </a:extLst>
          </p:cNvPr>
          <p:cNvSpPr/>
          <p:nvPr/>
        </p:nvSpPr>
        <p:spPr>
          <a:xfrm>
            <a:off x="7616341" y="3298926"/>
            <a:ext cx="1350526" cy="12183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함수</a:t>
            </a:r>
            <a:r>
              <a:rPr lang="en-US" altLang="ko-KR" sz="1100" dirty="0"/>
              <a:t>/</a:t>
            </a:r>
            <a:r>
              <a:rPr lang="ko-KR" altLang="en-US" sz="1100" dirty="0"/>
              <a:t>문</a:t>
            </a:r>
            <a:endParaRPr lang="en-US" altLang="ko-KR" sz="1100" dirty="0"/>
          </a:p>
          <a:p>
            <a:pPr algn="ctr"/>
            <a:r>
              <a:rPr lang="ko-KR" altLang="en-US" sz="1100" dirty="0"/>
              <a:t>호출 발견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6FB37502-FF6F-4015-BFB1-CE91E7CD27FF}"/>
              </a:ext>
            </a:extLst>
          </p:cNvPr>
          <p:cNvSpPr/>
          <p:nvPr/>
        </p:nvSpPr>
        <p:spPr>
          <a:xfrm>
            <a:off x="9322736" y="2671246"/>
            <a:ext cx="94257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변수 할당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ABF337E-A74F-49E8-A357-6E21B5611D84}"/>
              </a:ext>
            </a:extLst>
          </p:cNvPr>
          <p:cNvSpPr/>
          <p:nvPr/>
        </p:nvSpPr>
        <p:spPr>
          <a:xfrm>
            <a:off x="10440404" y="2621732"/>
            <a:ext cx="1123545" cy="5836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Vars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3381AA-0B20-4A6F-8B5B-641C17300269}"/>
              </a:ext>
            </a:extLst>
          </p:cNvPr>
          <p:cNvSpPr/>
          <p:nvPr/>
        </p:nvSpPr>
        <p:spPr>
          <a:xfrm>
            <a:off x="7419358" y="1041061"/>
            <a:ext cx="1712068" cy="5836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Operator</a:t>
            </a:r>
            <a:endParaRPr lang="ko-KR" altLang="en-US" dirty="0"/>
          </a:p>
        </p:txBody>
      </p:sp>
      <p:sp>
        <p:nvSpPr>
          <p:cNvPr id="25" name="화살표: 위쪽 24">
            <a:extLst>
              <a:ext uri="{FF2B5EF4-FFF2-40B4-BE49-F238E27FC236}">
                <a16:creationId xmlns:a16="http://schemas.microsoft.com/office/drawing/2014/main" id="{73BFE3B4-C834-4691-84F6-A8A49FA4CA18}"/>
              </a:ext>
            </a:extLst>
          </p:cNvPr>
          <p:cNvSpPr/>
          <p:nvPr/>
        </p:nvSpPr>
        <p:spPr>
          <a:xfrm>
            <a:off x="7260472" y="1729134"/>
            <a:ext cx="1155159" cy="68093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연산자 발견</a:t>
            </a:r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7C54D65C-B1D3-419B-B841-3310C4B80BBF}"/>
              </a:ext>
            </a:extLst>
          </p:cNvPr>
          <p:cNvSpPr/>
          <p:nvPr/>
        </p:nvSpPr>
        <p:spPr>
          <a:xfrm>
            <a:off x="8184600" y="1772589"/>
            <a:ext cx="1155159" cy="6809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값 반환</a:t>
            </a:r>
          </a:p>
        </p:txBody>
      </p:sp>
      <p:sp>
        <p:nvSpPr>
          <p:cNvPr id="28" name="화살표: 왼쪽 27">
            <a:extLst>
              <a:ext uri="{FF2B5EF4-FFF2-40B4-BE49-F238E27FC236}">
                <a16:creationId xmlns:a16="http://schemas.microsoft.com/office/drawing/2014/main" id="{3BB07D4F-D5BC-4CDD-B660-EBED0D869B6C}"/>
              </a:ext>
            </a:extLst>
          </p:cNvPr>
          <p:cNvSpPr/>
          <p:nvPr/>
        </p:nvSpPr>
        <p:spPr>
          <a:xfrm rot="19344400">
            <a:off x="9749740" y="3661655"/>
            <a:ext cx="138132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변수 정보 활용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2B219C9-1B7E-4AA2-9996-F77E2539E407}"/>
              </a:ext>
            </a:extLst>
          </p:cNvPr>
          <p:cNvSpPr/>
          <p:nvPr/>
        </p:nvSpPr>
        <p:spPr>
          <a:xfrm>
            <a:off x="554477" y="824053"/>
            <a:ext cx="1712068" cy="5836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Utility</a:t>
            </a:r>
            <a:endParaRPr lang="ko-KR" altLang="en-US" dirty="0"/>
          </a:p>
        </p:txBody>
      </p:sp>
      <p:sp>
        <p:nvSpPr>
          <p:cNvPr id="31" name="생각 풍선: 구름 모양 30">
            <a:extLst>
              <a:ext uri="{FF2B5EF4-FFF2-40B4-BE49-F238E27FC236}">
                <a16:creationId xmlns:a16="http://schemas.microsoft.com/office/drawing/2014/main" id="{276F5024-AB3A-4327-9C13-66F4FAB4BD97}"/>
              </a:ext>
            </a:extLst>
          </p:cNvPr>
          <p:cNvSpPr/>
          <p:nvPr/>
        </p:nvSpPr>
        <p:spPr>
          <a:xfrm>
            <a:off x="3219855" y="352577"/>
            <a:ext cx="3589507" cy="1464256"/>
          </a:xfrm>
          <a:prstGeom prst="cloudCallout">
            <a:avLst>
              <a:gd name="adj1" fmla="val -69068"/>
              <a:gd name="adj2" fmla="val -2295"/>
            </a:avLst>
          </a:prstGeom>
          <a:solidFill>
            <a:schemeClr val="tx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이하의 프로세스 지원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변수 값 얻기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문자열 처리</a:t>
            </a:r>
            <a:r>
              <a:rPr lang="en-US" altLang="ko-KR" sz="1200" dirty="0">
                <a:solidFill>
                  <a:schemeClr val="bg1"/>
                </a:solidFill>
              </a:rPr>
              <a:t>…)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0" name="화살표: 왼쪽 49">
            <a:extLst>
              <a:ext uri="{FF2B5EF4-FFF2-40B4-BE49-F238E27FC236}">
                <a16:creationId xmlns:a16="http://schemas.microsoft.com/office/drawing/2014/main" id="{A601839A-DA5A-40EC-815A-EE29208186E9}"/>
              </a:ext>
            </a:extLst>
          </p:cNvPr>
          <p:cNvSpPr/>
          <p:nvPr/>
        </p:nvSpPr>
        <p:spPr>
          <a:xfrm rot="1571444">
            <a:off x="9459099" y="1626795"/>
            <a:ext cx="138132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변수 정보 활용</a:t>
            </a:r>
          </a:p>
        </p:txBody>
      </p:sp>
      <p:sp>
        <p:nvSpPr>
          <p:cNvPr id="51" name="화살표: 왼쪽 50">
            <a:extLst>
              <a:ext uri="{FF2B5EF4-FFF2-40B4-BE49-F238E27FC236}">
                <a16:creationId xmlns:a16="http://schemas.microsoft.com/office/drawing/2014/main" id="{53B5DAFF-7A27-4EDD-A95D-057B30C10613}"/>
              </a:ext>
            </a:extLst>
          </p:cNvPr>
          <p:cNvSpPr/>
          <p:nvPr/>
        </p:nvSpPr>
        <p:spPr>
          <a:xfrm rot="3640273">
            <a:off x="8563075" y="3600778"/>
            <a:ext cx="138132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값 반환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B09D06-0947-4DB6-A588-5D8FC4B48DBA}"/>
              </a:ext>
            </a:extLst>
          </p:cNvPr>
          <p:cNvSpPr txBox="1"/>
          <p:nvPr/>
        </p:nvSpPr>
        <p:spPr>
          <a:xfrm>
            <a:off x="685800" y="5194192"/>
            <a:ext cx="4328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각각의 클래스가 담당하는 일 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86010722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8F33456-02C9-4E88-A6FA-71C4E0185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16" y="1761368"/>
            <a:ext cx="5603031" cy="43498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CA370C-D73B-472D-A477-F268FDECEF08}"/>
              </a:ext>
            </a:extLst>
          </p:cNvPr>
          <p:cNvSpPr txBox="1"/>
          <p:nvPr/>
        </p:nvSpPr>
        <p:spPr>
          <a:xfrm>
            <a:off x="603216" y="653144"/>
            <a:ext cx="11394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Process.cs</a:t>
            </a:r>
            <a:r>
              <a:rPr lang="en-US" altLang="ko-KR" sz="2000" dirty="0"/>
              <a:t> </a:t>
            </a:r>
            <a:r>
              <a:rPr lang="ko-KR" altLang="en-US" sz="2000" dirty="0"/>
              <a:t>내에서 문자열 초기 처리 중 함수</a:t>
            </a:r>
            <a:r>
              <a:rPr lang="en-US" altLang="ko-KR" sz="2000" dirty="0"/>
              <a:t>/</a:t>
            </a:r>
            <a:r>
              <a:rPr lang="ko-KR" altLang="en-US" sz="2000" dirty="0"/>
              <a:t>문이 발견되면 </a:t>
            </a:r>
            <a:r>
              <a:rPr lang="en-US" altLang="ko-KR" sz="2000" dirty="0" err="1"/>
              <a:t>Statement.cs</a:t>
            </a:r>
            <a:r>
              <a:rPr lang="en-US" altLang="ko-KR" sz="2000" dirty="0"/>
              <a:t> </a:t>
            </a:r>
            <a:r>
              <a:rPr lang="ko-KR" altLang="en-US" sz="2000" dirty="0"/>
              <a:t>혹은 </a:t>
            </a:r>
            <a:r>
              <a:rPr lang="en-US" altLang="ko-KR" sz="2000" dirty="0" err="1"/>
              <a:t>Function.cs</a:t>
            </a:r>
            <a:r>
              <a:rPr lang="en-US" altLang="ko-KR" sz="2000" dirty="0"/>
              <a:t> </a:t>
            </a:r>
            <a:r>
              <a:rPr lang="ko-KR" altLang="en-US" sz="2000" dirty="0"/>
              <a:t>내에서</a:t>
            </a:r>
            <a:r>
              <a:rPr lang="en-US" altLang="ko-KR" sz="2000" dirty="0"/>
              <a:t> </a:t>
            </a:r>
            <a:r>
              <a:rPr lang="ko-KR" altLang="en-US" sz="2000" dirty="0"/>
              <a:t>해당 함수</a:t>
            </a:r>
            <a:r>
              <a:rPr lang="en-US" altLang="ko-KR" sz="2000" dirty="0"/>
              <a:t>/</a:t>
            </a:r>
            <a:r>
              <a:rPr lang="ko-KR" altLang="en-US" sz="2000" dirty="0"/>
              <a:t>문 이름에 맞는 메서드를 불러온다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AFB57-48DB-4F2A-B95D-0416AE3DC5BB}"/>
              </a:ext>
            </a:extLst>
          </p:cNvPr>
          <p:cNvSpPr txBox="1"/>
          <p:nvPr/>
        </p:nvSpPr>
        <p:spPr>
          <a:xfrm>
            <a:off x="6514471" y="1761368"/>
            <a:ext cx="50824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각각의 구현 메서드들은 기본적으로 해당 함수</a:t>
            </a:r>
            <a:r>
              <a:rPr lang="en-US" altLang="ko-KR" sz="2400" dirty="0"/>
              <a:t>/</a:t>
            </a:r>
            <a:r>
              <a:rPr lang="ko-KR" altLang="en-US" sz="2400" dirty="0"/>
              <a:t>문이 등장한 문자열을 받는다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 err="1"/>
              <a:t>Utility.cs</a:t>
            </a:r>
            <a:r>
              <a:rPr lang="ko-KR" altLang="en-US" sz="2400" dirty="0"/>
              <a:t>의 기능들을 적극 활용</a:t>
            </a:r>
            <a:r>
              <a:rPr lang="en-US" altLang="ko-KR" sz="2400" dirty="0"/>
              <a:t>, </a:t>
            </a:r>
            <a:r>
              <a:rPr lang="ko-KR" altLang="en-US" sz="2400" dirty="0"/>
              <a:t>필요한 인수들을 문자열에서 추출한 뒤 해당 결과를 반환하거나 출력</a:t>
            </a:r>
            <a:r>
              <a:rPr lang="en-US" altLang="ko-KR" sz="2400" dirty="0"/>
              <a:t>/</a:t>
            </a:r>
            <a:r>
              <a:rPr lang="ko-KR" altLang="en-US" sz="2400" dirty="0"/>
              <a:t>적용한다</a:t>
            </a:r>
            <a:r>
              <a:rPr lang="en-US" altLang="ko-KR" sz="2400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여기서는 </a:t>
            </a:r>
            <a:r>
              <a:rPr lang="en-US" altLang="ko-KR" dirty="0"/>
              <a:t>EXP(X)</a:t>
            </a:r>
            <a:r>
              <a:rPr lang="ko-KR" altLang="en-US" dirty="0"/>
              <a:t>의 꼴을 얻기 위해</a:t>
            </a:r>
            <a:r>
              <a:rPr lang="en-US" altLang="ko-KR" dirty="0"/>
              <a:t> () </a:t>
            </a:r>
            <a:r>
              <a:rPr lang="ko-KR" altLang="en-US" dirty="0"/>
              <a:t>전후의 공백을 모두 지우고 최종적으로는 </a:t>
            </a:r>
            <a:r>
              <a:rPr lang="en-US" altLang="ko-KR" dirty="0"/>
              <a:t>() </a:t>
            </a:r>
            <a:r>
              <a:rPr lang="ko-KR" altLang="en-US" dirty="0"/>
              <a:t>안에 있던 문자열만 남겨 </a:t>
            </a:r>
            <a:r>
              <a:rPr lang="en-US" altLang="ko-KR" dirty="0" err="1"/>
              <a:t>GetValue</a:t>
            </a:r>
            <a:r>
              <a:rPr lang="ko-KR" altLang="en-US" dirty="0"/>
              <a:t>로 인수 값을 얻는다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154908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F03BB20-A36A-493F-964C-A27D057C596D}"/>
              </a:ext>
            </a:extLst>
          </p:cNvPr>
          <p:cNvSpPr txBox="1"/>
          <p:nvPr/>
        </p:nvSpPr>
        <p:spPr>
          <a:xfrm>
            <a:off x="255180" y="670938"/>
            <a:ext cx="11654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Utility</a:t>
            </a:r>
            <a:r>
              <a:rPr lang="ko-KR" altLang="en-US" sz="2800" dirty="0"/>
              <a:t>는 다양한 업무를 맡는다</a:t>
            </a:r>
            <a:r>
              <a:rPr lang="en-US" altLang="ko-KR" sz="2800" dirty="0"/>
              <a:t>.</a:t>
            </a:r>
            <a:endParaRPr lang="ko-KR" altLang="en-US" sz="28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3846775-0BED-4824-8765-2C8BFB370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80" y="1267128"/>
            <a:ext cx="11009452" cy="27651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80F70F-66C7-4F8E-B3A5-EBDF2FAA8D36}"/>
              </a:ext>
            </a:extLst>
          </p:cNvPr>
          <p:cNvSpPr txBox="1"/>
          <p:nvPr/>
        </p:nvSpPr>
        <p:spPr>
          <a:xfrm>
            <a:off x="255180" y="4179380"/>
            <a:ext cx="116547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공백</a:t>
            </a:r>
            <a:r>
              <a:rPr lang="en-US" altLang="ko-KR" sz="2800" dirty="0"/>
              <a:t>, “”</a:t>
            </a:r>
            <a:r>
              <a:rPr lang="ko-KR" altLang="en-US" sz="2800" dirty="0"/>
              <a:t>을 지우거나 문자열 관련 정리 기능과</a:t>
            </a:r>
            <a:endParaRPr lang="en-US" altLang="ko-KR" sz="2800" dirty="0"/>
          </a:p>
          <a:p>
            <a:r>
              <a:rPr lang="ko-KR" altLang="en-US" sz="2800" dirty="0" err="1"/>
              <a:t>어디에서든지</a:t>
            </a:r>
            <a:r>
              <a:rPr lang="ko-KR" altLang="en-US" sz="2800" dirty="0"/>
              <a:t> 값 받기</a:t>
            </a:r>
            <a:r>
              <a:rPr lang="en-US" altLang="ko-KR" sz="2800" dirty="0"/>
              <a:t>, </a:t>
            </a:r>
            <a:r>
              <a:rPr lang="ko-KR" altLang="en-US" sz="2800" dirty="0"/>
              <a:t>배열 선언 시 주어진 차원에 맞는 배열 생성</a:t>
            </a:r>
            <a:r>
              <a:rPr lang="en-US" altLang="ko-KR" sz="2800" dirty="0"/>
              <a:t>,</a:t>
            </a:r>
          </a:p>
          <a:p>
            <a:r>
              <a:rPr lang="ko-KR" altLang="en-US" sz="2800" dirty="0"/>
              <a:t>현재 처리하는 문자열에 연산자가 있는지</a:t>
            </a:r>
            <a:r>
              <a:rPr lang="en-US" altLang="ko-KR" sz="2800" dirty="0"/>
              <a:t>, </a:t>
            </a:r>
            <a:r>
              <a:rPr lang="ko-KR" altLang="en-US" sz="2800" dirty="0"/>
              <a:t>이 문자가 문자열 </a:t>
            </a:r>
            <a:r>
              <a:rPr lang="ko-KR" altLang="en-US" sz="2800" dirty="0" err="1"/>
              <a:t>리터럴</a:t>
            </a:r>
            <a:r>
              <a:rPr lang="ko-KR" altLang="en-US" sz="2800" dirty="0"/>
              <a:t> 안에 있는지</a:t>
            </a:r>
            <a:r>
              <a:rPr lang="en-US" altLang="ko-KR" sz="2800" dirty="0"/>
              <a:t>, </a:t>
            </a:r>
            <a:r>
              <a:rPr lang="ko-KR" altLang="en-US" sz="2800" dirty="0"/>
              <a:t>문자 개수는 어떻게 되며 괄호는 어떻게 </a:t>
            </a:r>
            <a:r>
              <a:rPr lang="ko-KR" altLang="en-US" sz="2800" dirty="0" err="1"/>
              <a:t>씌여있는지</a:t>
            </a:r>
            <a:r>
              <a:rPr lang="ko-KR" altLang="en-US" sz="2800" dirty="0"/>
              <a:t> 확인하는 등</a:t>
            </a:r>
            <a:r>
              <a:rPr lang="en-US" altLang="ko-K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0229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B163C-4372-439F-8009-F4565B4DC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예</a:t>
            </a:r>
            <a:r>
              <a:rPr lang="en-US" altLang="ko-KR" dirty="0"/>
              <a:t>: BASIC</a:t>
            </a:r>
            <a:r>
              <a:rPr lang="ko-KR" altLang="en-US" dirty="0"/>
              <a:t>의 기본</a:t>
            </a:r>
          </a:p>
        </p:txBody>
      </p:sp>
      <p:sp>
        <p:nvSpPr>
          <p:cNvPr id="8" name="설명선: 선(강조선) 7">
            <a:extLst>
              <a:ext uri="{FF2B5EF4-FFF2-40B4-BE49-F238E27FC236}">
                <a16:creationId xmlns:a16="http://schemas.microsoft.com/office/drawing/2014/main" id="{CF9B1395-291F-4158-97E9-E8D4C64C3FC2}"/>
              </a:ext>
            </a:extLst>
          </p:cNvPr>
          <p:cNvSpPr/>
          <p:nvPr/>
        </p:nvSpPr>
        <p:spPr>
          <a:xfrm>
            <a:off x="358923" y="2597921"/>
            <a:ext cx="6340980" cy="581115"/>
          </a:xfrm>
          <a:prstGeom prst="accentCallout1">
            <a:avLst>
              <a:gd name="adj1" fmla="val 40318"/>
              <a:gd name="adj2" fmla="val 107527"/>
              <a:gd name="adj3" fmla="val 37834"/>
              <a:gd name="adj4" fmla="val 101981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dirty="0"/>
              <a:t>변수 끝 기호에 따라 자료형이 달라짐</a:t>
            </a:r>
            <a:r>
              <a:rPr lang="en-US" altLang="ko-KR" sz="1400" dirty="0"/>
              <a:t>(</a:t>
            </a:r>
            <a:r>
              <a:rPr lang="ko-KR" altLang="en-US" sz="1400" dirty="0"/>
              <a:t>기본은 </a:t>
            </a:r>
            <a:r>
              <a:rPr lang="en-US" altLang="ko-KR" sz="1400" dirty="0"/>
              <a:t>float).</a:t>
            </a:r>
          </a:p>
          <a:p>
            <a:pPr algn="r"/>
            <a:r>
              <a:rPr lang="en-US" altLang="ko-KR" sz="1400" dirty="0"/>
              <a:t>$</a:t>
            </a:r>
            <a:r>
              <a:rPr lang="ko-KR" altLang="en-US" sz="1400" dirty="0"/>
              <a:t>는</a:t>
            </a:r>
            <a:r>
              <a:rPr lang="en-US" altLang="ko-KR" sz="1400" dirty="0"/>
              <a:t> </a:t>
            </a:r>
            <a:r>
              <a:rPr lang="ko-KR" altLang="en-US" sz="1400" dirty="0"/>
              <a:t>문자열</a:t>
            </a:r>
            <a:r>
              <a:rPr lang="en-US" altLang="ko-KR" sz="1400" dirty="0"/>
              <a:t>, %</a:t>
            </a:r>
            <a:r>
              <a:rPr lang="ko-KR" altLang="en-US" sz="1400" dirty="0"/>
              <a:t>는 정수</a:t>
            </a:r>
            <a:r>
              <a:rPr lang="en-US" altLang="ko-KR" sz="1400" dirty="0"/>
              <a:t>, #</a:t>
            </a:r>
            <a:r>
              <a:rPr lang="ko-KR" altLang="en-US" sz="1400" dirty="0"/>
              <a:t>은</a:t>
            </a:r>
            <a:r>
              <a:rPr lang="en-US" altLang="ko-KR" sz="1400" dirty="0"/>
              <a:t> double, !</a:t>
            </a:r>
            <a:r>
              <a:rPr lang="ko-KR" altLang="en-US" sz="1400" dirty="0"/>
              <a:t>은</a:t>
            </a:r>
            <a:r>
              <a:rPr lang="en-US" altLang="ko-KR" sz="1400" dirty="0"/>
              <a:t> float.</a:t>
            </a:r>
            <a:endParaRPr lang="ko-KR" altLang="en-US" sz="1400" dirty="0"/>
          </a:p>
        </p:txBody>
      </p:sp>
      <p:sp>
        <p:nvSpPr>
          <p:cNvPr id="10" name="설명선: 선(강조선) 9">
            <a:extLst>
              <a:ext uri="{FF2B5EF4-FFF2-40B4-BE49-F238E27FC236}">
                <a16:creationId xmlns:a16="http://schemas.microsoft.com/office/drawing/2014/main" id="{6FBCA0D2-189C-4202-8878-9B9F8837ABA0}"/>
              </a:ext>
            </a:extLst>
          </p:cNvPr>
          <p:cNvSpPr/>
          <p:nvPr/>
        </p:nvSpPr>
        <p:spPr>
          <a:xfrm>
            <a:off x="358923" y="3633895"/>
            <a:ext cx="6340980" cy="581115"/>
          </a:xfrm>
          <a:prstGeom prst="accentCallout1">
            <a:avLst>
              <a:gd name="adj1" fmla="val 40318"/>
              <a:gd name="adj2" fmla="val 107527"/>
              <a:gd name="adj3" fmla="val 37834"/>
              <a:gd name="adj4" fmla="val 101981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dirty="0"/>
              <a:t>출력은 </a:t>
            </a:r>
            <a:r>
              <a:rPr lang="en-US" altLang="ko-KR" sz="1400" dirty="0"/>
              <a:t>PRINT</a:t>
            </a:r>
            <a:r>
              <a:rPr lang="ko-KR" altLang="en-US" sz="1400" dirty="0"/>
              <a:t>로 한다</a:t>
            </a:r>
            <a:r>
              <a:rPr lang="en-US" altLang="ko-KR" sz="1400" dirty="0"/>
              <a:t>.</a:t>
            </a:r>
          </a:p>
          <a:p>
            <a:pPr algn="r"/>
            <a:r>
              <a:rPr lang="ko-KR" altLang="en-US" sz="1400" dirty="0"/>
              <a:t>그리고 문자열 </a:t>
            </a:r>
            <a:r>
              <a:rPr lang="ko-KR" altLang="en-US" sz="1400" dirty="0" err="1"/>
              <a:t>리터럴을</a:t>
            </a:r>
            <a:r>
              <a:rPr lang="ko-KR" altLang="en-US" sz="1400" dirty="0"/>
              <a:t> 제외하면 대소문자 구별은 없다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6314E55-FE05-4B71-B238-ADAB413D2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104" y="1422823"/>
            <a:ext cx="7067372" cy="4815250"/>
          </a:xfrm>
          <a:prstGeom prst="rect">
            <a:avLst/>
          </a:prstGeom>
        </p:spPr>
      </p:pic>
      <p:sp>
        <p:nvSpPr>
          <p:cNvPr id="13" name="설명선: 선(강조선) 12">
            <a:extLst>
              <a:ext uri="{FF2B5EF4-FFF2-40B4-BE49-F238E27FC236}">
                <a16:creationId xmlns:a16="http://schemas.microsoft.com/office/drawing/2014/main" id="{9DD346D8-C1F9-4A6A-BD79-93C38592E109}"/>
              </a:ext>
            </a:extLst>
          </p:cNvPr>
          <p:cNvSpPr/>
          <p:nvPr/>
        </p:nvSpPr>
        <p:spPr>
          <a:xfrm>
            <a:off x="358923" y="4669869"/>
            <a:ext cx="6340980" cy="226871"/>
          </a:xfrm>
          <a:prstGeom prst="accentCallout1">
            <a:avLst>
              <a:gd name="adj1" fmla="val 40318"/>
              <a:gd name="adj2" fmla="val 107527"/>
              <a:gd name="adj3" fmla="val 37834"/>
              <a:gd name="adj4" fmla="val 101981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dirty="0"/>
              <a:t>다양한 수학 함수가 준비되어 있음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8794834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B163C-4372-439F-8009-F4565B4DC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</a:t>
            </a:r>
            <a:r>
              <a:rPr lang="ko-KR" altLang="en-US" dirty="0"/>
              <a:t>의 기본</a:t>
            </a:r>
          </a:p>
        </p:txBody>
      </p:sp>
      <p:sp>
        <p:nvSpPr>
          <p:cNvPr id="8" name="설명선: 선(강조선) 7">
            <a:extLst>
              <a:ext uri="{FF2B5EF4-FFF2-40B4-BE49-F238E27FC236}">
                <a16:creationId xmlns:a16="http://schemas.microsoft.com/office/drawing/2014/main" id="{CF9B1395-291F-4158-97E9-E8D4C64C3FC2}"/>
              </a:ext>
            </a:extLst>
          </p:cNvPr>
          <p:cNvSpPr/>
          <p:nvPr/>
        </p:nvSpPr>
        <p:spPr>
          <a:xfrm>
            <a:off x="358923" y="2068082"/>
            <a:ext cx="6340980" cy="384561"/>
          </a:xfrm>
          <a:prstGeom prst="accentCallout1">
            <a:avLst>
              <a:gd name="adj1" fmla="val 40318"/>
              <a:gd name="adj2" fmla="val 107527"/>
              <a:gd name="adj3" fmla="val 37834"/>
              <a:gd name="adj4" fmla="val 101981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dirty="0"/>
              <a:t>산술 연산자도 있음</a:t>
            </a:r>
            <a:r>
              <a:rPr lang="en-US" altLang="ko-KR" sz="1400" dirty="0"/>
              <a:t>. </a:t>
            </a:r>
            <a:r>
              <a:rPr lang="ko-KR" altLang="en-US" sz="1400" dirty="0"/>
              <a:t>여기서의 나머지 기호는 </a:t>
            </a:r>
            <a:r>
              <a:rPr lang="en-US" altLang="ko-KR" sz="1400" dirty="0"/>
              <a:t>MOD.</a:t>
            </a:r>
            <a:endParaRPr lang="ko-KR" altLang="en-US" sz="1400" dirty="0"/>
          </a:p>
        </p:txBody>
      </p:sp>
      <p:sp>
        <p:nvSpPr>
          <p:cNvPr id="10" name="설명선: 선(강조선) 9">
            <a:extLst>
              <a:ext uri="{FF2B5EF4-FFF2-40B4-BE49-F238E27FC236}">
                <a16:creationId xmlns:a16="http://schemas.microsoft.com/office/drawing/2014/main" id="{6FBCA0D2-189C-4202-8878-9B9F8837ABA0}"/>
              </a:ext>
            </a:extLst>
          </p:cNvPr>
          <p:cNvSpPr/>
          <p:nvPr/>
        </p:nvSpPr>
        <p:spPr>
          <a:xfrm>
            <a:off x="358923" y="2939752"/>
            <a:ext cx="6340980" cy="418745"/>
          </a:xfrm>
          <a:prstGeom prst="accentCallout1">
            <a:avLst>
              <a:gd name="adj1" fmla="val 40318"/>
              <a:gd name="adj2" fmla="val 107527"/>
              <a:gd name="adj3" fmla="val 37834"/>
              <a:gd name="adj4" fmla="val 101981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dirty="0"/>
              <a:t>괄호 연산 또한 가능하다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6314E55-FE05-4B71-B238-ADAB413D2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104" y="1422823"/>
            <a:ext cx="7067372" cy="4815250"/>
          </a:xfrm>
          <a:prstGeom prst="rect">
            <a:avLst/>
          </a:prstGeom>
        </p:spPr>
      </p:pic>
      <p:sp>
        <p:nvSpPr>
          <p:cNvPr id="13" name="설명선: 선(강조선) 12">
            <a:extLst>
              <a:ext uri="{FF2B5EF4-FFF2-40B4-BE49-F238E27FC236}">
                <a16:creationId xmlns:a16="http://schemas.microsoft.com/office/drawing/2014/main" id="{9DD346D8-C1F9-4A6A-BD79-93C38592E109}"/>
              </a:ext>
            </a:extLst>
          </p:cNvPr>
          <p:cNvSpPr/>
          <p:nvPr/>
        </p:nvSpPr>
        <p:spPr>
          <a:xfrm>
            <a:off x="358923" y="3768696"/>
            <a:ext cx="6340980" cy="940038"/>
          </a:xfrm>
          <a:prstGeom prst="accentCallout1">
            <a:avLst>
              <a:gd name="adj1" fmla="val 40318"/>
              <a:gd name="adj2" fmla="val 107527"/>
              <a:gd name="adj3" fmla="val 37834"/>
              <a:gd name="adj4" fmla="val 101981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dirty="0"/>
              <a:t>비교 연산자 역시 존재</a:t>
            </a:r>
            <a:r>
              <a:rPr lang="en-US" altLang="ko-KR" sz="1400" dirty="0"/>
              <a:t>.</a:t>
            </a:r>
          </a:p>
          <a:p>
            <a:pPr algn="r"/>
            <a:r>
              <a:rPr lang="en-US" altLang="ko-KR" sz="1400" dirty="0"/>
              <a:t>Equal</a:t>
            </a:r>
            <a:r>
              <a:rPr lang="ko-KR" altLang="en-US" sz="1400" dirty="0"/>
              <a:t>은 </a:t>
            </a:r>
            <a:r>
              <a:rPr lang="en-US" altLang="ko-KR" sz="1400" dirty="0"/>
              <a:t>=</a:t>
            </a:r>
            <a:r>
              <a:rPr lang="ko-KR" altLang="en-US" sz="1400" dirty="0"/>
              <a:t>으로</a:t>
            </a:r>
            <a:r>
              <a:rPr lang="en-US" altLang="ko-KR" sz="1400" dirty="0"/>
              <a:t>, Not Equal</a:t>
            </a:r>
            <a:r>
              <a:rPr lang="ko-KR" altLang="en-US" sz="1400" dirty="0"/>
              <a:t>은 </a:t>
            </a:r>
            <a:r>
              <a:rPr lang="en-US" altLang="ko-KR" sz="1400" dirty="0"/>
              <a:t>&lt;&gt; </a:t>
            </a:r>
            <a:r>
              <a:rPr lang="ko-KR" altLang="en-US" sz="1400" dirty="0"/>
              <a:t>및 </a:t>
            </a:r>
            <a:r>
              <a:rPr lang="en-US" altLang="ko-KR" sz="1400" dirty="0"/>
              <a:t>&gt;&lt;</a:t>
            </a:r>
            <a:r>
              <a:rPr lang="ko-KR" altLang="en-US" sz="1400" dirty="0"/>
              <a:t>로</a:t>
            </a:r>
            <a:r>
              <a:rPr lang="en-US" altLang="ko-KR" sz="1400" dirty="0"/>
              <a:t> </a:t>
            </a:r>
            <a:r>
              <a:rPr lang="ko-KR" altLang="en-US" sz="1400" dirty="0"/>
              <a:t>쓴다</a:t>
            </a:r>
            <a:r>
              <a:rPr lang="en-US" altLang="ko-KR" sz="1400" dirty="0"/>
              <a:t>. </a:t>
            </a:r>
            <a:r>
              <a:rPr lang="ko-KR" altLang="en-US" sz="1400" dirty="0"/>
              <a:t>다른 연산자는 </a:t>
            </a:r>
            <a:r>
              <a:rPr lang="en-US" altLang="ko-KR" sz="1400" dirty="0"/>
              <a:t>C</a:t>
            </a:r>
            <a:r>
              <a:rPr lang="ko-KR" altLang="en-US" sz="1400" dirty="0"/>
              <a:t>와 같다</a:t>
            </a:r>
            <a:r>
              <a:rPr lang="en-US" altLang="ko-KR" sz="1400" dirty="0"/>
              <a:t>.</a:t>
            </a:r>
          </a:p>
          <a:p>
            <a:pPr algn="r"/>
            <a:r>
              <a:rPr lang="en-US" altLang="ko-KR" sz="1400" dirty="0"/>
              <a:t>True</a:t>
            </a:r>
            <a:r>
              <a:rPr lang="ko-KR" altLang="en-US" sz="1400" dirty="0"/>
              <a:t> 값은 </a:t>
            </a:r>
            <a:r>
              <a:rPr lang="en-US" altLang="ko-KR" sz="1400" dirty="0"/>
              <a:t>-1, False </a:t>
            </a:r>
            <a:r>
              <a:rPr lang="ko-KR" altLang="en-US" sz="1400" dirty="0"/>
              <a:t>값은 </a:t>
            </a:r>
            <a:r>
              <a:rPr lang="en-US" altLang="ko-KR" sz="1400" dirty="0"/>
              <a:t>0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r>
              <a:rPr lang="en-US" altLang="ko-KR" sz="1400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E34C36-469E-4474-9F4D-0E3BD9E29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4104" y="1422823"/>
            <a:ext cx="7067372" cy="481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1307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B163C-4372-439F-8009-F4565B4DC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</a:t>
            </a:r>
            <a:r>
              <a:rPr lang="ko-KR" altLang="en-US" dirty="0"/>
              <a:t>의 기본</a:t>
            </a:r>
          </a:p>
        </p:txBody>
      </p:sp>
      <p:sp>
        <p:nvSpPr>
          <p:cNvPr id="8" name="설명선: 선(강조선) 7">
            <a:extLst>
              <a:ext uri="{FF2B5EF4-FFF2-40B4-BE49-F238E27FC236}">
                <a16:creationId xmlns:a16="http://schemas.microsoft.com/office/drawing/2014/main" id="{CF9B1395-291F-4158-97E9-E8D4C64C3FC2}"/>
              </a:ext>
            </a:extLst>
          </p:cNvPr>
          <p:cNvSpPr/>
          <p:nvPr/>
        </p:nvSpPr>
        <p:spPr>
          <a:xfrm>
            <a:off x="350377" y="2068082"/>
            <a:ext cx="6340980" cy="393107"/>
          </a:xfrm>
          <a:prstGeom prst="accentCallout1">
            <a:avLst>
              <a:gd name="adj1" fmla="val 40318"/>
              <a:gd name="adj2" fmla="val 107527"/>
              <a:gd name="adj3" fmla="val 37834"/>
              <a:gd name="adj4" fmla="val 101981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dirty="0"/>
              <a:t>논리 연산자는 </a:t>
            </a:r>
            <a:r>
              <a:rPr lang="en-US" altLang="ko-KR" sz="1400" dirty="0"/>
              <a:t>NOT,</a:t>
            </a:r>
            <a:r>
              <a:rPr lang="ko-KR" altLang="en-US" sz="1400" dirty="0"/>
              <a:t> </a:t>
            </a:r>
            <a:r>
              <a:rPr lang="en-US" altLang="ko-KR" sz="1400" dirty="0"/>
              <a:t>AND, OR, XOR</a:t>
            </a:r>
            <a:r>
              <a:rPr lang="ko-KR" altLang="en-US" sz="1400" dirty="0"/>
              <a:t>와 더불어</a:t>
            </a:r>
            <a:r>
              <a:rPr lang="en-US" altLang="ko-KR" sz="1400" dirty="0"/>
              <a:t> </a:t>
            </a:r>
          </a:p>
          <a:p>
            <a:pPr algn="r"/>
            <a:r>
              <a:rPr lang="en-US" altLang="ko-KR" sz="1400" dirty="0"/>
              <a:t>IMP</a:t>
            </a:r>
            <a:r>
              <a:rPr lang="en-US" altLang="ko-KR" sz="1100" dirty="0"/>
              <a:t>(NOT(A) OR B)</a:t>
            </a:r>
            <a:r>
              <a:rPr lang="en-US" altLang="ko-KR" sz="1400" dirty="0"/>
              <a:t>, EQV</a:t>
            </a:r>
            <a:r>
              <a:rPr lang="en-US" altLang="ko-KR" sz="1100" dirty="0"/>
              <a:t>(NOT(A XOR B))</a:t>
            </a:r>
            <a:r>
              <a:rPr lang="ko-KR" altLang="en-US" sz="1400" dirty="0"/>
              <a:t>가 있다</a:t>
            </a:r>
            <a:r>
              <a:rPr lang="en-US" altLang="ko-KR" sz="1400" dirty="0"/>
              <a:t>.</a:t>
            </a:r>
          </a:p>
          <a:p>
            <a:pPr algn="r"/>
            <a:r>
              <a:rPr lang="ko-KR" altLang="en-US" sz="1400" dirty="0"/>
              <a:t>프로그램 저장을 위해서는 줄 번호를 먼저 쓰고</a:t>
            </a:r>
            <a:r>
              <a:rPr lang="en-US" altLang="ko-KR" sz="1400" dirty="0"/>
              <a:t> </a:t>
            </a:r>
            <a:r>
              <a:rPr lang="ko-KR" altLang="en-US" sz="1400" dirty="0"/>
              <a:t>그 다음에 실행할 코드를 쓴다</a:t>
            </a:r>
            <a:r>
              <a:rPr lang="en-US" altLang="ko-KR" sz="1400" dirty="0"/>
              <a:t>. </a:t>
            </a:r>
          </a:p>
          <a:p>
            <a:pPr algn="r"/>
            <a:r>
              <a:rPr lang="en-US" altLang="ko-KR" sz="1400" dirty="0"/>
              <a:t>RUN</a:t>
            </a:r>
            <a:r>
              <a:rPr lang="ko-KR" altLang="en-US" sz="1400" dirty="0"/>
              <a:t>으로 프로그램을 실행하면 줄 번호 순서대로 프로그램이 실행된다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0" name="설명선: 선(강조선) 9">
            <a:extLst>
              <a:ext uri="{FF2B5EF4-FFF2-40B4-BE49-F238E27FC236}">
                <a16:creationId xmlns:a16="http://schemas.microsoft.com/office/drawing/2014/main" id="{6FBCA0D2-189C-4202-8878-9B9F8837ABA0}"/>
              </a:ext>
            </a:extLst>
          </p:cNvPr>
          <p:cNvSpPr/>
          <p:nvPr/>
        </p:nvSpPr>
        <p:spPr>
          <a:xfrm>
            <a:off x="358923" y="3076486"/>
            <a:ext cx="6340980" cy="922945"/>
          </a:xfrm>
          <a:prstGeom prst="accentCallout1">
            <a:avLst>
              <a:gd name="adj1" fmla="val 40318"/>
              <a:gd name="adj2" fmla="val 107527"/>
              <a:gd name="adj3" fmla="val 37834"/>
              <a:gd name="adj4" fmla="val 101981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/>
              <a:t>LIST</a:t>
            </a:r>
            <a:r>
              <a:rPr lang="ko-KR" altLang="en-US" sz="1400" dirty="0"/>
              <a:t>를 이용해서 현재 저장되어 있는 코드를 확인할 수 있다</a:t>
            </a:r>
            <a:r>
              <a:rPr lang="en-US" altLang="ko-KR" sz="1400" dirty="0"/>
              <a:t>.</a:t>
            </a:r>
          </a:p>
          <a:p>
            <a:pPr algn="r"/>
            <a:r>
              <a:rPr lang="en-US" altLang="ko-KR" sz="1400" dirty="0"/>
              <a:t>LIST</a:t>
            </a:r>
            <a:r>
              <a:rPr lang="ko-KR" altLang="en-US" sz="1400" dirty="0"/>
              <a:t>에 특정 줄 번호를 같이 쓰면 해당 줄만 표시된다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6314E55-FE05-4B71-B238-ADAB413D2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104" y="1422823"/>
            <a:ext cx="7067372" cy="4815250"/>
          </a:xfrm>
          <a:prstGeom prst="rect">
            <a:avLst/>
          </a:prstGeom>
        </p:spPr>
      </p:pic>
      <p:sp>
        <p:nvSpPr>
          <p:cNvPr id="13" name="설명선: 선(강조선) 12">
            <a:extLst>
              <a:ext uri="{FF2B5EF4-FFF2-40B4-BE49-F238E27FC236}">
                <a16:creationId xmlns:a16="http://schemas.microsoft.com/office/drawing/2014/main" id="{9DD346D8-C1F9-4A6A-BD79-93C38592E109}"/>
              </a:ext>
            </a:extLst>
          </p:cNvPr>
          <p:cNvSpPr/>
          <p:nvPr/>
        </p:nvSpPr>
        <p:spPr>
          <a:xfrm>
            <a:off x="358923" y="4484804"/>
            <a:ext cx="6340980" cy="446119"/>
          </a:xfrm>
          <a:prstGeom prst="accentCallout1">
            <a:avLst>
              <a:gd name="adj1" fmla="val 40318"/>
              <a:gd name="adj2" fmla="val 107527"/>
              <a:gd name="adj3" fmla="val 37834"/>
              <a:gd name="adj4" fmla="val 101981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dirty="0"/>
              <a:t>프로그램을 지우고 새롭게 시작할 때는 </a:t>
            </a:r>
            <a:r>
              <a:rPr lang="en-US" altLang="ko-KR" sz="1400" dirty="0"/>
              <a:t>NEW</a:t>
            </a:r>
            <a:r>
              <a:rPr lang="ko-KR" altLang="en-US" sz="1400" dirty="0"/>
              <a:t>를 사용한다</a:t>
            </a:r>
            <a:r>
              <a:rPr lang="en-US" altLang="ko-KR" sz="14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E34C36-469E-4474-9F4D-0E3BD9E29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4104" y="1422823"/>
            <a:ext cx="7067372" cy="48152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4F2B709-3A4B-402C-9CFC-A070452D98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4104" y="1422823"/>
            <a:ext cx="7067372" cy="481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1331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2EAC3-92EE-4C11-8E26-14ED38E4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46B954-7F5C-499C-A991-1810924ED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104" y="1422823"/>
            <a:ext cx="7067372" cy="48152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E22687-9EF5-4605-913F-5F0CC75DD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104" y="1422823"/>
            <a:ext cx="7067372" cy="4815250"/>
          </a:xfrm>
          <a:prstGeom prst="rect">
            <a:avLst/>
          </a:prstGeom>
        </p:spPr>
      </p:pic>
      <p:sp>
        <p:nvSpPr>
          <p:cNvPr id="6" name="설명선: 선(강조선) 5">
            <a:extLst>
              <a:ext uri="{FF2B5EF4-FFF2-40B4-BE49-F238E27FC236}">
                <a16:creationId xmlns:a16="http://schemas.microsoft.com/office/drawing/2014/main" id="{B3F54330-8938-49E8-B961-CAA8863FC107}"/>
              </a:ext>
            </a:extLst>
          </p:cNvPr>
          <p:cNvSpPr/>
          <p:nvPr/>
        </p:nvSpPr>
        <p:spPr>
          <a:xfrm>
            <a:off x="376015" y="2247545"/>
            <a:ext cx="6340979" cy="264920"/>
          </a:xfrm>
          <a:prstGeom prst="accentCallout1">
            <a:avLst>
              <a:gd name="adj1" fmla="val 40318"/>
              <a:gd name="adj2" fmla="val 107527"/>
              <a:gd name="adj3" fmla="val 37834"/>
              <a:gd name="adj4" fmla="val 101981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dirty="0"/>
              <a:t>입력은 </a:t>
            </a:r>
            <a:r>
              <a:rPr lang="en-US" altLang="ko-KR" sz="1400" dirty="0"/>
              <a:t>INPUT</a:t>
            </a:r>
            <a:r>
              <a:rPr lang="ko-KR" altLang="en-US" sz="1400" dirty="0"/>
              <a:t>으로 한다</a:t>
            </a:r>
            <a:r>
              <a:rPr lang="en-US" altLang="ko-KR" sz="1400" dirty="0"/>
              <a:t>.</a:t>
            </a:r>
          </a:p>
          <a:p>
            <a:pPr algn="r"/>
            <a:r>
              <a:rPr lang="ko-KR" altLang="en-US" sz="1400" dirty="0"/>
              <a:t>처음 문자열 </a:t>
            </a:r>
            <a:r>
              <a:rPr lang="ko-KR" altLang="en-US" sz="1400" dirty="0" err="1"/>
              <a:t>리터럴은</a:t>
            </a:r>
            <a:r>
              <a:rPr lang="ko-KR" altLang="en-US" sz="1400" dirty="0"/>
              <a:t> 입력을 받기 위해 표시할 문자이고</a:t>
            </a:r>
            <a:r>
              <a:rPr lang="en-US" altLang="ko-KR" sz="1400" dirty="0"/>
              <a:t>(</a:t>
            </a:r>
            <a:r>
              <a:rPr lang="ko-KR" altLang="en-US" sz="1400" dirty="0"/>
              <a:t>없으면 </a:t>
            </a:r>
            <a:r>
              <a:rPr lang="en-US" altLang="ko-KR" sz="1400" dirty="0"/>
              <a:t>?</a:t>
            </a:r>
            <a:r>
              <a:rPr lang="ko-KR" altLang="en-US" sz="1400" dirty="0"/>
              <a:t>만 표시</a:t>
            </a:r>
            <a:r>
              <a:rPr lang="en-US" altLang="ko-KR" sz="1400" dirty="0"/>
              <a:t>),</a:t>
            </a:r>
          </a:p>
          <a:p>
            <a:pPr algn="r"/>
            <a:r>
              <a:rPr lang="ko-KR" altLang="en-US" sz="1400" dirty="0"/>
              <a:t>그 뒤의 변수는 해당 </a:t>
            </a:r>
            <a:r>
              <a:rPr lang="ko-KR" altLang="en-US" sz="1400" dirty="0" err="1"/>
              <a:t>입력값을</a:t>
            </a:r>
            <a:r>
              <a:rPr lang="ko-KR" altLang="en-US" sz="1400" dirty="0"/>
              <a:t> 받을 변수이다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sp>
        <p:nvSpPr>
          <p:cNvPr id="7" name="설명선: 선(강조선) 6">
            <a:extLst>
              <a:ext uri="{FF2B5EF4-FFF2-40B4-BE49-F238E27FC236}">
                <a16:creationId xmlns:a16="http://schemas.microsoft.com/office/drawing/2014/main" id="{392C5536-82FD-4F12-95A1-4685724C0459}"/>
              </a:ext>
            </a:extLst>
          </p:cNvPr>
          <p:cNvSpPr/>
          <p:nvPr/>
        </p:nvSpPr>
        <p:spPr>
          <a:xfrm>
            <a:off x="376015" y="3623417"/>
            <a:ext cx="6340979" cy="581113"/>
          </a:xfrm>
          <a:prstGeom prst="accentCallout1">
            <a:avLst>
              <a:gd name="adj1" fmla="val 40318"/>
              <a:gd name="adj2" fmla="val 107527"/>
              <a:gd name="adj3" fmla="val 37834"/>
              <a:gd name="adj4" fmla="val 101981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dirty="0"/>
              <a:t>다수의 </a:t>
            </a:r>
            <a:r>
              <a:rPr lang="ko-KR" altLang="en-US" sz="1400" dirty="0" err="1"/>
              <a:t>입력값을</a:t>
            </a:r>
            <a:r>
              <a:rPr lang="ko-KR" altLang="en-US" sz="1400" dirty="0"/>
              <a:t> 받기 위해서는 </a:t>
            </a:r>
            <a:r>
              <a:rPr lang="en-US" altLang="ko-KR" sz="1400" dirty="0"/>
              <a:t>,</a:t>
            </a:r>
            <a:r>
              <a:rPr lang="ko-KR" altLang="en-US" sz="1400" dirty="0"/>
              <a:t>로 구분해서 여러 개의 변수를 입력하면 된다</a:t>
            </a:r>
            <a:r>
              <a:rPr lang="en-US" altLang="ko-KR" sz="1400" dirty="0"/>
              <a:t>.</a:t>
            </a:r>
          </a:p>
          <a:p>
            <a:pPr algn="r"/>
            <a:r>
              <a:rPr lang="ko-KR" altLang="en-US" sz="1400" dirty="0"/>
              <a:t>이 경우</a:t>
            </a:r>
            <a:r>
              <a:rPr lang="en-US" altLang="ko-KR" sz="1400" dirty="0"/>
              <a:t>, </a:t>
            </a:r>
            <a:r>
              <a:rPr lang="ko-KR" altLang="en-US" sz="1400" dirty="0"/>
              <a:t>입력할 때도 </a:t>
            </a:r>
            <a:r>
              <a:rPr lang="en-US" altLang="ko-KR" sz="1400" dirty="0"/>
              <a:t>,</a:t>
            </a:r>
            <a:r>
              <a:rPr lang="ko-KR" altLang="en-US" sz="1400" dirty="0"/>
              <a:t>를 이용해서 입력해야 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2456367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DC3DB-7041-4049-A508-45927033F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조건문과 서브루틴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28A444-4951-4873-8038-B83DD0150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104" y="1422823"/>
            <a:ext cx="7067372" cy="48152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8168BFD-6996-43AC-A427-0287C4135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104" y="1422823"/>
            <a:ext cx="7067372" cy="4815250"/>
          </a:xfrm>
          <a:prstGeom prst="rect">
            <a:avLst/>
          </a:prstGeom>
        </p:spPr>
      </p:pic>
      <p:sp>
        <p:nvSpPr>
          <p:cNvPr id="7" name="설명선: 선(강조선) 6">
            <a:extLst>
              <a:ext uri="{FF2B5EF4-FFF2-40B4-BE49-F238E27FC236}">
                <a16:creationId xmlns:a16="http://schemas.microsoft.com/office/drawing/2014/main" id="{EDA02CDA-1F9C-4441-8F43-17C1442FCE2E}"/>
              </a:ext>
            </a:extLst>
          </p:cNvPr>
          <p:cNvSpPr/>
          <p:nvPr/>
        </p:nvSpPr>
        <p:spPr>
          <a:xfrm>
            <a:off x="376015" y="2409914"/>
            <a:ext cx="6340979" cy="914399"/>
          </a:xfrm>
          <a:prstGeom prst="accentCallout1">
            <a:avLst>
              <a:gd name="adj1" fmla="val 40318"/>
              <a:gd name="adj2" fmla="val 107527"/>
              <a:gd name="adj3" fmla="val 37834"/>
              <a:gd name="adj4" fmla="val 101981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/>
              <a:t>IF </a:t>
            </a:r>
            <a:r>
              <a:rPr lang="ko-KR" altLang="en-US" sz="1400" dirty="0"/>
              <a:t>조건식 </a:t>
            </a:r>
            <a:r>
              <a:rPr lang="en-US" altLang="ko-KR" sz="1400" dirty="0"/>
              <a:t>THEN </a:t>
            </a:r>
            <a:r>
              <a:rPr lang="ko-KR" altLang="en-US" sz="1400" dirty="0"/>
              <a:t>참일</a:t>
            </a:r>
            <a:r>
              <a:rPr lang="en-US" altLang="ko-KR" sz="1400" dirty="0"/>
              <a:t>_</a:t>
            </a:r>
            <a:r>
              <a:rPr lang="ko-KR" altLang="en-US" sz="1400" dirty="0"/>
              <a:t>경우</a:t>
            </a:r>
            <a:r>
              <a:rPr lang="en-US" altLang="ko-KR" sz="1400" dirty="0"/>
              <a:t>_</a:t>
            </a:r>
            <a:r>
              <a:rPr lang="ko-KR" altLang="en-US" sz="1400" dirty="0"/>
              <a:t>실행 </a:t>
            </a:r>
            <a:r>
              <a:rPr lang="en-US" altLang="ko-KR" sz="1400" dirty="0"/>
              <a:t>ELSE </a:t>
            </a:r>
            <a:r>
              <a:rPr lang="ko-KR" altLang="en-US" sz="1400" dirty="0"/>
              <a:t>거짓일</a:t>
            </a:r>
            <a:r>
              <a:rPr lang="en-US" altLang="ko-KR" sz="1400" dirty="0"/>
              <a:t>_</a:t>
            </a:r>
            <a:r>
              <a:rPr lang="ko-KR" altLang="en-US" sz="1400" dirty="0"/>
              <a:t>경우</a:t>
            </a:r>
            <a:r>
              <a:rPr lang="en-US" altLang="ko-KR" sz="1400" dirty="0"/>
              <a:t>_</a:t>
            </a:r>
            <a:r>
              <a:rPr lang="ko-KR" altLang="en-US" sz="1400" dirty="0"/>
              <a:t>실행</a:t>
            </a:r>
            <a:endParaRPr lang="en-US" altLang="ko-KR" sz="1400" dirty="0"/>
          </a:p>
          <a:p>
            <a:pPr algn="r"/>
            <a:r>
              <a:rPr lang="en-US" altLang="ko-KR" sz="1400" dirty="0"/>
              <a:t>GOSUB</a:t>
            </a:r>
            <a:r>
              <a:rPr lang="ko-KR" altLang="en-US" sz="1400" dirty="0"/>
              <a:t>로 </a:t>
            </a:r>
            <a:r>
              <a:rPr lang="en-US" altLang="ko-KR" sz="1400" dirty="0"/>
              <a:t>RETURN</a:t>
            </a:r>
            <a:r>
              <a:rPr lang="ko-KR" altLang="en-US" sz="1400" dirty="0"/>
              <a:t>으로 돌아갈 수 있는 서브루틴으로 흐름을 이동한다</a:t>
            </a:r>
            <a:r>
              <a:rPr lang="en-US" altLang="ko-KR" sz="1400" dirty="0"/>
              <a:t>.</a:t>
            </a:r>
          </a:p>
          <a:p>
            <a:pPr algn="r"/>
            <a:r>
              <a:rPr lang="en-US" altLang="ko-KR" sz="1400" dirty="0"/>
              <a:t>(</a:t>
            </a:r>
            <a:r>
              <a:rPr lang="ko-KR" altLang="en-US" sz="1400" dirty="0"/>
              <a:t>그냥 이동은 </a:t>
            </a:r>
            <a:r>
              <a:rPr lang="en-US" altLang="ko-KR" sz="1400" dirty="0"/>
              <a:t>GOTO</a:t>
            </a:r>
            <a:r>
              <a:rPr lang="ko-KR" altLang="en-US" sz="1400" dirty="0"/>
              <a:t>로 한다</a:t>
            </a:r>
            <a:r>
              <a:rPr lang="en-US" altLang="ko-KR" sz="1400" dirty="0"/>
              <a:t>)</a:t>
            </a:r>
          </a:p>
          <a:p>
            <a:pPr algn="r"/>
            <a:r>
              <a:rPr lang="en-US" altLang="ko-KR" sz="1400" dirty="0"/>
              <a:t>END</a:t>
            </a:r>
            <a:r>
              <a:rPr lang="ko-KR" altLang="en-US" sz="1400" dirty="0"/>
              <a:t>는 남은 줄에 관계없이 프로그램을 </a:t>
            </a:r>
            <a:r>
              <a:rPr lang="ko-KR" altLang="en-US" sz="1400" dirty="0" err="1"/>
              <a:t>종료시킨다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8782098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2EA20-BAA1-4B87-98FA-706EBA905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FFAB17-8F08-44D6-9D48-8DB945E2B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104" y="1422823"/>
            <a:ext cx="7067372" cy="4815250"/>
          </a:xfrm>
          <a:prstGeom prst="rect">
            <a:avLst/>
          </a:prstGeom>
        </p:spPr>
      </p:pic>
      <p:sp>
        <p:nvSpPr>
          <p:cNvPr id="6" name="설명선: 선(강조선) 5">
            <a:extLst>
              <a:ext uri="{FF2B5EF4-FFF2-40B4-BE49-F238E27FC236}">
                <a16:creationId xmlns:a16="http://schemas.microsoft.com/office/drawing/2014/main" id="{16683EE5-4332-41AB-8021-4438C39DCE2F}"/>
              </a:ext>
            </a:extLst>
          </p:cNvPr>
          <p:cNvSpPr/>
          <p:nvPr/>
        </p:nvSpPr>
        <p:spPr>
          <a:xfrm>
            <a:off x="376015" y="2230452"/>
            <a:ext cx="6340979" cy="393107"/>
          </a:xfrm>
          <a:prstGeom prst="accentCallout1">
            <a:avLst>
              <a:gd name="adj1" fmla="val 40318"/>
              <a:gd name="adj2" fmla="val 107527"/>
              <a:gd name="adj3" fmla="val 37834"/>
              <a:gd name="adj4" fmla="val 101981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/>
              <a:t>WHILE</a:t>
            </a:r>
            <a:r>
              <a:rPr lang="ko-KR" altLang="en-US" sz="1400" dirty="0"/>
              <a:t>은 다른 언어의 </a:t>
            </a:r>
            <a:r>
              <a:rPr lang="en-US" altLang="ko-KR" sz="1400" dirty="0"/>
              <a:t>WHILE</a:t>
            </a:r>
            <a:r>
              <a:rPr lang="ko-KR" altLang="en-US" sz="1400" dirty="0"/>
              <a:t>과 동일하다</a:t>
            </a:r>
            <a:r>
              <a:rPr lang="en-US" altLang="ko-KR" sz="1400" dirty="0"/>
              <a:t>.</a:t>
            </a:r>
          </a:p>
          <a:p>
            <a:pPr algn="r"/>
            <a:r>
              <a:rPr lang="en-US" altLang="ko-KR" sz="1400" dirty="0"/>
              <a:t>WHILE </a:t>
            </a:r>
            <a:r>
              <a:rPr lang="ko-KR" altLang="en-US" sz="1400" dirty="0"/>
              <a:t>다음 조건식이 참일 동안 </a:t>
            </a:r>
            <a:r>
              <a:rPr lang="en-US" altLang="ko-KR" sz="1400" dirty="0"/>
              <a:t>WHILE</a:t>
            </a:r>
            <a:r>
              <a:rPr lang="ko-KR" altLang="en-US" sz="1400" dirty="0"/>
              <a:t>과 </a:t>
            </a:r>
            <a:r>
              <a:rPr lang="en-US" altLang="ko-KR" sz="1400" dirty="0"/>
              <a:t>WEND </a:t>
            </a:r>
            <a:r>
              <a:rPr lang="ko-KR" altLang="en-US" sz="1400" dirty="0"/>
              <a:t>사이를 반복한다</a:t>
            </a:r>
            <a:r>
              <a:rPr lang="en-US" altLang="ko-KR" sz="1400" dirty="0"/>
              <a:t>.</a:t>
            </a:r>
          </a:p>
          <a:p>
            <a:pPr algn="r"/>
            <a:r>
              <a:rPr lang="en-US" altLang="ko-KR" sz="1400" dirty="0"/>
              <a:t>BASIC</a:t>
            </a:r>
            <a:r>
              <a:rPr lang="ko-KR" altLang="en-US" sz="1400" dirty="0"/>
              <a:t>에는 </a:t>
            </a:r>
            <a:r>
              <a:rPr lang="en-US" altLang="ko-KR" sz="1400" dirty="0"/>
              <a:t>++</a:t>
            </a:r>
            <a:r>
              <a:rPr lang="ko-KR" altLang="en-US" sz="1400" dirty="0"/>
              <a:t>같은 증가</a:t>
            </a:r>
            <a:r>
              <a:rPr lang="en-US" altLang="ko-KR" sz="1400" dirty="0"/>
              <a:t>/</a:t>
            </a:r>
            <a:r>
              <a:rPr lang="ko-KR" altLang="en-US" sz="1400" dirty="0"/>
              <a:t>감소 연산자가 없다</a:t>
            </a:r>
            <a:r>
              <a:rPr lang="en-US" altLang="ko-KR" sz="14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5E804D-E69E-487F-9C68-434A942F1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104" y="1405732"/>
            <a:ext cx="7067371" cy="4815250"/>
          </a:xfrm>
          <a:prstGeom prst="rect">
            <a:avLst/>
          </a:prstGeom>
        </p:spPr>
      </p:pic>
      <p:sp>
        <p:nvSpPr>
          <p:cNvPr id="8" name="설명선: 선(강조선) 7">
            <a:extLst>
              <a:ext uri="{FF2B5EF4-FFF2-40B4-BE49-F238E27FC236}">
                <a16:creationId xmlns:a16="http://schemas.microsoft.com/office/drawing/2014/main" id="{903FD13D-921E-41DD-BC41-CDC44F4E5858}"/>
              </a:ext>
            </a:extLst>
          </p:cNvPr>
          <p:cNvSpPr/>
          <p:nvPr/>
        </p:nvSpPr>
        <p:spPr>
          <a:xfrm>
            <a:off x="376014" y="3069873"/>
            <a:ext cx="6340979" cy="570635"/>
          </a:xfrm>
          <a:prstGeom prst="accentCallout1">
            <a:avLst>
              <a:gd name="adj1" fmla="val 40318"/>
              <a:gd name="adj2" fmla="val 107527"/>
              <a:gd name="adj3" fmla="val 37834"/>
              <a:gd name="adj4" fmla="val 101981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dirty="0"/>
              <a:t>현재 상황을 </a:t>
            </a:r>
            <a:r>
              <a:rPr lang="en-US" altLang="ko-KR" sz="1400" dirty="0"/>
              <a:t>C</a:t>
            </a:r>
            <a:r>
              <a:rPr lang="ko-KR" altLang="en-US" sz="1400" dirty="0"/>
              <a:t>로 바꾸면</a:t>
            </a:r>
            <a:endParaRPr lang="en-US" altLang="ko-KR" sz="1400" dirty="0"/>
          </a:p>
          <a:p>
            <a:pPr algn="r"/>
            <a:r>
              <a:rPr lang="en-US" altLang="ko-KR" sz="1400" dirty="0"/>
              <a:t>while (I&lt;5) {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(“%d\n”, I); I++;} </a:t>
            </a:r>
            <a:r>
              <a:rPr lang="ko-KR" altLang="en-US" sz="1400" dirty="0"/>
              <a:t>가 된다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239699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2EA20-BAA1-4B87-98FA-706EBA905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FFAB17-8F08-44D6-9D48-8DB945E2B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104" y="1422823"/>
            <a:ext cx="7067372" cy="4815250"/>
          </a:xfrm>
          <a:prstGeom prst="rect">
            <a:avLst/>
          </a:prstGeom>
        </p:spPr>
      </p:pic>
      <p:sp>
        <p:nvSpPr>
          <p:cNvPr id="6" name="설명선: 선(강조선) 5">
            <a:extLst>
              <a:ext uri="{FF2B5EF4-FFF2-40B4-BE49-F238E27FC236}">
                <a16:creationId xmlns:a16="http://schemas.microsoft.com/office/drawing/2014/main" id="{16683EE5-4332-41AB-8021-4438C39DCE2F}"/>
              </a:ext>
            </a:extLst>
          </p:cNvPr>
          <p:cNvSpPr/>
          <p:nvPr/>
        </p:nvSpPr>
        <p:spPr>
          <a:xfrm>
            <a:off x="376015" y="2204816"/>
            <a:ext cx="6340979" cy="760575"/>
          </a:xfrm>
          <a:prstGeom prst="accentCallout1">
            <a:avLst>
              <a:gd name="adj1" fmla="val 40318"/>
              <a:gd name="adj2" fmla="val 107527"/>
              <a:gd name="adj3" fmla="val 37834"/>
              <a:gd name="adj4" fmla="val 101981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/>
              <a:t>FOR</a:t>
            </a:r>
            <a:r>
              <a:rPr lang="ko-KR" altLang="en-US" sz="1400" dirty="0"/>
              <a:t> 초기화식 </a:t>
            </a:r>
            <a:r>
              <a:rPr lang="en-US" altLang="ko-KR" sz="1400" dirty="0"/>
              <a:t>TO </a:t>
            </a:r>
            <a:r>
              <a:rPr lang="ko-KR" altLang="en-US" sz="1400" dirty="0" err="1"/>
              <a:t>종료값</a:t>
            </a:r>
            <a:r>
              <a:rPr lang="ko-KR" altLang="en-US" sz="1400" dirty="0"/>
              <a:t> </a:t>
            </a:r>
            <a:r>
              <a:rPr lang="en-US" altLang="ko-KR" sz="1400" dirty="0"/>
              <a:t>STEP </a:t>
            </a:r>
            <a:r>
              <a:rPr lang="ko-KR" altLang="en-US" sz="1400" dirty="0"/>
              <a:t>증가간격</a:t>
            </a:r>
            <a:endParaRPr lang="en-US" altLang="ko-KR" sz="1400" dirty="0"/>
          </a:p>
          <a:p>
            <a:pPr algn="r"/>
            <a:r>
              <a:rPr lang="en-US" altLang="ko-KR" sz="1400" dirty="0"/>
              <a:t>C</a:t>
            </a:r>
            <a:r>
              <a:rPr lang="ko-KR" altLang="en-US" sz="1400" dirty="0"/>
              <a:t>로 바꾸면 </a:t>
            </a:r>
            <a:r>
              <a:rPr lang="en-US" altLang="ko-KR" sz="1400" dirty="0"/>
              <a:t>for (</a:t>
            </a:r>
            <a:r>
              <a:rPr lang="ko-KR" altLang="en-US" sz="1400" dirty="0"/>
              <a:t>초기화식</a:t>
            </a:r>
            <a:r>
              <a:rPr lang="en-US" altLang="ko-KR" sz="1400" dirty="0"/>
              <a:t>; </a:t>
            </a:r>
            <a:r>
              <a:rPr lang="ko-KR" altLang="en-US" sz="1400" dirty="0"/>
              <a:t>변수 </a:t>
            </a:r>
            <a:r>
              <a:rPr lang="en-US" altLang="ko-KR" sz="1400" dirty="0"/>
              <a:t>&lt;= </a:t>
            </a:r>
            <a:r>
              <a:rPr lang="ko-KR" altLang="en-US" sz="1400" dirty="0" err="1"/>
              <a:t>종료값</a:t>
            </a:r>
            <a:r>
              <a:rPr lang="en-US" altLang="ko-KR" sz="1400" dirty="0"/>
              <a:t>; </a:t>
            </a:r>
            <a:r>
              <a:rPr lang="ko-KR" altLang="en-US" sz="1400" dirty="0"/>
              <a:t>변수</a:t>
            </a:r>
            <a:r>
              <a:rPr lang="en-US" altLang="ko-KR" sz="1400" dirty="0"/>
              <a:t>+=</a:t>
            </a:r>
            <a:r>
              <a:rPr lang="ko-KR" altLang="en-US" sz="1400" dirty="0"/>
              <a:t>증가간격</a:t>
            </a:r>
            <a:r>
              <a:rPr lang="en-US" altLang="ko-KR" sz="1400" dirty="0"/>
              <a:t>)</a:t>
            </a:r>
            <a:r>
              <a:rPr lang="ko-KR" altLang="en-US" sz="1400" dirty="0"/>
              <a:t>이다</a:t>
            </a:r>
            <a:r>
              <a:rPr lang="en-US" altLang="ko-KR" sz="1400" dirty="0"/>
              <a:t>.</a:t>
            </a:r>
          </a:p>
          <a:p>
            <a:pPr algn="r"/>
            <a:r>
              <a:rPr lang="en-US" altLang="ko-KR" sz="1400" dirty="0"/>
              <a:t>FOR </a:t>
            </a:r>
            <a:r>
              <a:rPr lang="ko-KR" altLang="en-US" sz="1400" dirty="0"/>
              <a:t>반복의 범위는 초기화식에서 지정한 변수가 있는 </a:t>
            </a:r>
            <a:r>
              <a:rPr lang="en-US" altLang="ko-KR" sz="1400" dirty="0"/>
              <a:t>NEXT</a:t>
            </a:r>
            <a:r>
              <a:rPr lang="ko-KR" altLang="en-US" sz="1400" dirty="0" err="1"/>
              <a:t>까지이며</a:t>
            </a:r>
            <a:r>
              <a:rPr lang="en-US" altLang="ko-KR" sz="1400" dirty="0"/>
              <a:t>,</a:t>
            </a:r>
          </a:p>
          <a:p>
            <a:pPr algn="r"/>
            <a:r>
              <a:rPr lang="ko-KR" altLang="en-US" sz="1400" dirty="0"/>
              <a:t>이를 이용해 중첩 반복문도 이와 같이 만들 수 있다</a:t>
            </a:r>
            <a:r>
              <a:rPr lang="en-US" altLang="ko-KR" sz="14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5E804D-E69E-487F-9C68-434A942F1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104" y="1405732"/>
            <a:ext cx="7067371" cy="48152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4B5FD21-8B7E-4553-B6B4-22B32283F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4102" y="1388640"/>
            <a:ext cx="7092457" cy="4832341"/>
          </a:xfrm>
          <a:prstGeom prst="rect">
            <a:avLst/>
          </a:prstGeom>
        </p:spPr>
      </p:pic>
      <p:sp>
        <p:nvSpPr>
          <p:cNvPr id="9" name="설명선: 선(강조선) 8">
            <a:extLst>
              <a:ext uri="{FF2B5EF4-FFF2-40B4-BE49-F238E27FC236}">
                <a16:creationId xmlns:a16="http://schemas.microsoft.com/office/drawing/2014/main" id="{C746C94F-C192-4CEE-9A2A-F37F115D06E9}"/>
              </a:ext>
            </a:extLst>
          </p:cNvPr>
          <p:cNvSpPr/>
          <p:nvPr/>
        </p:nvSpPr>
        <p:spPr>
          <a:xfrm>
            <a:off x="376014" y="3575547"/>
            <a:ext cx="6340979" cy="760575"/>
          </a:xfrm>
          <a:prstGeom prst="accentCallout1">
            <a:avLst>
              <a:gd name="adj1" fmla="val 40318"/>
              <a:gd name="adj2" fmla="val 107527"/>
              <a:gd name="adj3" fmla="val 37834"/>
              <a:gd name="adj4" fmla="val 101981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dirty="0"/>
              <a:t>한 줄에 </a:t>
            </a:r>
            <a:r>
              <a:rPr lang="en-US" altLang="ko-KR" sz="1400" dirty="0"/>
              <a:t>FOR J=0 TO I</a:t>
            </a:r>
            <a:r>
              <a:rPr lang="ko-KR" altLang="en-US" sz="1400" dirty="0"/>
              <a:t>만큼 별을 찍는다</a:t>
            </a:r>
            <a:r>
              <a:rPr lang="en-US" altLang="ko-KR" sz="1400" dirty="0"/>
              <a:t>.</a:t>
            </a:r>
          </a:p>
          <a:p>
            <a:pPr algn="r"/>
            <a:r>
              <a:rPr lang="ko-KR" altLang="en-US" sz="1400" dirty="0"/>
              <a:t>첫 줄의 </a:t>
            </a:r>
            <a:r>
              <a:rPr lang="en-US" altLang="ko-KR" sz="1400" dirty="0"/>
              <a:t>I</a:t>
            </a:r>
            <a:r>
              <a:rPr lang="ko-KR" altLang="en-US" sz="1400" dirty="0"/>
              <a:t>는 </a:t>
            </a:r>
            <a:r>
              <a:rPr lang="en-US" altLang="ko-KR" sz="1400" dirty="0"/>
              <a:t>0</a:t>
            </a:r>
            <a:r>
              <a:rPr lang="ko-KR" altLang="en-US" sz="1400" dirty="0"/>
              <a:t>이지만 이는 </a:t>
            </a:r>
            <a:r>
              <a:rPr lang="en-US" altLang="ko-KR" sz="1400" dirty="0"/>
              <a:t>for (J=0; J&lt;=I; J++)</a:t>
            </a:r>
            <a:r>
              <a:rPr lang="ko-KR" altLang="en-US" sz="1400" dirty="0"/>
              <a:t>이기 때문에</a:t>
            </a:r>
            <a:r>
              <a:rPr lang="en-US" altLang="ko-KR" sz="1400" dirty="0"/>
              <a:t>,</a:t>
            </a:r>
          </a:p>
          <a:p>
            <a:pPr algn="r"/>
            <a:r>
              <a:rPr lang="ko-KR" altLang="en-US" sz="1400" dirty="0"/>
              <a:t>반복 한 번이 진행되어 별 하나가 찍힌다</a:t>
            </a:r>
            <a:r>
              <a:rPr lang="en-US" altLang="ko-KR" sz="1400" dirty="0"/>
              <a:t>.</a:t>
            </a:r>
          </a:p>
          <a:p>
            <a:pPr algn="r"/>
            <a:r>
              <a:rPr lang="ko-KR" altLang="en-US" sz="1400" dirty="0"/>
              <a:t>같은 이유로 이후에도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78414036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07686-E10B-4CF7-9256-D164EBFB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A832E6-F06A-4C07-8C7F-DF70D7D1A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ko-KR" altLang="en-US" dirty="0"/>
              <a:t>만든 사람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 BASIC</a:t>
            </a:r>
            <a:r>
              <a:rPr lang="ko-KR" altLang="en-US" dirty="0"/>
              <a:t>과 </a:t>
            </a:r>
            <a:r>
              <a:rPr lang="en-US" altLang="ko-KR" dirty="0"/>
              <a:t>CS-BASIC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ko-KR" altLang="en-US" dirty="0"/>
              <a:t>사용한 도구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ko-KR" altLang="en-US" dirty="0"/>
              <a:t>구현 과정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ko-KR" altLang="en-US" dirty="0"/>
              <a:t>구현 예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ko-KR" altLang="en-US" dirty="0"/>
              <a:t>구현하지 못한 것들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ko-KR" altLang="en-US" dirty="0"/>
              <a:t>앞으로 추가할 요소들</a:t>
            </a:r>
          </a:p>
        </p:txBody>
      </p:sp>
    </p:spTree>
    <p:extLst>
      <p:ext uri="{BB962C8B-B14F-4D97-AF65-F5344CB8AC3E}">
        <p14:creationId xmlns:p14="http://schemas.microsoft.com/office/powerpoint/2010/main" val="375559335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2EA20-BAA1-4B87-98FA-706EBA905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FFAB17-8F08-44D6-9D48-8DB945E2B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104" y="1422823"/>
            <a:ext cx="7067372" cy="4815250"/>
          </a:xfrm>
          <a:prstGeom prst="rect">
            <a:avLst/>
          </a:prstGeom>
        </p:spPr>
      </p:pic>
      <p:sp>
        <p:nvSpPr>
          <p:cNvPr id="6" name="설명선: 선(강조선) 5">
            <a:extLst>
              <a:ext uri="{FF2B5EF4-FFF2-40B4-BE49-F238E27FC236}">
                <a16:creationId xmlns:a16="http://schemas.microsoft.com/office/drawing/2014/main" id="{16683EE5-4332-41AB-8021-4438C39DCE2F}"/>
              </a:ext>
            </a:extLst>
          </p:cNvPr>
          <p:cNvSpPr/>
          <p:nvPr/>
        </p:nvSpPr>
        <p:spPr>
          <a:xfrm>
            <a:off x="367469" y="2503917"/>
            <a:ext cx="6340979" cy="51275"/>
          </a:xfrm>
          <a:prstGeom prst="accentCallout1">
            <a:avLst>
              <a:gd name="adj1" fmla="val 40318"/>
              <a:gd name="adj2" fmla="val 107527"/>
              <a:gd name="adj3" fmla="val 37834"/>
              <a:gd name="adj4" fmla="val 101981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/>
              <a:t>DIM</a:t>
            </a:r>
            <a:r>
              <a:rPr lang="ko-KR" altLang="en-US" sz="1400" dirty="0"/>
              <a:t>으로 배열을 만든다</a:t>
            </a:r>
            <a:r>
              <a:rPr lang="en-US" altLang="ko-KR" sz="1400" dirty="0"/>
              <a:t>. ,</a:t>
            </a:r>
            <a:r>
              <a:rPr lang="ko-KR" altLang="en-US" sz="1400" dirty="0"/>
              <a:t>을 이용해 다차원 배열을 만드는 것 또한 가능하다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5E804D-E69E-487F-9C68-434A942F1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104" y="1405732"/>
            <a:ext cx="7067371" cy="48152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18B253B-BC68-4EA1-8DAD-D83F7A8A8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4103" y="1388641"/>
            <a:ext cx="7092456" cy="4832341"/>
          </a:xfrm>
          <a:prstGeom prst="rect">
            <a:avLst/>
          </a:prstGeom>
        </p:spPr>
      </p:pic>
      <p:sp>
        <p:nvSpPr>
          <p:cNvPr id="8" name="설명선: 선(강조선) 7">
            <a:extLst>
              <a:ext uri="{FF2B5EF4-FFF2-40B4-BE49-F238E27FC236}">
                <a16:creationId xmlns:a16="http://schemas.microsoft.com/office/drawing/2014/main" id="{9E54A8D9-8C1E-4ED0-8FF6-173FCCB59756}"/>
              </a:ext>
            </a:extLst>
          </p:cNvPr>
          <p:cNvSpPr/>
          <p:nvPr/>
        </p:nvSpPr>
        <p:spPr>
          <a:xfrm>
            <a:off x="367468" y="2783079"/>
            <a:ext cx="6340979" cy="51275"/>
          </a:xfrm>
          <a:prstGeom prst="accentCallout1">
            <a:avLst>
              <a:gd name="adj1" fmla="val 40318"/>
              <a:gd name="adj2" fmla="val 107527"/>
              <a:gd name="adj3" fmla="val 37834"/>
              <a:gd name="adj4" fmla="val 101981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dirty="0"/>
              <a:t>배열의 색인을 얻기 위해서는 </a:t>
            </a:r>
            <a:r>
              <a:rPr lang="en-US" altLang="ko-KR" sz="1400" dirty="0"/>
              <a:t>()</a:t>
            </a:r>
            <a:r>
              <a:rPr lang="ko-KR" altLang="en-US" sz="1400" dirty="0"/>
              <a:t>이나 </a:t>
            </a:r>
            <a:r>
              <a:rPr lang="en-US" altLang="ko-KR" sz="1400" dirty="0"/>
              <a:t>[]</a:t>
            </a:r>
            <a:r>
              <a:rPr lang="ko-KR" altLang="en-US" sz="1400" dirty="0"/>
              <a:t>을 사용한다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sp>
        <p:nvSpPr>
          <p:cNvPr id="9" name="설명선: 선(강조선) 8">
            <a:extLst>
              <a:ext uri="{FF2B5EF4-FFF2-40B4-BE49-F238E27FC236}">
                <a16:creationId xmlns:a16="http://schemas.microsoft.com/office/drawing/2014/main" id="{CE3369F7-8FA9-469A-81C8-436A3AD4B3ED}"/>
              </a:ext>
            </a:extLst>
          </p:cNvPr>
          <p:cNvSpPr/>
          <p:nvPr/>
        </p:nvSpPr>
        <p:spPr>
          <a:xfrm>
            <a:off x="367467" y="3201822"/>
            <a:ext cx="6340979" cy="259225"/>
          </a:xfrm>
          <a:prstGeom prst="accentCallout1">
            <a:avLst>
              <a:gd name="adj1" fmla="val 40318"/>
              <a:gd name="adj2" fmla="val 107527"/>
              <a:gd name="adj3" fmla="val 37834"/>
              <a:gd name="adj4" fmla="val 101981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400" dirty="0"/>
              <a:t>당연히 반복문을 이용해 배열을 관리하는 것도 가능하다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9636189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2EA20-BAA1-4B87-98FA-706EBA905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지정 함수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FFAB17-8F08-44D6-9D48-8DB945E2B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104" y="1422823"/>
            <a:ext cx="7067372" cy="4815250"/>
          </a:xfrm>
          <a:prstGeom prst="rect">
            <a:avLst/>
          </a:prstGeom>
        </p:spPr>
      </p:pic>
      <p:sp>
        <p:nvSpPr>
          <p:cNvPr id="6" name="설명선: 선(강조선) 5">
            <a:extLst>
              <a:ext uri="{FF2B5EF4-FFF2-40B4-BE49-F238E27FC236}">
                <a16:creationId xmlns:a16="http://schemas.microsoft.com/office/drawing/2014/main" id="{16683EE5-4332-41AB-8021-4438C39DCE2F}"/>
              </a:ext>
            </a:extLst>
          </p:cNvPr>
          <p:cNvSpPr/>
          <p:nvPr/>
        </p:nvSpPr>
        <p:spPr>
          <a:xfrm>
            <a:off x="367469" y="2170633"/>
            <a:ext cx="6340979" cy="94003"/>
          </a:xfrm>
          <a:prstGeom prst="accentCallout1">
            <a:avLst>
              <a:gd name="adj1" fmla="val 40318"/>
              <a:gd name="adj2" fmla="val 107527"/>
              <a:gd name="adj3" fmla="val 37834"/>
              <a:gd name="adj4" fmla="val 101981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/>
              <a:t>DEF FN</a:t>
            </a:r>
            <a:r>
              <a:rPr lang="ko-KR" altLang="en-US" sz="1400" dirty="0"/>
              <a:t>이름을 이용해 사용자 지정 함수를 만든다</a:t>
            </a:r>
            <a:r>
              <a:rPr lang="en-US" altLang="ko-KR" sz="1400" dirty="0"/>
              <a:t>.</a:t>
            </a:r>
          </a:p>
          <a:p>
            <a:pPr algn="r"/>
            <a:r>
              <a:rPr lang="ko-KR" altLang="en-US" sz="1400" dirty="0"/>
              <a:t>인수를 지정하고</a:t>
            </a:r>
            <a:r>
              <a:rPr lang="en-US" altLang="ko-KR" sz="1400" dirty="0"/>
              <a:t> </a:t>
            </a:r>
            <a:r>
              <a:rPr lang="ko-KR" altLang="en-US" sz="1400" dirty="0"/>
              <a:t>그 인수로 식을 만드는데</a:t>
            </a:r>
            <a:r>
              <a:rPr lang="en-US" altLang="ko-KR" sz="1400" dirty="0"/>
              <a:t>, </a:t>
            </a:r>
            <a:r>
              <a:rPr lang="ko-KR" altLang="en-US" sz="1400" dirty="0"/>
              <a:t>식에는 기본 제공 함수를 사용할 수 있지만 문은 사용할 수 없어 재귀함수는 만들 수 없다</a:t>
            </a:r>
            <a:r>
              <a:rPr lang="en-US" altLang="ko-KR" sz="1400" dirty="0"/>
              <a:t>.</a:t>
            </a:r>
          </a:p>
          <a:p>
            <a:pPr algn="r"/>
            <a:r>
              <a:rPr lang="ko-KR" altLang="en-US" sz="1400" dirty="0"/>
              <a:t>부르는 것은 </a:t>
            </a:r>
            <a:r>
              <a:rPr lang="en-US" altLang="ko-KR" sz="1400" dirty="0"/>
              <a:t>FN</a:t>
            </a:r>
            <a:r>
              <a:rPr lang="ko-KR" altLang="en-US" sz="1400" dirty="0"/>
              <a:t>이름</a:t>
            </a:r>
            <a:r>
              <a:rPr lang="en-US" altLang="ko-KR" sz="1400" dirty="0"/>
              <a:t>(</a:t>
            </a:r>
            <a:r>
              <a:rPr lang="ko-KR" altLang="en-US" sz="1400" dirty="0"/>
              <a:t>변수</a:t>
            </a:r>
            <a:r>
              <a:rPr lang="en-US" altLang="ko-KR" sz="1400" dirty="0"/>
              <a:t>)</a:t>
            </a:r>
            <a:r>
              <a:rPr lang="ko-KR" altLang="en-US" sz="1400" dirty="0"/>
              <a:t>로 한다</a:t>
            </a:r>
            <a:r>
              <a:rPr lang="en-US" altLang="ko-KR" sz="14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5E804D-E69E-487F-9C68-434A942F1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104" y="1405732"/>
            <a:ext cx="7067371" cy="48152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18B253B-BC68-4EA1-8DAD-D83F7A8A8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4103" y="1388641"/>
            <a:ext cx="7092456" cy="4832341"/>
          </a:xfrm>
          <a:prstGeom prst="rect">
            <a:avLst/>
          </a:prstGeom>
        </p:spPr>
      </p:pic>
      <p:sp>
        <p:nvSpPr>
          <p:cNvPr id="9" name="설명선: 선(강조선) 8">
            <a:extLst>
              <a:ext uri="{FF2B5EF4-FFF2-40B4-BE49-F238E27FC236}">
                <a16:creationId xmlns:a16="http://schemas.microsoft.com/office/drawing/2014/main" id="{CE3369F7-8FA9-469A-81C8-436A3AD4B3ED}"/>
              </a:ext>
            </a:extLst>
          </p:cNvPr>
          <p:cNvSpPr/>
          <p:nvPr/>
        </p:nvSpPr>
        <p:spPr>
          <a:xfrm>
            <a:off x="367467" y="2971085"/>
            <a:ext cx="6340979" cy="45719"/>
          </a:xfrm>
          <a:prstGeom prst="accentCallout1">
            <a:avLst>
              <a:gd name="adj1" fmla="val 40318"/>
              <a:gd name="adj2" fmla="val 107527"/>
              <a:gd name="adj3" fmla="val 37834"/>
              <a:gd name="adj4" fmla="val 101981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/>
              <a:t>(10 + 20) / 2 = 15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952F6E-A794-4312-9770-3F7A30240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4102" y="1371550"/>
            <a:ext cx="7067373" cy="481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2797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2EA20-BAA1-4B87-98FA-706EBA905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저장과 불러오기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FFAB17-8F08-44D6-9D48-8DB945E2B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104" y="1422823"/>
            <a:ext cx="7067372" cy="48152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5E804D-E69E-487F-9C68-434A942F1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4104" y="1405732"/>
            <a:ext cx="7067371" cy="48152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18B253B-BC68-4EA1-8DAD-D83F7A8A83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4103" y="1388641"/>
            <a:ext cx="7092456" cy="48323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BCA754D-A9B0-46AC-B6B5-385E51AA35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4102" y="1388641"/>
            <a:ext cx="7117541" cy="4849432"/>
          </a:xfrm>
          <a:prstGeom prst="rect">
            <a:avLst/>
          </a:prstGeom>
        </p:spPr>
      </p:pic>
      <p:sp>
        <p:nvSpPr>
          <p:cNvPr id="10" name="설명선: 선(강조선) 9">
            <a:extLst>
              <a:ext uri="{FF2B5EF4-FFF2-40B4-BE49-F238E27FC236}">
                <a16:creationId xmlns:a16="http://schemas.microsoft.com/office/drawing/2014/main" id="{7617AC27-FF5B-4B37-8C61-4E5D740A690B}"/>
              </a:ext>
            </a:extLst>
          </p:cNvPr>
          <p:cNvSpPr/>
          <p:nvPr/>
        </p:nvSpPr>
        <p:spPr>
          <a:xfrm>
            <a:off x="367469" y="2820111"/>
            <a:ext cx="6340979" cy="51275"/>
          </a:xfrm>
          <a:prstGeom prst="accentCallout1">
            <a:avLst>
              <a:gd name="adj1" fmla="val 40318"/>
              <a:gd name="adj2" fmla="val 107527"/>
              <a:gd name="adj3" fmla="val 37834"/>
              <a:gd name="adj4" fmla="val 101981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/>
              <a:t>SAVE</a:t>
            </a:r>
            <a:r>
              <a:rPr lang="ko-KR" altLang="en-US" sz="1400" dirty="0"/>
              <a:t>를 이용해 해당 경로에 프로그램을 텍스트 형태로 저장한다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</a:p>
        </p:txBody>
      </p:sp>
      <p:sp>
        <p:nvSpPr>
          <p:cNvPr id="11" name="설명선: 선(강조선) 10">
            <a:extLst>
              <a:ext uri="{FF2B5EF4-FFF2-40B4-BE49-F238E27FC236}">
                <a16:creationId xmlns:a16="http://schemas.microsoft.com/office/drawing/2014/main" id="{62BBB53D-E6E1-4D8C-95BF-ACDD7CAD336B}"/>
              </a:ext>
            </a:extLst>
          </p:cNvPr>
          <p:cNvSpPr/>
          <p:nvPr/>
        </p:nvSpPr>
        <p:spPr>
          <a:xfrm>
            <a:off x="367468" y="3264492"/>
            <a:ext cx="6340979" cy="222191"/>
          </a:xfrm>
          <a:prstGeom prst="accentCallout1">
            <a:avLst>
              <a:gd name="adj1" fmla="val 40318"/>
              <a:gd name="adj2" fmla="val 107527"/>
              <a:gd name="adj3" fmla="val 37834"/>
              <a:gd name="adj4" fmla="val 101981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/>
              <a:t>NEW</a:t>
            </a:r>
            <a:r>
              <a:rPr lang="ko-KR" altLang="en-US" sz="1400" dirty="0"/>
              <a:t>로 초기화한 뒤 </a:t>
            </a:r>
            <a:r>
              <a:rPr lang="en-US" altLang="ko-KR" sz="1400" dirty="0"/>
              <a:t>LIST</a:t>
            </a:r>
            <a:r>
              <a:rPr lang="ko-KR" altLang="en-US" sz="1400" dirty="0"/>
              <a:t>로 프로그램을 보려고 하면 아무것도 뜨지 않는다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</a:p>
        </p:txBody>
      </p:sp>
      <p:sp>
        <p:nvSpPr>
          <p:cNvPr id="12" name="설명선: 선(강조선) 11">
            <a:extLst>
              <a:ext uri="{FF2B5EF4-FFF2-40B4-BE49-F238E27FC236}">
                <a16:creationId xmlns:a16="http://schemas.microsoft.com/office/drawing/2014/main" id="{596F4FE2-9250-44F1-B16E-0E132B8A15D3}"/>
              </a:ext>
            </a:extLst>
          </p:cNvPr>
          <p:cNvSpPr/>
          <p:nvPr/>
        </p:nvSpPr>
        <p:spPr>
          <a:xfrm>
            <a:off x="367468" y="3973793"/>
            <a:ext cx="6340979" cy="880217"/>
          </a:xfrm>
          <a:prstGeom prst="accentCallout1">
            <a:avLst>
              <a:gd name="adj1" fmla="val 40318"/>
              <a:gd name="adj2" fmla="val 107527"/>
              <a:gd name="adj3" fmla="val 37834"/>
              <a:gd name="adj4" fmla="val 101981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400" dirty="0"/>
              <a:t>LOAD</a:t>
            </a:r>
            <a:r>
              <a:rPr lang="ko-KR" altLang="en-US" sz="1400" dirty="0"/>
              <a:t>로 아까 저장했던 프로그램 파일을 불러온다</a:t>
            </a:r>
            <a:r>
              <a:rPr lang="en-US" altLang="ko-KR" sz="1400" dirty="0"/>
              <a:t>.</a:t>
            </a:r>
          </a:p>
          <a:p>
            <a:pPr algn="r"/>
            <a:r>
              <a:rPr lang="en-US" altLang="ko-KR" sz="1400" dirty="0"/>
              <a:t>LIST</a:t>
            </a:r>
            <a:r>
              <a:rPr lang="ko-KR" altLang="en-US" sz="1400" dirty="0"/>
              <a:t>로 프로그램을 보면 아까 저장했던 프로그램이 </a:t>
            </a:r>
            <a:r>
              <a:rPr lang="ko-KR" altLang="en-US" sz="1400" dirty="0" err="1"/>
              <a:t>로드된</a:t>
            </a:r>
            <a:r>
              <a:rPr lang="ko-KR" altLang="en-US" sz="1400" dirty="0"/>
              <a:t> 걸 볼 수 있고</a:t>
            </a:r>
            <a:r>
              <a:rPr lang="en-US" altLang="ko-KR" sz="1400" dirty="0"/>
              <a:t>,</a:t>
            </a:r>
          </a:p>
          <a:p>
            <a:pPr algn="r"/>
            <a:r>
              <a:rPr lang="ko-KR" altLang="en-US" sz="1400" dirty="0"/>
              <a:t>실행 또한 가능하다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09719201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96C46-A426-4B48-A142-DEF039A19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(</a:t>
            </a:r>
            <a:r>
              <a:rPr lang="ko-KR" altLang="en-US" sz="3200" dirty="0"/>
              <a:t>아직</a:t>
            </a:r>
            <a:r>
              <a:rPr lang="en-US" altLang="ko-KR" sz="3200" dirty="0"/>
              <a:t>) </a:t>
            </a:r>
            <a:r>
              <a:rPr lang="ko-KR" altLang="en-US" dirty="0"/>
              <a:t>구현하지 못한 것들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DDAFAE-A38A-469D-AA0D-8DB3D61E0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대부분의 </a:t>
            </a:r>
            <a:r>
              <a:rPr lang="en-US" altLang="ko-KR" dirty="0"/>
              <a:t>GW-BASIC </a:t>
            </a:r>
            <a:r>
              <a:rPr lang="ko-KR" altLang="en-US" dirty="0"/>
              <a:t>기능을 구현했으나</a:t>
            </a:r>
            <a:r>
              <a:rPr lang="en-US" altLang="ko-KR" dirty="0"/>
              <a:t>, </a:t>
            </a:r>
            <a:r>
              <a:rPr lang="ko-KR" altLang="en-US" dirty="0"/>
              <a:t>환경</a:t>
            </a:r>
            <a:r>
              <a:rPr lang="en-US" altLang="ko-KR" dirty="0"/>
              <a:t>/</a:t>
            </a:r>
            <a:r>
              <a:rPr lang="ko-KR" altLang="en-US" dirty="0"/>
              <a:t>개인 개발 역량 문제로 아직 구현하지 못한 것들도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sz="2000" dirty="0"/>
              <a:t>화면 출력 모드 전환</a:t>
            </a:r>
            <a:r>
              <a:rPr lang="en-US" altLang="ko-KR" sz="2000" dirty="0"/>
              <a:t>(SCREEN)</a:t>
            </a:r>
            <a:r>
              <a:rPr lang="ko-KR" altLang="en-US" sz="2000" dirty="0"/>
              <a:t>을 비롯한 그래픽 관련 기능들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포트</a:t>
            </a:r>
            <a:r>
              <a:rPr lang="en-US" altLang="ko-KR" sz="2000" dirty="0"/>
              <a:t>, </a:t>
            </a:r>
            <a:r>
              <a:rPr lang="ko-KR" altLang="en-US" sz="2000" dirty="0"/>
              <a:t>조이스틱 등 하드웨어 접근이 필요한 기능들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기계어</a:t>
            </a:r>
            <a:r>
              <a:rPr lang="en-US" altLang="ko-KR" sz="2000" dirty="0"/>
              <a:t>/</a:t>
            </a:r>
            <a:r>
              <a:rPr lang="ko-KR" altLang="en-US" sz="2000" dirty="0"/>
              <a:t>포트란 등 다른 언어 코드를 불러오는 기능들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프로그램 저장</a:t>
            </a:r>
            <a:r>
              <a:rPr lang="en-US" altLang="ko-KR" sz="2000" dirty="0"/>
              <a:t>/</a:t>
            </a:r>
            <a:r>
              <a:rPr lang="ko-KR" altLang="en-US" sz="2000" dirty="0"/>
              <a:t>불러오기</a:t>
            </a:r>
            <a:r>
              <a:rPr lang="en-US" altLang="ko-KR" sz="2000" dirty="0"/>
              <a:t>/</a:t>
            </a:r>
            <a:r>
              <a:rPr lang="ko-KR" altLang="en-US" sz="2000" dirty="0"/>
              <a:t>삭제를 제외한 파일 입출력</a:t>
            </a:r>
            <a:r>
              <a:rPr lang="en-US" altLang="ko-KR" sz="2000" dirty="0"/>
              <a:t>(#</a:t>
            </a:r>
            <a:r>
              <a:rPr lang="ko-KR" altLang="en-US" sz="2000" dirty="0"/>
              <a:t>을</a:t>
            </a:r>
            <a:r>
              <a:rPr lang="en-US" altLang="ko-KR" sz="2000" dirty="0"/>
              <a:t> </a:t>
            </a:r>
            <a:r>
              <a:rPr lang="ko-KR" altLang="en-US" sz="2000" dirty="0"/>
              <a:t>이용한</a:t>
            </a:r>
            <a:r>
              <a:rPr lang="en-US" altLang="ko-KR" sz="2000" dirty="0"/>
              <a:t>).</a:t>
            </a:r>
          </a:p>
          <a:p>
            <a:r>
              <a:rPr lang="en-US" altLang="ko-KR" sz="2000" dirty="0"/>
              <a:t>PRINT</a:t>
            </a:r>
            <a:r>
              <a:rPr lang="ko-KR" altLang="en-US" sz="2000" dirty="0"/>
              <a:t>의 안정화</a:t>
            </a:r>
            <a:r>
              <a:rPr lang="en-US" altLang="ko-KR" sz="2000" dirty="0"/>
              <a:t>(</a:t>
            </a:r>
            <a:r>
              <a:rPr lang="ko-KR" altLang="en-US" sz="2000" dirty="0"/>
              <a:t>공백을 통한 토큰화</a:t>
            </a:r>
            <a:r>
              <a:rPr lang="en-US" altLang="ko-KR" sz="2000" dirty="0"/>
              <a:t>, SPC(x)/TAB(x)</a:t>
            </a:r>
            <a:r>
              <a:rPr lang="ko-KR" altLang="en-US" sz="2000" dirty="0"/>
              <a:t>의 구현</a:t>
            </a:r>
            <a:r>
              <a:rPr lang="en-US" altLang="ko-KR" sz="2000" dirty="0"/>
              <a:t> </a:t>
            </a:r>
            <a:r>
              <a:rPr lang="ko-KR" altLang="en-US" sz="2000" dirty="0"/>
              <a:t>등</a:t>
            </a:r>
            <a:r>
              <a:rPr lang="en-US" altLang="ko-KR" sz="2000" dirty="0"/>
              <a:t>).</a:t>
            </a:r>
          </a:p>
          <a:p>
            <a:r>
              <a:rPr lang="en-US" altLang="ko-KR" sz="2000" dirty="0"/>
              <a:t>F1~F10</a:t>
            </a:r>
            <a:r>
              <a:rPr lang="ko-KR" altLang="en-US" sz="2000" dirty="0"/>
              <a:t>를 포함한 단축키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1459924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E0BC0F-C855-4E85-8476-5DDAB1E72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CS-BASIC 1.0</a:t>
            </a:r>
            <a:r>
              <a:rPr lang="ko-KR" altLang="en-US" dirty="0"/>
              <a:t>으로 가는 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094ABB-B27B-4286-BCF9-44DC5E118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일단 구현하지 못했던 부분들 추가로 구현</a:t>
            </a:r>
            <a:r>
              <a:rPr lang="en-US" altLang="ko-KR" dirty="0"/>
              <a:t>(</a:t>
            </a:r>
            <a:r>
              <a:rPr lang="ko-KR" altLang="en-US" dirty="0"/>
              <a:t>특히 파일 입출력</a:t>
            </a:r>
            <a:r>
              <a:rPr lang="en-US" altLang="ko-KR" dirty="0"/>
              <a:t>).</a:t>
            </a:r>
          </a:p>
          <a:p>
            <a:r>
              <a:rPr lang="ko-KR" altLang="en-US" dirty="0"/>
              <a:t>단순 구현에 집중하던 코드를 제작 중 배운 새로운 기능</a:t>
            </a:r>
            <a:r>
              <a:rPr lang="en-US" altLang="ko-KR" sz="1800" dirty="0"/>
              <a:t>(</a:t>
            </a:r>
            <a:r>
              <a:rPr lang="ko-KR" altLang="en-US" sz="1800" dirty="0" err="1"/>
              <a:t>리플렉션</a:t>
            </a:r>
            <a:r>
              <a:rPr lang="en-US" altLang="ko-KR" sz="1800" dirty="0"/>
              <a:t> </a:t>
            </a:r>
            <a:r>
              <a:rPr lang="ko-KR" altLang="en-US" sz="1800" dirty="0"/>
              <a:t>등</a:t>
            </a:r>
            <a:r>
              <a:rPr lang="en-US" altLang="ko-KR" sz="1800" dirty="0"/>
              <a:t>)</a:t>
            </a:r>
            <a:r>
              <a:rPr lang="ko-KR" altLang="en-US"/>
              <a:t>들로 정리 </a:t>
            </a:r>
            <a:r>
              <a:rPr lang="ko-KR" altLang="en-US" dirty="0"/>
              <a:t>후 버그 잡기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기존의 단순한 오류 반환 방식에서 </a:t>
            </a:r>
            <a:r>
              <a:rPr lang="en-US" altLang="ko-KR" dirty="0"/>
              <a:t>GW-BASIC</a:t>
            </a:r>
            <a:r>
              <a:rPr lang="ko-KR" altLang="en-US" dirty="0"/>
              <a:t>처럼 세분화하기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최대한 사용성을 </a:t>
            </a:r>
            <a:r>
              <a:rPr lang="en-US" altLang="ko-KR" dirty="0"/>
              <a:t>GW-BASIC</a:t>
            </a:r>
            <a:r>
              <a:rPr lang="ko-KR" altLang="en-US" dirty="0"/>
              <a:t>에 맞추기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F1~F10</a:t>
            </a:r>
            <a:r>
              <a:rPr lang="ko-KR" altLang="en-US" dirty="0"/>
              <a:t>의 단축키와 커서를 자유롭게 움직일 수 있게</a:t>
            </a:r>
            <a:r>
              <a:rPr lang="en-US" altLang="ko-KR" dirty="0"/>
              <a:t>, </a:t>
            </a:r>
            <a:r>
              <a:rPr lang="ko-KR" altLang="en-US" dirty="0"/>
              <a:t>더 나아가서 그래픽 관련 옵션을 사용할 수 있게 </a:t>
            </a:r>
            <a:r>
              <a:rPr lang="en-US" altLang="ko-KR" dirty="0"/>
              <a:t>(</a:t>
            </a:r>
            <a:r>
              <a:rPr lang="ko-KR" altLang="en-US" dirty="0"/>
              <a:t>새로운</a:t>
            </a:r>
            <a:r>
              <a:rPr lang="en-US" altLang="ko-KR" dirty="0"/>
              <a:t>) </a:t>
            </a:r>
            <a:r>
              <a:rPr lang="ko-KR" altLang="en-US" dirty="0"/>
              <a:t>환경 구축하기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6420082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762C45E-8CBE-4F11-BEAE-C5E93F1F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7598"/>
            <a:ext cx="10515600" cy="1325563"/>
          </a:xfrm>
        </p:spPr>
        <p:txBody>
          <a:bodyPr/>
          <a:lstStyle/>
          <a:p>
            <a:r>
              <a:rPr lang="ko-KR" altLang="en-US" dirty="0"/>
              <a:t>그래서 질문이 </a:t>
            </a:r>
            <a:r>
              <a:rPr lang="ko-KR" altLang="en-US" dirty="0" err="1"/>
              <a:t>있으신가요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0456744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762C45E-8CBE-4F11-BEAE-C5E93F1F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7598"/>
            <a:ext cx="10515600" cy="1325563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4B15E8A-7131-41BA-B28A-DCB4E4301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390" y="1731087"/>
            <a:ext cx="5702942" cy="335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9457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2F717-8437-45A8-A6F5-B951925D7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만든 사람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BF1129-1F7C-48E7-B90F-5E1D52FD6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ko-KR" altLang="en-US" dirty="0"/>
              <a:t>소프트웨어응용학부 </a:t>
            </a:r>
            <a:r>
              <a:rPr lang="en-US" altLang="ko-KR" dirty="0"/>
              <a:t>2</a:t>
            </a:r>
            <a:r>
              <a:rPr lang="ko-KR" altLang="en-US" dirty="0"/>
              <a:t>학년 이정훈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ko-KR" altLang="en-US" dirty="0"/>
              <a:t>지난 </a:t>
            </a:r>
            <a:r>
              <a:rPr lang="en-US" altLang="ko-KR" dirty="0"/>
              <a:t>1</a:t>
            </a:r>
            <a:r>
              <a:rPr lang="ko-KR" altLang="en-US" dirty="0"/>
              <a:t>학년 때 </a:t>
            </a:r>
            <a:r>
              <a:rPr lang="en-US" altLang="ko-KR" dirty="0"/>
              <a:t>2</a:t>
            </a:r>
            <a:r>
              <a:rPr lang="ko-KR" altLang="en-US" dirty="0"/>
              <a:t>차례 </a:t>
            </a:r>
            <a:r>
              <a:rPr lang="ko-KR" altLang="en-US" dirty="0" err="1"/>
              <a:t>학술제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연속 장려상 수상</a:t>
            </a:r>
            <a:r>
              <a:rPr lang="en-US" altLang="ko-KR" dirty="0"/>
              <a:t>(</a:t>
            </a:r>
            <a:r>
              <a:rPr lang="ko-KR" altLang="en-US" dirty="0"/>
              <a:t>한 번은 팀으로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&gt; </a:t>
            </a:r>
            <a:r>
              <a:rPr lang="ko-KR" altLang="en-US" dirty="0"/>
              <a:t>콘솔 창으로 즐기는 게임박스 </a:t>
            </a:r>
            <a:r>
              <a:rPr lang="en-US" altLang="ko-KR" dirty="0"/>
              <a:t>/ </a:t>
            </a:r>
            <a:r>
              <a:rPr lang="ko-KR" altLang="en-US" dirty="0"/>
              <a:t>이 훈장님의 역사 교실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052C53-A97B-42C4-8B28-936990A996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7" r="11592"/>
          <a:stretch/>
        </p:blipFill>
        <p:spPr>
          <a:xfrm rot="5400000">
            <a:off x="6981511" y="952326"/>
            <a:ext cx="4117930" cy="373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0098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5F239-ECC8-4889-8456-976C49D5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38" y="2695102"/>
            <a:ext cx="7493949" cy="1325563"/>
          </a:xfrm>
        </p:spPr>
        <p:txBody>
          <a:bodyPr>
            <a:normAutofit fontScale="90000"/>
          </a:bodyPr>
          <a:lstStyle/>
          <a:p>
            <a:r>
              <a:rPr lang="en-US" altLang="ko-KR" sz="8800" b="1" dirty="0"/>
              <a:t>B</a:t>
            </a:r>
            <a:r>
              <a:rPr lang="en-US" altLang="ko-KR" sz="8800" dirty="0"/>
              <a:t>eginner’s</a:t>
            </a:r>
            <a:br>
              <a:rPr lang="en-US" altLang="ko-KR" sz="8800" dirty="0"/>
            </a:br>
            <a:r>
              <a:rPr lang="en-US" altLang="ko-KR" sz="8800" b="1" dirty="0"/>
              <a:t>A</a:t>
            </a:r>
            <a:r>
              <a:rPr lang="en-US" altLang="ko-KR" sz="8800" dirty="0"/>
              <a:t>ll-purpose </a:t>
            </a:r>
            <a:br>
              <a:rPr lang="en-US" altLang="ko-KR" sz="8800" dirty="0"/>
            </a:br>
            <a:r>
              <a:rPr lang="en-US" altLang="ko-KR" sz="8800" b="1" dirty="0"/>
              <a:t>S</a:t>
            </a:r>
            <a:r>
              <a:rPr lang="en-US" altLang="ko-KR" sz="8800" dirty="0"/>
              <a:t>ymbolic </a:t>
            </a:r>
            <a:br>
              <a:rPr lang="en-US" altLang="ko-KR" sz="8800" dirty="0"/>
            </a:br>
            <a:r>
              <a:rPr lang="en-US" altLang="ko-KR" sz="8800" b="1" dirty="0"/>
              <a:t>I</a:t>
            </a:r>
            <a:r>
              <a:rPr lang="en-US" altLang="ko-KR" sz="8800" dirty="0"/>
              <a:t>nstruction </a:t>
            </a:r>
            <a:br>
              <a:rPr lang="en-US" altLang="ko-KR" sz="8800" dirty="0"/>
            </a:br>
            <a:r>
              <a:rPr lang="en-US" altLang="ko-KR" sz="8800" b="1" dirty="0"/>
              <a:t>C</a:t>
            </a:r>
            <a:r>
              <a:rPr lang="en-US" altLang="ko-KR" sz="8800" dirty="0"/>
              <a:t>ode</a:t>
            </a:r>
          </a:p>
        </p:txBody>
      </p:sp>
      <p:pic>
        <p:nvPicPr>
          <p:cNvPr id="4" name="Picture 2" descr="ê´ë ¨ ì´ë¯¸ì§">
            <a:extLst>
              <a:ext uri="{FF2B5EF4-FFF2-40B4-BE49-F238E27FC236}">
                <a16:creationId xmlns:a16="http://schemas.microsoft.com/office/drawing/2014/main" id="{7BC1E921-9AF8-442B-BF4A-62A44A155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6" y="831672"/>
            <a:ext cx="9667867" cy="528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46597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5F239-ECC8-4889-8456-976C49D5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38" y="709302"/>
            <a:ext cx="7493949" cy="3311364"/>
          </a:xfrm>
        </p:spPr>
        <p:txBody>
          <a:bodyPr>
            <a:normAutofit fontScale="90000"/>
          </a:bodyPr>
          <a:lstStyle/>
          <a:p>
            <a:r>
              <a:rPr lang="en-US" altLang="ko-KR" sz="8800" b="1" dirty="0"/>
              <a:t>C</a:t>
            </a:r>
            <a:br>
              <a:rPr lang="en-US" altLang="ko-KR" sz="8800" dirty="0"/>
            </a:br>
            <a:r>
              <a:rPr lang="en-US" altLang="ko-KR" sz="8800" b="1" dirty="0"/>
              <a:t>S</a:t>
            </a:r>
            <a:r>
              <a:rPr lang="en-US" altLang="ko-KR" sz="8800" dirty="0"/>
              <a:t>harp –</a:t>
            </a:r>
            <a:br>
              <a:rPr lang="en-US" altLang="ko-KR" sz="8800" dirty="0"/>
            </a:br>
            <a:r>
              <a:rPr lang="en-US" altLang="ko-KR" sz="8800" b="1" dirty="0"/>
              <a:t>BASIC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B6CBC9-3F7F-48B6-A64F-C6C260F6E7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4" t="6987" r="162" b="441"/>
          <a:stretch/>
        </p:blipFill>
        <p:spPr>
          <a:xfrm>
            <a:off x="7255379" y="794759"/>
            <a:ext cx="8511612" cy="538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63233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EEA84B6-D4F9-4127-ACA5-EDF02B4E6B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01"/>
          <a:stretch/>
        </p:blipFill>
        <p:spPr>
          <a:xfrm>
            <a:off x="1040235" y="644194"/>
            <a:ext cx="7593577" cy="3987900"/>
          </a:xfrm>
          <a:prstGeom prst="rect">
            <a:avLst/>
          </a:prstGeo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0F1A07FB-DDC5-439E-B347-A01A7F07D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78" y="4861624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지금은 없는</a:t>
            </a:r>
            <a:br>
              <a:rPr lang="en-US" altLang="ko-KR" dirty="0"/>
            </a:br>
            <a:r>
              <a:rPr lang="ko-KR" altLang="en-US" dirty="0"/>
              <a:t>줄 번호가 너무 흥미로워서 시작함</a:t>
            </a:r>
          </a:p>
        </p:txBody>
      </p:sp>
    </p:spTree>
    <p:extLst>
      <p:ext uri="{BB962C8B-B14F-4D97-AF65-F5344CB8AC3E}">
        <p14:creationId xmlns:p14="http://schemas.microsoft.com/office/powerpoint/2010/main" val="216060448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32178-5AD2-47D0-830A-5959827B5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922" y="1984200"/>
            <a:ext cx="10515600" cy="4232042"/>
          </a:xfrm>
        </p:spPr>
        <p:txBody>
          <a:bodyPr anchor="t">
            <a:normAutofit/>
          </a:bodyPr>
          <a:lstStyle/>
          <a:p>
            <a:r>
              <a:rPr lang="ko-KR" altLang="en-US" dirty="0"/>
              <a:t>현대 언어로 </a:t>
            </a:r>
            <a:r>
              <a:rPr lang="en-US" altLang="ko-KR" sz="2400" dirty="0"/>
              <a:t>(</a:t>
            </a:r>
            <a:r>
              <a:rPr lang="ko-KR" altLang="en-US" sz="2400" dirty="0"/>
              <a:t>가능한 한</a:t>
            </a:r>
            <a:r>
              <a:rPr lang="en-US" altLang="ko-KR" sz="2400" dirty="0"/>
              <a:t>)</a:t>
            </a:r>
            <a:r>
              <a:rPr lang="ko-KR" altLang="en-US" dirty="0"/>
              <a:t>재현하는 과거 언어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ko-KR" altLang="en-US" dirty="0"/>
              <a:t>말 그대로 하고 싶어서 하는 프로젝트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다만 여기서 하고자 하는 것은</a:t>
            </a:r>
            <a:br>
              <a:rPr lang="en-US" altLang="ko-KR" dirty="0"/>
            </a:br>
            <a:r>
              <a:rPr lang="ko-KR" altLang="en-US" dirty="0"/>
              <a:t>언어의 </a:t>
            </a:r>
            <a:r>
              <a:rPr lang="en-US" altLang="ko-KR" dirty="0"/>
              <a:t>‘</a:t>
            </a:r>
            <a:r>
              <a:rPr lang="ko-KR" altLang="en-US" dirty="0"/>
              <a:t>재창조</a:t>
            </a:r>
            <a:r>
              <a:rPr lang="en-US" altLang="ko-KR" dirty="0"/>
              <a:t>’</a:t>
            </a:r>
            <a:r>
              <a:rPr lang="ko-KR" altLang="en-US" dirty="0"/>
              <a:t>가 아닌 </a:t>
            </a:r>
            <a:r>
              <a:rPr lang="en-US" altLang="ko-KR" dirty="0"/>
              <a:t>‘</a:t>
            </a:r>
            <a:r>
              <a:rPr lang="ko-KR" altLang="en-US" dirty="0"/>
              <a:t>재현</a:t>
            </a:r>
            <a:r>
              <a:rPr lang="en-US" altLang="ko-KR" dirty="0"/>
              <a:t>’.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188690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C3A34-1484-46C9-9014-999EA093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사용하고 참조한 것들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F30654-E48A-4616-816D-C7879F843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 작성 </a:t>
            </a:r>
            <a:r>
              <a:rPr lang="en-US" altLang="ko-KR" dirty="0"/>
              <a:t>–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Visual Studio 2017</a:t>
            </a:r>
          </a:p>
          <a:p>
            <a:r>
              <a:rPr lang="ko-KR" altLang="en-US" dirty="0"/>
              <a:t>언어 테스트 </a:t>
            </a:r>
            <a:r>
              <a:rPr lang="en-US" altLang="ko-KR" dirty="0"/>
              <a:t>–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PC-BASIC</a:t>
            </a:r>
            <a:r>
              <a:rPr lang="en-US" altLang="ko-KR" dirty="0"/>
              <a:t>(</a:t>
            </a:r>
            <a:r>
              <a:rPr lang="ko-KR" altLang="en-US" dirty="0"/>
              <a:t>오픈소스 </a:t>
            </a:r>
            <a:r>
              <a:rPr lang="en-US" altLang="ko-KR" dirty="0"/>
              <a:t>GW-BASIC </a:t>
            </a:r>
            <a:r>
              <a:rPr lang="ko-KR" altLang="en-US" dirty="0"/>
              <a:t>에뮬레이터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PC-BASIC</a:t>
            </a:r>
            <a:r>
              <a:rPr lang="ko-KR" altLang="en-US" dirty="0"/>
              <a:t>은 </a:t>
            </a:r>
            <a:r>
              <a:rPr lang="en-US" altLang="ko-KR" dirty="0"/>
              <a:t>Rob </a:t>
            </a:r>
            <a:r>
              <a:rPr lang="en-US" altLang="ko-KR" dirty="0" err="1"/>
              <a:t>Hagemans</a:t>
            </a:r>
            <a:r>
              <a:rPr lang="ko-KR" altLang="en-US" dirty="0"/>
              <a:t>에 의해 </a:t>
            </a:r>
            <a:r>
              <a:rPr lang="en-US" altLang="ko-KR" dirty="0"/>
              <a:t>Python</a:t>
            </a:r>
            <a:r>
              <a:rPr lang="ko-KR" altLang="en-US" dirty="0"/>
              <a:t>으로 작성되었음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PC-BASIC</a:t>
            </a:r>
            <a:r>
              <a:rPr lang="ko-KR" altLang="en-US" dirty="0"/>
              <a:t>에서 오류가 발생하는 경우</a:t>
            </a:r>
            <a:r>
              <a:rPr lang="en-US" altLang="ko-KR" dirty="0"/>
              <a:t>, GW-BASIC</a:t>
            </a:r>
            <a:r>
              <a:rPr lang="ko-KR" altLang="en-US" dirty="0"/>
              <a:t>을 </a:t>
            </a:r>
            <a:r>
              <a:rPr lang="en-US" altLang="ko-KR" dirty="0"/>
              <a:t>DOS-BOX</a:t>
            </a:r>
            <a:r>
              <a:rPr lang="ko-KR" altLang="en-US" dirty="0"/>
              <a:t>에 올려 테스트하기도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언어 레퍼런스 설명서 </a:t>
            </a:r>
            <a:r>
              <a:rPr lang="en-US" altLang="ko-KR" dirty="0"/>
              <a:t>–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PC-BASIC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의 설명서 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&amp; GW-BASIC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의 설명서</a:t>
            </a:r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altLang="ko-KR" dirty="0"/>
              <a:t>PC-BASIC</a:t>
            </a:r>
            <a:r>
              <a:rPr lang="ko-KR" altLang="en-US" dirty="0"/>
              <a:t>을 포함한 다른 </a:t>
            </a:r>
            <a:r>
              <a:rPr lang="en-US" altLang="ko-KR" dirty="0"/>
              <a:t>BASIC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현대 언어 구현 프로젝트를 참조하지 않고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자력으로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개발함</a:t>
            </a:r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086980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391B8-718C-44DC-8732-A55806DDB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과정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FEB0DE-A069-4EDE-A931-64C69B72B780}"/>
              </a:ext>
            </a:extLst>
          </p:cNvPr>
          <p:cNvSpPr txBox="1"/>
          <p:nvPr/>
        </p:nvSpPr>
        <p:spPr>
          <a:xfrm>
            <a:off x="838200" y="1857377"/>
            <a:ext cx="7954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필요에 따라 여러 개의 클래스와 </a:t>
            </a:r>
            <a:r>
              <a:rPr lang="en-US" altLang="ko-KR" sz="2400" dirty="0"/>
              <a:t>Dictionary</a:t>
            </a:r>
            <a:r>
              <a:rPr lang="ko-KR" altLang="en-US" sz="2400" dirty="0"/>
              <a:t>들을 </a:t>
            </a:r>
            <a:r>
              <a:rPr lang="ko-KR" altLang="en-US" sz="2400" dirty="0" err="1"/>
              <a:t>만듬</a:t>
            </a:r>
            <a:r>
              <a:rPr lang="en-US" altLang="ko-KR" sz="24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EC2143-38A5-4BF5-9F74-245C0E572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63612"/>
            <a:ext cx="2775828" cy="22206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F2BDB59-350B-4E16-AC68-F065FCFDC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7375" y="2844532"/>
            <a:ext cx="4726224" cy="19952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1782F6-1930-45C8-9CF5-F27B71B599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384304"/>
            <a:ext cx="10995399" cy="9780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1085C9-92DD-4F27-86DE-3341D7CF6077}"/>
              </a:ext>
            </a:extLst>
          </p:cNvPr>
          <p:cNvSpPr txBox="1"/>
          <p:nvPr/>
        </p:nvSpPr>
        <p:spPr>
          <a:xfrm>
            <a:off x="3745149" y="2555061"/>
            <a:ext cx="33622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프로그램 프로세스를 담당하는 </a:t>
            </a:r>
            <a:r>
              <a:rPr lang="en-US" altLang="ko-KR" dirty="0"/>
              <a:t>7</a:t>
            </a:r>
            <a:r>
              <a:rPr lang="ko-KR" altLang="en-US" dirty="0"/>
              <a:t>개의 클래스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프로그램 줄</a:t>
            </a:r>
            <a:r>
              <a:rPr lang="en-US" altLang="ko-KR" dirty="0"/>
              <a:t>, </a:t>
            </a:r>
            <a:r>
              <a:rPr lang="ko-KR" altLang="en-US" dirty="0"/>
              <a:t>변수 등 사용자 정보를 저장하는</a:t>
            </a:r>
            <a:endParaRPr lang="en-US" altLang="ko-KR" dirty="0"/>
          </a:p>
          <a:p>
            <a:r>
              <a:rPr lang="en-US" altLang="ko-KR" dirty="0"/>
              <a:t>Dictionary</a:t>
            </a:r>
            <a:r>
              <a:rPr lang="ko-KR" altLang="en-US" dirty="0"/>
              <a:t>들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그 정보의 속성을 담당하는</a:t>
            </a:r>
            <a:endParaRPr lang="en-US" altLang="ko-KR" dirty="0"/>
          </a:p>
          <a:p>
            <a:r>
              <a:rPr lang="ko-KR" altLang="en-US" dirty="0"/>
              <a:t>각각의 </a:t>
            </a:r>
            <a:r>
              <a:rPr lang="en-US" altLang="ko-KR" dirty="0"/>
              <a:t>struct.</a:t>
            </a:r>
          </a:p>
        </p:txBody>
      </p:sp>
    </p:spTree>
    <p:extLst>
      <p:ext uri="{BB962C8B-B14F-4D97-AF65-F5344CB8AC3E}">
        <p14:creationId xmlns:p14="http://schemas.microsoft.com/office/powerpoint/2010/main" val="411699979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onsolas"/>
        <a:ea typeface="나눔스퀘어 Bold"/>
        <a:cs typeface=""/>
      </a:majorFont>
      <a:minorFont>
        <a:latin typeface="Consolas"/>
        <a:ea typeface="나눔스퀘어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5250</TotalTime>
  <Words>1718</Words>
  <Application>Microsoft Office PowerPoint</Application>
  <PresentationFormat>와이드스크린</PresentationFormat>
  <Paragraphs>181</Paragraphs>
  <Slides>26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Arial</vt:lpstr>
      <vt:lpstr>맑은 고딕</vt:lpstr>
      <vt:lpstr>Consolas</vt:lpstr>
      <vt:lpstr>나눔스퀘어 Bold</vt:lpstr>
      <vt:lpstr>나눔스퀘어</vt:lpstr>
      <vt:lpstr>Office Theme</vt:lpstr>
      <vt:lpstr>CS-BASIC 0.95</vt:lpstr>
      <vt:lpstr>목차</vt:lpstr>
      <vt:lpstr>만든 사람</vt:lpstr>
      <vt:lpstr>Beginner’s All-purpose  Symbolic  Instruction  Code</vt:lpstr>
      <vt:lpstr>C Sharp – BASIC</vt:lpstr>
      <vt:lpstr>지금은 없는 줄 번호가 너무 흥미로워서 시작함</vt:lpstr>
      <vt:lpstr>현대 언어로 (가능한 한)재현하는 과거 언어: 말 그대로 하고 싶어서 하는 프로젝트.  다만 여기서 하고자 하는 것은 언어의 ‘재창조’가 아닌 ‘재현’.</vt:lpstr>
      <vt:lpstr>사용하고 참조한 것들</vt:lpstr>
      <vt:lpstr>구현 과정</vt:lpstr>
      <vt:lpstr>PowerPoint 프레젠테이션</vt:lpstr>
      <vt:lpstr>PowerPoint 프레젠테이션</vt:lpstr>
      <vt:lpstr>PowerPoint 프레젠테이션</vt:lpstr>
      <vt:lpstr>구현 예: BASIC의 기본</vt:lpstr>
      <vt:lpstr>BASIC의 기본</vt:lpstr>
      <vt:lpstr>BASIC의 기본</vt:lpstr>
      <vt:lpstr>입출력</vt:lpstr>
      <vt:lpstr>조건문과 서브루틴</vt:lpstr>
      <vt:lpstr>반복문</vt:lpstr>
      <vt:lpstr>반복문</vt:lpstr>
      <vt:lpstr>배열</vt:lpstr>
      <vt:lpstr>사용자 지정 함수</vt:lpstr>
      <vt:lpstr>프로그램 저장과 불러오기</vt:lpstr>
      <vt:lpstr>(아직) 구현하지 못한 것들</vt:lpstr>
      <vt:lpstr>CS-BASIC 1.0으로 가는 길</vt:lpstr>
      <vt:lpstr>그래서 질문이 있으신가요?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CS-BASIC 0.95</dc:title>
  <dc:creator>lee jeong hoon</dc:creator>
  <cp:lastModifiedBy>lee jeong hoon</cp:lastModifiedBy>
  <cp:revision>99</cp:revision>
  <dcterms:created xsi:type="dcterms:W3CDTF">2018-04-19T11:47:09Z</dcterms:created>
  <dcterms:modified xsi:type="dcterms:W3CDTF">2018-05-09T04:07:16Z</dcterms:modified>
</cp:coreProperties>
</file>