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7" r:id="rId3"/>
    <p:sldId id="258" r:id="rId5"/>
    <p:sldId id="259" r:id="rId6"/>
    <p:sldId id="260" r:id="rId7"/>
    <p:sldId id="261" r:id="rId8"/>
    <p:sldId id="262" r:id="rId9"/>
    <p:sldId id="263" r:id="rId10"/>
    <p:sldId id="264" r:id="rId11"/>
    <p:sldId id="265"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1008" userDrawn="1">
          <p15:clr>
            <a:srgbClr val="A4A3A4"/>
          </p15:clr>
        </p15:guide>
        <p15:guide id="3" orient="horz" pos="3792" userDrawn="1">
          <p15:clr>
            <a:srgbClr val="A4A3A4"/>
          </p15:clr>
        </p15:guide>
        <p15:guide id="4" orient="horz" pos="336" userDrawn="1">
          <p15:clr>
            <a:srgbClr val="A4A3A4"/>
          </p15:clr>
        </p15:guide>
        <p15:guide id="5" orient="horz" pos="1920" userDrawn="1">
          <p15:clr>
            <a:srgbClr val="A4A3A4"/>
          </p15:clr>
        </p15:guide>
        <p15:guide id="6" orient="horz" pos="3984" userDrawn="1">
          <p15:clr>
            <a:srgbClr val="A4A3A4"/>
          </p15:clr>
        </p15:guide>
        <p15:guide id="7" orient="horz" pos="1152" userDrawn="1">
          <p15:clr>
            <a:srgbClr val="A4A3A4"/>
          </p15:clr>
        </p15:guide>
        <p15:guide id="8" pos="3839" userDrawn="1">
          <p15:clr>
            <a:srgbClr val="A4A3A4"/>
          </p15:clr>
        </p15:guide>
        <p15:guide id="9" pos="671" userDrawn="1">
          <p15:clr>
            <a:srgbClr val="A4A3A4"/>
          </p15:clr>
        </p15:guide>
        <p15:guide id="10" pos="7007" userDrawn="1">
          <p15:clr>
            <a:srgbClr val="A4A3A4"/>
          </p15:clr>
        </p15:guide>
        <p15:guide id="11" pos="6143" userDrawn="1">
          <p15:clr>
            <a:srgbClr val="A4A3A4"/>
          </p15:clr>
        </p15:guide>
        <p15:guide id="12" pos="3263" userDrawn="1">
          <p15:clr>
            <a:srgbClr val="A4A3A4"/>
          </p15:clr>
        </p15:guide>
        <p15:guide id="13" pos="7391" userDrawn="1">
          <p15:clr>
            <a:srgbClr val="A4A3A4"/>
          </p15:clr>
        </p15:guide>
        <p15:guide id="14" pos="36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70" autoAdjust="0"/>
  </p:normalViewPr>
  <p:slideViewPr>
    <p:cSldViewPr showGuides="1">
      <p:cViewPr varScale="1">
        <p:scale>
          <a:sx n="80" d="100"/>
          <a:sy n="80" d="100"/>
        </p:scale>
        <p:origin x="100" y="6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fld>
            <a:endParaRPr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fld>
            <a:endParaRP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lang="en-US" smtClean="0"/>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endParaRPr lang="en-US" dirty="0"/>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lang="en-US" smtClean="0"/>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lang="en-US" smtClean="0"/>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4" name="Date Placeholder 3"/>
          <p:cNvSpPr>
            <a:spLocks noGrp="1"/>
          </p:cNvSpPr>
          <p:nvPr>
            <p:ph type="dt" sz="half" idx="10"/>
          </p:nvPr>
        </p:nvSpPr>
        <p:spPr/>
        <p:txBody>
          <a:bodyPr/>
          <a:lstStyle/>
          <a:p>
            <a:fld id="{3E0FA9E5-6744-4841-888F-9E7CC0C2B7EC}" type="datetimeFigureOut">
              <a:rPr lang="en-US" smtClean="0"/>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E0FA9E5-6744-4841-888F-9E7CC0C2B7EC}" type="datetimeFigureOut">
              <a:rPr lang="en-US" smtClean="0"/>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lang="en-US" smtClean="0"/>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7" name="Date Placeholder 6"/>
          <p:cNvSpPr>
            <a:spLocks noGrp="1"/>
          </p:cNvSpPr>
          <p:nvPr>
            <p:ph type="dt" sz="half" idx="10"/>
          </p:nvPr>
        </p:nvSpPr>
        <p:spPr/>
        <p:txBody>
          <a:bodyPr/>
          <a:lstStyle/>
          <a:p>
            <a:fld id="{3E0FA9E5-6744-4841-888F-9E7CC0C2B7EC}" type="datetimeFigureOut">
              <a:rPr lang="en-US" smtClean="0"/>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smtClean="0"/>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3" name="Date Placeholder 2"/>
          <p:cNvSpPr>
            <a:spLocks noGrp="1"/>
          </p:cNvSpPr>
          <p:nvPr>
            <p:ph type="dt" sz="half" idx="10"/>
          </p:nvPr>
        </p:nvSpPr>
        <p:spPr/>
        <p:txBody>
          <a:bodyPr/>
          <a:lstStyle/>
          <a:p>
            <a:fld id="{3E0FA9E5-6744-4841-888F-9E7CC0C2B7EC}" type="datetimeFigureOut">
              <a:rPr lang="en-US" smtClean="0"/>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lang="en-US" dirty="0"/>
          </a:p>
        </p:txBody>
      </p:sp>
      <p:sp>
        <p:nvSpPr>
          <p:cNvPr id="2" name="Date Placeholder 1"/>
          <p:cNvSpPr>
            <a:spLocks noGrp="1"/>
          </p:cNvSpPr>
          <p:nvPr>
            <p:ph type="dt" sz="half" idx="10"/>
          </p:nvPr>
        </p:nvSpPr>
        <p:spPr/>
        <p:txBody>
          <a:bodyPr/>
          <a:lstStyle/>
          <a:p>
            <a:fld id="{3E0FA9E5-6744-4841-888F-9E7CC0C2B7EC}" type="datetimeFigureOut">
              <a:rPr lang="en-US" smtClean="0"/>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lang="en-US" smtClean="0"/>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5" name="Date Placeholder 4"/>
          <p:cNvSpPr>
            <a:spLocks noGrp="1"/>
          </p:cNvSpPr>
          <p:nvPr>
            <p:ph type="dt" sz="half" idx="10"/>
          </p:nvPr>
        </p:nvSpPr>
        <p:spPr/>
        <p:txBody>
          <a:bodyPr/>
          <a:lstStyle/>
          <a:p>
            <a:fld id="{3E0FA9E5-6744-4841-888F-9E7CC0C2B7EC}" type="datetimeFigureOut">
              <a:rPr lang="en-US" smtClean="0"/>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lang="en-US" smtClean="0"/>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smtClean="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anose="020B0604020202020204"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anose="020B0604020202020204"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anose="020B0604020202020204"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anose="020B0604020202020204"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anose="020B0604020202020204"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anose="020B0604020202020204"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anose="020B0604020202020204"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anose="020B0604020202020204"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anose="020B0604020202020204"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08212" y="2057400"/>
            <a:ext cx="8686800" cy="838201"/>
          </a:xfrm>
        </p:spPr>
        <p:txBody>
          <a:bodyPr/>
          <a:lstStyle/>
          <a:p>
            <a:r>
              <a:rPr lang="en-US" dirty="0" smtClean="0">
                <a:latin typeface="Times New Roman" panose="02020603050405020304" pitchFamily="18" charset="0"/>
                <a:cs typeface="Times New Roman" panose="02020603050405020304" pitchFamily="18" charset="0"/>
              </a:rPr>
              <a:t>Welcome to our presentation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a:xfrm>
            <a:off x="1066275" y="4343400"/>
            <a:ext cx="5029201" cy="1397000"/>
          </a:xfrm>
        </p:spPr>
        <p:txBody>
          <a:bodyPr/>
          <a:lstStyle/>
          <a:p>
            <a:r>
              <a:rPr lang="en-US" dirty="0"/>
              <a:t>Name : Showmika Jahan Oushi</a:t>
            </a:r>
            <a:endParaRPr lang="en-US" dirty="0"/>
          </a:p>
          <a:p>
            <a:r>
              <a:rPr lang="en-US" dirty="0"/>
              <a:t>Roll: 02</a:t>
            </a:r>
            <a:endParaRPr lang="en-US" dirty="0"/>
          </a:p>
        </p:txBody>
      </p:sp>
      <p:sp>
        <p:nvSpPr>
          <p:cNvPr id="2" name="TextBox 1"/>
          <p:cNvSpPr txBox="1"/>
          <p:nvPr/>
        </p:nvSpPr>
        <p:spPr>
          <a:xfrm>
            <a:off x="531813" y="3593813"/>
            <a:ext cx="6629400" cy="584775"/>
          </a:xfrm>
          <a:prstGeom prst="rect">
            <a:avLst/>
          </a:prstGeom>
          <a:noFill/>
          <a:ln>
            <a:noFill/>
          </a:ln>
        </p:spPr>
        <p:txBody>
          <a:bodyPr wrap="square" rtlCol="0" anchor="ctr" anchorCtr="1">
            <a:spAutoFit/>
          </a:bodyPr>
          <a:lstStyle/>
          <a:p>
            <a:r>
              <a:rPr lang="en-US" dirty="0" smtClean="0"/>
              <a:t> </a:t>
            </a:r>
            <a:r>
              <a:rPr lang="en-US" sz="3200" b="1" dirty="0" smtClean="0">
                <a:latin typeface="Times New Roman" panose="02020603050405020304" pitchFamily="18" charset="0"/>
                <a:cs typeface="Times New Roman" panose="02020603050405020304" pitchFamily="18" charset="0"/>
              </a:rPr>
              <a:t>Topic : Customer Loan Analysis</a:t>
            </a:r>
            <a:endParaRPr lang="en-US" sz="3200" b="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smtClean="0"/>
            </a:br>
            <a:br>
              <a:rPr lang="en-US" dirty="0" smtClean="0"/>
            </a:br>
            <a:r>
              <a:rPr lang="en-US" dirty="0"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5212" y="1828800"/>
            <a:ext cx="8686801" cy="1752600"/>
          </a:xfrm>
        </p:spPr>
        <p:txBody>
          <a:bodyPr/>
          <a:lstStyle/>
          <a:p>
            <a:pPr marL="45720" indent="0" algn="just">
              <a:buNone/>
            </a:pPr>
            <a:r>
              <a:rPr lang="en-US" dirty="0">
                <a:latin typeface="Times New Roman" panose="02020603050405020304" pitchFamily="18" charset="0"/>
                <a:cs typeface="Times New Roman" panose="02020603050405020304" pitchFamily="18" charset="0"/>
              </a:rPr>
              <a:t>Bank loans are crucial for economic growth, providing capital for personal needs (education, healthcare, homes), business demands (working capital, expansion), and government projects. Factors like inflation, rising costs, and financial emergencies increase loan demand. Financial literacy, credit access, and interest rates influence borrowing behavior, impacting the banking sector’s </a:t>
            </a:r>
            <a:r>
              <a:rPr lang="en-US" dirty="0" smtClean="0">
                <a:latin typeface="Times New Roman" panose="02020603050405020304" pitchFamily="18" charset="0"/>
                <a:cs typeface="Times New Roman" panose="02020603050405020304" pitchFamily="18" charset="0"/>
              </a:rPr>
              <a:t>stability.</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70413" y="3810000"/>
            <a:ext cx="3810000" cy="248412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 indent="0" algn="just">
              <a:buNone/>
            </a:pPr>
            <a:r>
              <a:rPr lang="en-US" dirty="0">
                <a:latin typeface="Times New Roman" panose="02020603050405020304" pitchFamily="18" charset="0"/>
                <a:cs typeface="Times New Roman" panose="02020603050405020304" pitchFamily="18" charset="0"/>
              </a:rPr>
              <a:t>Bank loans are essential for individuals, businesses, and governments, funding capital investments, personal needs, and economic growth. Businesses seek loans for expansion, while individuals finance homes, education, or emergencies. Economic conditions influence borrowing, and insufficient savings drive loan demand. Understanding these causes helps banks create effective lending policies, supporting financial stability and economic development.</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Analysis</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65212" y="2216140"/>
            <a:ext cx="41408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Credit Risk Assessment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Fraud Detection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Portfolio Optimization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Regulatory Compliance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Economic Factors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Improved Decision-Making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Loan Recovery Strategies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Customer Segmentation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Profitability and Revenue Maximization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Early Warning Systems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anim calcmode="lin" valueType="num">
                                      <p:cBhvr additive="base">
                                        <p:cTn id="4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 calcmode="lin" valueType="num">
                                      <p:cBhvr additive="base">
                                        <p:cTn id="4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anim calcmode="lin" valueType="num">
                                      <p:cBhvr additive="base">
                                        <p:cTn id="5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anim calcmode="lin" valueType="num">
                                      <p:cBhvr additive="base">
                                        <p:cTn id="6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838200"/>
            <a:ext cx="8686801" cy="1066800"/>
          </a:xfrm>
        </p:spPr>
        <p:txBody>
          <a:bodyPr/>
          <a:lstStyle/>
          <a:p>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65212" y="2216140"/>
            <a:ext cx="43075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Regulatory Requirements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Credit Risk Management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Economic Conditions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Market Competition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Bank's Internal Policies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Customer Profile and Behavior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Technological Advancements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Collateral and Security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Cultural and Social Factors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Globalization and Cross-Border Lending </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arn(inVertic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arn(inVertic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arn(inVertical)">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barn(inVertical)">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arn(inVertical)">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barn(inVertical)">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barn(inVertical)">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arn(inVertical)">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barn(inVertical)">
                                      <p:cBhvr>
                                        <p:cTn id="5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Research Question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5212" y="1828800"/>
            <a:ext cx="8686801" cy="1676400"/>
          </a:xfrm>
        </p:spPr>
        <p:txBody>
          <a:bodyPr>
            <a:normAutofit/>
          </a:bodyPr>
          <a:lstStyle/>
          <a:p>
            <a:pPr marL="45720" indent="0" algn="just">
              <a:buNone/>
            </a:pPr>
            <a:r>
              <a:rPr lang="en-US" dirty="0">
                <a:latin typeface="Times New Roman" panose="02020603050405020304" pitchFamily="18" charset="0"/>
                <a:cs typeface="Times New Roman" panose="02020603050405020304" pitchFamily="18" charset="0"/>
              </a:rPr>
              <a:t>A research question defines the focus of a study, guiding investigation and analysis. It should be clear, specific, and achievable, aligning with research objectives. Research questions can be open-ended for qualitative studies or specific for quantitative research. A well-formulated question ensures relevance, methodology direction, and meaningful knowledge advancement.</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65212" y="3429000"/>
            <a:ext cx="8305800" cy="2628284"/>
          </a:xfrm>
          <a:prstGeom prst="rect">
            <a:avLst/>
          </a:prstGeom>
          <a:noFill/>
          <a:ln>
            <a:noFill/>
          </a:ln>
        </p:spPr>
        <p:txBody>
          <a:bodyPr wrap="square" rtlCol="0" anchor="ctr" anchorCtr="1">
            <a:spAutoFit/>
          </a:bodyPr>
          <a:lstStyle/>
          <a:p>
            <a:pPr>
              <a:lnSpc>
                <a:spcPct val="114000"/>
              </a:lnSpc>
              <a:spcAft>
                <a:spcPts val="1000"/>
              </a:spcAft>
            </a:pPr>
            <a:r>
              <a:rPr lang="en-US" dirty="0">
                <a:latin typeface="Times New Roman" panose="02020603050405020304" pitchFamily="18" charset="0"/>
                <a:cs typeface="Times New Roman" panose="02020603050405020304" pitchFamily="18" charset="0"/>
              </a:rPr>
              <a:t>1) How much customer are taking are short term loan? </a:t>
            </a:r>
            <a:endParaRPr lang="en-US" sz="1600" dirty="0">
              <a:latin typeface="Times New Roman" panose="02020603050405020304" pitchFamily="18" charset="0"/>
              <a:cs typeface="Times New Roman" panose="02020603050405020304" pitchFamily="18" charset="0"/>
            </a:endParaRPr>
          </a:p>
          <a:p>
            <a:pPr>
              <a:lnSpc>
                <a:spcPct val="114000"/>
              </a:lnSpc>
              <a:spcAft>
                <a:spcPts val="1000"/>
              </a:spcAft>
            </a:pPr>
            <a:r>
              <a:rPr lang="en-US" dirty="0">
                <a:latin typeface="Times New Roman" panose="02020603050405020304" pitchFamily="18" charset="0"/>
                <a:cs typeface="Times New Roman" panose="02020603050405020304" pitchFamily="18" charset="0"/>
              </a:rPr>
              <a:t>2) what is the average current loan amount for long term loan versus short term loans?</a:t>
            </a:r>
            <a:endParaRPr lang="en-US" sz="1600" dirty="0">
              <a:latin typeface="Times New Roman" panose="02020603050405020304" pitchFamily="18" charset="0"/>
              <a:cs typeface="Times New Roman" panose="02020603050405020304" pitchFamily="18" charset="0"/>
            </a:endParaRPr>
          </a:p>
          <a:p>
            <a:pPr algn="just">
              <a:lnSpc>
                <a:spcPct val="114000"/>
              </a:lnSpc>
              <a:spcAft>
                <a:spcPts val="1000"/>
              </a:spcAft>
            </a:pPr>
            <a:r>
              <a:rPr lang="en-US" dirty="0">
                <a:latin typeface="Times New Roman" panose="02020603050405020304" pitchFamily="18" charset="0"/>
                <a:cs typeface="Times New Roman" panose="02020603050405020304" pitchFamily="18" charset="0"/>
              </a:rPr>
              <a:t>3)Is there a correlation between annual income and credit score?	</a:t>
            </a:r>
            <a:endParaRPr lang="en-US" dirty="0" smtClean="0">
              <a:latin typeface="Times New Roman" panose="02020603050405020304" pitchFamily="18" charset="0"/>
              <a:cs typeface="Times New Roman" panose="02020603050405020304" pitchFamily="18" charset="0"/>
            </a:endParaRPr>
          </a:p>
          <a:p>
            <a:pPr>
              <a:lnSpc>
                <a:spcPct val="114000"/>
              </a:lnSpc>
              <a:spcAft>
                <a:spcPts val="1000"/>
              </a:spcAft>
            </a:pPr>
            <a:r>
              <a:rPr lang="en-US" dirty="0" smtClean="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what is the average credit score for customer with Rent versus own home?	</a:t>
            </a:r>
            <a:endParaRPr lang="en-US" sz="1600" dirty="0">
              <a:latin typeface="Times New Roman" panose="02020603050405020304" pitchFamily="18" charset="0"/>
              <a:cs typeface="Times New Roman" panose="02020603050405020304" pitchFamily="18" charset="0"/>
            </a:endParaRPr>
          </a:p>
          <a:p>
            <a:pPr>
              <a:lnSpc>
                <a:spcPct val="114000"/>
              </a:lnSpc>
              <a:spcAft>
                <a:spcPts val="1000"/>
              </a:spcAft>
            </a:pPr>
            <a:r>
              <a:rPr lang="en-US" dirty="0">
                <a:latin typeface="Times New Roman" panose="02020603050405020304" pitchFamily="18" charset="0"/>
                <a:cs typeface="Times New Roman" panose="02020603050405020304" pitchFamily="18" charset="0"/>
              </a:rPr>
              <a:t>5)how does monthly debt vary with the years in the current job?		</a:t>
            </a:r>
            <a:endParaRPr lang="en-US" sz="1600" dirty="0">
              <a:latin typeface="Times New Roman" panose="02020603050405020304" pitchFamily="18" charset="0"/>
              <a:cs typeface="Times New Roman" panose="02020603050405020304" pitchFamily="18" charset="0"/>
            </a:endParaRPr>
          </a:p>
          <a:p>
            <a:pPr>
              <a:lnSpc>
                <a:spcPct val="114000"/>
              </a:lnSpc>
              <a:spcAft>
                <a:spcPts val="1000"/>
              </a:spcAft>
            </a:pPr>
            <a:r>
              <a:rPr lang="en-US" dirty="0">
                <a:latin typeface="Times New Roman" panose="02020603050405020304" pitchFamily="18" charset="0"/>
                <a:cs typeface="Times New Roman" panose="02020603050405020304" pitchFamily="18" charset="0"/>
              </a:rPr>
              <a:t>6)What is the total count of credit scores across all purpose?</a:t>
            </a:r>
            <a:endParaRPr lang="en-US" sz="16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228600"/>
            <a:ext cx="8686801" cy="1066800"/>
          </a:xfrm>
        </p:spPr>
        <p:txBody>
          <a:bodyPr/>
          <a:lstStyle/>
          <a:p>
            <a:r>
              <a:rPr lang="en-US" dirty="0" smtClean="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4" name="image2.png"/>
          <p:cNvPicPr preferRelativeResize="0">
            <a:picLocks noGrp="1"/>
          </p:cNvPicPr>
          <p:nvPr>
            <p:ph idx="1"/>
          </p:nvPr>
        </p:nvPicPr>
        <p:blipFill>
          <a:blip r:embed="rId1"/>
          <a:srcRect/>
          <a:stretch>
            <a:fillRect/>
          </a:stretch>
        </p:blipFill>
        <p:spPr>
          <a:xfrm>
            <a:off x="2665412" y="1295400"/>
            <a:ext cx="5715000" cy="2743200"/>
          </a:xfrm>
          <a:prstGeom prst="rect">
            <a:avLst/>
          </a:prstGeom>
        </p:spPr>
      </p:pic>
      <p:sp>
        <p:nvSpPr>
          <p:cNvPr id="5" name="TextBox 4"/>
          <p:cNvSpPr txBox="1"/>
          <p:nvPr/>
        </p:nvSpPr>
        <p:spPr>
          <a:xfrm>
            <a:off x="1141412" y="4343400"/>
            <a:ext cx="10363200" cy="1754326"/>
          </a:xfrm>
          <a:prstGeom prst="rect">
            <a:avLst/>
          </a:prstGeom>
          <a:noFill/>
          <a:ln>
            <a:noFill/>
          </a:ln>
        </p:spPr>
        <p:txBody>
          <a:bodyPr wrap="square" rtlCol="0" anchor="ctr" anchorCtr="1">
            <a:spAutoFit/>
          </a:bodyPr>
          <a:lstStyle/>
          <a:p>
            <a:pPr algn="just"/>
            <a:r>
              <a:rPr lang="en-US" dirty="0">
                <a:latin typeface="Times New Roman" panose="02020603050405020304" pitchFamily="18" charset="0"/>
                <a:cs typeface="Times New Roman" panose="02020603050405020304" pitchFamily="18" charset="0"/>
              </a:rPr>
              <a:t>Debt Consolidation is the primary purpose for loans in this dataset, likely due to its widespread appeal for refinancing or managing existing </a:t>
            </a:r>
            <a:r>
              <a:rPr lang="en-US" dirty="0" smtClean="0">
                <a:latin typeface="Times New Roman" panose="02020603050405020304" pitchFamily="18" charset="0"/>
                <a:cs typeface="Times New Roman" panose="02020603050405020304" pitchFamily="18" charset="0"/>
              </a:rPr>
              <a:t>debts .</a:t>
            </a:r>
            <a:r>
              <a:rPr lang="en-US" dirty="0">
                <a:latin typeface="Times New Roman" panose="02020603050405020304" pitchFamily="18" charset="0"/>
                <a:cs typeface="Times New Roman" panose="02020603050405020304" pitchFamily="18" charset="0"/>
              </a:rPr>
              <a:t>Other purposes, such as Home Improvements and Medical Bills, show some significance but are far less </a:t>
            </a:r>
            <a:r>
              <a:rPr lang="en-US" dirty="0" err="1">
                <a:latin typeface="Times New Roman" panose="02020603050405020304" pitchFamily="18" charset="0"/>
                <a:cs typeface="Times New Roman" panose="02020603050405020304" pitchFamily="18" charset="0"/>
              </a:rPr>
              <a:t>frequent.Minimal</a:t>
            </a:r>
            <a:r>
              <a:rPr lang="en-US" dirty="0">
                <a:latin typeface="Times New Roman" panose="02020603050405020304" pitchFamily="18" charset="0"/>
                <a:cs typeface="Times New Roman" panose="02020603050405020304" pitchFamily="18" charset="0"/>
              </a:rPr>
              <a:t> counts for categories like Small Business and Take a Trip suggest these are less common reasons for obtaining loans. This analysis highlights loan purpose trends and their relationship with credit score distribution.</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 indent="0" algn="just">
              <a:buNone/>
            </a:pPr>
            <a:r>
              <a:rPr lang="en-US" dirty="0">
                <a:latin typeface="Times New Roman" panose="02020603050405020304" pitchFamily="18" charset="0"/>
                <a:cs typeface="Times New Roman" panose="02020603050405020304" pitchFamily="18" charset="0"/>
              </a:rPr>
              <a:t>The study highlights key factors driving bank loans, with debt consolidation being the most common reason, helping individuals manage high-interest debts. Homeownership, medical emergencies, and personal aspirations also influence borrowing. Loan approval depends on job stability, credit scores, and loan terms. Understanding these factors enables banks to refine loan offerings effectively.</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514600"/>
            <a:ext cx="8686801" cy="2133600"/>
          </a:xfrm>
        </p:spPr>
        <p:txBody>
          <a:bodyPr>
            <a:normAutofit/>
          </a:bodyPr>
          <a:lstStyle/>
          <a:p>
            <a:pPr marL="45720" indent="0">
              <a:buNone/>
            </a:pPr>
            <a:r>
              <a:rPr lang="en-US" sz="8000" dirty="0" smtClean="0"/>
              <a:t>Thank You</a:t>
            </a:r>
            <a:endParaRPr lang="en-US" sz="8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strategy slides</Template>
  <TotalTime>0</TotalTime>
  <Words>3176</Words>
  <Application>WPS Presentation</Application>
  <PresentationFormat>Custom</PresentationFormat>
  <Paragraphs>65</Paragraphs>
  <Slides>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Times New Roman</vt:lpstr>
      <vt:lpstr>Palatino Linotype</vt:lpstr>
      <vt:lpstr>Microsoft YaHei</vt:lpstr>
      <vt:lpstr>Arial Unicode MS</vt:lpstr>
      <vt:lpstr>Century Gothic</vt:lpstr>
      <vt:lpstr>Business strategy presentation</vt:lpstr>
      <vt:lpstr>Welcome to our presentation</vt:lpstr>
      <vt:lpstr>  Abstract</vt:lpstr>
      <vt:lpstr>Introduction</vt:lpstr>
      <vt:lpstr>Data Analysis</vt:lpstr>
      <vt:lpstr>Methodology</vt:lpstr>
      <vt:lpstr>Research Question</vt:lpstr>
      <vt:lpstr>Result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Microsoft account</dc:creator>
  <cp:lastModifiedBy>Showmika jahan299</cp:lastModifiedBy>
  <cp:revision>5</cp:revision>
  <dcterms:created xsi:type="dcterms:W3CDTF">2025-01-31T13:55:00Z</dcterms:created>
  <dcterms:modified xsi:type="dcterms:W3CDTF">2025-02-17T10:00:41Z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B64B869C37194B0A9A90B91D3CD1F753_12</vt:lpwstr>
  </property>
  <property fmtid="{D5CDD505-2E9C-101B-9397-08002B2CF9AE}" pid="13" name="KSOProductBuildVer">
    <vt:lpwstr>1033-12.2.0.19805</vt:lpwstr>
  </property>
</Properties>
</file>