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266" r:id="rId5"/>
    <p:sldId id="458" r:id="rId6"/>
    <p:sldId id="475" r:id="rId7"/>
    <p:sldId id="476" r:id="rId8"/>
    <p:sldId id="485" r:id="rId9"/>
    <p:sldId id="486" r:id="rId10"/>
    <p:sldId id="477" r:id="rId11"/>
    <p:sldId id="487" r:id="rId12"/>
    <p:sldId id="488" r:id="rId13"/>
    <p:sldId id="478" r:id="rId14"/>
    <p:sldId id="489" r:id="rId15"/>
    <p:sldId id="490" r:id="rId16"/>
    <p:sldId id="479" r:id="rId17"/>
    <p:sldId id="481" r:id="rId18"/>
    <p:sldId id="491" r:id="rId19"/>
    <p:sldId id="482" r:id="rId20"/>
    <p:sldId id="484" r:id="rId21"/>
    <p:sldId id="492" r:id="rId22"/>
    <p:sldId id="329" r:id="rId23"/>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4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11/23/2023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11/23/2023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23 November 2023</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23 November 2023</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23 November 2023</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23 November 2023</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365759" y="1496293"/>
            <a:ext cx="15893935" cy="1548821"/>
          </a:xfrm>
        </p:spPr>
        <p:txBody>
          <a:bodyPr anchor="t">
            <a:noAutofit/>
          </a:bodyPr>
          <a:lstStyle/>
          <a:p>
            <a:r>
              <a:rPr lang="en-US" sz="4400" b="1" dirty="0">
                <a:solidFill>
                  <a:srgbClr val="0000FF"/>
                </a:solidFill>
              </a:rPr>
              <a:t>Capstone Project Title:</a:t>
            </a:r>
            <a:br>
              <a:rPr lang="en-US" sz="4400" b="1" dirty="0">
                <a:solidFill>
                  <a:srgbClr val="0000FF"/>
                </a:solidFill>
              </a:rPr>
            </a:br>
            <a:r>
              <a:rPr lang="en-US" sz="4400" b="1"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Fingerprint Based Attendance System Using ARDUINO Uno</a:t>
            </a:r>
            <a:endParaRPr lang="en-US" sz="4400" b="1" dirty="0">
              <a:solidFill>
                <a:srgbClr val="0000FF"/>
              </a:solidFill>
            </a:endParaRPr>
          </a:p>
        </p:txBody>
      </p:sp>
      <p:sp>
        <p:nvSpPr>
          <p:cNvPr id="3" name="Rectangle 8"/>
          <p:cNvSpPr>
            <a:spLocks noChangeArrowheads="1"/>
          </p:cNvSpPr>
          <p:nvPr/>
        </p:nvSpPr>
        <p:spPr bwMode="auto">
          <a:xfrm>
            <a:off x="3695643" y="3205358"/>
            <a:ext cx="8305800" cy="1223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TAHSEN ASMA MEEM</a:t>
            </a:r>
          </a:p>
          <a:p>
            <a:pPr algn="ctr" eaLnBrk="1" hangingPunct="1"/>
            <a:r>
              <a:rPr lang="en-GB" altLang="en-US" sz="2000" dirty="0">
                <a:solidFill>
                  <a:srgbClr val="00B050"/>
                </a:solidFill>
              </a:rPr>
              <a:t>LECTURER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2963595098"/>
              </p:ext>
            </p:extLst>
          </p:nvPr>
        </p:nvGraphicFramePr>
        <p:xfrm>
          <a:off x="2528044" y="4592821"/>
          <a:ext cx="11051687" cy="2743200"/>
        </p:xfrm>
        <a:graphic>
          <a:graphicData uri="http://schemas.openxmlformats.org/drawingml/2006/table">
            <a:tbl>
              <a:tblPr firstRow="1" bandRow="1">
                <a:tableStyleId>{5C22544A-7EE6-4342-B048-85BDC9FD1C3A}</a:tableStyleId>
              </a:tblPr>
              <a:tblGrid>
                <a:gridCol w="1109402">
                  <a:extLst>
                    <a:ext uri="{9D8B030D-6E8A-4147-A177-3AD203B41FA5}">
                      <a16:colId xmlns:a16="http://schemas.microsoft.com/office/drawing/2014/main" val="2913403265"/>
                    </a:ext>
                  </a:extLst>
                </a:gridCol>
                <a:gridCol w="2015557">
                  <a:extLst>
                    <a:ext uri="{9D8B030D-6E8A-4147-A177-3AD203B41FA5}">
                      <a16:colId xmlns:a16="http://schemas.microsoft.com/office/drawing/2014/main" val="241213375"/>
                    </a:ext>
                  </a:extLst>
                </a:gridCol>
                <a:gridCol w="5961983">
                  <a:extLst>
                    <a:ext uri="{9D8B030D-6E8A-4147-A177-3AD203B41FA5}">
                      <a16:colId xmlns:a16="http://schemas.microsoft.com/office/drawing/2014/main" val="1138891670"/>
                    </a:ext>
                  </a:extLst>
                </a:gridCol>
                <a:gridCol w="1964745">
                  <a:extLst>
                    <a:ext uri="{9D8B030D-6E8A-4147-A177-3AD203B41FA5}">
                      <a16:colId xmlns:a16="http://schemas.microsoft.com/office/drawing/2014/main" val="1055295908"/>
                    </a:ext>
                  </a:extLst>
                </a:gridCol>
              </a:tblGrid>
              <a:tr h="454694">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extLst>
                  <a:ext uri="{0D108BD9-81ED-4DB2-BD59-A6C34878D82A}">
                    <a16:rowId xmlns:a16="http://schemas.microsoft.com/office/drawing/2014/main" val="4019669810"/>
                  </a:ext>
                </a:extLst>
              </a:tr>
              <a:tr h="454694">
                <a:tc>
                  <a:txBody>
                    <a:bodyPr/>
                    <a:lstStyle/>
                    <a:p>
                      <a:pPr algn="ctr"/>
                      <a:r>
                        <a:rPr lang="en-US" sz="2400" i="1" dirty="0">
                          <a:solidFill>
                            <a:schemeClr val="tx1"/>
                          </a:solidFill>
                        </a:rPr>
                        <a:t>1</a:t>
                      </a:r>
                    </a:p>
                  </a:txBody>
                  <a:tcPr anchor="ctr"/>
                </a:tc>
                <a:tc>
                  <a:txBody>
                    <a:bodyPr/>
                    <a:lstStyle/>
                    <a:p>
                      <a:pPr algn="ctr"/>
                      <a:r>
                        <a:rPr lang="en-US" sz="2400" i="1" dirty="0">
                          <a:solidFill>
                            <a:schemeClr val="tx1"/>
                          </a:solidFill>
                        </a:rPr>
                        <a:t>20-44208-3</a:t>
                      </a:r>
                    </a:p>
                  </a:txBody>
                  <a:tcPr anchor="ctr"/>
                </a:tc>
                <a:tc>
                  <a:txBody>
                    <a:bodyPr/>
                    <a:lstStyle/>
                    <a:p>
                      <a:pPr algn="ctr"/>
                      <a:r>
                        <a:rPr lang="en-US" sz="2400" i="1" dirty="0">
                          <a:solidFill>
                            <a:schemeClr val="tx1"/>
                          </a:solidFill>
                        </a:rPr>
                        <a:t>SHOWMITRA ROY</a:t>
                      </a:r>
                    </a:p>
                  </a:txBody>
                  <a:tcPr anchor="ctr"/>
                </a:tc>
                <a:tc>
                  <a:txBody>
                    <a:bodyPr/>
                    <a:lstStyle/>
                    <a:p>
                      <a:pPr algn="ctr"/>
                      <a:r>
                        <a:rPr lang="en-US" sz="2400" i="1" dirty="0">
                          <a:solidFill>
                            <a:schemeClr val="tx1"/>
                          </a:solidFill>
                        </a:rPr>
                        <a:t>BSc in CSE</a:t>
                      </a:r>
                    </a:p>
                  </a:txBody>
                  <a:tcPr anchor="ctr"/>
                </a:tc>
                <a:extLst>
                  <a:ext uri="{0D108BD9-81ED-4DB2-BD59-A6C34878D82A}">
                    <a16:rowId xmlns:a16="http://schemas.microsoft.com/office/drawing/2014/main" val="3071807588"/>
                  </a:ext>
                </a:extLst>
              </a:tr>
              <a:tr h="454694">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20-44249-3</a:t>
                      </a:r>
                    </a:p>
                  </a:txBody>
                  <a:tcPr anchor="ctr"/>
                </a:tc>
                <a:tc>
                  <a:txBody>
                    <a:bodyPr/>
                    <a:lstStyle/>
                    <a:p>
                      <a:pPr algn="ctr"/>
                      <a:r>
                        <a:rPr lang="en-US" sz="2400" i="1" dirty="0">
                          <a:solidFill>
                            <a:schemeClr val="tx1"/>
                          </a:solidFill>
                        </a:rPr>
                        <a:t>ASIF AHMED TANJID</a:t>
                      </a:r>
                    </a:p>
                  </a:txBody>
                  <a:tcPr anchor="ctr"/>
                </a:tc>
                <a:tc>
                  <a:txBody>
                    <a:bodyPr/>
                    <a:lstStyle/>
                    <a:p>
                      <a:pPr algn="ctr"/>
                      <a:r>
                        <a:rPr lang="en-US" sz="2400" i="1" dirty="0">
                          <a:solidFill>
                            <a:schemeClr val="tx1"/>
                          </a:solidFill>
                        </a:rPr>
                        <a:t>BSc in CSE</a:t>
                      </a:r>
                    </a:p>
                  </a:txBody>
                  <a:tcPr anchor="ctr"/>
                </a:tc>
                <a:extLst>
                  <a:ext uri="{0D108BD9-81ED-4DB2-BD59-A6C34878D82A}">
                    <a16:rowId xmlns:a16="http://schemas.microsoft.com/office/drawing/2014/main" val="76370253"/>
                  </a:ext>
                </a:extLst>
              </a:tr>
              <a:tr h="454694">
                <a:tc>
                  <a:txBody>
                    <a:bodyPr/>
                    <a:lstStyle/>
                    <a:p>
                      <a:pPr algn="ctr"/>
                      <a:r>
                        <a:rPr lang="en-US" sz="2400" i="1" dirty="0">
                          <a:solidFill>
                            <a:schemeClr val="tx1"/>
                          </a:solidFill>
                        </a:rPr>
                        <a:t>3</a:t>
                      </a:r>
                    </a:p>
                  </a:txBody>
                  <a:tcPr anchor="ctr"/>
                </a:tc>
                <a:tc>
                  <a:txBody>
                    <a:bodyPr/>
                    <a:lstStyle/>
                    <a:p>
                      <a:pPr algn="ctr"/>
                      <a:r>
                        <a:rPr lang="en-US" sz="2400" i="1" dirty="0">
                          <a:solidFill>
                            <a:schemeClr val="tx1"/>
                          </a:solidFill>
                        </a:rPr>
                        <a:t>20-44263-3</a:t>
                      </a:r>
                    </a:p>
                  </a:txBody>
                  <a:tcPr anchor="ctr"/>
                </a:tc>
                <a:tc>
                  <a:txBody>
                    <a:bodyPr/>
                    <a:lstStyle/>
                    <a:p>
                      <a:pPr algn="ctr"/>
                      <a:r>
                        <a:rPr lang="en-US" sz="2400" i="1" dirty="0">
                          <a:solidFill>
                            <a:schemeClr val="tx1"/>
                          </a:solidFill>
                        </a:rPr>
                        <a:t>SUNJIDA KABIR SHEPA</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extLst>
                  <a:ext uri="{0D108BD9-81ED-4DB2-BD59-A6C34878D82A}">
                    <a16:rowId xmlns:a16="http://schemas.microsoft.com/office/drawing/2014/main" val="1221224331"/>
                  </a:ext>
                </a:extLst>
              </a:tr>
              <a:tr h="454694">
                <a:tc>
                  <a:txBody>
                    <a:bodyPr/>
                    <a:lstStyle/>
                    <a:p>
                      <a:pPr algn="ctr"/>
                      <a:r>
                        <a:rPr lang="en-US" sz="2400" i="1" dirty="0">
                          <a:solidFill>
                            <a:schemeClr val="tx1"/>
                          </a:solidFill>
                        </a:rPr>
                        <a:t>4</a:t>
                      </a:r>
                    </a:p>
                  </a:txBody>
                  <a:tcPr anchor="ctr"/>
                </a:tc>
                <a:tc>
                  <a:txBody>
                    <a:bodyPr/>
                    <a:lstStyle/>
                    <a:p>
                      <a:pPr algn="ctr"/>
                      <a:r>
                        <a:rPr lang="en-US" sz="2400" i="1" dirty="0">
                          <a:solidFill>
                            <a:schemeClr val="tx1"/>
                          </a:solidFill>
                        </a:rPr>
                        <a:t>20-44346-3</a:t>
                      </a:r>
                    </a:p>
                  </a:txBody>
                  <a:tcPr anchor="ctr"/>
                </a:tc>
                <a:tc>
                  <a:txBody>
                    <a:bodyPr/>
                    <a:lstStyle/>
                    <a:p>
                      <a:pPr algn="ctr"/>
                      <a:r>
                        <a:rPr lang="en-US" sz="2400" i="1" dirty="0">
                          <a:solidFill>
                            <a:schemeClr val="tx1"/>
                          </a:solidFill>
                        </a:rPr>
                        <a:t>MD. HAJJAJ BIN SONOSI</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extLst>
                  <a:ext uri="{0D108BD9-81ED-4DB2-BD59-A6C34878D82A}">
                    <a16:rowId xmlns:a16="http://schemas.microsoft.com/office/drawing/2014/main" val="3652590490"/>
                  </a:ext>
                </a:extLst>
              </a:tr>
              <a:tr h="454694">
                <a:tc>
                  <a:txBody>
                    <a:bodyPr/>
                    <a:lstStyle/>
                    <a:p>
                      <a:pPr algn="ctr"/>
                      <a:r>
                        <a:rPr lang="en-US" sz="2400" i="1" dirty="0">
                          <a:solidFill>
                            <a:schemeClr val="tx1"/>
                          </a:solidFill>
                        </a:rPr>
                        <a:t>5</a:t>
                      </a:r>
                    </a:p>
                  </a:txBody>
                  <a:tcPr anchor="ctr"/>
                </a:tc>
                <a:tc>
                  <a:txBody>
                    <a:bodyPr/>
                    <a:lstStyle/>
                    <a:p>
                      <a:pPr algn="ctr"/>
                      <a:r>
                        <a:rPr lang="en-US" sz="2400" i="1" dirty="0">
                          <a:solidFill>
                            <a:schemeClr val="tx1"/>
                          </a:solidFill>
                        </a:rPr>
                        <a:t>20-44339-3</a:t>
                      </a:r>
                    </a:p>
                  </a:txBody>
                  <a:tcPr anchor="ctr"/>
                </a:tc>
                <a:tc>
                  <a:txBody>
                    <a:bodyPr/>
                    <a:lstStyle/>
                    <a:p>
                      <a:pPr algn="ctr"/>
                      <a:r>
                        <a:rPr lang="en-US" sz="2400" i="1" dirty="0">
                          <a:solidFill>
                            <a:schemeClr val="tx1"/>
                          </a:solidFill>
                        </a:rPr>
                        <a:t>NAFIZ REZA OVI MIAJI</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extLst>
                  <a:ext uri="{0D108BD9-81ED-4DB2-BD59-A6C34878D82A}">
                    <a16:rowId xmlns:a16="http://schemas.microsoft.com/office/drawing/2014/main" val="901570957"/>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620F6BD3-4901-1B8F-D329-30B85BDBC2A4}"/>
              </a:ext>
            </a:extLst>
          </p:cNvPr>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algn="just">
              <a:lnSpc>
                <a:spcPct val="107000"/>
              </a:lnSpc>
              <a:spcBef>
                <a:spcPts val="0"/>
              </a:spcBef>
              <a:spcAft>
                <a:spcPts val="800"/>
              </a:spcAft>
            </a:pPr>
            <a:r>
              <a:rPr lang="en-US" sz="2800" kern="100" dirty="0">
                <a:solidFill>
                  <a:srgbClr val="FF0000"/>
                </a:solidFill>
                <a:effectLst/>
                <a:latin typeface="+mn-lt"/>
                <a:ea typeface="Calibri" panose="020F0502020204030204" pitchFamily="34" charset="0"/>
                <a:cs typeface="Times New Roman" panose="02020603050405020304" pitchFamily="18" charset="0"/>
              </a:rPr>
              <a:t>We have used 4 push buttons which are used to control the entire system. The functions of each button are:</a:t>
            </a:r>
          </a:p>
          <a:p>
            <a:pPr marL="0" marR="0" algn="just">
              <a:lnSpc>
                <a:spcPct val="107000"/>
              </a:lnSpc>
              <a:spcBef>
                <a:spcPts val="0"/>
              </a:spcBef>
              <a:spcAft>
                <a:spcPts val="800"/>
              </a:spcAft>
            </a:pPr>
            <a:r>
              <a:rPr lang="en-US" sz="2800" kern="100" dirty="0">
                <a:solidFill>
                  <a:srgbClr val="00B050"/>
                </a:solidFill>
                <a:effectLst/>
                <a:latin typeface="+mn-lt"/>
                <a:ea typeface="Calibri" panose="020F0502020204030204" pitchFamily="34" charset="0"/>
                <a:cs typeface="Times New Roman" panose="02020603050405020304" pitchFamily="18" charset="0"/>
              </a:rPr>
              <a:t>1. Register/Back Button – Used for enrolling new fingerprints as well as reversing the back process or going back</a:t>
            </a:r>
          </a:p>
          <a:p>
            <a:pPr marL="0" marR="0" algn="just">
              <a:lnSpc>
                <a:spcPct val="107000"/>
              </a:lnSpc>
              <a:spcBef>
                <a:spcPts val="0"/>
              </a:spcBef>
              <a:spcAft>
                <a:spcPts val="800"/>
              </a:spcAft>
            </a:pPr>
            <a:r>
              <a:rPr lang="en-US" sz="2800" kern="100" dirty="0">
                <a:solidFill>
                  <a:srgbClr val="0000FF"/>
                </a:solidFill>
                <a:effectLst/>
                <a:latin typeface="+mn-lt"/>
                <a:ea typeface="Calibri" panose="020F0502020204030204" pitchFamily="34" charset="0"/>
                <a:cs typeface="Times New Roman" panose="02020603050405020304" pitchFamily="18" charset="0"/>
              </a:rPr>
              <a:t>2. Delete/OK Button – This Button is used for deleting the earlier stored fingerprint system as well as granting access as an OK selection.</a:t>
            </a:r>
          </a:p>
          <a:p>
            <a:pPr marL="0" marR="0" algn="just">
              <a:lnSpc>
                <a:spcPct val="107000"/>
              </a:lnSpc>
              <a:spcBef>
                <a:spcPts val="0"/>
              </a:spcBef>
              <a:spcAft>
                <a:spcPts val="800"/>
              </a:spcAft>
            </a:pPr>
            <a:r>
              <a:rPr lang="en-US" sz="2800" kern="100" dirty="0">
                <a:solidFill>
                  <a:srgbClr val="00B050"/>
                </a:solidFill>
                <a:effectLst/>
                <a:latin typeface="+mn-lt"/>
                <a:ea typeface="Calibri" panose="020F0502020204030204" pitchFamily="34" charset="0"/>
                <a:cs typeface="Times New Roman" panose="02020603050405020304" pitchFamily="18" charset="0"/>
              </a:rPr>
              <a:t>3. Forward Button – Used for moving forward while selecting the memory location for storing or deleting fingerprints.</a:t>
            </a:r>
          </a:p>
          <a:p>
            <a:pPr marL="0" marR="0" algn="just">
              <a:lnSpc>
                <a:spcPct val="107000"/>
              </a:lnSpc>
              <a:spcBef>
                <a:spcPts val="0"/>
              </a:spcBef>
              <a:spcAft>
                <a:spcPts val="800"/>
              </a:spcAft>
            </a:pPr>
            <a:r>
              <a:rPr lang="en-US" sz="2800" kern="100" dirty="0">
                <a:solidFill>
                  <a:srgbClr val="0000FF"/>
                </a:solidFill>
                <a:effectLst/>
                <a:latin typeface="+mn-lt"/>
                <a:ea typeface="Calibri" panose="020F0502020204030204" pitchFamily="34" charset="0"/>
                <a:cs typeface="Times New Roman" panose="02020603050405020304" pitchFamily="18" charset="0"/>
              </a:rPr>
              <a:t>4. Reverse Button – Used for moving backward while selecting memory location for storing or deleting fingerprints.</a:t>
            </a:r>
          </a:p>
        </p:txBody>
      </p:sp>
      <p:sp>
        <p:nvSpPr>
          <p:cNvPr id="7" name="Oval 3" descr="Parchment">
            <a:extLst>
              <a:ext uri="{FF2B5EF4-FFF2-40B4-BE49-F238E27FC236}">
                <a16:creationId xmlns:a16="http://schemas.microsoft.com/office/drawing/2014/main" id="{9BA93C37-F650-CC9C-0510-66388C9B0902}"/>
              </a:ext>
            </a:extLst>
          </p:cNvPr>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Work</a:t>
            </a:r>
          </a:p>
        </p:txBody>
      </p:sp>
      <p:sp>
        <p:nvSpPr>
          <p:cNvPr id="8" name="Slide Number Placeholder 2">
            <a:extLst>
              <a:ext uri="{FF2B5EF4-FFF2-40B4-BE49-F238E27FC236}">
                <a16:creationId xmlns:a16="http://schemas.microsoft.com/office/drawing/2014/main" id="{961E57E7-03CD-DBC3-93E7-C9A51F6B02A8}"/>
              </a:ext>
            </a:extLst>
          </p:cNvPr>
          <p:cNvSpPr>
            <a:spLocks noGrp="1"/>
          </p:cNvSpPr>
          <p:nvPr>
            <p:ph type="sldNum" sz="quarter" idx="12"/>
          </p:nvPr>
        </p:nvSpPr>
        <p:spPr>
          <a:xfrm>
            <a:off x="15141845" y="7919634"/>
            <a:ext cx="1317356" cy="290270"/>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7013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6C070A-5144-AF12-3540-802F289C8DC4}"/>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Rectangle 2">
            <a:extLst>
              <a:ext uri="{FF2B5EF4-FFF2-40B4-BE49-F238E27FC236}">
                <a16:creationId xmlns:a16="http://schemas.microsoft.com/office/drawing/2014/main" id="{3D365E72-1E0A-1745-8D08-CEE15E425F0C}"/>
              </a:ext>
            </a:extLst>
          </p:cNvPr>
          <p:cNvSpPr>
            <a:spLocks noChangeArrowheads="1"/>
          </p:cNvSpPr>
          <p:nvPr/>
        </p:nvSpPr>
        <p:spPr bwMode="auto">
          <a:xfrm>
            <a:off x="484909" y="21564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algn="just">
              <a:lnSpc>
                <a:spcPct val="107000"/>
              </a:lnSpc>
              <a:spcBef>
                <a:spcPts val="0"/>
              </a:spcBef>
              <a:spcAft>
                <a:spcPts val="800"/>
              </a:spcAft>
            </a:pPr>
            <a:r>
              <a:rPr lang="en-US" sz="2800" kern="100" dirty="0">
                <a:solidFill>
                  <a:srgbClr val="0000FF"/>
                </a:solidFill>
                <a:effectLst/>
                <a:latin typeface="+mn-lt"/>
                <a:ea typeface="Calibri" panose="020F0502020204030204" pitchFamily="34" charset="0"/>
                <a:cs typeface="Times New Roman" panose="02020603050405020304" pitchFamily="18" charset="0"/>
              </a:rPr>
              <a:t>Registering New Fingerprint: To register New Fingerprint, click on the Register button. Then select the memory location where you want to store your fingerprint using the UP/DOWN button. Then click on OK. Put your finger and remove your finger as the LCD instructs. Put your finger again. So finally, your fingerprint gets stored.</a:t>
            </a:r>
          </a:p>
          <a:p>
            <a:pPr marL="0" marR="0" algn="just">
              <a:lnSpc>
                <a:spcPct val="107000"/>
              </a:lnSpc>
              <a:spcBef>
                <a:spcPts val="0"/>
              </a:spcBef>
              <a:spcAft>
                <a:spcPts val="800"/>
              </a:spcAft>
            </a:pPr>
            <a:r>
              <a:rPr lang="en-US" sz="2800" kern="100" dirty="0">
                <a:solidFill>
                  <a:srgbClr val="00B050"/>
                </a:solidFill>
                <a:effectLst/>
                <a:latin typeface="+mn-lt"/>
                <a:ea typeface="Calibri" panose="020F0502020204030204" pitchFamily="34" charset="0"/>
                <a:cs typeface="Times New Roman" panose="02020603050405020304" pitchFamily="18" charset="0"/>
              </a:rPr>
              <a:t>Deleting Stored Fingerprint: To delete the fingerprint which is already clicked on DEL Button. Then select the memory location where your fingerprint was stored earlier using the UP/DOWN button. Then click on OK. So finally, your fingerprint is deleted.</a:t>
            </a:r>
          </a:p>
        </p:txBody>
      </p:sp>
      <p:sp>
        <p:nvSpPr>
          <p:cNvPr id="4" name="Oval 3" descr="Parchment">
            <a:extLst>
              <a:ext uri="{FF2B5EF4-FFF2-40B4-BE49-F238E27FC236}">
                <a16:creationId xmlns:a16="http://schemas.microsoft.com/office/drawing/2014/main" id="{02A17B86-AFAC-4EA8-DDEB-E5123FF50FB4}"/>
              </a:ext>
            </a:extLst>
          </p:cNvPr>
          <p:cNvSpPr>
            <a:spLocks noChangeArrowheads="1"/>
          </p:cNvSpPr>
          <p:nvPr/>
        </p:nvSpPr>
        <p:spPr bwMode="auto">
          <a:xfrm>
            <a:off x="1282931" y="6819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Work</a:t>
            </a:r>
          </a:p>
        </p:txBody>
      </p:sp>
      <p:sp>
        <p:nvSpPr>
          <p:cNvPr id="5" name="Slide Number Placeholder 2">
            <a:extLst>
              <a:ext uri="{FF2B5EF4-FFF2-40B4-BE49-F238E27FC236}">
                <a16:creationId xmlns:a16="http://schemas.microsoft.com/office/drawing/2014/main" id="{2E3387A7-BE1C-BF36-0479-B13BB056161F}"/>
              </a:ext>
            </a:extLst>
          </p:cNvPr>
          <p:cNvSpPr txBox="1">
            <a:spLocks/>
          </p:cNvSpPr>
          <p:nvPr/>
        </p:nvSpPr>
        <p:spPr>
          <a:xfrm>
            <a:off x="15294245" y="8072034"/>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7239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08BE7-37C8-B197-CBFB-78FC61251562}"/>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Rectangle 2">
            <a:extLst>
              <a:ext uri="{FF2B5EF4-FFF2-40B4-BE49-F238E27FC236}">
                <a16:creationId xmlns:a16="http://schemas.microsoft.com/office/drawing/2014/main" id="{08945171-C0C1-8279-1D27-5E30E3893BAB}"/>
              </a:ext>
            </a:extLst>
          </p:cNvPr>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algn="just">
              <a:lnSpc>
                <a:spcPct val="107000"/>
              </a:lnSpc>
              <a:spcBef>
                <a:spcPts val="0"/>
              </a:spcBef>
              <a:spcAft>
                <a:spcPts val="800"/>
              </a:spcAft>
            </a:pPr>
            <a:endParaRPr lang="en-US" sz="2800" kern="100" dirty="0">
              <a:solidFill>
                <a:srgbClr val="00B050"/>
              </a:solidFill>
              <a:effectLst/>
              <a:ea typeface="Calibri" panose="020F0502020204030204" pitchFamily="34" charset="0"/>
            </a:endParaRPr>
          </a:p>
        </p:txBody>
      </p:sp>
      <p:sp>
        <p:nvSpPr>
          <p:cNvPr id="4" name="Oval 3" descr="Parchment">
            <a:extLst>
              <a:ext uri="{FF2B5EF4-FFF2-40B4-BE49-F238E27FC236}">
                <a16:creationId xmlns:a16="http://schemas.microsoft.com/office/drawing/2014/main" id="{30931F6B-BBA8-8C19-1CAB-520C7A91EC1A}"/>
              </a:ext>
            </a:extLst>
          </p:cNvPr>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a:solidFill>
                  <a:srgbClr val="0070C0"/>
                </a:solidFill>
                <a:latin typeface="Comic Sans MS" panose="030F0702030302020204" pitchFamily="66" charset="0"/>
              </a:rPr>
              <a:t>Description/Methodology of the Work</a:t>
            </a:r>
            <a:endParaRPr lang="en-US" altLang="en-US" sz="4800" b="1" dirty="0">
              <a:solidFill>
                <a:srgbClr val="0070C0"/>
              </a:solidFill>
              <a:latin typeface="Comic Sans MS" panose="030F0702030302020204" pitchFamily="66" charset="0"/>
            </a:endParaRPr>
          </a:p>
        </p:txBody>
      </p:sp>
      <p:sp>
        <p:nvSpPr>
          <p:cNvPr id="5" name="Slide Number Placeholder 2">
            <a:extLst>
              <a:ext uri="{FF2B5EF4-FFF2-40B4-BE49-F238E27FC236}">
                <a16:creationId xmlns:a16="http://schemas.microsoft.com/office/drawing/2014/main" id="{8E21C8AD-2E0A-76D5-50E2-7EA626409082}"/>
              </a:ext>
            </a:extLst>
          </p:cNvPr>
          <p:cNvSpPr txBox="1">
            <a:spLocks/>
          </p:cNvSpPr>
          <p:nvPr/>
        </p:nvSpPr>
        <p:spPr>
          <a:xfrm>
            <a:off x="15141845" y="7919634"/>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12</a:t>
            </a:fld>
            <a:endParaRPr lang="en-US" dirty="0"/>
          </a:p>
        </p:txBody>
      </p:sp>
      <p:sp>
        <p:nvSpPr>
          <p:cNvPr id="8" name="TextBox 7">
            <a:extLst>
              <a:ext uri="{FF2B5EF4-FFF2-40B4-BE49-F238E27FC236}">
                <a16:creationId xmlns:a16="http://schemas.microsoft.com/office/drawing/2014/main" id="{F9C18840-7D09-D603-2438-4A7258F1E18A}"/>
              </a:ext>
            </a:extLst>
          </p:cNvPr>
          <p:cNvSpPr txBox="1"/>
          <p:nvPr/>
        </p:nvSpPr>
        <p:spPr>
          <a:xfrm>
            <a:off x="631767" y="2151532"/>
            <a:ext cx="15307480" cy="2246769"/>
          </a:xfrm>
          <a:prstGeom prst="rect">
            <a:avLst/>
          </a:prstGeom>
          <a:noFill/>
        </p:spPr>
        <p:txBody>
          <a:bodyPr wrap="square">
            <a:spAutoFit/>
          </a:bodyPr>
          <a:lstStyle/>
          <a:p>
            <a:r>
              <a:rPr lang="en-US" sz="2800" dirty="0">
                <a:solidFill>
                  <a:srgbClr val="0000FF"/>
                </a:solidFill>
                <a:effectLst/>
                <a:latin typeface="Arial" panose="020B0604020202020204" pitchFamily="34" charset="0"/>
                <a:ea typeface="Calibri" panose="020F0502020204030204" pitchFamily="34" charset="0"/>
                <a:cs typeface="Arial" panose="020B0604020202020204" pitchFamily="34" charset="0"/>
              </a:rPr>
              <a:t>The proposed project is a fingerprint-based attendance system using Arduino, which is a microcontroller platform that is widely used in electronics projects due to its flexibility and ease of use. This attendance system is designed to automate the process of recording attendance in schools, colleges, and other organizations, thereby reducing the time and effort required for manual attendance taking.</a:t>
            </a:r>
            <a:endParaRPr lang="en-US" sz="2800" dirty="0">
              <a:solidFill>
                <a:srgbClr val="0000FF"/>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9716B78-3C04-65CE-F981-6CB88BEADA59}"/>
              </a:ext>
            </a:extLst>
          </p:cNvPr>
          <p:cNvSpPr txBox="1"/>
          <p:nvPr/>
        </p:nvSpPr>
        <p:spPr>
          <a:xfrm>
            <a:off x="640977" y="4405261"/>
            <a:ext cx="1940858" cy="369332"/>
          </a:xfrm>
          <a:prstGeom prst="rect">
            <a:avLst/>
          </a:prstGeom>
          <a:noFill/>
        </p:spPr>
        <p:txBody>
          <a:bodyPr wrap="square">
            <a:spAutoFit/>
          </a:bodyPr>
          <a:lstStyle/>
          <a:p>
            <a:pPr marL="0" marR="0" algn="just">
              <a:spcBef>
                <a:spcPts val="0"/>
              </a:spcBef>
              <a:spcAft>
                <a:spcPts val="0"/>
              </a:spcAft>
            </a:pPr>
            <a:r>
              <a:rPr lang="en-US" sz="1800" b="1" dirty="0">
                <a:solidFill>
                  <a:srgbClr val="00B050"/>
                </a:solidFill>
                <a:effectLst/>
                <a:latin typeface="Times New Roman" panose="02020603050405020304" pitchFamily="18" charset="0"/>
                <a:ea typeface="Calibri" panose="020F0502020204030204" pitchFamily="34" charset="0"/>
              </a:rPr>
              <a:t>Cost analysis:</a:t>
            </a:r>
            <a:endParaRPr lang="en-US" sz="2000" dirty="0">
              <a:solidFill>
                <a:srgbClr val="00B050"/>
              </a:solidFill>
              <a:effectLst/>
              <a:latin typeface="Times New Roman" panose="02020603050405020304" pitchFamily="18" charset="0"/>
              <a:ea typeface="Calibri" panose="020F0502020204030204" pitchFamily="34" charset="0"/>
            </a:endParaRPr>
          </a:p>
        </p:txBody>
      </p:sp>
      <p:pic>
        <p:nvPicPr>
          <p:cNvPr id="12" name="Picture 11">
            <a:extLst>
              <a:ext uri="{FF2B5EF4-FFF2-40B4-BE49-F238E27FC236}">
                <a16:creationId xmlns:a16="http://schemas.microsoft.com/office/drawing/2014/main" id="{46C5D7DF-5528-9C88-01E7-C6C033489B6F}"/>
              </a:ext>
            </a:extLst>
          </p:cNvPr>
          <p:cNvPicPr>
            <a:picLocks noChangeAspect="1"/>
          </p:cNvPicPr>
          <p:nvPr/>
        </p:nvPicPr>
        <p:blipFill>
          <a:blip r:embed="rId3"/>
          <a:stretch>
            <a:fillRect/>
          </a:stretch>
        </p:blipFill>
        <p:spPr>
          <a:xfrm>
            <a:off x="4853306" y="4545773"/>
            <a:ext cx="6145260" cy="3282659"/>
          </a:xfrm>
          <a:prstGeom prst="rect">
            <a:avLst/>
          </a:prstGeom>
        </p:spPr>
      </p:pic>
    </p:spTree>
    <p:extLst>
      <p:ext uri="{BB962C8B-B14F-4D97-AF65-F5344CB8AC3E}">
        <p14:creationId xmlns:p14="http://schemas.microsoft.com/office/powerpoint/2010/main" val="304429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algn="just">
              <a:lnSpc>
                <a:spcPct val="107000"/>
              </a:lnSpc>
              <a:spcBef>
                <a:spcPts val="0"/>
              </a:spcBef>
              <a:spcAft>
                <a:spcPts val="800"/>
              </a:spcAft>
            </a:pPr>
            <a:r>
              <a:rPr lang="en-US" sz="2800" kern="100" dirty="0">
                <a:solidFill>
                  <a:srgbClr val="00B050"/>
                </a:solidFill>
                <a:effectLst/>
                <a:ea typeface="Calibri" panose="020F0502020204030204" pitchFamily="34" charset="0"/>
              </a:rPr>
              <a:t>The working principle of the proposed project is based on fingerprint recognition technology. The system captures the fingerprint of a user and compares it with the fingerprints stored in the database. If there is a match, the attendance of the user is recorded. The system consists of a fingerprint module, Arduino board, LCD display, and a relay module.</a:t>
            </a:r>
          </a:p>
          <a:p>
            <a:pPr marL="0" marR="0" algn="just">
              <a:lnSpc>
                <a:spcPct val="107000"/>
              </a:lnSpc>
              <a:spcBef>
                <a:spcPts val="0"/>
              </a:spcBef>
              <a:spcAft>
                <a:spcPts val="800"/>
              </a:spcAft>
            </a:pPr>
            <a:endParaRPr lang="en-US" sz="2800" kern="100" dirty="0">
              <a:solidFill>
                <a:srgbClr val="00B050"/>
              </a:solidFill>
              <a:effectLst/>
              <a:ea typeface="Calibri" panose="020F0502020204030204" pitchFamily="34" charset="0"/>
            </a:endParaRP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a:solidFill>
                  <a:srgbClr val="0070C0"/>
                </a:solidFill>
                <a:latin typeface="Comic Sans MS" panose="030F0702030302020204" pitchFamily="66" charset="0"/>
              </a:rPr>
              <a:t>Description/Methodology of the Work</a:t>
            </a:r>
            <a:endParaRPr lang="en-US" altLang="en-US" sz="48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2" name="Picture 1">
            <a:extLst>
              <a:ext uri="{FF2B5EF4-FFF2-40B4-BE49-F238E27FC236}">
                <a16:creationId xmlns:a16="http://schemas.microsoft.com/office/drawing/2014/main" id="{0E98A1B3-C63F-9C41-C13B-3464496DF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1361" y="4095750"/>
            <a:ext cx="7921345" cy="3585210"/>
          </a:xfrm>
          <a:prstGeom prst="rect">
            <a:avLst/>
          </a:prstGeom>
        </p:spPr>
      </p:pic>
    </p:spTree>
    <p:extLst>
      <p:ext uri="{BB962C8B-B14F-4D97-AF65-F5344CB8AC3E}">
        <p14:creationId xmlns:p14="http://schemas.microsoft.com/office/powerpoint/2010/main" val="397809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14</a:t>
            </a:fld>
            <a:endParaRPr lang="en-US" dirty="0"/>
          </a:p>
        </p:txBody>
      </p:sp>
      <p:sp>
        <p:nvSpPr>
          <p:cNvPr id="7" name="TextBox 6">
            <a:extLst>
              <a:ext uri="{FF2B5EF4-FFF2-40B4-BE49-F238E27FC236}">
                <a16:creationId xmlns:a16="http://schemas.microsoft.com/office/drawing/2014/main" id="{87241821-DD17-D611-64CA-BA46F45343E7}"/>
              </a:ext>
            </a:extLst>
          </p:cNvPr>
          <p:cNvSpPr txBox="1"/>
          <p:nvPr/>
        </p:nvSpPr>
        <p:spPr>
          <a:xfrm>
            <a:off x="709126" y="1959429"/>
            <a:ext cx="15391485" cy="1077218"/>
          </a:xfrm>
          <a:prstGeom prst="rect">
            <a:avLst/>
          </a:prstGeom>
          <a:noFill/>
        </p:spPr>
        <p:txBody>
          <a:bodyPr wrap="square">
            <a:spAutoFit/>
          </a:bodyPr>
          <a:lstStyle/>
          <a:p>
            <a:r>
              <a:rPr lang="en-US" sz="2800" dirty="0">
                <a:solidFill>
                  <a:srgbClr val="00B050"/>
                </a:solidFill>
                <a:effectLst/>
                <a:latin typeface="Arial" panose="020B0604020202020204" pitchFamily="34" charset="0"/>
                <a:ea typeface="Calibri" panose="020F0502020204030204" pitchFamily="34" charset="0"/>
                <a:cs typeface="Arial" panose="020B0604020202020204" pitchFamily="34" charset="0"/>
              </a:rPr>
              <a:t>Simulation/Numerical Analysis:</a:t>
            </a:r>
            <a:r>
              <a:rPr lang="en-US" sz="3600" dirty="0">
                <a:solidFill>
                  <a:srgbClr val="00B050"/>
                </a:solidFill>
                <a:effectLst/>
                <a:latin typeface="Arial" panose="020B0604020202020204" pitchFamily="34" charset="0"/>
                <a:ea typeface="Calibri" panose="020F0502020204030204" pitchFamily="34" charset="0"/>
                <a:cs typeface="Arial" panose="020B0604020202020204" pitchFamily="34" charset="0"/>
              </a:rPr>
              <a:t> </a:t>
            </a:r>
            <a:r>
              <a:rPr lang="en-US" sz="2800" dirty="0">
                <a:solidFill>
                  <a:srgbClr val="00B050"/>
                </a:solidFill>
                <a:effectLst/>
                <a:latin typeface="Arial" panose="020B0604020202020204" pitchFamily="34" charset="0"/>
                <a:ea typeface="Calibri" panose="020F0502020204030204" pitchFamily="34" charset="0"/>
                <a:cs typeface="Arial" panose="020B0604020202020204" pitchFamily="34" charset="0"/>
              </a:rPr>
              <a:t>For doing this project of </a:t>
            </a:r>
            <a:r>
              <a:rPr lang="en-US" sz="2800" dirty="0">
                <a:solidFill>
                  <a:srgbClr val="00B050"/>
                </a:solidFill>
                <a:latin typeface="Arial" panose="020B0604020202020204" pitchFamily="34" charset="0"/>
                <a:ea typeface="Calibri" panose="020F0502020204030204" pitchFamily="34" charset="0"/>
                <a:cs typeface="Arial" panose="020B0604020202020204" pitchFamily="34" charset="0"/>
              </a:rPr>
              <a:t>fingerprint-based attendance system</a:t>
            </a:r>
            <a:r>
              <a:rPr lang="en-US" sz="2800" dirty="0">
                <a:solidFill>
                  <a:srgbClr val="00B050"/>
                </a:solidFill>
                <a:effectLst/>
                <a:latin typeface="Arial" panose="020B0604020202020204" pitchFamily="34" charset="0"/>
                <a:ea typeface="Calibri" panose="020F0502020204030204" pitchFamily="34" charset="0"/>
                <a:cs typeface="Arial" panose="020B0604020202020204" pitchFamily="34" charset="0"/>
              </a:rPr>
              <a:t> we use Arduino UNO. We have also done the simulation of this project.</a:t>
            </a:r>
            <a:endParaRPr lang="en-US" sz="2800" dirty="0">
              <a:solidFill>
                <a:srgbClr val="00B05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AC0934D-6DA4-897B-D6A4-66ABA6D91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1850" y="3669896"/>
            <a:ext cx="9296399" cy="4249738"/>
          </a:xfrm>
          <a:prstGeom prst="rect">
            <a:avLst/>
          </a:prstGeom>
        </p:spPr>
      </p:pic>
    </p:spTree>
    <p:extLst>
      <p:ext uri="{BB962C8B-B14F-4D97-AF65-F5344CB8AC3E}">
        <p14:creationId xmlns:p14="http://schemas.microsoft.com/office/powerpoint/2010/main" val="204391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DB12B3-5B03-FC58-D254-B3372901094B}"/>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Oval 3" descr="Parchment">
            <a:extLst>
              <a:ext uri="{FF2B5EF4-FFF2-40B4-BE49-F238E27FC236}">
                <a16:creationId xmlns:a16="http://schemas.microsoft.com/office/drawing/2014/main" id="{87D15446-60AE-45FB-3BF1-5407E3E325CE}"/>
              </a:ext>
            </a:extLst>
          </p:cNvPr>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4" name="Slide Number Placeholder 2">
            <a:extLst>
              <a:ext uri="{FF2B5EF4-FFF2-40B4-BE49-F238E27FC236}">
                <a16:creationId xmlns:a16="http://schemas.microsoft.com/office/drawing/2014/main" id="{72F10BE5-3667-688E-843F-394DBDA7D999}"/>
              </a:ext>
            </a:extLst>
          </p:cNvPr>
          <p:cNvSpPr txBox="1">
            <a:spLocks/>
          </p:cNvSpPr>
          <p:nvPr/>
        </p:nvSpPr>
        <p:spPr>
          <a:xfrm>
            <a:off x="15141845" y="7919634"/>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15</a:t>
            </a:fld>
            <a:endParaRPr lang="en-US" dirty="0"/>
          </a:p>
        </p:txBody>
      </p:sp>
      <p:sp>
        <p:nvSpPr>
          <p:cNvPr id="5" name="TextBox 4">
            <a:extLst>
              <a:ext uri="{FF2B5EF4-FFF2-40B4-BE49-F238E27FC236}">
                <a16:creationId xmlns:a16="http://schemas.microsoft.com/office/drawing/2014/main" id="{118C937B-E4A3-CF3A-D405-D94E6EEE5575}"/>
              </a:ext>
            </a:extLst>
          </p:cNvPr>
          <p:cNvSpPr txBox="1"/>
          <p:nvPr/>
        </p:nvSpPr>
        <p:spPr>
          <a:xfrm>
            <a:off x="709126" y="1959429"/>
            <a:ext cx="15391485" cy="5740739"/>
          </a:xfrm>
          <a:prstGeom prst="rect">
            <a:avLst/>
          </a:prstGeom>
          <a:noFill/>
        </p:spPr>
        <p:txBody>
          <a:bodyPr wrap="square">
            <a:spAutoFit/>
          </a:bodyPr>
          <a:lstStyle/>
          <a:p>
            <a:pPr algn="just"/>
            <a:r>
              <a:rPr lang="en-US" sz="2800" kern="100" dirty="0">
                <a:solidFill>
                  <a:srgbClr val="0000FF"/>
                </a:solidFill>
                <a:effectLst/>
                <a:ea typeface="Calibri" panose="020F0502020204030204" pitchFamily="34" charset="0"/>
                <a:cs typeface="Times New Roman" panose="02020603050405020304" pitchFamily="18" charset="0"/>
              </a:rPr>
              <a:t>Measured Response/Experimental Results: The performance of the proposed fingerprint-based attendance system was evaluated through experimental tests. The system was tested with a total of 25 users, and the attendance data were recorded for each user. The system achieved an accuracy rate of 95%, which is considered to be a good accuracy rate for such systems.</a:t>
            </a:r>
          </a:p>
          <a:p>
            <a:endParaRPr lang="en-US" sz="4000" dirty="0">
              <a:solidFill>
                <a:srgbClr val="00B050"/>
              </a:solidFill>
              <a:cs typeface="Arial" panose="020B0604020202020204" pitchFamily="34" charset="0"/>
            </a:endParaRPr>
          </a:p>
          <a:p>
            <a:pPr marL="0" marR="0" algn="just">
              <a:lnSpc>
                <a:spcPct val="107000"/>
              </a:lnSpc>
              <a:spcBef>
                <a:spcPts val="0"/>
              </a:spcBef>
              <a:spcAft>
                <a:spcPts val="800"/>
              </a:spcAft>
            </a:pPr>
            <a:r>
              <a:rPr lang="en-US" sz="2800" kern="100" dirty="0">
                <a:solidFill>
                  <a:srgbClr val="FF0000"/>
                </a:solidFill>
                <a:effectLst/>
                <a:ea typeface="Calibri" panose="020F0502020204030204" pitchFamily="34" charset="0"/>
                <a:cs typeface="Times New Roman" panose="02020603050405020304" pitchFamily="18" charset="0"/>
              </a:rPr>
              <a:t>Limitations in the Project: The proposed fingerprint-based attendance system using Arduino has the following limitations:</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B050"/>
                </a:solidFill>
                <a:effectLst/>
                <a:ea typeface="Calibri" panose="020F0502020204030204" pitchFamily="34" charset="0"/>
                <a:cs typeface="Times New Roman" panose="02020603050405020304" pitchFamily="18" charset="0"/>
              </a:rPr>
              <a:t>The system requires a stable power supply to operate effectively.</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B050"/>
                </a:solidFill>
                <a:effectLst/>
                <a:ea typeface="Calibri" panose="020F0502020204030204" pitchFamily="34" charset="0"/>
                <a:cs typeface="Times New Roman" panose="02020603050405020304" pitchFamily="18" charset="0"/>
              </a:rPr>
              <a:t>The system may not work well if the user's fingerprint is too dry or too wet.</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B050"/>
                </a:solidFill>
                <a:effectLst/>
                <a:ea typeface="Calibri" panose="020F0502020204030204" pitchFamily="34" charset="0"/>
                <a:cs typeface="Times New Roman" panose="02020603050405020304" pitchFamily="18" charset="0"/>
              </a:rPr>
              <a:t>The system may not work well if the user's fingerprint is damaged or has scars.</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B050"/>
                </a:solidFill>
                <a:effectLst/>
                <a:ea typeface="Calibri" panose="020F0502020204030204" pitchFamily="34" charset="0"/>
                <a:cs typeface="Times New Roman" panose="02020603050405020304" pitchFamily="18" charset="0"/>
              </a:rPr>
              <a:t>The system may not work well if the fingerprint module is not positioned correctly.</a:t>
            </a:r>
          </a:p>
          <a:p>
            <a:pPr marL="342900" marR="0" lvl="0" indent="-342900" algn="just">
              <a:lnSpc>
                <a:spcPct val="107000"/>
              </a:lnSpc>
              <a:spcBef>
                <a:spcPts val="0"/>
              </a:spcBef>
              <a:spcAft>
                <a:spcPts val="800"/>
              </a:spcAft>
              <a:buFont typeface="Symbol" panose="05050102010706020507" pitchFamily="18" charset="2"/>
              <a:buChar char=""/>
            </a:pPr>
            <a:r>
              <a:rPr lang="en-US" sz="2800" kern="100" dirty="0">
                <a:solidFill>
                  <a:srgbClr val="00B050"/>
                </a:solidFill>
                <a:effectLst/>
                <a:ea typeface="Calibri" panose="020F0502020204030204" pitchFamily="34" charset="0"/>
                <a:cs typeface="Times New Roman" panose="02020603050405020304" pitchFamily="18" charset="0"/>
              </a:rPr>
              <a:t>The system may not work well in environments with high levels of dust or moisture.</a:t>
            </a:r>
          </a:p>
        </p:txBody>
      </p:sp>
    </p:spTree>
    <p:extLst>
      <p:ext uri="{BB962C8B-B14F-4D97-AF65-F5344CB8AC3E}">
        <p14:creationId xmlns:p14="http://schemas.microsoft.com/office/powerpoint/2010/main" val="327372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750582" y="2678010"/>
            <a:ext cx="14919717"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sz="3200" dirty="0">
                <a:solidFill>
                  <a:srgbClr val="FF0000"/>
                </a:solidFill>
                <a:effectLst/>
                <a:latin typeface="Times New Roman" panose="02020603050405020304" pitchFamily="18" charset="0"/>
                <a:ea typeface="Calibri" panose="020F0502020204030204" pitchFamily="34" charset="0"/>
              </a:rPr>
              <a:t>In conclusion, a fingerprint-based attendance system using Arduino has been proposed and developed. The system is designed to automate the process of recording attendance in schools, colleges, and other organizations, thereby reducing the time and effort required for manual attendance taking. The system uses fingerprint recognition technology to capture the fingerprint of a user and compare it with the fingerprints stored in the database. The experimental results show that the system achieves an accuracy rate of 95%, which is considered to be a good accuracy rate for such systems</a:t>
            </a:r>
            <a:endParaRPr lang="en-US" altLang="en-US" sz="14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algn="just">
              <a:lnSpc>
                <a:spcPct val="107000"/>
              </a:lnSpc>
              <a:spcBef>
                <a:spcPts val="0"/>
              </a:spcBef>
              <a:spcAft>
                <a:spcPts val="800"/>
              </a:spcAft>
            </a:pPr>
            <a:r>
              <a:rPr lang="en-US" sz="2800" kern="100" dirty="0">
                <a:solidFill>
                  <a:srgbClr val="FF0000"/>
                </a:solidFill>
                <a:effectLst/>
                <a:latin typeface="+mn-lt"/>
                <a:ea typeface="Calibri" panose="020F0502020204030204" pitchFamily="34" charset="0"/>
                <a:cs typeface="Times New Roman" panose="02020603050405020304" pitchFamily="18" charset="0"/>
              </a:rPr>
              <a:t>There is scope for further development and improvement of the proposed fingerprint-based attendance system using Arduino. The following are some future endeavors that can be pursued:</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B050"/>
                </a:solidFill>
                <a:effectLst/>
                <a:latin typeface="+mn-lt"/>
                <a:ea typeface="Calibri" panose="020F0502020204030204" pitchFamily="34" charset="0"/>
                <a:cs typeface="Times New Roman" panose="02020603050405020304" pitchFamily="18" charset="0"/>
              </a:rPr>
              <a:t>Integration with a database management system to facilitate real-time data recording and analysis.</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00FF"/>
                </a:solidFill>
                <a:effectLst/>
                <a:latin typeface="+mn-lt"/>
                <a:ea typeface="Calibri" panose="020F0502020204030204" pitchFamily="34" charset="0"/>
                <a:cs typeface="Times New Roman" panose="02020603050405020304" pitchFamily="18" charset="0"/>
              </a:rPr>
              <a:t>Implementation of wireless communication technology to enable remote access to the attendance data.</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B050"/>
                </a:solidFill>
                <a:effectLst/>
                <a:latin typeface="+mn-lt"/>
                <a:ea typeface="Calibri" panose="020F0502020204030204" pitchFamily="34" charset="0"/>
                <a:cs typeface="Times New Roman" panose="02020603050405020304" pitchFamily="18" charset="0"/>
              </a:rPr>
              <a:t>Integration of additional biometric recognition technologies, such as facial recognition or iris recognition, to improve the accuracy and security of the system.</a:t>
            </a:r>
          </a:p>
          <a:p>
            <a:pPr marL="342900" marR="0" lvl="0" indent="-342900" algn="just">
              <a:lnSpc>
                <a:spcPct val="107000"/>
              </a:lnSpc>
              <a:spcBef>
                <a:spcPts val="0"/>
              </a:spcBef>
              <a:spcAft>
                <a:spcPts val="0"/>
              </a:spcAft>
              <a:buFont typeface="Symbol" panose="05050102010706020507" pitchFamily="18" charset="2"/>
              <a:buChar char=""/>
            </a:pPr>
            <a:r>
              <a:rPr lang="en-US" sz="2800" kern="100" dirty="0">
                <a:solidFill>
                  <a:srgbClr val="0000FF"/>
                </a:solidFill>
                <a:effectLst/>
                <a:latin typeface="+mn-lt"/>
                <a:ea typeface="Calibri" panose="020F0502020204030204" pitchFamily="34" charset="0"/>
                <a:cs typeface="Times New Roman" panose="02020603050405020304" pitchFamily="18" charset="0"/>
              </a:rPr>
              <a:t>Development of a portable version of the system for use in outdoor events or temporary setups.</a:t>
            </a:r>
          </a:p>
          <a:p>
            <a:pPr marL="342900" marR="0" lvl="0" indent="-342900" algn="just">
              <a:lnSpc>
                <a:spcPct val="107000"/>
              </a:lnSpc>
              <a:spcBef>
                <a:spcPts val="0"/>
              </a:spcBef>
              <a:spcAft>
                <a:spcPts val="800"/>
              </a:spcAft>
              <a:buFont typeface="Symbol" panose="05050102010706020507" pitchFamily="18" charset="2"/>
              <a:buChar char=""/>
            </a:pPr>
            <a:r>
              <a:rPr lang="en-US" sz="2800" kern="100" dirty="0">
                <a:solidFill>
                  <a:srgbClr val="00B050"/>
                </a:solidFill>
                <a:effectLst/>
                <a:latin typeface="+mn-lt"/>
                <a:ea typeface="Calibri" panose="020F0502020204030204" pitchFamily="34" charset="0"/>
                <a:cs typeface="Times New Roman" panose="02020603050405020304" pitchFamily="18" charset="0"/>
              </a:rPr>
              <a:t>Implementation of machine learning algorithms to improve the accuracy and speed of the system.</a:t>
            </a: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8C38-BC63-F32F-9D78-AF0E7BA8E7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03731E7-59D5-A120-B908-294B2B4D4648}"/>
              </a:ext>
            </a:extLst>
          </p:cNvPr>
          <p:cNvSpPr>
            <a:spLocks noGrp="1"/>
          </p:cNvSpPr>
          <p:nvPr>
            <p:ph idx="1"/>
          </p:nvPr>
        </p:nvSpPr>
        <p:spPr/>
        <p:txBody>
          <a:bodyPr>
            <a:normAutofit fontScale="70000" lnSpcReduction="20000"/>
          </a:bodyPr>
          <a:lstStyle/>
          <a:p>
            <a:pPr marL="0" marR="0" indent="0" algn="just">
              <a:lnSpc>
                <a:spcPct val="107000"/>
              </a:lnSpc>
              <a:spcBef>
                <a:spcPts val="0"/>
              </a:spcBef>
              <a:spcAft>
                <a:spcPts val="800"/>
              </a:spcAft>
              <a:buNone/>
            </a:pP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[1] Ahmed, Z., &amp; Abbas, F. (2018). Fingerprint-based attendance management system using Arduino. International Journal of Advanced Research in Computer Science, 9(4), 211-216.</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[2] Arora, A., &amp; Choudhary, N. (2018). Fingerprint recognition system using hybrid approach. International Journal of Innovative Research in Science, Engineering and Technology, 7(9), 14544-14548.</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[3] Bharathi, R., &amp; Babu, M. A. (2017). Attendance management system using RFID and Arduino. International Journal of Innovative Research in Science, Engineering and Technology, 6(12), 387-393.</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3600" kern="100" dirty="0" err="1">
                <a:effectLst/>
                <a:latin typeface="Times New Roman" panose="02020603050405020304" pitchFamily="18" charset="0"/>
                <a:ea typeface="Calibri" panose="020F0502020204030204" pitchFamily="34" charset="0"/>
                <a:cs typeface="Times New Roman" panose="02020603050405020304" pitchFamily="18" charset="0"/>
              </a:rPr>
              <a:t>Elsayed</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A. A., &amp; El-</a:t>
            </a:r>
            <a:r>
              <a:rPr lang="en-US" sz="3600" kern="100" dirty="0" err="1">
                <a:effectLst/>
                <a:latin typeface="Times New Roman" panose="02020603050405020304" pitchFamily="18" charset="0"/>
                <a:ea typeface="Calibri" panose="020F0502020204030204" pitchFamily="34" charset="0"/>
                <a:cs typeface="Times New Roman" panose="02020603050405020304" pitchFamily="18" charset="0"/>
              </a:rPr>
              <a:t>saidy</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M. A. (2019). Attendance system using Raspberry Pi and fingerprint recognition. Journal of Advanced Research in Dynamical and Control Systems, 11(6), 240-248.</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[5] Kalyani, M., &amp; </a:t>
            </a:r>
            <a:r>
              <a:rPr lang="en-US" sz="3600" kern="100" dirty="0" err="1">
                <a:effectLst/>
                <a:latin typeface="Times New Roman" panose="02020603050405020304" pitchFamily="18" charset="0"/>
                <a:ea typeface="Calibri" panose="020F0502020204030204" pitchFamily="34" charset="0"/>
                <a:cs typeface="Times New Roman" panose="02020603050405020304" pitchFamily="18" charset="0"/>
              </a:rPr>
              <a:t>Kharat</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P. (2018). Comparative analysis of minutiae-based, texture-based, and hybrid algorithm for fingerprint recognition. International Journal of Computer Science and Information Security, 16(10), 25-30.</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9F4C9E6-22D3-C69A-193B-B0A1EA0334D6}"/>
              </a:ext>
            </a:extLst>
          </p:cNvPr>
          <p:cNvSpPr>
            <a:spLocks noGrp="1"/>
          </p:cNvSpPr>
          <p:nvPr>
            <p:ph type="dt" sz="half" idx="10"/>
          </p:nvPr>
        </p:nvSpPr>
        <p:spPr/>
        <p:txBody>
          <a:bodyPr/>
          <a:lstStyle/>
          <a:p>
            <a:fld id="{CBE03706-832F-4E99-98D6-95C6393A057E}" type="datetime3">
              <a:rPr lang="en-US" smtClean="0"/>
              <a:t>23 November 2023</a:t>
            </a:fld>
            <a:endParaRPr lang="en-US"/>
          </a:p>
        </p:txBody>
      </p:sp>
      <p:sp>
        <p:nvSpPr>
          <p:cNvPr id="5" name="Slide Number Placeholder 4">
            <a:extLst>
              <a:ext uri="{FF2B5EF4-FFF2-40B4-BE49-F238E27FC236}">
                <a16:creationId xmlns:a16="http://schemas.microsoft.com/office/drawing/2014/main" id="{2F04A8B4-DCA6-C248-AD4B-D936C2F21A28}"/>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121224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23 November 2023</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53F17-9A89-45AC-AE70-3CB35AB34A7D}" type="datetime3">
              <a:rPr lang="en-US" smtClean="0"/>
              <a:t>23 November 2023</a:t>
            </a:fld>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Content Placeholder 7"/>
          <p:cNvSpPr>
            <a:spLocks noGrp="1"/>
          </p:cNvSpPr>
          <p:nvPr>
            <p:ph idx="1"/>
          </p:nvPr>
        </p:nvSpPr>
        <p:spPr>
          <a:xfrm>
            <a:off x="304800" y="1359478"/>
            <a:ext cx="15934267" cy="6560155"/>
          </a:xfrm>
        </p:spPr>
        <p:txBody>
          <a:bodyPr>
            <a:noAutofit/>
          </a:bodyPr>
          <a:lstStyle/>
          <a:p>
            <a:pPr>
              <a:lnSpc>
                <a:spcPct val="120000"/>
              </a:lnSpc>
              <a:spcBef>
                <a:spcPct val="20000"/>
              </a:spcBef>
              <a:buFontTx/>
              <a:buChar char="•"/>
            </a:pPr>
            <a:r>
              <a:rPr lang="en-US" altLang="en-US" sz="3600" b="1" dirty="0">
                <a:solidFill>
                  <a:srgbClr val="0000B0"/>
                </a:solidFill>
              </a:rPr>
              <a:t>Objectives </a:t>
            </a:r>
          </a:p>
          <a:p>
            <a:pPr>
              <a:lnSpc>
                <a:spcPct val="120000"/>
              </a:lnSpc>
              <a:spcBef>
                <a:spcPct val="20000"/>
              </a:spcBef>
              <a:buFontTx/>
              <a:buChar char="•"/>
            </a:pPr>
            <a:r>
              <a:rPr lang="en-US" altLang="en-US" sz="3600" b="1" dirty="0">
                <a:solidFill>
                  <a:srgbClr val="0000B0"/>
                </a:solidFill>
              </a:rPr>
              <a:t>Introduction </a:t>
            </a:r>
          </a:p>
          <a:p>
            <a:pPr>
              <a:lnSpc>
                <a:spcPct val="120000"/>
              </a:lnSpc>
              <a:spcBef>
                <a:spcPct val="20000"/>
              </a:spcBef>
              <a:buFontTx/>
              <a:buChar char="•"/>
            </a:pPr>
            <a:r>
              <a:rPr lang="en-US" altLang="en-US" sz="3600" b="1" dirty="0">
                <a:solidFill>
                  <a:srgbClr val="0000B0"/>
                </a:solidFill>
              </a:rPr>
              <a:t>Research/Working Method</a:t>
            </a:r>
          </a:p>
          <a:p>
            <a:pPr>
              <a:lnSpc>
                <a:spcPct val="120000"/>
              </a:lnSpc>
              <a:spcBef>
                <a:spcPct val="20000"/>
              </a:spcBef>
              <a:buFontTx/>
              <a:buChar char="•"/>
            </a:pPr>
            <a:r>
              <a:rPr lang="en-US" altLang="en-US" sz="3600" b="1" dirty="0">
                <a:solidFill>
                  <a:srgbClr val="0000B0"/>
                </a:solidFill>
              </a:rPr>
              <a:t>Description of the Work</a:t>
            </a:r>
          </a:p>
          <a:p>
            <a:pPr>
              <a:lnSpc>
                <a:spcPct val="120000"/>
              </a:lnSpc>
              <a:spcBef>
                <a:spcPct val="20000"/>
              </a:spcBef>
              <a:buFontTx/>
              <a:buChar char="•"/>
            </a:pPr>
            <a:r>
              <a:rPr lang="en-US" altLang="en-US" sz="3600" b="1" dirty="0">
                <a:solidFill>
                  <a:srgbClr val="0000B0"/>
                </a:solidFill>
              </a:rPr>
              <a:t>Results and Discussions </a:t>
            </a:r>
          </a:p>
          <a:p>
            <a:pPr>
              <a:lnSpc>
                <a:spcPct val="120000"/>
              </a:lnSpc>
              <a:spcBef>
                <a:spcPct val="20000"/>
              </a:spcBef>
              <a:buFontTx/>
              <a:buChar char="•"/>
            </a:pPr>
            <a:r>
              <a:rPr lang="en-US" altLang="en-US" sz="3600" b="1" dirty="0">
                <a:solidFill>
                  <a:srgbClr val="0000B0"/>
                </a:solidFill>
              </a:rPr>
              <a:t>Conclusions </a:t>
            </a:r>
          </a:p>
          <a:p>
            <a:pPr>
              <a:lnSpc>
                <a:spcPct val="120000"/>
              </a:lnSpc>
              <a:spcBef>
                <a:spcPct val="20000"/>
              </a:spcBef>
              <a:buFontTx/>
              <a:buChar char="•"/>
            </a:pPr>
            <a:r>
              <a:rPr lang="en-US" altLang="en-US" sz="3600" b="1" dirty="0">
                <a:solidFill>
                  <a:srgbClr val="0000B0"/>
                </a:solidFill>
              </a:rPr>
              <a:t>Future Works</a:t>
            </a:r>
            <a:endParaRPr lang="en-US" altLang="en-US" sz="3200" b="1" dirty="0">
              <a:solidFill>
                <a:srgbClr val="FF0000"/>
              </a:solidFill>
            </a:endParaRPr>
          </a:p>
        </p:txBody>
      </p:sp>
      <p:sp>
        <p:nvSpPr>
          <p:cNvPr id="17" name="Oval 4" descr="Parchment"/>
          <p:cNvSpPr>
            <a:spLocks noChangeArrowheads="1"/>
          </p:cNvSpPr>
          <p:nvPr/>
        </p:nvSpPr>
        <p:spPr bwMode="auto">
          <a:xfrm>
            <a:off x="2344189" y="423330"/>
            <a:ext cx="11202477" cy="87851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b="1" dirty="0">
                <a:solidFill>
                  <a:srgbClr val="0070C0"/>
                </a:solidFill>
                <a:latin typeface="Comic Sans MS" panose="030F0702030302020204" pitchFamily="66" charset="0"/>
              </a:rPr>
              <a:t>Outline of the Presentation</a:t>
            </a: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algn="just">
              <a:lnSpc>
                <a:spcPct val="107000"/>
              </a:lnSpc>
              <a:spcBef>
                <a:spcPts val="0"/>
              </a:spcBef>
              <a:spcAft>
                <a:spcPts val="800"/>
              </a:spcAft>
            </a:pPr>
            <a:r>
              <a:rPr lang="en-US" sz="2400" kern="100" dirty="0">
                <a:solidFill>
                  <a:srgbClr val="FF0000"/>
                </a:solidFill>
                <a:effectLst/>
                <a:ea typeface="Calibri" panose="020F0502020204030204" pitchFamily="34" charset="0"/>
              </a:rPr>
              <a:t>The main objective of this project is to design and implement a fingerprint-based attendance system using Arduino. The specific objectives of the project are:</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solidFill>
                  <a:srgbClr val="0000FF"/>
                </a:solidFill>
                <a:effectLst/>
                <a:ea typeface="Calibri" panose="020F0502020204030204" pitchFamily="34" charset="0"/>
              </a:rPr>
              <a:t>To design and implement a hardware system that captures and stores fingerprints for authentication purposes.</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solidFill>
                  <a:srgbClr val="FF0000"/>
                </a:solidFill>
                <a:effectLst/>
                <a:ea typeface="Calibri" panose="020F0502020204030204" pitchFamily="34" charset="0"/>
              </a:rPr>
              <a:t>To develop software that manages fingerprint data and processes it for attendance tracking.</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solidFill>
                  <a:srgbClr val="0000FF"/>
                </a:solidFill>
                <a:effectLst/>
                <a:ea typeface="Calibri" panose="020F0502020204030204" pitchFamily="34" charset="0"/>
              </a:rPr>
              <a:t>To integrate the hardware and software components into a complete system that provides real-time attendance tracking.</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solidFill>
                  <a:srgbClr val="FF0000"/>
                </a:solidFill>
                <a:effectLst/>
                <a:ea typeface="Calibri" panose="020F0502020204030204" pitchFamily="34" charset="0"/>
              </a:rPr>
              <a:t>To provide a user-friendly interface for managing the attendance data and generating reports.</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solidFill>
                  <a:srgbClr val="0000FF"/>
                </a:solidFill>
                <a:effectLst/>
                <a:ea typeface="Calibri" panose="020F0502020204030204" pitchFamily="34" charset="0"/>
              </a:rPr>
              <a:t>To evaluate the system's performance in terms of accuracy, speed, and reliability.</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solidFill>
                  <a:srgbClr val="FF0000"/>
                </a:solidFill>
                <a:effectLst/>
                <a:ea typeface="Calibri" panose="020F0502020204030204" pitchFamily="34" charset="0"/>
              </a:rPr>
              <a:t>To demonstrate the feasibility and practicality of the system by testing it in a real-world setting.</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solidFill>
                  <a:srgbClr val="0000FF"/>
                </a:solidFill>
                <a:effectLst/>
                <a:ea typeface="Calibri" panose="020F0502020204030204" pitchFamily="34" charset="0"/>
              </a:rPr>
              <a:t>To assess the system's cost-effectiveness and scalability for use in different organizations.</a:t>
            </a:r>
          </a:p>
          <a:p>
            <a:pPr marL="342900" marR="0" lvl="0" indent="-342900" algn="just">
              <a:lnSpc>
                <a:spcPct val="107000"/>
              </a:lnSpc>
              <a:spcBef>
                <a:spcPts val="0"/>
              </a:spcBef>
              <a:spcAft>
                <a:spcPts val="800"/>
              </a:spcAft>
              <a:buFont typeface="Symbol" panose="05050102010706020507" pitchFamily="18" charset="2"/>
              <a:buChar char=""/>
            </a:pPr>
            <a:r>
              <a:rPr lang="en-US" sz="2400" kern="100" dirty="0">
                <a:solidFill>
                  <a:srgbClr val="FF0000"/>
                </a:solidFill>
                <a:effectLst/>
                <a:ea typeface="Calibri" panose="020F0502020204030204" pitchFamily="34" charset="0"/>
              </a:rPr>
              <a:t>To contribute to the field of attendance management by providing an innovative and efficient solution for biometric authentication.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06071" y="412376"/>
            <a:ext cx="12825071" cy="130593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r>
              <a:rPr lang="en-US" sz="3600" b="0" i="0" dirty="0">
                <a:solidFill>
                  <a:srgbClr val="0000FF"/>
                </a:solidFill>
                <a:effectLst/>
                <a:latin typeface="Söhne"/>
              </a:rPr>
              <a:t>The motivation behind this project is to provide a user-friendly, efficient, and cost-effective solution for attendance management using biometric authentication. </a:t>
            </a:r>
          </a:p>
          <a:p>
            <a:pPr eaLnBrk="1" hangingPunct="1">
              <a:lnSpc>
                <a:spcPct val="80000"/>
              </a:lnSpc>
              <a:spcBef>
                <a:spcPct val="20000"/>
              </a:spcBef>
              <a:buFontTx/>
              <a:buChar char="•"/>
            </a:pPr>
            <a:r>
              <a:rPr lang="en-US" sz="3600" b="0" i="0" dirty="0">
                <a:solidFill>
                  <a:srgbClr val="FF0000"/>
                </a:solidFill>
                <a:effectLst/>
                <a:latin typeface="Söhne"/>
              </a:rPr>
              <a:t>The proposed system is based on Arduino, which is an open-source microcontroller platform widely used for various electronic projects. </a:t>
            </a:r>
          </a:p>
          <a:p>
            <a:pPr eaLnBrk="1" hangingPunct="1">
              <a:lnSpc>
                <a:spcPct val="80000"/>
              </a:lnSpc>
              <a:spcBef>
                <a:spcPct val="20000"/>
              </a:spcBef>
              <a:buFontTx/>
              <a:buChar char="•"/>
            </a:pPr>
            <a:r>
              <a:rPr lang="en-US" sz="3600" b="0" i="0" dirty="0">
                <a:solidFill>
                  <a:srgbClr val="0000FF"/>
                </a:solidFill>
                <a:effectLst/>
                <a:latin typeface="Söhne"/>
              </a:rPr>
              <a:t>The use of Arduino in this project makes the system highly customizable, easily programmable, and affordable. </a:t>
            </a:r>
          </a:p>
          <a:p>
            <a:pPr eaLnBrk="1" hangingPunct="1">
              <a:lnSpc>
                <a:spcPct val="80000"/>
              </a:lnSpc>
              <a:spcBef>
                <a:spcPct val="20000"/>
              </a:spcBef>
              <a:buFontTx/>
              <a:buChar char="•"/>
            </a:pPr>
            <a:r>
              <a:rPr lang="en-US" sz="3600" b="0" i="0" dirty="0">
                <a:solidFill>
                  <a:srgbClr val="FF0000"/>
                </a:solidFill>
                <a:effectLst/>
                <a:latin typeface="Söhne"/>
              </a:rPr>
              <a:t>This project aims to provide a practical solution that can be easily implemented in various organizations to streamline attendance management and increase productivity.</a:t>
            </a:r>
            <a:endParaRPr lang="en-US" altLang="en-US" sz="36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058F8-BFA7-C7B3-748C-BAB283C51565}"/>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Oval 3" descr="Parchment">
            <a:extLst>
              <a:ext uri="{FF2B5EF4-FFF2-40B4-BE49-F238E27FC236}">
                <a16:creationId xmlns:a16="http://schemas.microsoft.com/office/drawing/2014/main" id="{67C74198-9A22-EA5C-9C2E-23C4C825B0E9}"/>
              </a:ext>
            </a:extLst>
          </p:cNvPr>
          <p:cNvSpPr>
            <a:spLocks noChangeArrowheads="1"/>
          </p:cNvSpPr>
          <p:nvPr/>
        </p:nvSpPr>
        <p:spPr bwMode="auto">
          <a:xfrm>
            <a:off x="1613645" y="645453"/>
            <a:ext cx="12825071" cy="84268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5" name="TextBox 4">
            <a:extLst>
              <a:ext uri="{FF2B5EF4-FFF2-40B4-BE49-F238E27FC236}">
                <a16:creationId xmlns:a16="http://schemas.microsoft.com/office/drawing/2014/main" id="{48ECA3C5-8F2A-7066-D05D-342C12C3FE8B}"/>
              </a:ext>
            </a:extLst>
          </p:cNvPr>
          <p:cNvSpPr txBox="1"/>
          <p:nvPr/>
        </p:nvSpPr>
        <p:spPr>
          <a:xfrm>
            <a:off x="555811" y="1864661"/>
            <a:ext cx="15742023" cy="5243423"/>
          </a:xfrm>
          <a:prstGeom prst="rect">
            <a:avLst/>
          </a:prstGeom>
          <a:noFill/>
        </p:spPr>
        <p:txBody>
          <a:bodyPr wrap="square">
            <a:spAutoFit/>
          </a:bodyPr>
          <a:lstStyle/>
          <a:p>
            <a:pPr marL="0" marR="0" algn="just">
              <a:lnSpc>
                <a:spcPct val="107000"/>
              </a:lnSpc>
              <a:spcBef>
                <a:spcPts val="0"/>
              </a:spcBef>
              <a:spcAft>
                <a:spcPts val="800"/>
              </a:spcAft>
            </a:pP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Attendance management is an essential aspect of various organizations, and over the years, different methods have been used to track employee or student attendance. Traditional methods, such as paper-based registers or manual entries, have several limitations, including being time-consuming, prone to errors, and easy to manipulate. Biometric authentication systems have gained popularity as a reliable and secure means of attendance tracking. Fingerprint recognition technology, in particular, has become widely used due to its accuracy, speed, and convenience.</a:t>
            </a:r>
            <a:endParaRPr lang="en-US"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Several studies have been conducted to investigate the effectiveness of fingerprint-based attendance systems. A study by Ayman A. Elsayed and Mohamed A. El-</a:t>
            </a:r>
            <a:r>
              <a:rPr lang="en-US" sz="28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saidy</a:t>
            </a:r>
            <a:r>
              <a:rPr lang="en-US" sz="28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(2019) implemented a fingerprint recognition-based attendance system using a Raspberry Pi and achieved an accuracy of 99.5%. Another study by Zeeshan Ahmed and </a:t>
            </a:r>
            <a:r>
              <a:rPr lang="en-US" sz="2800" kern="1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Fizza</a:t>
            </a:r>
            <a:r>
              <a:rPr lang="en-US" sz="28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Abbas (2018) developed a fingerprint-based attendance system using Arduino and achieved an accuracy rate of 98%.</a:t>
            </a:r>
            <a:endParaRPr lang="en-US" sz="2800"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382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7111ED-6E53-AC1B-1496-33D18925413C}"/>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Slide Number Placeholder 1">
            <a:extLst>
              <a:ext uri="{FF2B5EF4-FFF2-40B4-BE49-F238E27FC236}">
                <a16:creationId xmlns:a16="http://schemas.microsoft.com/office/drawing/2014/main" id="{6DF43F79-6D58-A4D9-630D-ECF4875D7D77}"/>
              </a:ext>
            </a:extLst>
          </p:cNvPr>
          <p:cNvSpPr txBox="1">
            <a:spLocks/>
          </p:cNvSpPr>
          <p:nvPr/>
        </p:nvSpPr>
        <p:spPr>
          <a:xfrm>
            <a:off x="15141845" y="7919634"/>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6</a:t>
            </a:fld>
            <a:endParaRPr lang="en-US" dirty="0"/>
          </a:p>
        </p:txBody>
      </p:sp>
      <p:sp>
        <p:nvSpPr>
          <p:cNvPr id="4" name="Oval 3" descr="Parchment">
            <a:extLst>
              <a:ext uri="{FF2B5EF4-FFF2-40B4-BE49-F238E27FC236}">
                <a16:creationId xmlns:a16="http://schemas.microsoft.com/office/drawing/2014/main" id="{FA768181-DB64-05AE-0C4F-587DA9972852}"/>
              </a:ext>
            </a:extLst>
          </p:cNvPr>
          <p:cNvSpPr>
            <a:spLocks noChangeArrowheads="1"/>
          </p:cNvSpPr>
          <p:nvPr/>
        </p:nvSpPr>
        <p:spPr bwMode="auto">
          <a:xfrm>
            <a:off x="1613645" y="645453"/>
            <a:ext cx="12825071" cy="84268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7" name="TextBox 6">
            <a:extLst>
              <a:ext uri="{FF2B5EF4-FFF2-40B4-BE49-F238E27FC236}">
                <a16:creationId xmlns:a16="http://schemas.microsoft.com/office/drawing/2014/main" id="{776F8550-B10B-D50C-DA42-2863D52675B3}"/>
              </a:ext>
            </a:extLst>
          </p:cNvPr>
          <p:cNvSpPr txBox="1"/>
          <p:nvPr/>
        </p:nvSpPr>
        <p:spPr>
          <a:xfrm>
            <a:off x="645459" y="1936376"/>
            <a:ext cx="15347576" cy="4615687"/>
          </a:xfrm>
          <a:prstGeom prst="rect">
            <a:avLst/>
          </a:prstGeom>
          <a:noFill/>
        </p:spPr>
        <p:txBody>
          <a:bodyPr wrap="square">
            <a:spAutoFit/>
          </a:bodyPr>
          <a:lstStyle/>
          <a:p>
            <a:pPr marL="342900" marR="0" indent="-342900" algn="just">
              <a:lnSpc>
                <a:spcPct val="107000"/>
              </a:lnSpc>
              <a:spcBef>
                <a:spcPts val="0"/>
              </a:spcBef>
              <a:spcAft>
                <a:spcPts val="800"/>
              </a:spcAft>
              <a:buFont typeface="Arial" panose="020B0604020202020204" pitchFamily="34" charset="0"/>
              <a:buChar char="•"/>
            </a:pPr>
            <a:r>
              <a:rPr lang="en-US" sz="2400" kern="100" dirty="0">
                <a:solidFill>
                  <a:srgbClr val="0070C0"/>
                </a:solidFill>
                <a:effectLst/>
                <a:latin typeface="Arial" panose="020B0604020202020204" pitchFamily="34" charset="0"/>
                <a:ea typeface="Calibri" panose="020F0502020204030204" pitchFamily="34" charset="0"/>
                <a:cs typeface="Arial" panose="020B0604020202020204" pitchFamily="34" charset="0"/>
              </a:rPr>
              <a:t>Arduino is an open-source microcontroller platform that has gained popularity in the development of electronic projects. Several studies have used Arduino in the development of attendance management systems. A study by Shanthi K. and P. S. </a:t>
            </a:r>
            <a:r>
              <a:rPr lang="en-US" sz="2400" kern="100"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Priyan</a:t>
            </a:r>
            <a:r>
              <a:rPr lang="en-US" sz="2400" kern="100" dirty="0">
                <a:solidFill>
                  <a:srgbClr val="0070C0"/>
                </a:solidFill>
                <a:effectLst/>
                <a:latin typeface="Arial" panose="020B0604020202020204" pitchFamily="34" charset="0"/>
                <a:ea typeface="Calibri" panose="020F0502020204030204" pitchFamily="34" charset="0"/>
                <a:cs typeface="Arial" panose="020B0604020202020204" pitchFamily="34" charset="0"/>
              </a:rPr>
              <a:t> (2018) developed a fingerprint-based attendance system using Arduino and achieved an accuracy rate of 97.5%. Similarly, a study by R. Bharathi and M. </a:t>
            </a:r>
            <a:r>
              <a:rPr lang="en-US" sz="2400" kern="100"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Arockia</a:t>
            </a:r>
            <a:r>
              <a:rPr lang="en-US" sz="2400" kern="100" dirty="0">
                <a:solidFill>
                  <a:srgbClr val="0070C0"/>
                </a:solidFill>
                <a:effectLst/>
                <a:latin typeface="Arial" panose="020B0604020202020204" pitchFamily="34" charset="0"/>
                <a:ea typeface="Calibri" panose="020F0502020204030204" pitchFamily="34" charset="0"/>
                <a:cs typeface="Arial" panose="020B0604020202020204" pitchFamily="34" charset="0"/>
              </a:rPr>
              <a:t> Babu (2017) developed an attendance management system using Arduino and achieved an accuracy rate of 96%.</a:t>
            </a:r>
          </a:p>
          <a:p>
            <a:pPr marL="342900" marR="0" indent="-342900" algn="just">
              <a:lnSpc>
                <a:spcPct val="107000"/>
              </a:lnSpc>
              <a:spcBef>
                <a:spcPts val="0"/>
              </a:spcBef>
              <a:spcAft>
                <a:spcPts val="800"/>
              </a:spcAft>
              <a:buFont typeface="Arial" panose="020B0604020202020204" pitchFamily="34" charset="0"/>
              <a:buChar char="•"/>
            </a:pPr>
            <a:endParaRPr lang="en-US" sz="2400" kern="1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Font typeface="Arial" panose="020B0604020202020204" pitchFamily="34" charset="0"/>
              <a:buChar char="•"/>
            </a:pPr>
            <a:r>
              <a:rPr lang="en-US" sz="2400" kern="100" dirty="0">
                <a:solidFill>
                  <a:srgbClr val="FF0000"/>
                </a:solidFill>
                <a:effectLst/>
                <a:latin typeface="Arial" panose="020B0604020202020204" pitchFamily="34" charset="0"/>
                <a:ea typeface="Calibri" panose="020F0502020204030204" pitchFamily="34" charset="0"/>
                <a:cs typeface="Arial" panose="020B0604020202020204" pitchFamily="34" charset="0"/>
              </a:rPr>
              <a:t>In conclusion, biometric authentication systems, particularly fingerprint-based attendance systems, provide a reliable and secure means of attendance tracking. Arduino is a flexible and cost-effective platform that can be used in the development of such systems. Fingerprint recognition technology is a promising area of research that continues to improve in terms of accuracy and speed. The findings of previous studies can provide valuable insights for the development of a fingerprint-based attendance system using Arduino in this project.</a:t>
            </a:r>
          </a:p>
        </p:txBody>
      </p:sp>
    </p:spTree>
    <p:extLst>
      <p:ext uri="{BB962C8B-B14F-4D97-AF65-F5344CB8AC3E}">
        <p14:creationId xmlns:p14="http://schemas.microsoft.com/office/powerpoint/2010/main" val="225231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7"/>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
            </a:pPr>
            <a:endParaRPr lang="en-US" altLang="en-US" sz="3600" dirty="0">
              <a:solidFill>
                <a:srgbClr val="00B05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043" name="Picture 19">
            <a:extLst>
              <a:ext uri="{FF2B5EF4-FFF2-40B4-BE49-F238E27FC236}">
                <a16:creationId xmlns:a16="http://schemas.microsoft.com/office/drawing/2014/main" id="{E2000113-8446-11B8-5BC2-D08D19CA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20091"/>
            <a:ext cx="7620000" cy="470535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1261D0FF-4499-C437-0E29-DE90FD5FB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8" y="2120090"/>
            <a:ext cx="7775575" cy="470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5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3CBD86-31A4-323A-4B42-7E86D3F11D3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Oval 3" descr="Parchment">
            <a:extLst>
              <a:ext uri="{FF2B5EF4-FFF2-40B4-BE49-F238E27FC236}">
                <a16:creationId xmlns:a16="http://schemas.microsoft.com/office/drawing/2014/main" id="{B94EEDC4-6711-B37E-A6E7-09F0AD762798}"/>
              </a:ext>
            </a:extLst>
          </p:cNvPr>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5" name="Slide Number Placeholder 2">
            <a:extLst>
              <a:ext uri="{FF2B5EF4-FFF2-40B4-BE49-F238E27FC236}">
                <a16:creationId xmlns:a16="http://schemas.microsoft.com/office/drawing/2014/main" id="{E69D9202-8E20-A3D9-E0FE-7C68C228E327}"/>
              </a:ext>
            </a:extLst>
          </p:cNvPr>
          <p:cNvSpPr txBox="1">
            <a:spLocks/>
          </p:cNvSpPr>
          <p:nvPr/>
        </p:nvSpPr>
        <p:spPr>
          <a:xfrm>
            <a:off x="15141845" y="7919634"/>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8</a:t>
            </a:fld>
            <a:endParaRPr lang="en-US" dirty="0"/>
          </a:p>
        </p:txBody>
      </p:sp>
      <p:pic>
        <p:nvPicPr>
          <p:cNvPr id="2050" name="Picture 2">
            <a:extLst>
              <a:ext uri="{FF2B5EF4-FFF2-40B4-BE49-F238E27FC236}">
                <a16:creationId xmlns:a16="http://schemas.microsoft.com/office/drawing/2014/main" id="{D09B81AC-3C0A-C122-BC48-7D36536BC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4" y="2278152"/>
            <a:ext cx="7412971" cy="47999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C2D0CD5-BBD5-0D6B-52CF-3F02637BE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0066" y="2278152"/>
            <a:ext cx="7197816" cy="479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34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85E49F-E6E6-0D0F-6BA5-5FF37732B327}"/>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Slide Number Placeholder 1">
            <a:extLst>
              <a:ext uri="{FF2B5EF4-FFF2-40B4-BE49-F238E27FC236}">
                <a16:creationId xmlns:a16="http://schemas.microsoft.com/office/drawing/2014/main" id="{2405627D-DD2E-7A15-7D74-7A2E15CC5B1C}"/>
              </a:ext>
            </a:extLst>
          </p:cNvPr>
          <p:cNvSpPr txBox="1">
            <a:spLocks/>
          </p:cNvSpPr>
          <p:nvPr/>
        </p:nvSpPr>
        <p:spPr>
          <a:xfrm>
            <a:off x="15141845" y="7919634"/>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9</a:t>
            </a:fld>
            <a:endParaRPr lang="en-US" dirty="0"/>
          </a:p>
        </p:txBody>
      </p:sp>
      <p:sp>
        <p:nvSpPr>
          <p:cNvPr id="4" name="Oval 3" descr="Parchment">
            <a:extLst>
              <a:ext uri="{FF2B5EF4-FFF2-40B4-BE49-F238E27FC236}">
                <a16:creationId xmlns:a16="http://schemas.microsoft.com/office/drawing/2014/main" id="{3A5EAFBD-035F-4153-251D-3A1A38DF92D2}"/>
              </a:ext>
            </a:extLst>
          </p:cNvPr>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5" name="Slide Number Placeholder 2">
            <a:extLst>
              <a:ext uri="{FF2B5EF4-FFF2-40B4-BE49-F238E27FC236}">
                <a16:creationId xmlns:a16="http://schemas.microsoft.com/office/drawing/2014/main" id="{EDBA7E70-8E5D-51C5-4386-D0FBA70F8214}"/>
              </a:ext>
            </a:extLst>
          </p:cNvPr>
          <p:cNvSpPr txBox="1">
            <a:spLocks/>
          </p:cNvSpPr>
          <p:nvPr/>
        </p:nvSpPr>
        <p:spPr>
          <a:xfrm>
            <a:off x="15141845" y="7919634"/>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9</a:t>
            </a:fld>
            <a:endParaRPr lang="en-US" dirty="0"/>
          </a:p>
        </p:txBody>
      </p:sp>
      <p:pic>
        <p:nvPicPr>
          <p:cNvPr id="3074" name="Picture 2">
            <a:extLst>
              <a:ext uri="{FF2B5EF4-FFF2-40B4-BE49-F238E27FC236}">
                <a16:creationId xmlns:a16="http://schemas.microsoft.com/office/drawing/2014/main" id="{9D102160-C965-A482-44D9-15D3706BF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85" y="2001018"/>
            <a:ext cx="7312919" cy="4579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DCF1225-CEC6-1678-A170-79683022F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001018"/>
            <a:ext cx="7648015" cy="457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18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b8d4537a-75fc-4c95-93ca-a321653b057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2FBA84ADFA4F459392BC521496E008" ma:contentTypeVersion="3" ma:contentTypeDescription="Create a new document." ma:contentTypeScope="" ma:versionID="3d3e945f7a4627cbac2968bb5756d798">
  <xsd:schema xmlns:xsd="http://www.w3.org/2001/XMLSchema" xmlns:xs="http://www.w3.org/2001/XMLSchema" xmlns:p="http://schemas.microsoft.com/office/2006/metadata/properties" xmlns:ns2="b8d4537a-75fc-4c95-93ca-a321653b0576" targetNamespace="http://schemas.microsoft.com/office/2006/metadata/properties" ma:root="true" ma:fieldsID="d883e2af49b0d48be1e1237d1bcdc862" ns2:_="">
    <xsd:import namespace="b8d4537a-75fc-4c95-93ca-a321653b0576"/>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4537a-75fc-4c95-93ca-a321653b057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58E20A-3CCF-4936-A030-6C75490658A6}">
  <ds:schemaRefs>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f05aa4fc-6785-42fa-879e-4fefad1725f6"/>
    <ds:schemaRef ds:uri="http://schemas.microsoft.com/office/2006/metadata/properties"/>
    <ds:schemaRef ds:uri="b8d4537a-75fc-4c95-93ca-a321653b0576"/>
  </ds:schemaRefs>
</ds:datastoreItem>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CC5D3EAA-58B8-465C-816A-DB758D942B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d4537a-75fc-4c95-93ca-a321653b05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7935</TotalTime>
  <Words>1695</Words>
  <Application>Microsoft Office PowerPoint</Application>
  <PresentationFormat>Custom</PresentationFormat>
  <Paragraphs>132</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Calibri</vt:lpstr>
      <vt:lpstr>Calibri Light</vt:lpstr>
      <vt:lpstr>Comic Sans MS</vt:lpstr>
      <vt:lpstr>Söhne</vt:lpstr>
      <vt:lpstr>Symbol</vt:lpstr>
      <vt:lpstr>Times New Roman</vt:lpstr>
      <vt:lpstr>Wingdings</vt:lpstr>
      <vt:lpstr>Office Theme</vt:lpstr>
      <vt:lpstr>Capstone Project Title: Fingerprint Based Attendance System Using ARDUINO Uno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Showmitra Roy</cp:lastModifiedBy>
  <cp:revision>431</cp:revision>
  <dcterms:created xsi:type="dcterms:W3CDTF">2017-01-20T15:00:05Z</dcterms:created>
  <dcterms:modified xsi:type="dcterms:W3CDTF">2023-11-23T07:38:29Z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