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2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76" r:id="rId14"/>
    <p:sldId id="277" r:id="rId15"/>
    <p:sldId id="278" r:id="rId16"/>
    <p:sldId id="279" r:id="rId17"/>
    <p:sldId id="280" r:id="rId18"/>
    <p:sldId id="281" r:id="rId19"/>
    <p:sldId id="267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10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4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6B999E-7939-4AFA-B89C-02208DA2463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stroke/about.htm?fbclid=IwAR2VDRT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3F72-DE91-4B21-A4D2-C55B69B6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680" y="676592"/>
            <a:ext cx="9983788" cy="854212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masis MT Pro Black" panose="02040A04050005020304" pitchFamily="18" charset="0"/>
              </a:rPr>
              <a:t>Use of Different Machine Learning Techniques to Predict Risk of Stroke </a:t>
            </a:r>
            <a:endParaRPr lang="en-US" sz="800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6319EC-0830-35C0-EAA0-0898A00F2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00706"/>
              </p:ext>
            </p:extLst>
          </p:nvPr>
        </p:nvGraphicFramePr>
        <p:xfrm>
          <a:off x="1210679" y="3669711"/>
          <a:ext cx="9706703" cy="216373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932915">
                  <a:extLst>
                    <a:ext uri="{9D8B030D-6E8A-4147-A177-3AD203B41FA5}">
                      <a16:colId xmlns:a16="http://schemas.microsoft.com/office/drawing/2014/main" val="2042501556"/>
                    </a:ext>
                  </a:extLst>
                </a:gridCol>
                <a:gridCol w="4773788">
                  <a:extLst>
                    <a:ext uri="{9D8B030D-6E8A-4147-A177-3AD203B41FA5}">
                      <a16:colId xmlns:a16="http://schemas.microsoft.com/office/drawing/2014/main" val="2678064740"/>
                    </a:ext>
                  </a:extLst>
                </a:gridCol>
              </a:tblGrid>
              <a:tr h="377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800" b="1" kern="100" dirty="0">
                        <a:solidFill>
                          <a:schemeClr val="bg1"/>
                        </a:solidFill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ID</a:t>
                      </a:r>
                      <a:endParaRPr lang="en-US" sz="1800" b="1" kern="100" dirty="0"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6134882"/>
                  </a:ext>
                </a:extLst>
              </a:tr>
              <a:tr h="395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SHOWMITRA ROY</a:t>
                      </a:r>
                      <a:endParaRPr lang="en-US" sz="1800" b="1" kern="100" dirty="0">
                        <a:solidFill>
                          <a:schemeClr val="bg1"/>
                        </a:solidFill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20-44208-3</a:t>
                      </a:r>
                      <a:endParaRPr lang="en-US" sz="1800" b="1" kern="100" dirty="0"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8689900"/>
                  </a:ext>
                </a:extLst>
              </a:tr>
              <a:tr h="395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ASIF AHMED TANJID</a:t>
                      </a:r>
                      <a:endParaRPr lang="en-US" sz="1800" b="1" kern="100" dirty="0">
                        <a:solidFill>
                          <a:schemeClr val="bg1"/>
                        </a:solidFill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20-44249-3</a:t>
                      </a:r>
                      <a:endParaRPr lang="en-US" sz="1800" b="1" kern="100" dirty="0"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7531771"/>
                  </a:ext>
                </a:extLst>
              </a:tr>
              <a:tr h="5404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SUNJIDA KABIR SHEPA</a:t>
                      </a:r>
                      <a:endParaRPr lang="en-US" sz="1800" b="1" kern="100" dirty="0">
                        <a:solidFill>
                          <a:schemeClr val="bg1"/>
                        </a:solidFill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20-44263-3</a:t>
                      </a:r>
                      <a:endParaRPr lang="en-US" sz="1800" b="1" kern="100" dirty="0"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8368183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MD. RAHANUR</a:t>
                      </a:r>
                      <a:r>
                        <a:rPr lang="en-US" sz="1800" b="1" kern="100" baseline="0" dirty="0">
                          <a:solidFill>
                            <a:schemeClr val="bg1"/>
                          </a:solidFill>
                          <a:effectLst/>
                        </a:rPr>
                        <a:t> NISHAN</a:t>
                      </a:r>
                      <a:endParaRPr lang="en-US" sz="1800" b="1" kern="100" dirty="0">
                        <a:solidFill>
                          <a:schemeClr val="bg1"/>
                        </a:solidFill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20-43093-1</a:t>
                      </a:r>
                      <a:endParaRPr lang="en-US" sz="1800" b="1" kern="100" dirty="0">
                        <a:effectLst/>
                        <a:latin typeface="Amasis MT Pro Black" panose="02040A040500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92616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AF0266-FCBD-74EB-8D8C-CEC2F0DD9168}"/>
              </a:ext>
            </a:extLst>
          </p:cNvPr>
          <p:cNvSpPr txBox="1"/>
          <p:nvPr/>
        </p:nvSpPr>
        <p:spPr>
          <a:xfrm>
            <a:off x="1274617" y="3220607"/>
            <a:ext cx="605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Group information: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1A6BA-95CD-A82C-0F55-056376C31B10}"/>
              </a:ext>
            </a:extLst>
          </p:cNvPr>
          <p:cNvSpPr txBox="1"/>
          <p:nvPr/>
        </p:nvSpPr>
        <p:spPr>
          <a:xfrm>
            <a:off x="3048000" y="15037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masis MT Pro Medium" panose="02040604050005020304" pitchFamily="18" charset="0"/>
              </a:rPr>
              <a:t>MACHINE LEARNING [D]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C4F8E-024F-998D-27B5-1063E5B9A0EF}"/>
              </a:ext>
            </a:extLst>
          </p:cNvPr>
          <p:cNvSpPr txBox="1"/>
          <p:nvPr/>
        </p:nvSpPr>
        <p:spPr>
          <a:xfrm>
            <a:off x="3865421" y="5902042"/>
            <a:ext cx="46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SUBMISSION DATE: 14/05/2023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D41BC-AFA1-9BFB-F386-BC9F9530C7CA}"/>
              </a:ext>
            </a:extLst>
          </p:cNvPr>
          <p:cNvSpPr txBox="1"/>
          <p:nvPr/>
        </p:nvSpPr>
        <p:spPr>
          <a:xfrm>
            <a:off x="2953062" y="2072729"/>
            <a:ext cx="6128486" cy="11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50000"/>
              </a:lnSpc>
            </a:pPr>
            <a:r>
              <a:rPr lang="nl-NL" b="1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Prof. Dr. Md. Asraf Ali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American International University- Bangladesh</a:t>
            </a:r>
            <a:endParaRPr lang="nl-NL" sz="1400" b="1" dirty="0"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0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185833-50A1-4075-9C90-F6E7B153A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8F57D9-4797-4D7F-B4C3-17628994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1E30F6-6AE7-4446-BEE0-9C043F3E8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F3DD082-FB03-4B74-A3BC-640E042E9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B910EF-CAAD-4AB5-BF50-FE7BE2F75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020" y="3428999"/>
            <a:ext cx="6875041" cy="1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7FF20-BB02-4829-AEDE-9BC028BCA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61E02E-DFEB-4F7B-9F98-6154C738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42C50-18AB-038F-440C-5E92F01B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674" y="478302"/>
            <a:ext cx="3172899" cy="1139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Amasis MT Pro Black" panose="02040A04050005020304" pitchFamily="18" charset="0"/>
                <a:sym typeface="Lato"/>
              </a:rPr>
              <a:t>Data pre-processing</a:t>
            </a:r>
            <a:endParaRPr lang="en-US" sz="3200" dirty="0"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9B522-B52B-B86B-EA02-46447606142E}"/>
              </a:ext>
            </a:extLst>
          </p:cNvPr>
          <p:cNvSpPr txBox="1"/>
          <p:nvPr/>
        </p:nvSpPr>
        <p:spPr>
          <a:xfrm>
            <a:off x="7148931" y="2731717"/>
            <a:ext cx="4793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masis MT Pro Medium" panose="02040604050005020304" pitchFamily="18" charset="0"/>
              </a:rPr>
              <a:t>After applying this Dropna function to remove id feature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2F11A-7C26-3422-29B8-65FDCE738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" y="3470561"/>
            <a:ext cx="6933061" cy="34289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EB7A31-F0AF-D2A9-C187-EC6C6C160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3257"/>
            <a:ext cx="6924203" cy="33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7C2B-1C7C-2896-2B1A-5585134C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7556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masis MT Pro Black" panose="02040A04050005020304" pitchFamily="18" charset="0"/>
                <a:sym typeface="Lato"/>
              </a:rPr>
              <a:t>Data pre-processing</a:t>
            </a:r>
            <a:endParaRPr lang="en-US" sz="3200" dirty="0">
              <a:latin typeface="Amasis MT Pro Black" panose="02040A040500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C0881-2D0F-6881-C6B6-D4F46C1F59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4616" y="2265256"/>
            <a:ext cx="10003610" cy="40801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DDD5F-1D7A-62BD-0F6B-D97EEDC446DF}"/>
              </a:ext>
            </a:extLst>
          </p:cNvPr>
          <p:cNvSpPr txBox="1"/>
          <p:nvPr/>
        </p:nvSpPr>
        <p:spPr>
          <a:xfrm>
            <a:off x="1289606" y="1629616"/>
            <a:ext cx="4959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Amasis MT Pro Medium" panose="02040604050005020304" pitchFamily="18" charset="0"/>
              </a:rPr>
              <a:t>Algorithm to scale non-numeric value. </a:t>
            </a:r>
            <a:endParaRPr lang="en-US" sz="20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9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C5F934-4BC1-43BC-8C11-D7FF80425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949F07E-43A8-4AE5-8071-17DADB607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9C354C0-0CDD-46A0-8C70-01B09B611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579" y="618517"/>
            <a:ext cx="3427091" cy="5596019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02970FB-B457-8781-B042-F68D8BE2F5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43201" y="3429000"/>
            <a:ext cx="3102501" cy="1424354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8D8E1A9-4199-72CE-F0E4-31F809A28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438" y="937569"/>
            <a:ext cx="3102501" cy="1551250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0" name="Picture 15">
            <a:extLst>
              <a:ext uri="{FF2B5EF4-FFF2-40B4-BE49-F238E27FC236}">
                <a16:creationId xmlns:a16="http://schemas.microsoft.com/office/drawing/2014/main" id="{BB8235C7-5B79-431E-A6E2-DA88CDDF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091F0-317F-5B0E-5144-AF72499B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2"/>
            <a:ext cx="6564205" cy="85546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D816-4860-5F31-99C4-9492923146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73383"/>
            <a:ext cx="6359862" cy="33112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0" i="1" u="none" strike="noStrike" baseline="0" dirty="0">
                <a:latin typeface="Amasis MT Pro Medium" panose="02040604050005020304" pitchFamily="18" charset="0"/>
              </a:rPr>
              <a:t>Naive Bayes: </a:t>
            </a:r>
            <a:r>
              <a:rPr lang="en-US" sz="1800" b="0" i="0" u="none" strike="noStrike" baseline="0" dirty="0">
                <a:latin typeface="Amasis MT Pro Medium" panose="02040604050005020304" pitchFamily="18" charset="0"/>
              </a:rPr>
              <a:t>The naive Bayes (NB) classifier was considered, which ensures probability maximization if the features are highly independent. The equation for Naive Bayes is the following: </a:t>
            </a:r>
            <a:endParaRPr lang="en-US" sz="1800" kern="0" dirty="0">
              <a:latin typeface="Amasis MT Pro Medium" panose="020406040500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kern="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Binary and multi-class classification can both be done using the Naive Bayes technique.</a:t>
            </a:r>
            <a:endParaRPr lang="en-US" sz="1800" b="0" i="0" u="none" strike="noStrike" baseline="0" dirty="0">
              <a:latin typeface="Amasis MT Pro Medium" panose="02040604050005020304" pitchFamily="18" charset="0"/>
            </a:endParaRPr>
          </a:p>
          <a:p>
            <a:pPr marL="0" marR="0" lvl="0" indent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masis MT Pro Medium" panose="020406040500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2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3F90635-5CEE-4B7B-15C0-E6FEECD3E1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0014" y="765526"/>
            <a:ext cx="6068210" cy="5461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9531-746D-A48B-2A71-066BF0DC7B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9309" y="1911928"/>
            <a:ext cx="4380727" cy="4336474"/>
          </a:xfrm>
        </p:spPr>
        <p:txBody>
          <a:bodyPr>
            <a:normAutofit/>
          </a:bodyPr>
          <a:lstStyle/>
          <a:p>
            <a:pPr algn="just"/>
            <a:r>
              <a:rPr lang="en-US" sz="1800" i="1" kern="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Decision Tree:</a:t>
            </a:r>
            <a:r>
              <a:rPr lang="en-US" sz="1800" kern="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 For the development of a decision tree, we considered J48 as a single classifier and RepTree as a base classifier in the stacking method. A DT’s leaf nodes indicate the classes, while its inside nodes stand in for a feature. </a:t>
            </a:r>
            <a:endParaRPr lang="en-US" sz="1800" dirty="0">
              <a:latin typeface="Amasis MT Pro Medium" panose="020406040500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591EC-83BF-EA14-C9D4-2D88C346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2"/>
            <a:ext cx="3740515" cy="96629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Machine learning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73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28B170-B7BC-4BDA-AF69-28A89C4F8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AAE2FB2-1E37-D645-A18B-BBE9E07769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3819" y="2078184"/>
            <a:ext cx="5555672" cy="353290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1E8C82-833C-4573-807A-A01BED37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2BEBDF-CB87-A38E-86F1-D40CECCB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746" y="609601"/>
            <a:ext cx="6564205" cy="8589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masis MT Pro Black" panose="02040A04050005020304" pitchFamily="18" charset="0"/>
              </a:rPr>
              <a:t>Machine learning models</a:t>
            </a:r>
            <a:endParaRPr lang="en-US" sz="32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6C24-1F52-E6C8-C676-25411824FD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5127" y="2285997"/>
            <a:ext cx="5043056" cy="2521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 kern="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Logistic Regression: </a:t>
            </a:r>
            <a:r>
              <a:rPr lang="en-US" kern="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Logistic regression is a statistical classification method originally developed for binary tasks but extended to multiclass tasks.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3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D10FC80-38F8-FF66-5354-855D61A3EE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3819" y="2049151"/>
            <a:ext cx="5237017" cy="3423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65ED-C072-628B-D8F6-5105F9203B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49151"/>
            <a:ext cx="5079083" cy="2495140"/>
          </a:xfrm>
        </p:spPr>
        <p:txBody>
          <a:bodyPr>
            <a:normAutofit/>
          </a:bodyPr>
          <a:lstStyle/>
          <a:p>
            <a:pPr algn="just"/>
            <a:r>
              <a:rPr lang="en-US" sz="1800" i="1" kern="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K-Nearest Neighbors:</a:t>
            </a:r>
            <a:r>
              <a:rPr lang="en-US" sz="1800" kern="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 The K-Nearest Neighbor (K-NN) classifier is a distance-based method for calculating the similarity or difference between two instances in the dataset being studied. </a:t>
            </a:r>
            <a:endParaRPr lang="en-US" sz="1800" dirty="0">
              <a:latin typeface="Amasis MT Pro Medium" panose="020406040500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C2BDF-8D8F-CBE6-E9EA-29F2317F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45" y="609597"/>
            <a:ext cx="7495935" cy="80153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Machine learning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76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358E0D5-2933-C6CA-D70D-10F75002A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8182" y="1822215"/>
            <a:ext cx="5979762" cy="3213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F19C-4A57-5D6A-CAB2-D15D0B55CF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105887"/>
            <a:ext cx="4649726" cy="2438400"/>
          </a:xfrm>
        </p:spPr>
        <p:txBody>
          <a:bodyPr>
            <a:normAutofit/>
          </a:bodyPr>
          <a:lstStyle/>
          <a:p>
            <a:pPr algn="just"/>
            <a:r>
              <a:rPr lang="en-US" sz="1800" i="1" kern="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Support Vector Machine: </a:t>
            </a:r>
            <a:r>
              <a:rPr lang="en-US" sz="1800" kern="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Support 	Vector Machine (SVM) is a supervised machine learning algorithm used for both classification and regression. </a:t>
            </a:r>
            <a:endParaRPr lang="en-US" sz="1800" dirty="0">
              <a:latin typeface="Amasis MT Pro Medium" panose="020406040500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15D06-CDB6-3A63-3743-7EDD862F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3" y="568037"/>
            <a:ext cx="9047018" cy="72043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Machine learning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217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8B60-792E-FEE4-F724-0DB3E8B2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565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masis MT Pro Black" panose="02040A040500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4199-A098-A722-A789-57B498527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718"/>
            <a:ext cx="10363826" cy="7033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masis MT Pro Medium" panose="02040604050005020304" pitchFamily="18" charset="0"/>
              </a:rPr>
              <a:t>Accuracy rate for different models: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EBFE04D-D421-E0B0-098D-7081F9DD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37" y="1845029"/>
            <a:ext cx="5218096" cy="3275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24F77-4366-A807-2FDC-DADE19E1520D}"/>
              </a:ext>
            </a:extLst>
          </p:cNvPr>
          <p:cNvSpPr txBox="1"/>
          <p:nvPr/>
        </p:nvSpPr>
        <p:spPr>
          <a:xfrm>
            <a:off x="762001" y="2414529"/>
            <a:ext cx="5541818" cy="2705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 algn="just">
              <a:lnSpc>
                <a:spcPct val="107000"/>
              </a:lnSpc>
              <a:spcBef>
                <a:spcPts val="0"/>
              </a:spcBef>
              <a:spcAft>
                <a:spcPts val="1055"/>
              </a:spcAft>
            </a:pPr>
            <a:r>
              <a:rPr lang="en-US" sz="2000" i="0" kern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The highest accuracy from the different models is 96.05% for the Support Vector Machine. The same accuracy (96.05%) was for Linear Regression. The least accurate for predicting stroke is 87.21% for Naive Bayes. The KNN model gave 95.23% accuracy which is near the highest accuracy. The accuracy of the Decision Tree is 92.14%.</a:t>
            </a:r>
            <a:endParaRPr lang="en-US" sz="2000" i="1" kern="0" dirty="0">
              <a:solidFill>
                <a:srgbClr val="000000"/>
              </a:solidFill>
              <a:effectLst/>
              <a:latin typeface="Amasis MT Pro Medium" panose="020406040500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58FC-A522-740B-F61F-11051588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145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masis MT Pro Black" panose="02040A040500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75CE-AE93-6337-6F82-4B992893F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524001"/>
            <a:ext cx="5652654" cy="4470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Figure shows the comparison between the stroke and the other features. From THIS figure At the age of 40 to 80 the possibility of stroke is higher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Moreover, the average glucose level gradually increased at this age. Having hypertension makes the high possibility of stroke. Heart disease also causes a stroke. Also, BMI gets higher at the age of 50 and it causes serious damage to the body.</a:t>
            </a:r>
          </a:p>
          <a:p>
            <a:pPr marL="0" indent="0" algn="just">
              <a:buNone/>
            </a:pPr>
            <a:endParaRPr lang="en-US" dirty="0">
              <a:latin typeface="Amasis MT Pro Medium" panose="020406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42732-F23F-1750-3802-CFB2CA931C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80014" y="1524001"/>
            <a:ext cx="5265622" cy="41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FC0E-8BB1-9F07-BDFE-EF2297F5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729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  <a:ea typeface="Lato"/>
                <a:cs typeface="Arial" panose="020B0604020202020204" pitchFamily="34" charset="0"/>
                <a:sym typeface="Lato"/>
              </a:rPr>
              <a:t>Literature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  <a:ea typeface="Lato"/>
                <a:cs typeface="Lato"/>
                <a:sym typeface="Lato"/>
              </a:rPr>
              <a:t>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  <a:ea typeface="Lato"/>
                <a:cs typeface="Arial" panose="020B0604020202020204" pitchFamily="34" charset="0"/>
                <a:sym typeface="Lato"/>
              </a:rPr>
              <a:t>Review</a:t>
            </a:r>
            <a:endParaRPr lang="en-US" sz="3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20D196-FCFA-131D-BE9D-F1656038AFD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49268187"/>
              </p:ext>
            </p:extLst>
          </p:nvPr>
        </p:nvGraphicFramePr>
        <p:xfrm>
          <a:off x="1493559" y="1383015"/>
          <a:ext cx="9479234" cy="5062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06841">
                  <a:extLst>
                    <a:ext uri="{9D8B030D-6E8A-4147-A177-3AD203B41FA5}">
                      <a16:colId xmlns:a16="http://schemas.microsoft.com/office/drawing/2014/main" val="3997966434"/>
                    </a:ext>
                  </a:extLst>
                </a:gridCol>
                <a:gridCol w="3972393">
                  <a:extLst>
                    <a:ext uri="{9D8B030D-6E8A-4147-A177-3AD203B41FA5}">
                      <a16:colId xmlns:a16="http://schemas.microsoft.com/office/drawing/2014/main" val="3257439888"/>
                    </a:ext>
                  </a:extLst>
                </a:gridCol>
              </a:tblGrid>
              <a:tr h="542478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Amasis MT Pro Medium" panose="02040604050005020304" pitchFamily="18" charset="0"/>
                          <a:cs typeface="Times New Roman" panose="02020603050405020304" pitchFamily="18" charset="0"/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Amasis MT Pro Medium" panose="02040604050005020304" pitchFamily="18" charset="0"/>
                          <a:cs typeface="Times New Roman" panose="02020603050405020304" pitchFamily="18" charset="0"/>
                        </a:rPr>
                        <a:t>Citations: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0430"/>
                  </a:ext>
                </a:extLst>
              </a:tr>
              <a:tr h="4520275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Amasis MT Pro Medium" panose="02040604050005020304" pitchFamily="18" charset="0"/>
                          <a:ea typeface="+mn-ea"/>
                          <a:cs typeface="+mn-cs"/>
                        </a:rPr>
                        <a:t>Firstly, the authors of the paper [3] have used eight different machine learning algorithms such as Naive Bayes (NB), Random Forest (RF), Logistic Regression (LR), K-Nearest Neighbors (KNN), Stochastic Gradient Descent (SGD), Decision Tree (DT), Multilayer Perceptron (MLP), Majority Voting, and Stacking in order to accurately detect a stroke. For their research, the authors used the dataset [4] from Kaggle which contained information regarding the 11 key features of stroke from 3254 participants. The accuracy of the Naive Bayes was 84%, Random Forest was 79%, Logistic Regression was 81%, K-Nearest Neighbors was 88%, Stochastic Gradient Descent was 91%, Decision Tree was 92%, Multilayer Perceptron was 93%, Majority Voting was 97%, and Stacking was 98%. Stacking had the highest accuracy of 98% in stroke detection in their research paper.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masis MT Pro Medium" panose="02040604050005020304" pitchFamily="18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Amasis MT Pro Medium" panose="02040604050005020304" pitchFamily="18" charset="0"/>
                          <a:ea typeface="+mn-ea"/>
                          <a:cs typeface="+mn-cs"/>
                        </a:rPr>
                        <a:t>3]  Dritsas, E. and Trigka, M., “Stroke risk prediction with machine learning techniques,” Sensors, vol. 22, no. 13, p. 4670, 2022.</a:t>
                      </a:r>
                    </a:p>
                    <a:p>
                      <a:pPr algn="just"/>
                      <a:endParaRPr lang="en-US" dirty="0">
                        <a:latin typeface="Amasis MT Pro Medium" panose="020406040500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95300C9-524D-5693-1177-DC8A69834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8" r="934" b="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D4D58-9C6F-A423-18B2-008A9608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8"/>
            <a:ext cx="6672886" cy="760578"/>
          </a:xfrm>
        </p:spPr>
        <p:txBody>
          <a:bodyPr>
            <a:normAutofit/>
          </a:bodyPr>
          <a:lstStyle/>
          <a:p>
            <a:r>
              <a:rPr lang="e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Table of Contents</a:t>
            </a:r>
            <a:endParaRPr 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F57B-3957-4327-BFF0-D319AD945E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9" y="1678898"/>
            <a:ext cx="6672886" cy="4112302"/>
          </a:xfrm>
        </p:spPr>
        <p:txBody>
          <a:bodyPr>
            <a:normAutofit/>
          </a:bodyPr>
          <a:lstStyle/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Objectives</a:t>
            </a:r>
          </a:p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Problem statement</a:t>
            </a:r>
          </a:p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Methodology</a:t>
            </a:r>
          </a:p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Dataset description</a:t>
            </a:r>
          </a:p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Data pre-processing</a:t>
            </a:r>
          </a:p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</a:rPr>
              <a:t>Machine learning models</a:t>
            </a:r>
          </a:p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</a:rPr>
              <a:t>Results</a:t>
            </a:r>
          </a:p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Literature review</a:t>
            </a:r>
          </a:p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Conclusion</a:t>
            </a:r>
          </a:p>
          <a:p>
            <a:pPr marL="285750" lvl="0" indent="-28575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145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A691-4F56-C786-30FE-DCCDCE9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89548"/>
            <a:ext cx="10364451" cy="61459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83FD-A4A2-2A6C-B625-2E066A870D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4479" y="2218543"/>
            <a:ext cx="10483121" cy="2443397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3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A stroke constitutes a threat to a human’s life that should be prevented and/or treated to avoid unexpected complications. Nowadays, with the rapid evolution of AI/ML, clinical providers, medical experts and decision-makers can exploit the established models to discover the most relevant features (or, else, risk factors) for stroke occurrence, and can assess the respective probability or risk.</a:t>
            </a:r>
          </a:p>
        </p:txBody>
      </p:sp>
    </p:spTree>
    <p:extLst>
      <p:ext uri="{BB962C8B-B14F-4D97-AF65-F5344CB8AC3E}">
        <p14:creationId xmlns:p14="http://schemas.microsoft.com/office/powerpoint/2010/main" val="1347470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38BD-DE7C-479D-25A2-75F774C9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3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7405-8D2E-82E6-D07D-8DA81DBFB5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507" y="1618937"/>
            <a:ext cx="10687987" cy="4467069"/>
          </a:xfrm>
        </p:spPr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44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[1]“Aboutstroke,”Nov2022.[Online].Available: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hlinkClick r:id="rId2"/>
              </a:rPr>
              <a:t>https://www.cdc.gov/stroke/about.htm?fbclid=IwAR2VDRTw</a:t>
            </a:r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IDLOECyPkzoTOsvzJrl8UDfGvFmjC6Zaa12MAyOrrg0zEjLyw#:„:text=A%20stroke%2C%20sometimes%20called%20a, term%20disability%2C%20or%20even%20death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44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[2] Tazin, T., Alam, M. N., Dola, N. N., Bari, M. S., Bourouis, S., and Monirujjaman Khan, M., “Stroke disease detection and prediction using robust learning approaches,” Nov 2021. [Online]. Available:https://www.hindawi.com/journals/jhe/2021/7633381/?fbclid=IwAR3XpfsouLk4D-Bnbx94mK6DG9VvRau9DZ3NRfZx3ZUkJ7kV6sggbY7iekw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44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[3] Dritsas, E. and Trigka, M., “Stroke risk prediction with machine learning techniques,” Sensors, vol. 22, no. 13, p. 4670, 2022.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44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[4] Hung, C.-Y., Chen, W.-C., Lai, P.-T., Lin, C.-H., and Lee, C.-C., “Comparing deep neural network and other machine learning algorithms for stroke prediction in a large-scale population-based electronic medical claims database,” in 2017 39th Annual International Conference of the IEEE Engineering in Medicine and Biology Society (EMBC). IEEE, 2017, pp. 3110–3113.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44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[5] Fedesoriano, “Stroke prediction dataset,” Jan 2021. [Online]. Available:</a:t>
            </a:r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44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https://www.kaggle.com/datasets/fedesoriano/stroke-prediction-dataset</a:t>
            </a:r>
          </a:p>
        </p:txBody>
      </p:sp>
    </p:spTree>
    <p:extLst>
      <p:ext uri="{BB962C8B-B14F-4D97-AF65-F5344CB8AC3E}">
        <p14:creationId xmlns:p14="http://schemas.microsoft.com/office/powerpoint/2010/main" val="152575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1ADFD33-35A1-08ED-A161-6E42A637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6508" y="957486"/>
            <a:ext cx="3285330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47D77-C2AE-A39D-7195-50E051CF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407110"/>
            <a:ext cx="10916365" cy="9185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masis MT Pro Black" panose="02040A04050005020304" pitchFamily="18" charset="0"/>
              </a:rPr>
              <a:t>Thank You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3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5408-9944-8242-3F1F-A964BE97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7297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0177-EAC0-8BC7-B3AA-51B1FFA8D8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8858"/>
            <a:ext cx="10363826" cy="3373469"/>
          </a:xfrm>
        </p:spPr>
        <p:txBody>
          <a:bodyPr>
            <a:normAutofit/>
          </a:bodyPr>
          <a:lstStyle/>
          <a:p>
            <a:pPr algn="just" rtl="0"/>
            <a:r>
              <a:rPr lang="en-US" dirty="0">
                <a:effectLst/>
                <a:latin typeface="Amasis MT Pro Medium" panose="02040604050005020304" pitchFamily="18" charset="0"/>
                <a:cs typeface="Times New Roman" panose="02020603050405020304" pitchFamily="18" charset="0"/>
              </a:rPr>
              <a:t>Stroke is a severe medical condition that results from the sudden stoppage of blood flow to a part of the brain.</a:t>
            </a:r>
          </a:p>
          <a:p>
            <a:pPr algn="just" rtl="0"/>
            <a:r>
              <a:rPr lang="en-US" dirty="0">
                <a:effectLst/>
                <a:latin typeface="Amasis MT Pro Medium" panose="02040604050005020304" pitchFamily="18" charset="0"/>
                <a:cs typeface="Times New Roman" panose="02020603050405020304" pitchFamily="18" charset="0"/>
              </a:rPr>
              <a:t>Early detection of stroke risk is necessary to prevent disability and promote a healthy lifestyle.</a:t>
            </a:r>
          </a:p>
          <a:p>
            <a:pPr algn="just" rtl="0"/>
            <a:r>
              <a:rPr lang="en-US" dirty="0">
                <a:effectLst/>
                <a:latin typeface="Amasis MT Pro Medium" panose="02040604050005020304" pitchFamily="18" charset="0"/>
                <a:cs typeface="Times New Roman" panose="02020603050405020304" pitchFamily="18" charset="0"/>
              </a:rPr>
              <a:t>Machine learning models can be used to evaluate and predict the risk of stroke.</a:t>
            </a:r>
          </a:p>
        </p:txBody>
      </p:sp>
    </p:spTree>
    <p:extLst>
      <p:ext uri="{BB962C8B-B14F-4D97-AF65-F5344CB8AC3E}">
        <p14:creationId xmlns:p14="http://schemas.microsoft.com/office/powerpoint/2010/main" val="26837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67AC-FE67-3E82-AC6F-219FEB7B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392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masis MT Pro Black" panose="02040A040500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A81C-6A4F-115D-2553-1FA0F3F9FA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565564"/>
            <a:ext cx="10364451" cy="4225635"/>
          </a:xfrm>
        </p:spPr>
        <p:txBody>
          <a:bodyPr>
            <a:normAutofit/>
          </a:bodyPr>
          <a:lstStyle/>
          <a:p>
            <a:pPr rtl="0"/>
            <a:r>
              <a:rPr lang="en-US" sz="1800" dirty="0">
                <a:effectLst/>
                <a:latin typeface="Amasis MT Pro Medium" panose="02040604050005020304" pitchFamily="18" charset="0"/>
                <a:cs typeface="Times New Roman" panose="02020603050405020304" pitchFamily="18" charset="0"/>
              </a:rPr>
              <a:t>A dataset with relevant features is preprocessed to make it suitable for the experiment.</a:t>
            </a:r>
          </a:p>
          <a:p>
            <a:pPr rtl="0"/>
            <a:r>
              <a:rPr lang="en-US" sz="1800" dirty="0">
                <a:effectLst/>
                <a:latin typeface="Amasis MT Pro Medium" panose="02040604050005020304" pitchFamily="18" charset="0"/>
                <a:cs typeface="Times New Roman" panose="02020603050405020304" pitchFamily="18" charset="0"/>
              </a:rPr>
              <a:t>Various machine learning models such as Naive Bayes, Decision Tree, Logistic Regression, K-Nearest Neighbors, and Support Vector Machine are applied to the dataset to predict the risk of stroke.</a:t>
            </a:r>
          </a:p>
          <a:p>
            <a:pPr rtl="0"/>
            <a:r>
              <a:rPr lang="en-US" sz="1800" dirty="0">
                <a:effectLst/>
                <a:latin typeface="Amasis MT Pro Medium" panose="02040604050005020304" pitchFamily="18" charset="0"/>
                <a:cs typeface="Times New Roman" panose="02020603050405020304" pitchFamily="18" charset="0"/>
              </a:rPr>
              <a:t>The accuracy of the models is calculated, and the results show that SVM and LR have a 96.05% accuracy for 6 features, while the other models vary from 87% to 95%.</a:t>
            </a:r>
          </a:p>
          <a:p>
            <a:pPr rtl="0"/>
            <a:r>
              <a:rPr lang="en-US" sz="1800" dirty="0">
                <a:effectLst/>
                <a:latin typeface="Amasis MT Pro Medium" panose="02040604050005020304" pitchFamily="18" charset="0"/>
                <a:cs typeface="Times New Roman" panose="02020603050405020304" pitchFamily="18" charset="0"/>
              </a:rPr>
              <a:t>The accuracy for all features is over 90% for all the models and 96.05% for SVM, LR, and NB, which is an improved accuracy compared to previous works on the same dataset.</a:t>
            </a:r>
            <a:endParaRPr lang="en-US" sz="18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4802-FB53-C9C5-C75D-3D631073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729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801F-BC40-191A-FA18-51E81EB7B2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717964"/>
            <a:ext cx="10364451" cy="3453643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masis MT Pro Medium" panose="02040604050005020304" pitchFamily="18" charset="0"/>
                <a:ea typeface="Times New Roman" panose="02020603050405020304" pitchFamily="18" charset="0"/>
              </a:rPr>
              <a:t>Stroke is a leading cause of death and disability worldwide, and it is imperative to identify individuals who are at high risk of developing a stroke. However, accurately predicting the risk of stroke in an individual is a challenging task that requires complex analysis of various risk factors.</a:t>
            </a:r>
          </a:p>
          <a:p>
            <a:pPr marL="0" marR="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masis MT Pro Medium" panose="02040604050005020304" pitchFamily="18" charset="0"/>
                <a:ea typeface="Times New Roman" panose="02020603050405020304" pitchFamily="18" charset="0"/>
              </a:rPr>
              <a:t>To address this issue, different machine learning techniques have been applied to predict the risk of stroke. However, the effectiveness of these techniques varies, and there is a need to evaluate and compare their performance to identify the most accurate and reliable approach.</a:t>
            </a:r>
            <a:endParaRPr lang="en-US" sz="24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0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0ABD-20BC-4FB8-7823-E908D42E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106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methodology</a:t>
            </a:r>
            <a:endParaRPr lang="en-US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24732-1E9E-F8C0-B792-8B9E0F17207F}"/>
              </a:ext>
            </a:extLst>
          </p:cNvPr>
          <p:cNvSpPr txBox="1"/>
          <p:nvPr/>
        </p:nvSpPr>
        <p:spPr>
          <a:xfrm>
            <a:off x="1178802" y="1307361"/>
            <a:ext cx="10099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Amasis MT Pro Medium" panose="02040604050005020304" pitchFamily="18" charset="0"/>
              </a:rPr>
              <a:t>For our research, a basic approach was used to conduct the research. </a:t>
            </a:r>
            <a:endParaRPr lang="en-US" sz="2400" dirty="0">
              <a:latin typeface="Amasis MT Pro Medium" panose="020406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CCD1A-C33A-0BC2-F388-9D9C48F8E097}"/>
              </a:ext>
            </a:extLst>
          </p:cNvPr>
          <p:cNvSpPr txBox="1"/>
          <p:nvPr/>
        </p:nvSpPr>
        <p:spPr>
          <a:xfrm>
            <a:off x="914400" y="1757033"/>
            <a:ext cx="2008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Block Diagram: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1A6AAAF-12C3-B5BF-F06E-449A6B49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34" y="2126365"/>
            <a:ext cx="6407358" cy="45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B8AB-01EB-A32A-BAF7-4C0EC600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995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Dataset description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3057-67E3-8BD8-5A91-46F0A3DEC9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0544" y="1634831"/>
            <a:ext cx="10321636" cy="8451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masis MT Pro Medium" panose="02040604050005020304" pitchFamily="18" charset="0"/>
              </a:rPr>
              <a:t>Dataset link : https://www.kaggle.com/datasets/fedesoriano/stroke-prediction-dataset?resource=download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EEB90-9193-4DFE-CF19-7C19C884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0" y="2479958"/>
            <a:ext cx="10321636" cy="39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8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5FFE-EC03-9102-00D2-0AF08381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34518"/>
            <a:ext cx="10364451" cy="5401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149B-F54D-70A8-AE56-06E501FB53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648691"/>
            <a:ext cx="10364451" cy="374072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Amasis MT Pro Medium" panose="02040604050005020304" pitchFamily="18" charset="0"/>
                <a:ea typeface="Times New Roman" panose="02020603050405020304" pitchFamily="18" charset="0"/>
              </a:rPr>
              <a:t>Dataset acquired from Kaggle, titled "Stroke Prediction Dataset"</a:t>
            </a:r>
          </a:p>
          <a:p>
            <a:pPr algn="just"/>
            <a:r>
              <a:rPr lang="en-US" sz="1800" dirty="0">
                <a:effectLst/>
                <a:latin typeface="Amasis MT Pro Medium" panose="02040604050005020304" pitchFamily="18" charset="0"/>
                <a:ea typeface="Times New Roman" panose="02020603050405020304" pitchFamily="18" charset="0"/>
              </a:rPr>
              <a:t>Dataset contains 12 features/attributes and 5110 participants</a:t>
            </a:r>
          </a:p>
          <a:p>
            <a:pPr algn="just"/>
            <a:r>
              <a:rPr lang="en-US" sz="1800" dirty="0">
                <a:effectLst/>
                <a:latin typeface="Amasis MT Pro Medium" panose="02040604050005020304" pitchFamily="18" charset="0"/>
                <a:ea typeface="Times New Roman" panose="02020603050405020304" pitchFamily="18" charset="0"/>
              </a:rPr>
              <a:t>Features include gender, age, hypertension, heart disease, marital status, work type, residence type, average glucose level, BMI, smoking status, and stroke status</a:t>
            </a:r>
          </a:p>
          <a:p>
            <a:pPr algn="just"/>
            <a:r>
              <a:rPr lang="en-US" sz="1800" dirty="0">
                <a:effectLst/>
                <a:latin typeface="Amasis MT Pro Medium" panose="02040604050005020304" pitchFamily="18" charset="0"/>
                <a:ea typeface="Times New Roman" panose="02020603050405020304" pitchFamily="18" charset="0"/>
              </a:rPr>
              <a:t>Most features are nominal, while age, average glucose level, and BMI are numerical</a:t>
            </a:r>
          </a:p>
          <a:p>
            <a:pPr algn="just"/>
            <a:r>
              <a:rPr lang="en-US" sz="1800" dirty="0">
                <a:effectLst/>
                <a:latin typeface="Amasis MT Pro Medium" panose="02040604050005020304" pitchFamily="18" charset="0"/>
                <a:ea typeface="Times New Roman" panose="02020603050405020304" pitchFamily="18" charset="0"/>
              </a:rPr>
              <a:t>Pre-trained models were used, so the dataset was only used for testing accuracy</a:t>
            </a:r>
            <a:endParaRPr lang="en-US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4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194D91-9FD4-4CB4-AD8E-C842798FF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87B275B-62BF-40C0-95BA-606F0ACC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E8805-3EA4-4406-A843-10FB62D15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020" y="3429000"/>
            <a:ext cx="7421138" cy="1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2099E-AFE3-450F-AC2A-7A52DE354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91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BC5777-6C9B-4A78-9BA6-92FA4E86B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3653F-9680-A149-80F4-336A7829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Amasis MT Pro Black" panose="02040A04050005020304" pitchFamily="18" charset="0"/>
                <a:sym typeface="Lato"/>
              </a:rPr>
              <a:t>Data pre-processing</a:t>
            </a:r>
            <a:endParaRPr lang="en-US" sz="3200" b="1" dirty="0"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DA0D1-6E82-F433-7E18-CF4C338EBD84}"/>
              </a:ext>
            </a:extLst>
          </p:cNvPr>
          <p:cNvSpPr txBox="1"/>
          <p:nvPr/>
        </p:nvSpPr>
        <p:spPr>
          <a:xfrm>
            <a:off x="7800109" y="2604655"/>
            <a:ext cx="4142509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cap="all" dirty="0">
                <a:latin typeface="Amasis MT Pro Medium" panose="02040604050005020304" pitchFamily="18" charset="0"/>
              </a:rPr>
              <a:t>First import all necessary modules, and settings.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CF07C-39F5-8638-8674-5D246599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67" y="-70338"/>
            <a:ext cx="7479158" cy="34289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202CC5-6DA8-0D4E-3C63-F506B59FD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7" y="3428999"/>
            <a:ext cx="7479159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442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617</TotalTime>
  <Words>1393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Amasis MT Pro Black</vt:lpstr>
      <vt:lpstr>Amasis MT Pro Medium</vt:lpstr>
      <vt:lpstr>Arial</vt:lpstr>
      <vt:lpstr>Arial Rounded MT Bold</vt:lpstr>
      <vt:lpstr>Tw Cen MT</vt:lpstr>
      <vt:lpstr>Wingdings</vt:lpstr>
      <vt:lpstr>Droplet</vt:lpstr>
      <vt:lpstr>Use of Different Machine Learning Techniques to Predict Risk of Stroke </vt:lpstr>
      <vt:lpstr>Table of Contents</vt:lpstr>
      <vt:lpstr>OBJECTIVES</vt:lpstr>
      <vt:lpstr>objectives</vt:lpstr>
      <vt:lpstr>Problem statement</vt:lpstr>
      <vt:lpstr>methodology</vt:lpstr>
      <vt:lpstr>Dataset description</vt:lpstr>
      <vt:lpstr>Dataset description</vt:lpstr>
      <vt:lpstr>Data pre-processing</vt:lpstr>
      <vt:lpstr>Data pre-processing</vt:lpstr>
      <vt:lpstr>Data pre-processing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Results</vt:lpstr>
      <vt:lpstr>Results</vt:lpstr>
      <vt:lpstr>Literature Review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Effectiveness of Encryption Techniques in Data Security</dc:title>
  <dc:creator>SHOWMITRA ROY</dc:creator>
  <cp:lastModifiedBy>SHOWMITRA ROY</cp:lastModifiedBy>
  <cp:revision>16</cp:revision>
  <dcterms:created xsi:type="dcterms:W3CDTF">2023-02-27T16:22:51Z</dcterms:created>
  <dcterms:modified xsi:type="dcterms:W3CDTF">2023-05-13T18:51:38Z</dcterms:modified>
</cp:coreProperties>
</file>