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8" r:id="rId6"/>
    <p:sldId id="260" r:id="rId7"/>
    <p:sldId id="262" r:id="rId8"/>
    <p:sldId id="263" r:id="rId9"/>
    <p:sldId id="265" r:id="rId10"/>
    <p:sldId id="266" r:id="rId11"/>
    <p:sldId id="267" r:id="rId12"/>
    <p:sldId id="279" r:id="rId13"/>
    <p:sldId id="268" r:id="rId14"/>
    <p:sldId id="269" r:id="rId15"/>
    <p:sldId id="273" r:id="rId16"/>
    <p:sldId id="274" r:id="rId17"/>
    <p:sldId id="270" r:id="rId18"/>
    <p:sldId id="280" r:id="rId19"/>
    <p:sldId id="281" r:id="rId20"/>
    <p:sldId id="282" r:id="rId21"/>
    <p:sldId id="283" r:id="rId22"/>
    <p:sldId id="284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roysh\Downloads\Book1%20(1)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Sheet1!$E$57:$E$62</cx:f>
        <cx:lvl ptCount="6">
          <cx:pt idx="0">Business Understanding</cx:pt>
          <cx:pt idx="1">Data Understanding</cx:pt>
          <cx:pt idx="2">Data Preparation</cx:pt>
          <cx:pt idx="3">Modeling</cx:pt>
          <cx:pt idx="4">Evaluation</cx:pt>
          <cx:pt idx="5">Deployment</cx:pt>
        </cx:lvl>
      </cx:strDim>
      <cx:numDim type="val">
        <cx:f>Sheet1!$F$57:$F$62</cx:f>
        <cx:lvl ptCount="6" formatCode="General">
          <cx:pt idx="0">2</cx:pt>
          <cx:pt idx="1">2</cx:pt>
          <cx:pt idx="2">4</cx:pt>
          <cx:pt idx="3">8</cx:pt>
          <cx:pt idx="4">4</cx:pt>
          <cx:pt idx="5">2</cx:pt>
        </cx:lvl>
      </cx:numDim>
    </cx:data>
  </cx:chartData>
  <cx:chart>
    <cx:title pos="t" align="ctr" overlay="0">
      <cx:tx>
        <cx:txData>
          <cx:v>Week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Week</a:t>
          </a:r>
        </a:p>
      </cx:txPr>
    </cx:title>
    <cx:plotArea>
      <cx:plotAreaRegion>
        <cx:series layoutId="waterfall" uniqueId="{FA4B4EC7-89EE-43F9-939D-E7EB62D6BDB8}">
          <cx:tx>
            <cx:txData>
              <cx:f>Sheet1!$F$56</cx:f>
              <cx:v>Week</cx:v>
            </cx:txData>
          </cx:tx>
          <cx:dataLabels pos="outEnd">
            <cx:visibility seriesName="0" categoryName="0" value="1"/>
          </cx:dataLabels>
          <cx:dataId val="0"/>
          <cx:layoutPr>
            <cx:visibility connectorLines="0"/>
            <cx:subtotals/>
          </cx:layoutPr>
        </cx:series>
      </cx:plotAreaRegion>
      <cx:axis id="0">
        <cx:catScaling gapWidth="0.25"/>
        <cx:tickLabels/>
      </cx:axis>
      <cx:axis id="1" hidden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7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561E0-A647-4E6F-B777-6CAC45601C40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3E3875-B4BA-4746-ACB0-03CBACA39606}">
      <dgm:prSet/>
      <dgm:spPr/>
      <dgm:t>
        <a:bodyPr/>
        <a:lstStyle/>
        <a:p>
          <a:r>
            <a:rPr lang="en-US" b="0" i="0" baseline="0">
              <a:latin typeface="Amasis MT Pro Medium" panose="02040604050005020304" pitchFamily="18" charset="0"/>
            </a:rPr>
            <a:t>Credit card fraud detection using machine learning and data science requires balancing accuracy and false positives.</a:t>
          </a:r>
          <a:endParaRPr lang="en-US">
            <a:latin typeface="Amasis MT Pro Medium" panose="02040604050005020304" pitchFamily="18" charset="0"/>
          </a:endParaRPr>
        </a:p>
      </dgm:t>
    </dgm:pt>
    <dgm:pt modelId="{EBA7E882-9FA3-4798-899B-7970BE4A0F18}" type="parTrans" cxnId="{875A55C7-F4C7-41FB-AFC8-1C78D552AF76}">
      <dgm:prSet/>
      <dgm:spPr/>
      <dgm:t>
        <a:bodyPr/>
        <a:lstStyle/>
        <a:p>
          <a:endParaRPr lang="en-US"/>
        </a:p>
      </dgm:t>
    </dgm:pt>
    <dgm:pt modelId="{22E897A9-B98B-4782-8B39-B0749946C252}" type="sibTrans" cxnId="{875A55C7-F4C7-41FB-AFC8-1C78D552AF76}">
      <dgm:prSet/>
      <dgm:spPr/>
      <dgm:t>
        <a:bodyPr/>
        <a:lstStyle/>
        <a:p>
          <a:endParaRPr lang="en-US"/>
        </a:p>
      </dgm:t>
    </dgm:pt>
    <dgm:pt modelId="{24C61C2C-AE32-4D1A-9442-C915B3E24FCB}">
      <dgm:prSet/>
      <dgm:spPr/>
      <dgm:t>
        <a:bodyPr/>
        <a:lstStyle/>
        <a:p>
          <a:r>
            <a:rPr lang="en-US" b="0" i="0" baseline="0" dirty="0">
              <a:latin typeface="Amasis MT Pro Medium" panose="02040604050005020304" pitchFamily="18" charset="0"/>
            </a:rPr>
            <a:t>False positives harm customer experience and false negatives lead to financial losses.</a:t>
          </a:r>
          <a:endParaRPr lang="en-US" dirty="0">
            <a:latin typeface="Amasis MT Pro Medium" panose="02040604050005020304" pitchFamily="18" charset="0"/>
          </a:endParaRPr>
        </a:p>
      </dgm:t>
    </dgm:pt>
    <dgm:pt modelId="{78B61D62-BDFD-4409-BB42-C83ED11B7FF3}" type="parTrans" cxnId="{5B063A18-CF7B-462D-961F-62A3A397BF72}">
      <dgm:prSet/>
      <dgm:spPr/>
      <dgm:t>
        <a:bodyPr/>
        <a:lstStyle/>
        <a:p>
          <a:endParaRPr lang="en-US"/>
        </a:p>
      </dgm:t>
    </dgm:pt>
    <dgm:pt modelId="{03F682DE-5828-4258-AB77-E9BB4B86FE65}" type="sibTrans" cxnId="{5B063A18-CF7B-462D-961F-62A3A397BF72}">
      <dgm:prSet/>
      <dgm:spPr/>
      <dgm:t>
        <a:bodyPr/>
        <a:lstStyle/>
        <a:p>
          <a:endParaRPr lang="en-US"/>
        </a:p>
      </dgm:t>
    </dgm:pt>
    <dgm:pt modelId="{84E05262-E58A-45B0-AC08-966C54D41325}">
      <dgm:prSet/>
      <dgm:spPr/>
      <dgm:t>
        <a:bodyPr/>
        <a:lstStyle/>
        <a:p>
          <a:r>
            <a:rPr lang="en-US" b="0" i="0" baseline="0">
              <a:latin typeface="Amasis MT Pro Medium" panose="02040604050005020304" pitchFamily="18" charset="0"/>
            </a:rPr>
            <a:t>Financial institutions must process high volumes of transactional data in real-time, requiring efficient machine learning algorithms. </a:t>
          </a:r>
          <a:endParaRPr lang="en-US">
            <a:latin typeface="Amasis MT Pro Medium" panose="02040604050005020304" pitchFamily="18" charset="0"/>
          </a:endParaRPr>
        </a:p>
      </dgm:t>
    </dgm:pt>
    <dgm:pt modelId="{3C58D04D-F257-4461-BF09-FD5C568DAB51}" type="parTrans" cxnId="{5EA9C64C-4419-41A0-9A6F-3CEFFB5BAD81}">
      <dgm:prSet/>
      <dgm:spPr/>
      <dgm:t>
        <a:bodyPr/>
        <a:lstStyle/>
        <a:p>
          <a:endParaRPr lang="en-US"/>
        </a:p>
      </dgm:t>
    </dgm:pt>
    <dgm:pt modelId="{FA4F744B-A97D-4FD9-A05B-D664096F12EC}" type="sibTrans" cxnId="{5EA9C64C-4419-41A0-9A6F-3CEFFB5BAD81}">
      <dgm:prSet/>
      <dgm:spPr/>
      <dgm:t>
        <a:bodyPr/>
        <a:lstStyle/>
        <a:p>
          <a:endParaRPr lang="en-US"/>
        </a:p>
      </dgm:t>
    </dgm:pt>
    <dgm:pt modelId="{98A0A442-C734-4049-B619-C5269139696E}" type="pres">
      <dgm:prSet presAssocID="{01C561E0-A647-4E6F-B777-6CAC45601C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574DAB-7E99-45AD-976E-7C28FE246E60}" type="pres">
      <dgm:prSet presAssocID="{AB3E3875-B4BA-4746-ACB0-03CBACA39606}" presName="hierRoot1" presStyleCnt="0"/>
      <dgm:spPr/>
    </dgm:pt>
    <dgm:pt modelId="{9C37E62D-1427-4979-94FB-9740A8C5BC12}" type="pres">
      <dgm:prSet presAssocID="{AB3E3875-B4BA-4746-ACB0-03CBACA39606}" presName="composite" presStyleCnt="0"/>
      <dgm:spPr/>
    </dgm:pt>
    <dgm:pt modelId="{955602CA-7C07-464E-B33C-CED229FDEB61}" type="pres">
      <dgm:prSet presAssocID="{AB3E3875-B4BA-4746-ACB0-03CBACA39606}" presName="background" presStyleLbl="node0" presStyleIdx="0" presStyleCnt="3"/>
      <dgm:spPr/>
    </dgm:pt>
    <dgm:pt modelId="{7C6DE5B5-369B-4483-8ADC-9208FA81DBD1}" type="pres">
      <dgm:prSet presAssocID="{AB3E3875-B4BA-4746-ACB0-03CBACA39606}" presName="text" presStyleLbl="fgAcc0" presStyleIdx="0" presStyleCnt="3">
        <dgm:presLayoutVars>
          <dgm:chPref val="3"/>
        </dgm:presLayoutVars>
      </dgm:prSet>
      <dgm:spPr/>
    </dgm:pt>
    <dgm:pt modelId="{B487CA75-5B56-4328-A82E-0A5E6E29D78C}" type="pres">
      <dgm:prSet presAssocID="{AB3E3875-B4BA-4746-ACB0-03CBACA39606}" presName="hierChild2" presStyleCnt="0"/>
      <dgm:spPr/>
    </dgm:pt>
    <dgm:pt modelId="{7BB08EA3-6178-4E97-9C96-A83B6CD1999E}" type="pres">
      <dgm:prSet presAssocID="{24C61C2C-AE32-4D1A-9442-C915B3E24FCB}" presName="hierRoot1" presStyleCnt="0"/>
      <dgm:spPr/>
    </dgm:pt>
    <dgm:pt modelId="{35460C6D-F023-4654-9330-B9C49CB4EBA5}" type="pres">
      <dgm:prSet presAssocID="{24C61C2C-AE32-4D1A-9442-C915B3E24FCB}" presName="composite" presStyleCnt="0"/>
      <dgm:spPr/>
    </dgm:pt>
    <dgm:pt modelId="{75A7EC24-5D60-46BF-B123-3C57F9B0A9A0}" type="pres">
      <dgm:prSet presAssocID="{24C61C2C-AE32-4D1A-9442-C915B3E24FCB}" presName="background" presStyleLbl="node0" presStyleIdx="1" presStyleCnt="3"/>
      <dgm:spPr/>
    </dgm:pt>
    <dgm:pt modelId="{E17CB314-A63A-46C4-AC2F-C2B8FF617CC0}" type="pres">
      <dgm:prSet presAssocID="{24C61C2C-AE32-4D1A-9442-C915B3E24FCB}" presName="text" presStyleLbl="fgAcc0" presStyleIdx="1" presStyleCnt="3">
        <dgm:presLayoutVars>
          <dgm:chPref val="3"/>
        </dgm:presLayoutVars>
      </dgm:prSet>
      <dgm:spPr/>
    </dgm:pt>
    <dgm:pt modelId="{4DEC6896-066C-45D9-870B-451657219415}" type="pres">
      <dgm:prSet presAssocID="{24C61C2C-AE32-4D1A-9442-C915B3E24FCB}" presName="hierChild2" presStyleCnt="0"/>
      <dgm:spPr/>
    </dgm:pt>
    <dgm:pt modelId="{577EA5BC-D828-4C3A-B3B0-924A84CE5A44}" type="pres">
      <dgm:prSet presAssocID="{84E05262-E58A-45B0-AC08-966C54D41325}" presName="hierRoot1" presStyleCnt="0"/>
      <dgm:spPr/>
    </dgm:pt>
    <dgm:pt modelId="{C18892F4-F1E1-4F1B-A489-2E69BDBA4446}" type="pres">
      <dgm:prSet presAssocID="{84E05262-E58A-45B0-AC08-966C54D41325}" presName="composite" presStyleCnt="0"/>
      <dgm:spPr/>
    </dgm:pt>
    <dgm:pt modelId="{11DE5615-014F-474E-A1F7-7CA2775926E3}" type="pres">
      <dgm:prSet presAssocID="{84E05262-E58A-45B0-AC08-966C54D41325}" presName="background" presStyleLbl="node0" presStyleIdx="2" presStyleCnt="3"/>
      <dgm:spPr/>
    </dgm:pt>
    <dgm:pt modelId="{0AD9CDD5-2805-49CB-9D7A-A0556CE10D88}" type="pres">
      <dgm:prSet presAssocID="{84E05262-E58A-45B0-AC08-966C54D41325}" presName="text" presStyleLbl="fgAcc0" presStyleIdx="2" presStyleCnt="3">
        <dgm:presLayoutVars>
          <dgm:chPref val="3"/>
        </dgm:presLayoutVars>
      </dgm:prSet>
      <dgm:spPr/>
    </dgm:pt>
    <dgm:pt modelId="{4CF22890-D57E-4C36-8971-27A34C9CEAF9}" type="pres">
      <dgm:prSet presAssocID="{84E05262-E58A-45B0-AC08-966C54D41325}" presName="hierChild2" presStyleCnt="0"/>
      <dgm:spPr/>
    </dgm:pt>
  </dgm:ptLst>
  <dgm:cxnLst>
    <dgm:cxn modelId="{EB2E1D16-916B-44C4-A941-23A519FC1713}" type="presOf" srcId="{24C61C2C-AE32-4D1A-9442-C915B3E24FCB}" destId="{E17CB314-A63A-46C4-AC2F-C2B8FF617CC0}" srcOrd="0" destOrd="0" presId="urn:microsoft.com/office/officeart/2005/8/layout/hierarchy1"/>
    <dgm:cxn modelId="{5B063A18-CF7B-462D-961F-62A3A397BF72}" srcId="{01C561E0-A647-4E6F-B777-6CAC45601C40}" destId="{24C61C2C-AE32-4D1A-9442-C915B3E24FCB}" srcOrd="1" destOrd="0" parTransId="{78B61D62-BDFD-4409-BB42-C83ED11B7FF3}" sibTransId="{03F682DE-5828-4258-AB77-E9BB4B86FE65}"/>
    <dgm:cxn modelId="{C1B63832-9978-49F4-B1D4-FA0D23954041}" type="presOf" srcId="{84E05262-E58A-45B0-AC08-966C54D41325}" destId="{0AD9CDD5-2805-49CB-9D7A-A0556CE10D88}" srcOrd="0" destOrd="0" presId="urn:microsoft.com/office/officeart/2005/8/layout/hierarchy1"/>
    <dgm:cxn modelId="{5EA9C64C-4419-41A0-9A6F-3CEFFB5BAD81}" srcId="{01C561E0-A647-4E6F-B777-6CAC45601C40}" destId="{84E05262-E58A-45B0-AC08-966C54D41325}" srcOrd="2" destOrd="0" parTransId="{3C58D04D-F257-4461-BF09-FD5C568DAB51}" sibTransId="{FA4F744B-A97D-4FD9-A05B-D664096F12EC}"/>
    <dgm:cxn modelId="{5E48E052-560C-4D6C-9798-610959AC97BC}" type="presOf" srcId="{01C561E0-A647-4E6F-B777-6CAC45601C40}" destId="{98A0A442-C734-4049-B619-C5269139696E}" srcOrd="0" destOrd="0" presId="urn:microsoft.com/office/officeart/2005/8/layout/hierarchy1"/>
    <dgm:cxn modelId="{E6AE937F-E330-44A3-BD68-17A1661C748E}" type="presOf" srcId="{AB3E3875-B4BA-4746-ACB0-03CBACA39606}" destId="{7C6DE5B5-369B-4483-8ADC-9208FA81DBD1}" srcOrd="0" destOrd="0" presId="urn:microsoft.com/office/officeart/2005/8/layout/hierarchy1"/>
    <dgm:cxn modelId="{875A55C7-F4C7-41FB-AFC8-1C78D552AF76}" srcId="{01C561E0-A647-4E6F-B777-6CAC45601C40}" destId="{AB3E3875-B4BA-4746-ACB0-03CBACA39606}" srcOrd="0" destOrd="0" parTransId="{EBA7E882-9FA3-4798-899B-7970BE4A0F18}" sibTransId="{22E897A9-B98B-4782-8B39-B0749946C252}"/>
    <dgm:cxn modelId="{0ED98C21-AAD0-4294-927B-DECB5AF9EC32}" type="presParOf" srcId="{98A0A442-C734-4049-B619-C5269139696E}" destId="{50574DAB-7E99-45AD-976E-7C28FE246E60}" srcOrd="0" destOrd="0" presId="urn:microsoft.com/office/officeart/2005/8/layout/hierarchy1"/>
    <dgm:cxn modelId="{D2F0AAC2-F46D-4865-A787-B9BABAF53C1E}" type="presParOf" srcId="{50574DAB-7E99-45AD-976E-7C28FE246E60}" destId="{9C37E62D-1427-4979-94FB-9740A8C5BC12}" srcOrd="0" destOrd="0" presId="urn:microsoft.com/office/officeart/2005/8/layout/hierarchy1"/>
    <dgm:cxn modelId="{263E3586-F4C1-4E50-9608-92E0CC217056}" type="presParOf" srcId="{9C37E62D-1427-4979-94FB-9740A8C5BC12}" destId="{955602CA-7C07-464E-B33C-CED229FDEB61}" srcOrd="0" destOrd="0" presId="urn:microsoft.com/office/officeart/2005/8/layout/hierarchy1"/>
    <dgm:cxn modelId="{9D0BFFB5-2A9C-4B0D-9627-7247821C1C5D}" type="presParOf" srcId="{9C37E62D-1427-4979-94FB-9740A8C5BC12}" destId="{7C6DE5B5-369B-4483-8ADC-9208FA81DBD1}" srcOrd="1" destOrd="0" presId="urn:microsoft.com/office/officeart/2005/8/layout/hierarchy1"/>
    <dgm:cxn modelId="{0B55FBEB-7905-4482-96FA-C61F5A610205}" type="presParOf" srcId="{50574DAB-7E99-45AD-976E-7C28FE246E60}" destId="{B487CA75-5B56-4328-A82E-0A5E6E29D78C}" srcOrd="1" destOrd="0" presId="urn:microsoft.com/office/officeart/2005/8/layout/hierarchy1"/>
    <dgm:cxn modelId="{AC54FF68-D8BE-4FD3-A262-0A82A4913A22}" type="presParOf" srcId="{98A0A442-C734-4049-B619-C5269139696E}" destId="{7BB08EA3-6178-4E97-9C96-A83B6CD1999E}" srcOrd="1" destOrd="0" presId="urn:microsoft.com/office/officeart/2005/8/layout/hierarchy1"/>
    <dgm:cxn modelId="{4C9D53D6-9C60-4440-B460-9034C8832925}" type="presParOf" srcId="{7BB08EA3-6178-4E97-9C96-A83B6CD1999E}" destId="{35460C6D-F023-4654-9330-B9C49CB4EBA5}" srcOrd="0" destOrd="0" presId="urn:microsoft.com/office/officeart/2005/8/layout/hierarchy1"/>
    <dgm:cxn modelId="{63B23AC1-112E-4C31-8876-440A5E76B6F6}" type="presParOf" srcId="{35460C6D-F023-4654-9330-B9C49CB4EBA5}" destId="{75A7EC24-5D60-46BF-B123-3C57F9B0A9A0}" srcOrd="0" destOrd="0" presId="urn:microsoft.com/office/officeart/2005/8/layout/hierarchy1"/>
    <dgm:cxn modelId="{367A47CF-F6BA-4A98-A66C-3A3BBAA567FC}" type="presParOf" srcId="{35460C6D-F023-4654-9330-B9C49CB4EBA5}" destId="{E17CB314-A63A-46C4-AC2F-C2B8FF617CC0}" srcOrd="1" destOrd="0" presId="urn:microsoft.com/office/officeart/2005/8/layout/hierarchy1"/>
    <dgm:cxn modelId="{06EDDAC2-7286-43FB-A8A1-DBA52C77EC95}" type="presParOf" srcId="{7BB08EA3-6178-4E97-9C96-A83B6CD1999E}" destId="{4DEC6896-066C-45D9-870B-451657219415}" srcOrd="1" destOrd="0" presId="urn:microsoft.com/office/officeart/2005/8/layout/hierarchy1"/>
    <dgm:cxn modelId="{EE28DF99-04FD-4E97-ACF3-447413506006}" type="presParOf" srcId="{98A0A442-C734-4049-B619-C5269139696E}" destId="{577EA5BC-D828-4C3A-B3B0-924A84CE5A44}" srcOrd="2" destOrd="0" presId="urn:microsoft.com/office/officeart/2005/8/layout/hierarchy1"/>
    <dgm:cxn modelId="{3D3033D3-04CA-40C1-B11D-62AE053132BC}" type="presParOf" srcId="{577EA5BC-D828-4C3A-B3B0-924A84CE5A44}" destId="{C18892F4-F1E1-4F1B-A489-2E69BDBA4446}" srcOrd="0" destOrd="0" presId="urn:microsoft.com/office/officeart/2005/8/layout/hierarchy1"/>
    <dgm:cxn modelId="{1C1A42B4-D8F7-4CDE-8874-107197D876C0}" type="presParOf" srcId="{C18892F4-F1E1-4F1B-A489-2E69BDBA4446}" destId="{11DE5615-014F-474E-A1F7-7CA2775926E3}" srcOrd="0" destOrd="0" presId="urn:microsoft.com/office/officeart/2005/8/layout/hierarchy1"/>
    <dgm:cxn modelId="{9298566E-4C39-40E6-82C4-B16148C2B254}" type="presParOf" srcId="{C18892F4-F1E1-4F1B-A489-2E69BDBA4446}" destId="{0AD9CDD5-2805-49CB-9D7A-A0556CE10D88}" srcOrd="1" destOrd="0" presId="urn:microsoft.com/office/officeart/2005/8/layout/hierarchy1"/>
    <dgm:cxn modelId="{A19A1DF5-DC7A-44B9-9799-397EAEB5C55F}" type="presParOf" srcId="{577EA5BC-D828-4C3A-B3B0-924A84CE5A44}" destId="{4CF22890-D57E-4C36-8971-27A34C9CEA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95FC8F-6FC6-44BF-9503-8F40E446B75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B61874-9F4E-4615-BDC8-6CF7AEC595F4}">
      <dgm:prSet custT="1"/>
      <dgm:spPr/>
      <dgm:t>
        <a:bodyPr/>
        <a:lstStyle/>
        <a:p>
          <a:r>
            <a:rPr lang="en-US" sz="1600" b="0" i="0" baseline="0" dirty="0">
              <a:latin typeface="Amasis MT Pro Medium" panose="02040604050005020304" pitchFamily="18" charset="0"/>
            </a:rPr>
            <a:t>Fraudsters constantly evolve their tactics, requiring regular model updates and improvements.</a:t>
          </a:r>
          <a:endParaRPr lang="en-US" sz="1600" dirty="0">
            <a:latin typeface="Amasis MT Pro Medium" panose="02040604050005020304" pitchFamily="18" charset="0"/>
          </a:endParaRPr>
        </a:p>
      </dgm:t>
    </dgm:pt>
    <dgm:pt modelId="{49454A50-718D-4C01-A09A-385D774F6E17}" type="parTrans" cxnId="{09FFAD33-247B-4A4B-BB73-D95D786EE263}">
      <dgm:prSet/>
      <dgm:spPr/>
      <dgm:t>
        <a:bodyPr/>
        <a:lstStyle/>
        <a:p>
          <a:endParaRPr lang="en-US"/>
        </a:p>
      </dgm:t>
    </dgm:pt>
    <dgm:pt modelId="{D752DD32-E0CF-4602-B02D-C020A1581849}" type="sibTrans" cxnId="{09FFAD33-247B-4A4B-BB73-D95D786EE263}">
      <dgm:prSet/>
      <dgm:spPr/>
      <dgm:t>
        <a:bodyPr/>
        <a:lstStyle/>
        <a:p>
          <a:endParaRPr lang="en-US"/>
        </a:p>
      </dgm:t>
    </dgm:pt>
    <dgm:pt modelId="{A253992B-B880-4E21-BD28-29BE19C4A349}">
      <dgm:prSet custT="1"/>
      <dgm:spPr/>
      <dgm:t>
        <a:bodyPr/>
        <a:lstStyle/>
        <a:p>
          <a:pPr algn="ctr"/>
          <a:r>
            <a:rPr lang="en-US" sz="1600" b="0" i="0" baseline="0" dirty="0">
              <a:latin typeface="Amasis MT Pro Medium" panose="02040604050005020304" pitchFamily="18" charset="0"/>
            </a:rPr>
            <a:t>Data science techniques, like feature selection, identify patterns and anomalies in transactional data.</a:t>
          </a:r>
          <a:endParaRPr lang="en-US" sz="1600" dirty="0">
            <a:latin typeface="Amasis MT Pro Medium" panose="02040604050005020304" pitchFamily="18" charset="0"/>
          </a:endParaRPr>
        </a:p>
      </dgm:t>
    </dgm:pt>
    <dgm:pt modelId="{8F43D4C2-238E-48D1-B74A-47D9F13E9FD1}" type="parTrans" cxnId="{B37321E2-9BFE-42BA-B659-5D77D6DFA3CB}">
      <dgm:prSet/>
      <dgm:spPr/>
      <dgm:t>
        <a:bodyPr/>
        <a:lstStyle/>
        <a:p>
          <a:endParaRPr lang="en-US"/>
        </a:p>
      </dgm:t>
    </dgm:pt>
    <dgm:pt modelId="{A191B7C7-061F-4F26-B86B-2CEBC0CB4E11}" type="sibTrans" cxnId="{B37321E2-9BFE-42BA-B659-5D77D6DFA3CB}">
      <dgm:prSet/>
      <dgm:spPr/>
      <dgm:t>
        <a:bodyPr/>
        <a:lstStyle/>
        <a:p>
          <a:endParaRPr lang="en-US"/>
        </a:p>
      </dgm:t>
    </dgm:pt>
    <dgm:pt modelId="{8EDF9DA9-E37E-4C07-A9DD-5B603D51EBB2}">
      <dgm:prSet custT="1"/>
      <dgm:spPr/>
      <dgm:t>
        <a:bodyPr/>
        <a:lstStyle/>
        <a:p>
          <a:r>
            <a:rPr lang="en-US" sz="1600" b="0" i="0" baseline="0" dirty="0">
              <a:latin typeface="Amasis MT Pro Medium" panose="02040604050005020304" pitchFamily="18" charset="0"/>
            </a:rPr>
            <a:t>Ongoing research and development is necessary to keep up with evolving fraud tactics.</a:t>
          </a:r>
          <a:endParaRPr lang="en-US" sz="1600" dirty="0">
            <a:latin typeface="Amasis MT Pro Medium" panose="02040604050005020304" pitchFamily="18" charset="0"/>
          </a:endParaRPr>
        </a:p>
      </dgm:t>
    </dgm:pt>
    <dgm:pt modelId="{19D3C985-BEA2-49A5-B001-21F52B91BB1E}" type="parTrans" cxnId="{B2FA2988-727B-4EA3-B332-F1B1A03E449C}">
      <dgm:prSet/>
      <dgm:spPr/>
      <dgm:t>
        <a:bodyPr/>
        <a:lstStyle/>
        <a:p>
          <a:endParaRPr lang="en-US"/>
        </a:p>
      </dgm:t>
    </dgm:pt>
    <dgm:pt modelId="{038F7C01-0380-4A98-8A78-8FC656D93047}" type="sibTrans" cxnId="{B2FA2988-727B-4EA3-B332-F1B1A03E449C}">
      <dgm:prSet/>
      <dgm:spPr/>
      <dgm:t>
        <a:bodyPr/>
        <a:lstStyle/>
        <a:p>
          <a:endParaRPr lang="en-US"/>
        </a:p>
      </dgm:t>
    </dgm:pt>
    <dgm:pt modelId="{60FB8990-C027-4419-B59A-AC24231AE75E}">
      <dgm:prSet custT="1"/>
      <dgm:spPr/>
      <dgm:t>
        <a:bodyPr/>
        <a:lstStyle/>
        <a:p>
          <a:r>
            <a:rPr lang="en-US" sz="1400" b="0" i="0" baseline="0" dirty="0">
              <a:latin typeface="Amasis MT Pro Medium" panose="02040604050005020304" pitchFamily="18" charset="0"/>
            </a:rPr>
            <a:t>A multi-faceted approach is required for fraud detection, including continuous improvement of models, efficient machine learning algorithms, and consideration of the accuracy and cost trade-off. </a:t>
          </a:r>
          <a:endParaRPr lang="en-US" sz="1400" dirty="0">
            <a:latin typeface="Amasis MT Pro Medium" panose="02040604050005020304" pitchFamily="18" charset="0"/>
          </a:endParaRPr>
        </a:p>
      </dgm:t>
    </dgm:pt>
    <dgm:pt modelId="{1D624027-5927-45E7-A222-E30CA91FFC86}" type="parTrans" cxnId="{1EA5D6B0-3252-4321-82D8-90D046ED16DD}">
      <dgm:prSet/>
      <dgm:spPr/>
      <dgm:t>
        <a:bodyPr/>
        <a:lstStyle/>
        <a:p>
          <a:endParaRPr lang="en-US"/>
        </a:p>
      </dgm:t>
    </dgm:pt>
    <dgm:pt modelId="{C842C3D9-EDF9-4F3C-A78B-F169DC953122}" type="sibTrans" cxnId="{1EA5D6B0-3252-4321-82D8-90D046ED16DD}">
      <dgm:prSet/>
      <dgm:spPr/>
      <dgm:t>
        <a:bodyPr/>
        <a:lstStyle/>
        <a:p>
          <a:endParaRPr lang="en-US"/>
        </a:p>
      </dgm:t>
    </dgm:pt>
    <dgm:pt modelId="{2EDDBB0E-C7F2-406E-8C33-BF3F692B3443}" type="pres">
      <dgm:prSet presAssocID="{9795FC8F-6FC6-44BF-9503-8F40E446B7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7AE7A3-B3B1-4A42-8C50-44FE0788E0B7}" type="pres">
      <dgm:prSet presAssocID="{F4B61874-9F4E-4615-BDC8-6CF7AEC595F4}" presName="hierRoot1" presStyleCnt="0"/>
      <dgm:spPr/>
    </dgm:pt>
    <dgm:pt modelId="{4C673648-B98F-4F6F-92EC-9586A5FCDB03}" type="pres">
      <dgm:prSet presAssocID="{F4B61874-9F4E-4615-BDC8-6CF7AEC595F4}" presName="composite" presStyleCnt="0"/>
      <dgm:spPr/>
    </dgm:pt>
    <dgm:pt modelId="{DE2BCB48-DBD2-45D7-8955-80D630548F41}" type="pres">
      <dgm:prSet presAssocID="{F4B61874-9F4E-4615-BDC8-6CF7AEC595F4}" presName="background" presStyleLbl="node0" presStyleIdx="0" presStyleCnt="4"/>
      <dgm:spPr/>
    </dgm:pt>
    <dgm:pt modelId="{1B2BBB65-6392-4B6C-B489-88089841C65B}" type="pres">
      <dgm:prSet presAssocID="{F4B61874-9F4E-4615-BDC8-6CF7AEC595F4}" presName="text" presStyleLbl="fgAcc0" presStyleIdx="0" presStyleCnt="4" custScaleY="124916">
        <dgm:presLayoutVars>
          <dgm:chPref val="3"/>
        </dgm:presLayoutVars>
      </dgm:prSet>
      <dgm:spPr/>
    </dgm:pt>
    <dgm:pt modelId="{38D7C4A2-D1FF-40B4-AC04-DAC15439855F}" type="pres">
      <dgm:prSet presAssocID="{F4B61874-9F4E-4615-BDC8-6CF7AEC595F4}" presName="hierChild2" presStyleCnt="0"/>
      <dgm:spPr/>
    </dgm:pt>
    <dgm:pt modelId="{8FE19E0A-EE11-4111-A66F-E613FB26F79B}" type="pres">
      <dgm:prSet presAssocID="{A253992B-B880-4E21-BD28-29BE19C4A349}" presName="hierRoot1" presStyleCnt="0"/>
      <dgm:spPr/>
    </dgm:pt>
    <dgm:pt modelId="{B277D0C4-6F45-46D1-9046-0C8E65644974}" type="pres">
      <dgm:prSet presAssocID="{A253992B-B880-4E21-BD28-29BE19C4A349}" presName="composite" presStyleCnt="0"/>
      <dgm:spPr/>
    </dgm:pt>
    <dgm:pt modelId="{DB2A41DA-4E4C-4A15-A616-4EF779E01236}" type="pres">
      <dgm:prSet presAssocID="{A253992B-B880-4E21-BD28-29BE19C4A349}" presName="background" presStyleLbl="node0" presStyleIdx="1" presStyleCnt="4"/>
      <dgm:spPr/>
    </dgm:pt>
    <dgm:pt modelId="{5330CE6D-22A5-467A-A071-FBBD49611356}" type="pres">
      <dgm:prSet presAssocID="{A253992B-B880-4E21-BD28-29BE19C4A349}" presName="text" presStyleLbl="fgAcc0" presStyleIdx="1" presStyleCnt="4" custScaleY="125335">
        <dgm:presLayoutVars>
          <dgm:chPref val="3"/>
        </dgm:presLayoutVars>
      </dgm:prSet>
      <dgm:spPr/>
    </dgm:pt>
    <dgm:pt modelId="{A2EFAD72-3F2A-47AC-96F7-F283662CC477}" type="pres">
      <dgm:prSet presAssocID="{A253992B-B880-4E21-BD28-29BE19C4A349}" presName="hierChild2" presStyleCnt="0"/>
      <dgm:spPr/>
    </dgm:pt>
    <dgm:pt modelId="{744D4D29-0AF5-4336-B646-FAA6523BC714}" type="pres">
      <dgm:prSet presAssocID="{8EDF9DA9-E37E-4C07-A9DD-5B603D51EBB2}" presName="hierRoot1" presStyleCnt="0"/>
      <dgm:spPr/>
    </dgm:pt>
    <dgm:pt modelId="{BAF3C216-8225-49AB-92B9-949C80898D74}" type="pres">
      <dgm:prSet presAssocID="{8EDF9DA9-E37E-4C07-A9DD-5B603D51EBB2}" presName="composite" presStyleCnt="0"/>
      <dgm:spPr/>
    </dgm:pt>
    <dgm:pt modelId="{0A21C5AB-1987-45B4-A3E8-8565214C3671}" type="pres">
      <dgm:prSet presAssocID="{8EDF9DA9-E37E-4C07-A9DD-5B603D51EBB2}" presName="background" presStyleLbl="node0" presStyleIdx="2" presStyleCnt="4"/>
      <dgm:spPr/>
    </dgm:pt>
    <dgm:pt modelId="{27AE4616-71D3-4234-AB9E-9C95CF0B5172}" type="pres">
      <dgm:prSet presAssocID="{8EDF9DA9-E37E-4C07-A9DD-5B603D51EBB2}" presName="text" presStyleLbl="fgAcc0" presStyleIdx="2" presStyleCnt="4" custScaleX="98830" custScaleY="126447">
        <dgm:presLayoutVars>
          <dgm:chPref val="3"/>
        </dgm:presLayoutVars>
      </dgm:prSet>
      <dgm:spPr/>
    </dgm:pt>
    <dgm:pt modelId="{29E28B2D-B88D-4FE3-8997-CB17E5149E60}" type="pres">
      <dgm:prSet presAssocID="{8EDF9DA9-E37E-4C07-A9DD-5B603D51EBB2}" presName="hierChild2" presStyleCnt="0"/>
      <dgm:spPr/>
    </dgm:pt>
    <dgm:pt modelId="{ECAF0AE3-3894-409F-9E2C-F9EFBC6A96FF}" type="pres">
      <dgm:prSet presAssocID="{60FB8990-C027-4419-B59A-AC24231AE75E}" presName="hierRoot1" presStyleCnt="0"/>
      <dgm:spPr/>
    </dgm:pt>
    <dgm:pt modelId="{0DE4571A-EC3C-4ED9-9B39-919E47450A3D}" type="pres">
      <dgm:prSet presAssocID="{60FB8990-C027-4419-B59A-AC24231AE75E}" presName="composite" presStyleCnt="0"/>
      <dgm:spPr/>
    </dgm:pt>
    <dgm:pt modelId="{748A2B5E-D71F-44F1-856A-3363F83C32AC}" type="pres">
      <dgm:prSet presAssocID="{60FB8990-C027-4419-B59A-AC24231AE75E}" presName="background" presStyleLbl="node0" presStyleIdx="3" presStyleCnt="4"/>
      <dgm:spPr/>
    </dgm:pt>
    <dgm:pt modelId="{D48485A6-4FAD-46D0-87E0-1D4B2E1195AA}" type="pres">
      <dgm:prSet presAssocID="{60FB8990-C027-4419-B59A-AC24231AE75E}" presName="text" presStyleLbl="fgAcc0" presStyleIdx="3" presStyleCnt="4" custScaleX="108227" custScaleY="172610">
        <dgm:presLayoutVars>
          <dgm:chPref val="3"/>
        </dgm:presLayoutVars>
      </dgm:prSet>
      <dgm:spPr/>
    </dgm:pt>
    <dgm:pt modelId="{226841B6-388D-44EF-89CB-44183AA3A4DD}" type="pres">
      <dgm:prSet presAssocID="{60FB8990-C027-4419-B59A-AC24231AE75E}" presName="hierChild2" presStyleCnt="0"/>
      <dgm:spPr/>
    </dgm:pt>
  </dgm:ptLst>
  <dgm:cxnLst>
    <dgm:cxn modelId="{09FFAD33-247B-4A4B-BB73-D95D786EE263}" srcId="{9795FC8F-6FC6-44BF-9503-8F40E446B75C}" destId="{F4B61874-9F4E-4615-BDC8-6CF7AEC595F4}" srcOrd="0" destOrd="0" parTransId="{49454A50-718D-4C01-A09A-385D774F6E17}" sibTransId="{D752DD32-E0CF-4602-B02D-C020A1581849}"/>
    <dgm:cxn modelId="{88F8DB75-ECA5-4F0C-B592-D464B646B29E}" type="presOf" srcId="{60FB8990-C027-4419-B59A-AC24231AE75E}" destId="{D48485A6-4FAD-46D0-87E0-1D4B2E1195AA}" srcOrd="0" destOrd="0" presId="urn:microsoft.com/office/officeart/2005/8/layout/hierarchy1"/>
    <dgm:cxn modelId="{B2FA2988-727B-4EA3-B332-F1B1A03E449C}" srcId="{9795FC8F-6FC6-44BF-9503-8F40E446B75C}" destId="{8EDF9DA9-E37E-4C07-A9DD-5B603D51EBB2}" srcOrd="2" destOrd="0" parTransId="{19D3C985-BEA2-49A5-B001-21F52B91BB1E}" sibTransId="{038F7C01-0380-4A98-8A78-8FC656D93047}"/>
    <dgm:cxn modelId="{1EA5D6B0-3252-4321-82D8-90D046ED16DD}" srcId="{9795FC8F-6FC6-44BF-9503-8F40E446B75C}" destId="{60FB8990-C027-4419-B59A-AC24231AE75E}" srcOrd="3" destOrd="0" parTransId="{1D624027-5927-45E7-A222-E30CA91FFC86}" sibTransId="{C842C3D9-EDF9-4F3C-A78B-F169DC953122}"/>
    <dgm:cxn modelId="{4CA9A0C4-64D7-4634-90CB-F5389AF12316}" type="presOf" srcId="{F4B61874-9F4E-4615-BDC8-6CF7AEC595F4}" destId="{1B2BBB65-6392-4B6C-B489-88089841C65B}" srcOrd="0" destOrd="0" presId="urn:microsoft.com/office/officeart/2005/8/layout/hierarchy1"/>
    <dgm:cxn modelId="{AD6104CB-B61D-4D05-A854-1B6EB04F50C4}" type="presOf" srcId="{9795FC8F-6FC6-44BF-9503-8F40E446B75C}" destId="{2EDDBB0E-C7F2-406E-8C33-BF3F692B3443}" srcOrd="0" destOrd="0" presId="urn:microsoft.com/office/officeart/2005/8/layout/hierarchy1"/>
    <dgm:cxn modelId="{A83C40D6-23C3-440C-9A62-A6B0A19122E0}" type="presOf" srcId="{8EDF9DA9-E37E-4C07-A9DD-5B603D51EBB2}" destId="{27AE4616-71D3-4234-AB9E-9C95CF0B5172}" srcOrd="0" destOrd="0" presId="urn:microsoft.com/office/officeart/2005/8/layout/hierarchy1"/>
    <dgm:cxn modelId="{B37321E2-9BFE-42BA-B659-5D77D6DFA3CB}" srcId="{9795FC8F-6FC6-44BF-9503-8F40E446B75C}" destId="{A253992B-B880-4E21-BD28-29BE19C4A349}" srcOrd="1" destOrd="0" parTransId="{8F43D4C2-238E-48D1-B74A-47D9F13E9FD1}" sibTransId="{A191B7C7-061F-4F26-B86B-2CEBC0CB4E11}"/>
    <dgm:cxn modelId="{02E465EC-14C1-4E8B-83CC-729A1A6ED4C2}" type="presOf" srcId="{A253992B-B880-4E21-BD28-29BE19C4A349}" destId="{5330CE6D-22A5-467A-A071-FBBD49611356}" srcOrd="0" destOrd="0" presId="urn:microsoft.com/office/officeart/2005/8/layout/hierarchy1"/>
    <dgm:cxn modelId="{D6F44619-863C-4229-94D4-37DE545079BA}" type="presParOf" srcId="{2EDDBB0E-C7F2-406E-8C33-BF3F692B3443}" destId="{467AE7A3-B3B1-4A42-8C50-44FE0788E0B7}" srcOrd="0" destOrd="0" presId="urn:microsoft.com/office/officeart/2005/8/layout/hierarchy1"/>
    <dgm:cxn modelId="{FE4B3235-452C-4AA2-8218-10C52831D279}" type="presParOf" srcId="{467AE7A3-B3B1-4A42-8C50-44FE0788E0B7}" destId="{4C673648-B98F-4F6F-92EC-9586A5FCDB03}" srcOrd="0" destOrd="0" presId="urn:microsoft.com/office/officeart/2005/8/layout/hierarchy1"/>
    <dgm:cxn modelId="{A128D570-0844-459B-A322-9E221CC1A633}" type="presParOf" srcId="{4C673648-B98F-4F6F-92EC-9586A5FCDB03}" destId="{DE2BCB48-DBD2-45D7-8955-80D630548F41}" srcOrd="0" destOrd="0" presId="urn:microsoft.com/office/officeart/2005/8/layout/hierarchy1"/>
    <dgm:cxn modelId="{70B4D801-CEA0-4198-8D43-511DED1C2838}" type="presParOf" srcId="{4C673648-B98F-4F6F-92EC-9586A5FCDB03}" destId="{1B2BBB65-6392-4B6C-B489-88089841C65B}" srcOrd="1" destOrd="0" presId="urn:microsoft.com/office/officeart/2005/8/layout/hierarchy1"/>
    <dgm:cxn modelId="{0AFA4775-4E94-4964-8324-697E28DDEA50}" type="presParOf" srcId="{467AE7A3-B3B1-4A42-8C50-44FE0788E0B7}" destId="{38D7C4A2-D1FF-40B4-AC04-DAC15439855F}" srcOrd="1" destOrd="0" presId="urn:microsoft.com/office/officeart/2005/8/layout/hierarchy1"/>
    <dgm:cxn modelId="{5BB59308-E1EC-44C0-B76D-F8FD7A671EC6}" type="presParOf" srcId="{2EDDBB0E-C7F2-406E-8C33-BF3F692B3443}" destId="{8FE19E0A-EE11-4111-A66F-E613FB26F79B}" srcOrd="1" destOrd="0" presId="urn:microsoft.com/office/officeart/2005/8/layout/hierarchy1"/>
    <dgm:cxn modelId="{EEAB1288-46AF-4CB9-AF63-D37A8FA8AA9D}" type="presParOf" srcId="{8FE19E0A-EE11-4111-A66F-E613FB26F79B}" destId="{B277D0C4-6F45-46D1-9046-0C8E65644974}" srcOrd="0" destOrd="0" presId="urn:microsoft.com/office/officeart/2005/8/layout/hierarchy1"/>
    <dgm:cxn modelId="{A8A3AC33-9994-4809-8A98-11252EF882EC}" type="presParOf" srcId="{B277D0C4-6F45-46D1-9046-0C8E65644974}" destId="{DB2A41DA-4E4C-4A15-A616-4EF779E01236}" srcOrd="0" destOrd="0" presId="urn:microsoft.com/office/officeart/2005/8/layout/hierarchy1"/>
    <dgm:cxn modelId="{E54DA510-CA38-4E28-86AB-0345E4A8A639}" type="presParOf" srcId="{B277D0C4-6F45-46D1-9046-0C8E65644974}" destId="{5330CE6D-22A5-467A-A071-FBBD49611356}" srcOrd="1" destOrd="0" presId="urn:microsoft.com/office/officeart/2005/8/layout/hierarchy1"/>
    <dgm:cxn modelId="{3F9B4F6F-13D8-4606-AFCE-0944540FA9F0}" type="presParOf" srcId="{8FE19E0A-EE11-4111-A66F-E613FB26F79B}" destId="{A2EFAD72-3F2A-47AC-96F7-F283662CC477}" srcOrd="1" destOrd="0" presId="urn:microsoft.com/office/officeart/2005/8/layout/hierarchy1"/>
    <dgm:cxn modelId="{1F15D7D1-8EDC-4DE4-A5F2-4E73927B51C5}" type="presParOf" srcId="{2EDDBB0E-C7F2-406E-8C33-BF3F692B3443}" destId="{744D4D29-0AF5-4336-B646-FAA6523BC714}" srcOrd="2" destOrd="0" presId="urn:microsoft.com/office/officeart/2005/8/layout/hierarchy1"/>
    <dgm:cxn modelId="{45C3216C-A05A-4EB5-A709-EFF0C608EFFA}" type="presParOf" srcId="{744D4D29-0AF5-4336-B646-FAA6523BC714}" destId="{BAF3C216-8225-49AB-92B9-949C80898D74}" srcOrd="0" destOrd="0" presId="urn:microsoft.com/office/officeart/2005/8/layout/hierarchy1"/>
    <dgm:cxn modelId="{DFB19381-1B5F-4A3D-9AEC-9F82EEE126D9}" type="presParOf" srcId="{BAF3C216-8225-49AB-92B9-949C80898D74}" destId="{0A21C5AB-1987-45B4-A3E8-8565214C3671}" srcOrd="0" destOrd="0" presId="urn:microsoft.com/office/officeart/2005/8/layout/hierarchy1"/>
    <dgm:cxn modelId="{83C6C1D1-5ED1-49D6-95E7-16446EE54DB8}" type="presParOf" srcId="{BAF3C216-8225-49AB-92B9-949C80898D74}" destId="{27AE4616-71D3-4234-AB9E-9C95CF0B5172}" srcOrd="1" destOrd="0" presId="urn:microsoft.com/office/officeart/2005/8/layout/hierarchy1"/>
    <dgm:cxn modelId="{1C808D68-6525-4B49-B3FA-CCF2B64245FC}" type="presParOf" srcId="{744D4D29-0AF5-4336-B646-FAA6523BC714}" destId="{29E28B2D-B88D-4FE3-8997-CB17E5149E60}" srcOrd="1" destOrd="0" presId="urn:microsoft.com/office/officeart/2005/8/layout/hierarchy1"/>
    <dgm:cxn modelId="{0848A33A-5453-4BFA-A00D-33DD67F89FA7}" type="presParOf" srcId="{2EDDBB0E-C7F2-406E-8C33-BF3F692B3443}" destId="{ECAF0AE3-3894-409F-9E2C-F9EFBC6A96FF}" srcOrd="3" destOrd="0" presId="urn:microsoft.com/office/officeart/2005/8/layout/hierarchy1"/>
    <dgm:cxn modelId="{ACDEC8D5-6719-4FA7-B588-C36DB902C795}" type="presParOf" srcId="{ECAF0AE3-3894-409F-9E2C-F9EFBC6A96FF}" destId="{0DE4571A-EC3C-4ED9-9B39-919E47450A3D}" srcOrd="0" destOrd="0" presId="urn:microsoft.com/office/officeart/2005/8/layout/hierarchy1"/>
    <dgm:cxn modelId="{392C18C0-3108-426B-9C06-436D9CFA1990}" type="presParOf" srcId="{0DE4571A-EC3C-4ED9-9B39-919E47450A3D}" destId="{748A2B5E-D71F-44F1-856A-3363F83C32AC}" srcOrd="0" destOrd="0" presId="urn:microsoft.com/office/officeart/2005/8/layout/hierarchy1"/>
    <dgm:cxn modelId="{5E8C6B88-2D7B-42C8-897A-AE318D89E885}" type="presParOf" srcId="{0DE4571A-EC3C-4ED9-9B39-919E47450A3D}" destId="{D48485A6-4FAD-46D0-87E0-1D4B2E1195AA}" srcOrd="1" destOrd="0" presId="urn:microsoft.com/office/officeart/2005/8/layout/hierarchy1"/>
    <dgm:cxn modelId="{099C46D8-7275-461A-8004-F21D2D331328}" type="presParOf" srcId="{ECAF0AE3-3894-409F-9E2C-F9EFBC6A96FF}" destId="{226841B6-388D-44EF-89CB-44183AA3A4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DDFE1-79DA-4107-A91B-90AA67AB372C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CEF81E9-69FF-4A03-BE81-50F49A206463}">
      <dgm:prSet custT="1"/>
      <dgm:spPr/>
      <dgm:t>
        <a:bodyPr/>
        <a:lstStyle/>
        <a:p>
          <a:r>
            <a:rPr lang="en-US" sz="1600" baseline="0">
              <a:latin typeface="Amasis MT Pro Medium" panose="02040604050005020304" pitchFamily="18" charset="0"/>
            </a:rPr>
            <a:t>Development of more effective and efficient fraud detection systems</a:t>
          </a:r>
          <a:endParaRPr lang="en-US" sz="1600">
            <a:latin typeface="Amasis MT Pro Medium" panose="02040604050005020304" pitchFamily="18" charset="0"/>
          </a:endParaRPr>
        </a:p>
      </dgm:t>
    </dgm:pt>
    <dgm:pt modelId="{AACAFA78-11D4-44FC-B7A5-9D7461FA2E5A}" type="parTrans" cxnId="{496196A6-EFB1-4F36-A74D-3B595697245C}">
      <dgm:prSet/>
      <dgm:spPr/>
      <dgm:t>
        <a:bodyPr/>
        <a:lstStyle/>
        <a:p>
          <a:endParaRPr lang="en-US"/>
        </a:p>
      </dgm:t>
    </dgm:pt>
    <dgm:pt modelId="{55F3615B-51BD-4E55-8EA5-6826E3D782E3}" type="sibTrans" cxnId="{496196A6-EFB1-4F36-A74D-3B595697245C}">
      <dgm:prSet/>
      <dgm:spPr/>
      <dgm:t>
        <a:bodyPr/>
        <a:lstStyle/>
        <a:p>
          <a:endParaRPr lang="en-US"/>
        </a:p>
      </dgm:t>
    </dgm:pt>
    <dgm:pt modelId="{14CAB930-DA67-4C19-B481-73C20AA28F7B}">
      <dgm:prSet custT="1"/>
      <dgm:spPr/>
      <dgm:t>
        <a:bodyPr/>
        <a:lstStyle/>
        <a:p>
          <a:r>
            <a:rPr lang="en-US" sz="1600" baseline="0">
              <a:latin typeface="Amasis MT Pro Medium" panose="02040604050005020304" pitchFamily="18" charset="0"/>
            </a:rPr>
            <a:t>Minimizing financial losses due to credit card fraud</a:t>
          </a:r>
          <a:endParaRPr lang="en-US" sz="1600">
            <a:latin typeface="Amasis MT Pro Medium" panose="02040604050005020304" pitchFamily="18" charset="0"/>
          </a:endParaRPr>
        </a:p>
      </dgm:t>
    </dgm:pt>
    <dgm:pt modelId="{AD08B2C5-E41D-4CC6-8E96-AA1E6C610EAC}" type="parTrans" cxnId="{9F288FFF-DFF3-4D0B-9C3B-CF5422E14B66}">
      <dgm:prSet/>
      <dgm:spPr/>
      <dgm:t>
        <a:bodyPr/>
        <a:lstStyle/>
        <a:p>
          <a:endParaRPr lang="en-US"/>
        </a:p>
      </dgm:t>
    </dgm:pt>
    <dgm:pt modelId="{027CBADE-4308-40A8-8303-D58357CFBB1C}" type="sibTrans" cxnId="{9F288FFF-DFF3-4D0B-9C3B-CF5422E14B66}">
      <dgm:prSet/>
      <dgm:spPr/>
      <dgm:t>
        <a:bodyPr/>
        <a:lstStyle/>
        <a:p>
          <a:endParaRPr lang="en-US"/>
        </a:p>
      </dgm:t>
    </dgm:pt>
    <dgm:pt modelId="{1B37146D-9956-40A4-AFAF-6362675C3216}">
      <dgm:prSet custT="1"/>
      <dgm:spPr/>
      <dgm:t>
        <a:bodyPr/>
        <a:lstStyle/>
        <a:p>
          <a:r>
            <a:rPr lang="en-US" sz="1600" baseline="0">
              <a:latin typeface="Amasis MT Pro Medium" panose="02040604050005020304" pitchFamily="18" charset="0"/>
            </a:rPr>
            <a:t>Better protection for customers and reduced financial risks for financial institutions</a:t>
          </a:r>
          <a:endParaRPr lang="en-US" sz="1600">
            <a:latin typeface="Amasis MT Pro Medium" panose="02040604050005020304" pitchFamily="18" charset="0"/>
          </a:endParaRPr>
        </a:p>
      </dgm:t>
    </dgm:pt>
    <dgm:pt modelId="{1B48016E-4324-4AD8-A672-12FACA71C69E}" type="parTrans" cxnId="{50B1E9C3-5A2F-4EB4-9EC9-C41E84FA6C23}">
      <dgm:prSet/>
      <dgm:spPr/>
      <dgm:t>
        <a:bodyPr/>
        <a:lstStyle/>
        <a:p>
          <a:endParaRPr lang="en-US"/>
        </a:p>
      </dgm:t>
    </dgm:pt>
    <dgm:pt modelId="{A270F760-6A82-4E1E-BE80-2BCC1E5E5D3F}" type="sibTrans" cxnId="{50B1E9C3-5A2F-4EB4-9EC9-C41E84FA6C23}">
      <dgm:prSet/>
      <dgm:spPr/>
      <dgm:t>
        <a:bodyPr/>
        <a:lstStyle/>
        <a:p>
          <a:endParaRPr lang="en-US"/>
        </a:p>
      </dgm:t>
    </dgm:pt>
    <dgm:pt modelId="{3A700E40-8F8A-4D31-842E-FA2F56EC1C6B}">
      <dgm:prSet custT="1"/>
      <dgm:spPr/>
      <dgm:t>
        <a:bodyPr/>
        <a:lstStyle/>
        <a:p>
          <a:r>
            <a:rPr lang="en-US" sz="1600" baseline="0">
              <a:latin typeface="Amasis MT Pro Medium" panose="02040604050005020304" pitchFamily="18" charset="0"/>
            </a:rPr>
            <a:t>Development of more accurate and robust machine learning algorithms and data science techniques</a:t>
          </a:r>
          <a:endParaRPr lang="en-US" sz="1600">
            <a:latin typeface="Amasis MT Pro Medium" panose="02040604050005020304" pitchFamily="18" charset="0"/>
          </a:endParaRPr>
        </a:p>
      </dgm:t>
    </dgm:pt>
    <dgm:pt modelId="{EFC7ADAA-C7FE-4C88-97A4-DD4A7BA01528}" type="parTrans" cxnId="{FF8CA149-1B96-4E5F-AFDA-036451CE10C4}">
      <dgm:prSet/>
      <dgm:spPr/>
      <dgm:t>
        <a:bodyPr/>
        <a:lstStyle/>
        <a:p>
          <a:endParaRPr lang="en-US"/>
        </a:p>
      </dgm:t>
    </dgm:pt>
    <dgm:pt modelId="{48454B81-B4CE-459F-86F8-108891AAA2C5}" type="sibTrans" cxnId="{FF8CA149-1B96-4E5F-AFDA-036451CE10C4}">
      <dgm:prSet/>
      <dgm:spPr/>
      <dgm:t>
        <a:bodyPr/>
        <a:lstStyle/>
        <a:p>
          <a:endParaRPr lang="en-US"/>
        </a:p>
      </dgm:t>
    </dgm:pt>
    <dgm:pt modelId="{341DDA9F-DBFD-4E3F-8CDD-C98D0B3A94AE}">
      <dgm:prSet custT="1"/>
      <dgm:spPr/>
      <dgm:t>
        <a:bodyPr/>
        <a:lstStyle/>
        <a:p>
          <a:r>
            <a:rPr lang="en-US" sz="1600" baseline="0">
              <a:latin typeface="Amasis MT Pro Medium" panose="02040604050005020304" pitchFamily="18" charset="0"/>
            </a:rPr>
            <a:t>Application to other domains beyond credit card fraud detection, such as insurance fraud or healthcare</a:t>
          </a:r>
          <a:endParaRPr lang="en-US" sz="1600">
            <a:latin typeface="Amasis MT Pro Medium" panose="02040604050005020304" pitchFamily="18" charset="0"/>
          </a:endParaRPr>
        </a:p>
      </dgm:t>
    </dgm:pt>
    <dgm:pt modelId="{AB5211BB-2EB2-403A-A02E-86A394941C94}" type="parTrans" cxnId="{083108D6-27CA-44DD-815A-F8B225F8163A}">
      <dgm:prSet/>
      <dgm:spPr/>
      <dgm:t>
        <a:bodyPr/>
        <a:lstStyle/>
        <a:p>
          <a:endParaRPr lang="en-US"/>
        </a:p>
      </dgm:t>
    </dgm:pt>
    <dgm:pt modelId="{CB6EE6C7-0CD3-4272-9E57-AB7748CBE0ED}" type="sibTrans" cxnId="{083108D6-27CA-44DD-815A-F8B225F8163A}">
      <dgm:prSet/>
      <dgm:spPr/>
      <dgm:t>
        <a:bodyPr/>
        <a:lstStyle/>
        <a:p>
          <a:endParaRPr lang="en-US"/>
        </a:p>
      </dgm:t>
    </dgm:pt>
    <dgm:pt modelId="{15C1AE9D-40B5-4491-8A83-049E42028D33}">
      <dgm:prSet custT="1"/>
      <dgm:spPr/>
      <dgm:t>
        <a:bodyPr/>
        <a:lstStyle/>
        <a:p>
          <a:r>
            <a:rPr lang="en-US" sz="1600" baseline="0" dirty="0">
              <a:latin typeface="Amasis MT Pro Medium" panose="02040604050005020304" pitchFamily="18" charset="0"/>
            </a:rPr>
            <a:t>Raising awareness of data privacy and security</a:t>
          </a:r>
          <a:endParaRPr lang="en-US" sz="1600" dirty="0">
            <a:latin typeface="Amasis MT Pro Medium" panose="02040604050005020304" pitchFamily="18" charset="0"/>
          </a:endParaRPr>
        </a:p>
      </dgm:t>
    </dgm:pt>
    <dgm:pt modelId="{6B28F434-AD82-4C6E-A802-497F58A0C93B}" type="parTrans" cxnId="{90C4E332-9F63-4C56-90C5-FF8D244B9694}">
      <dgm:prSet/>
      <dgm:spPr/>
      <dgm:t>
        <a:bodyPr/>
        <a:lstStyle/>
        <a:p>
          <a:endParaRPr lang="en-US"/>
        </a:p>
      </dgm:t>
    </dgm:pt>
    <dgm:pt modelId="{FD660973-6023-499F-94BA-969027D0653A}" type="sibTrans" cxnId="{90C4E332-9F63-4C56-90C5-FF8D244B9694}">
      <dgm:prSet/>
      <dgm:spPr/>
      <dgm:t>
        <a:bodyPr/>
        <a:lstStyle/>
        <a:p>
          <a:endParaRPr lang="en-US"/>
        </a:p>
      </dgm:t>
    </dgm:pt>
    <dgm:pt modelId="{0D117E14-7DF4-4732-84D4-C13633E5FA10}">
      <dgm:prSet custT="1"/>
      <dgm:spPr/>
      <dgm:t>
        <a:bodyPr/>
        <a:lstStyle/>
        <a:p>
          <a:r>
            <a:rPr lang="en-US" sz="1600" baseline="0" dirty="0">
              <a:latin typeface="Amasis MT Pro Medium" panose="02040604050005020304" pitchFamily="18" charset="0"/>
            </a:rPr>
            <a:t>Promotion of interdisciplinary research and collaboration between experts in machine learning, data science, and finance.</a:t>
          </a:r>
          <a:endParaRPr lang="en-US" sz="1600" dirty="0">
            <a:latin typeface="Amasis MT Pro Medium" panose="02040604050005020304" pitchFamily="18" charset="0"/>
          </a:endParaRPr>
        </a:p>
      </dgm:t>
    </dgm:pt>
    <dgm:pt modelId="{DD7FA047-F0D6-4CA5-8F38-BA3E9861A9D5}" type="parTrans" cxnId="{43FC6B4D-2503-4E7D-938A-9994AB1DDACD}">
      <dgm:prSet/>
      <dgm:spPr/>
      <dgm:t>
        <a:bodyPr/>
        <a:lstStyle/>
        <a:p>
          <a:endParaRPr lang="en-US"/>
        </a:p>
      </dgm:t>
    </dgm:pt>
    <dgm:pt modelId="{DC6DE656-27B0-43DD-A523-7A03E1CB081C}" type="sibTrans" cxnId="{43FC6B4D-2503-4E7D-938A-9994AB1DDACD}">
      <dgm:prSet/>
      <dgm:spPr/>
      <dgm:t>
        <a:bodyPr/>
        <a:lstStyle/>
        <a:p>
          <a:endParaRPr lang="en-US"/>
        </a:p>
      </dgm:t>
    </dgm:pt>
    <dgm:pt modelId="{AB4257CB-1219-46CE-88C7-0BCAC04579DD}" type="pres">
      <dgm:prSet presAssocID="{12ADDFE1-79DA-4107-A91B-90AA67AB372C}" presName="diagram" presStyleCnt="0">
        <dgm:presLayoutVars>
          <dgm:dir/>
          <dgm:resizeHandles val="exact"/>
        </dgm:presLayoutVars>
      </dgm:prSet>
      <dgm:spPr/>
    </dgm:pt>
    <dgm:pt modelId="{B108DE5C-407C-4D33-BB68-E10EBE88580E}" type="pres">
      <dgm:prSet presAssocID="{CCEF81E9-69FF-4A03-BE81-50F49A206463}" presName="node" presStyleLbl="node1" presStyleIdx="0" presStyleCnt="7" custScaleY="113946">
        <dgm:presLayoutVars>
          <dgm:bulletEnabled val="1"/>
        </dgm:presLayoutVars>
      </dgm:prSet>
      <dgm:spPr/>
    </dgm:pt>
    <dgm:pt modelId="{2C5340A5-08E6-47E9-9E5D-D7DA143B7D4E}" type="pres">
      <dgm:prSet presAssocID="{55F3615B-51BD-4E55-8EA5-6826E3D782E3}" presName="sibTrans" presStyleCnt="0"/>
      <dgm:spPr/>
    </dgm:pt>
    <dgm:pt modelId="{D25002E1-4662-484F-AFF0-7796C8397DA4}" type="pres">
      <dgm:prSet presAssocID="{14CAB930-DA67-4C19-B481-73C20AA28F7B}" presName="node" presStyleLbl="node1" presStyleIdx="1" presStyleCnt="7" custScaleY="113946">
        <dgm:presLayoutVars>
          <dgm:bulletEnabled val="1"/>
        </dgm:presLayoutVars>
      </dgm:prSet>
      <dgm:spPr/>
    </dgm:pt>
    <dgm:pt modelId="{58001EED-19AB-4021-8B57-62D77FF181FD}" type="pres">
      <dgm:prSet presAssocID="{027CBADE-4308-40A8-8303-D58357CFBB1C}" presName="sibTrans" presStyleCnt="0"/>
      <dgm:spPr/>
    </dgm:pt>
    <dgm:pt modelId="{813BA078-21A8-418F-8867-021160E2FE45}" type="pres">
      <dgm:prSet presAssocID="{1B37146D-9956-40A4-AFAF-6362675C3216}" presName="node" presStyleLbl="node1" presStyleIdx="2" presStyleCnt="7" custScaleY="113946">
        <dgm:presLayoutVars>
          <dgm:bulletEnabled val="1"/>
        </dgm:presLayoutVars>
      </dgm:prSet>
      <dgm:spPr/>
    </dgm:pt>
    <dgm:pt modelId="{011788D4-1C3F-4FFD-8BFD-A512B318DF5C}" type="pres">
      <dgm:prSet presAssocID="{A270F760-6A82-4E1E-BE80-2BCC1E5E5D3F}" presName="sibTrans" presStyleCnt="0"/>
      <dgm:spPr/>
    </dgm:pt>
    <dgm:pt modelId="{1381AD51-B56B-444A-A16B-04F3A0ADAC37}" type="pres">
      <dgm:prSet presAssocID="{3A700E40-8F8A-4D31-842E-FA2F56EC1C6B}" presName="node" presStyleLbl="node1" presStyleIdx="3" presStyleCnt="7" custScaleY="113946">
        <dgm:presLayoutVars>
          <dgm:bulletEnabled val="1"/>
        </dgm:presLayoutVars>
      </dgm:prSet>
      <dgm:spPr/>
    </dgm:pt>
    <dgm:pt modelId="{FBF315C1-D4FE-4BA4-B29A-A103EC5AFECB}" type="pres">
      <dgm:prSet presAssocID="{48454B81-B4CE-459F-86F8-108891AAA2C5}" presName="sibTrans" presStyleCnt="0"/>
      <dgm:spPr/>
    </dgm:pt>
    <dgm:pt modelId="{B29EF515-43DD-4FC0-8E6C-7AB53338E5A4}" type="pres">
      <dgm:prSet presAssocID="{341DDA9F-DBFD-4E3F-8CDD-C98D0B3A94AE}" presName="node" presStyleLbl="node1" presStyleIdx="4" presStyleCnt="7" custScaleY="113946">
        <dgm:presLayoutVars>
          <dgm:bulletEnabled val="1"/>
        </dgm:presLayoutVars>
      </dgm:prSet>
      <dgm:spPr/>
    </dgm:pt>
    <dgm:pt modelId="{3C864B40-8558-4158-B488-1B05B81E8DBF}" type="pres">
      <dgm:prSet presAssocID="{CB6EE6C7-0CD3-4272-9E57-AB7748CBE0ED}" presName="sibTrans" presStyleCnt="0"/>
      <dgm:spPr/>
    </dgm:pt>
    <dgm:pt modelId="{03A8290C-17B0-43E4-A595-8B0939E08D66}" type="pres">
      <dgm:prSet presAssocID="{15C1AE9D-40B5-4491-8A83-049E42028D33}" presName="node" presStyleLbl="node1" presStyleIdx="5" presStyleCnt="7" custScaleY="113946">
        <dgm:presLayoutVars>
          <dgm:bulletEnabled val="1"/>
        </dgm:presLayoutVars>
      </dgm:prSet>
      <dgm:spPr/>
    </dgm:pt>
    <dgm:pt modelId="{2ED4EF28-A30C-4B22-A7B4-08A745B9622B}" type="pres">
      <dgm:prSet presAssocID="{FD660973-6023-499F-94BA-969027D0653A}" presName="sibTrans" presStyleCnt="0"/>
      <dgm:spPr/>
    </dgm:pt>
    <dgm:pt modelId="{1FC8DDD8-D4AA-47EF-BCF2-123BD8FB19B5}" type="pres">
      <dgm:prSet presAssocID="{0D117E14-7DF4-4732-84D4-C13633E5FA10}" presName="node" presStyleLbl="node1" presStyleIdx="6" presStyleCnt="7" custScaleX="138243" custScaleY="113946">
        <dgm:presLayoutVars>
          <dgm:bulletEnabled val="1"/>
        </dgm:presLayoutVars>
      </dgm:prSet>
      <dgm:spPr/>
    </dgm:pt>
  </dgm:ptLst>
  <dgm:cxnLst>
    <dgm:cxn modelId="{382E742B-4108-4711-B4F5-A39722A8BFDF}" type="presOf" srcId="{341DDA9F-DBFD-4E3F-8CDD-C98D0B3A94AE}" destId="{B29EF515-43DD-4FC0-8E6C-7AB53338E5A4}" srcOrd="0" destOrd="0" presId="urn:microsoft.com/office/officeart/2005/8/layout/default"/>
    <dgm:cxn modelId="{0524492C-87F4-4925-AF8E-0EBF351EC7A5}" type="presOf" srcId="{15C1AE9D-40B5-4491-8A83-049E42028D33}" destId="{03A8290C-17B0-43E4-A595-8B0939E08D66}" srcOrd="0" destOrd="0" presId="urn:microsoft.com/office/officeart/2005/8/layout/default"/>
    <dgm:cxn modelId="{90C4E332-9F63-4C56-90C5-FF8D244B9694}" srcId="{12ADDFE1-79DA-4107-A91B-90AA67AB372C}" destId="{15C1AE9D-40B5-4491-8A83-049E42028D33}" srcOrd="5" destOrd="0" parTransId="{6B28F434-AD82-4C6E-A802-497F58A0C93B}" sibTransId="{FD660973-6023-499F-94BA-969027D0653A}"/>
    <dgm:cxn modelId="{FF8CA149-1B96-4E5F-AFDA-036451CE10C4}" srcId="{12ADDFE1-79DA-4107-A91B-90AA67AB372C}" destId="{3A700E40-8F8A-4D31-842E-FA2F56EC1C6B}" srcOrd="3" destOrd="0" parTransId="{EFC7ADAA-C7FE-4C88-97A4-DD4A7BA01528}" sibTransId="{48454B81-B4CE-459F-86F8-108891AAA2C5}"/>
    <dgm:cxn modelId="{43FC6B4D-2503-4E7D-938A-9994AB1DDACD}" srcId="{12ADDFE1-79DA-4107-A91B-90AA67AB372C}" destId="{0D117E14-7DF4-4732-84D4-C13633E5FA10}" srcOrd="6" destOrd="0" parTransId="{DD7FA047-F0D6-4CA5-8F38-BA3E9861A9D5}" sibTransId="{DC6DE656-27B0-43DD-A523-7A03E1CB081C}"/>
    <dgm:cxn modelId="{91952571-7FFA-4BAE-92EE-CB8DD74E7D76}" type="presOf" srcId="{1B37146D-9956-40A4-AFAF-6362675C3216}" destId="{813BA078-21A8-418F-8867-021160E2FE45}" srcOrd="0" destOrd="0" presId="urn:microsoft.com/office/officeart/2005/8/layout/default"/>
    <dgm:cxn modelId="{D27C5679-F44E-439E-8053-B8AD86A3FCD4}" type="presOf" srcId="{CCEF81E9-69FF-4A03-BE81-50F49A206463}" destId="{B108DE5C-407C-4D33-BB68-E10EBE88580E}" srcOrd="0" destOrd="0" presId="urn:microsoft.com/office/officeart/2005/8/layout/default"/>
    <dgm:cxn modelId="{496196A6-EFB1-4F36-A74D-3B595697245C}" srcId="{12ADDFE1-79DA-4107-A91B-90AA67AB372C}" destId="{CCEF81E9-69FF-4A03-BE81-50F49A206463}" srcOrd="0" destOrd="0" parTransId="{AACAFA78-11D4-44FC-B7A5-9D7461FA2E5A}" sibTransId="{55F3615B-51BD-4E55-8EA5-6826E3D782E3}"/>
    <dgm:cxn modelId="{9745F1B4-EAEF-4404-9903-F83D9E053C08}" type="presOf" srcId="{0D117E14-7DF4-4732-84D4-C13633E5FA10}" destId="{1FC8DDD8-D4AA-47EF-BCF2-123BD8FB19B5}" srcOrd="0" destOrd="0" presId="urn:microsoft.com/office/officeart/2005/8/layout/default"/>
    <dgm:cxn modelId="{E755A0BF-337B-4A99-A075-0124C7FA5329}" type="presOf" srcId="{12ADDFE1-79DA-4107-A91B-90AA67AB372C}" destId="{AB4257CB-1219-46CE-88C7-0BCAC04579DD}" srcOrd="0" destOrd="0" presId="urn:microsoft.com/office/officeart/2005/8/layout/default"/>
    <dgm:cxn modelId="{50B1E9C3-5A2F-4EB4-9EC9-C41E84FA6C23}" srcId="{12ADDFE1-79DA-4107-A91B-90AA67AB372C}" destId="{1B37146D-9956-40A4-AFAF-6362675C3216}" srcOrd="2" destOrd="0" parTransId="{1B48016E-4324-4AD8-A672-12FACA71C69E}" sibTransId="{A270F760-6A82-4E1E-BE80-2BCC1E5E5D3F}"/>
    <dgm:cxn modelId="{083108D6-27CA-44DD-815A-F8B225F8163A}" srcId="{12ADDFE1-79DA-4107-A91B-90AA67AB372C}" destId="{341DDA9F-DBFD-4E3F-8CDD-C98D0B3A94AE}" srcOrd="4" destOrd="0" parTransId="{AB5211BB-2EB2-403A-A02E-86A394941C94}" sibTransId="{CB6EE6C7-0CD3-4272-9E57-AB7748CBE0ED}"/>
    <dgm:cxn modelId="{554393DF-B365-4765-A173-42447CF2A118}" type="presOf" srcId="{3A700E40-8F8A-4D31-842E-FA2F56EC1C6B}" destId="{1381AD51-B56B-444A-A16B-04F3A0ADAC37}" srcOrd="0" destOrd="0" presId="urn:microsoft.com/office/officeart/2005/8/layout/default"/>
    <dgm:cxn modelId="{46E503E6-4668-4DCD-BE02-D96D197014B7}" type="presOf" srcId="{14CAB930-DA67-4C19-B481-73C20AA28F7B}" destId="{D25002E1-4662-484F-AFF0-7796C8397DA4}" srcOrd="0" destOrd="0" presId="urn:microsoft.com/office/officeart/2005/8/layout/default"/>
    <dgm:cxn modelId="{9F288FFF-DFF3-4D0B-9C3B-CF5422E14B66}" srcId="{12ADDFE1-79DA-4107-A91B-90AA67AB372C}" destId="{14CAB930-DA67-4C19-B481-73C20AA28F7B}" srcOrd="1" destOrd="0" parTransId="{AD08B2C5-E41D-4CC6-8E96-AA1E6C610EAC}" sibTransId="{027CBADE-4308-40A8-8303-D58357CFBB1C}"/>
    <dgm:cxn modelId="{5A7F36B2-B24E-4946-B04D-10C3E4F3FA22}" type="presParOf" srcId="{AB4257CB-1219-46CE-88C7-0BCAC04579DD}" destId="{B108DE5C-407C-4D33-BB68-E10EBE88580E}" srcOrd="0" destOrd="0" presId="urn:microsoft.com/office/officeart/2005/8/layout/default"/>
    <dgm:cxn modelId="{538DD324-8C4D-4A20-A150-0CC9C36062B3}" type="presParOf" srcId="{AB4257CB-1219-46CE-88C7-0BCAC04579DD}" destId="{2C5340A5-08E6-47E9-9E5D-D7DA143B7D4E}" srcOrd="1" destOrd="0" presId="urn:microsoft.com/office/officeart/2005/8/layout/default"/>
    <dgm:cxn modelId="{56752298-9AAB-4413-9700-79B02582F5D2}" type="presParOf" srcId="{AB4257CB-1219-46CE-88C7-0BCAC04579DD}" destId="{D25002E1-4662-484F-AFF0-7796C8397DA4}" srcOrd="2" destOrd="0" presId="urn:microsoft.com/office/officeart/2005/8/layout/default"/>
    <dgm:cxn modelId="{116E6263-0FC8-47AF-9100-ED3BE8C0524A}" type="presParOf" srcId="{AB4257CB-1219-46CE-88C7-0BCAC04579DD}" destId="{58001EED-19AB-4021-8B57-62D77FF181FD}" srcOrd="3" destOrd="0" presId="urn:microsoft.com/office/officeart/2005/8/layout/default"/>
    <dgm:cxn modelId="{7AD44323-3B50-4A97-B293-D28F4ABCB15D}" type="presParOf" srcId="{AB4257CB-1219-46CE-88C7-0BCAC04579DD}" destId="{813BA078-21A8-418F-8867-021160E2FE45}" srcOrd="4" destOrd="0" presId="urn:microsoft.com/office/officeart/2005/8/layout/default"/>
    <dgm:cxn modelId="{CA90172C-D435-4322-B482-43EC05934FE4}" type="presParOf" srcId="{AB4257CB-1219-46CE-88C7-0BCAC04579DD}" destId="{011788D4-1C3F-4FFD-8BFD-A512B318DF5C}" srcOrd="5" destOrd="0" presId="urn:microsoft.com/office/officeart/2005/8/layout/default"/>
    <dgm:cxn modelId="{9AC8CB96-4818-417D-A987-04D4AA988C78}" type="presParOf" srcId="{AB4257CB-1219-46CE-88C7-0BCAC04579DD}" destId="{1381AD51-B56B-444A-A16B-04F3A0ADAC37}" srcOrd="6" destOrd="0" presId="urn:microsoft.com/office/officeart/2005/8/layout/default"/>
    <dgm:cxn modelId="{0C07E394-234D-4DD0-8350-8B4E512FF256}" type="presParOf" srcId="{AB4257CB-1219-46CE-88C7-0BCAC04579DD}" destId="{FBF315C1-D4FE-4BA4-B29A-A103EC5AFECB}" srcOrd="7" destOrd="0" presId="urn:microsoft.com/office/officeart/2005/8/layout/default"/>
    <dgm:cxn modelId="{D1438B12-5C12-43FC-81DD-36283F43F284}" type="presParOf" srcId="{AB4257CB-1219-46CE-88C7-0BCAC04579DD}" destId="{B29EF515-43DD-4FC0-8E6C-7AB53338E5A4}" srcOrd="8" destOrd="0" presId="urn:microsoft.com/office/officeart/2005/8/layout/default"/>
    <dgm:cxn modelId="{86E9F7B6-D65F-43CC-9719-77597307DFC0}" type="presParOf" srcId="{AB4257CB-1219-46CE-88C7-0BCAC04579DD}" destId="{3C864B40-8558-4158-B488-1B05B81E8DBF}" srcOrd="9" destOrd="0" presId="urn:microsoft.com/office/officeart/2005/8/layout/default"/>
    <dgm:cxn modelId="{02B76391-25A0-4ACA-B36F-1A04F3BFF36B}" type="presParOf" srcId="{AB4257CB-1219-46CE-88C7-0BCAC04579DD}" destId="{03A8290C-17B0-43E4-A595-8B0939E08D66}" srcOrd="10" destOrd="0" presId="urn:microsoft.com/office/officeart/2005/8/layout/default"/>
    <dgm:cxn modelId="{5A9A13C0-0967-4B68-9988-350A83209727}" type="presParOf" srcId="{AB4257CB-1219-46CE-88C7-0BCAC04579DD}" destId="{2ED4EF28-A30C-4B22-A7B4-08A745B9622B}" srcOrd="11" destOrd="0" presId="urn:microsoft.com/office/officeart/2005/8/layout/default"/>
    <dgm:cxn modelId="{2D5AF9D2-9404-46B9-AC3E-E63206287627}" type="presParOf" srcId="{AB4257CB-1219-46CE-88C7-0BCAC04579DD}" destId="{1FC8DDD8-D4AA-47EF-BCF2-123BD8FB19B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BFFBC4-87BF-4D1B-A64F-3CEEE17B24B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87412A-4AAD-4D12-8447-56B76AFFD1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>
              <a:latin typeface="Amasis MT Pro Medium" panose="02040604050005020304" pitchFamily="18" charset="0"/>
            </a:rPr>
            <a:t>Surveys and Questionnaires</a:t>
          </a:r>
          <a:endParaRPr lang="en-US">
            <a:latin typeface="Amasis MT Pro Medium" panose="02040604050005020304" pitchFamily="18" charset="0"/>
          </a:endParaRPr>
        </a:p>
      </dgm:t>
    </dgm:pt>
    <dgm:pt modelId="{5413322E-A1D5-4D3A-B977-31E9DC978751}" type="parTrans" cxnId="{E43ACC81-21B0-4FFE-AF51-0304EAA1105F}">
      <dgm:prSet/>
      <dgm:spPr/>
      <dgm:t>
        <a:bodyPr/>
        <a:lstStyle/>
        <a:p>
          <a:endParaRPr lang="en-US"/>
        </a:p>
      </dgm:t>
    </dgm:pt>
    <dgm:pt modelId="{64CF7A8D-19EF-43B3-A09D-59CAC4AB5AC7}" type="sibTrans" cxnId="{E43ACC81-21B0-4FFE-AF51-0304EAA1105F}">
      <dgm:prSet/>
      <dgm:spPr/>
      <dgm:t>
        <a:bodyPr/>
        <a:lstStyle/>
        <a:p>
          <a:endParaRPr lang="en-US"/>
        </a:p>
      </dgm:t>
    </dgm:pt>
    <dgm:pt modelId="{1B0D089A-EE4D-4EC0-A809-39395D0AE7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>
              <a:latin typeface="Amasis MT Pro Medium" panose="02040604050005020304" pitchFamily="18" charset="0"/>
            </a:rPr>
            <a:t>Interviews</a:t>
          </a:r>
          <a:endParaRPr lang="en-US">
            <a:latin typeface="Amasis MT Pro Medium" panose="02040604050005020304" pitchFamily="18" charset="0"/>
          </a:endParaRPr>
        </a:p>
      </dgm:t>
    </dgm:pt>
    <dgm:pt modelId="{92A9008A-5070-4244-810E-61AAA137A1C2}" type="parTrans" cxnId="{4DE07F90-FC62-42F9-9C32-EE41A19CF392}">
      <dgm:prSet/>
      <dgm:spPr/>
      <dgm:t>
        <a:bodyPr/>
        <a:lstStyle/>
        <a:p>
          <a:endParaRPr lang="en-US"/>
        </a:p>
      </dgm:t>
    </dgm:pt>
    <dgm:pt modelId="{AE839CCA-CFBB-451C-B559-43AD7908F780}" type="sibTrans" cxnId="{4DE07F90-FC62-42F9-9C32-EE41A19CF392}">
      <dgm:prSet/>
      <dgm:spPr/>
      <dgm:t>
        <a:bodyPr/>
        <a:lstStyle/>
        <a:p>
          <a:endParaRPr lang="en-US"/>
        </a:p>
      </dgm:t>
    </dgm:pt>
    <dgm:pt modelId="{4F9805B7-A0D2-490F-8162-A6519D01F2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>
              <a:latin typeface="Amasis MT Pro Medium" panose="02040604050005020304" pitchFamily="18" charset="0"/>
            </a:rPr>
            <a:t>Observations</a:t>
          </a:r>
          <a:endParaRPr lang="en-US">
            <a:latin typeface="Amasis MT Pro Medium" panose="02040604050005020304" pitchFamily="18" charset="0"/>
          </a:endParaRPr>
        </a:p>
      </dgm:t>
    </dgm:pt>
    <dgm:pt modelId="{3DB4136D-6814-4E6C-8A3D-9142A713B607}" type="parTrans" cxnId="{CB7146AD-1AE4-4067-9F6D-3063EFCD28C0}">
      <dgm:prSet/>
      <dgm:spPr/>
      <dgm:t>
        <a:bodyPr/>
        <a:lstStyle/>
        <a:p>
          <a:endParaRPr lang="en-US"/>
        </a:p>
      </dgm:t>
    </dgm:pt>
    <dgm:pt modelId="{A32C128D-6B99-4A0C-85E3-A3FDCCF166C4}" type="sibTrans" cxnId="{CB7146AD-1AE4-4067-9F6D-3063EFCD28C0}">
      <dgm:prSet/>
      <dgm:spPr/>
      <dgm:t>
        <a:bodyPr/>
        <a:lstStyle/>
        <a:p>
          <a:endParaRPr lang="en-US"/>
        </a:p>
      </dgm:t>
    </dgm:pt>
    <dgm:pt modelId="{136DA52B-5691-4E28-B59A-E5B58F889E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>
              <a:latin typeface="Amasis MT Pro Medium" panose="02040604050005020304" pitchFamily="18" charset="0"/>
            </a:rPr>
            <a:t>Records and Documents</a:t>
          </a:r>
          <a:endParaRPr lang="en-US">
            <a:latin typeface="Amasis MT Pro Medium" panose="02040604050005020304" pitchFamily="18" charset="0"/>
          </a:endParaRPr>
        </a:p>
      </dgm:t>
    </dgm:pt>
    <dgm:pt modelId="{362B47B7-8C3C-47BC-874B-189AEEC91F4F}" type="parTrans" cxnId="{8DE1440C-AC93-4162-9618-45D641767817}">
      <dgm:prSet/>
      <dgm:spPr/>
      <dgm:t>
        <a:bodyPr/>
        <a:lstStyle/>
        <a:p>
          <a:endParaRPr lang="en-US"/>
        </a:p>
      </dgm:t>
    </dgm:pt>
    <dgm:pt modelId="{AB8BB119-3832-4CBF-9651-F964C22CF3CB}" type="sibTrans" cxnId="{8DE1440C-AC93-4162-9618-45D641767817}">
      <dgm:prSet/>
      <dgm:spPr/>
      <dgm:t>
        <a:bodyPr/>
        <a:lstStyle/>
        <a:p>
          <a:endParaRPr lang="en-US"/>
        </a:p>
      </dgm:t>
    </dgm:pt>
    <dgm:pt modelId="{3B9782F3-AEFF-4D36-843D-A6FD4F1257F5}" type="pres">
      <dgm:prSet presAssocID="{AFBFFBC4-87BF-4D1B-A64F-3CEEE17B24B6}" presName="root" presStyleCnt="0">
        <dgm:presLayoutVars>
          <dgm:dir/>
          <dgm:resizeHandles val="exact"/>
        </dgm:presLayoutVars>
      </dgm:prSet>
      <dgm:spPr/>
    </dgm:pt>
    <dgm:pt modelId="{F9716072-918A-4B46-B5D2-5DF7E478C5D8}" type="pres">
      <dgm:prSet presAssocID="{7287412A-4AAD-4D12-8447-56B76AFFD1B9}" presName="compNode" presStyleCnt="0"/>
      <dgm:spPr/>
    </dgm:pt>
    <dgm:pt modelId="{47149CBC-F4FE-4E44-BFCA-1D0A6DEA8A3D}" type="pres">
      <dgm:prSet presAssocID="{7287412A-4AAD-4D12-8447-56B76AFFD1B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A82A3A5-396E-46D2-8412-AC57C92B0477}" type="pres">
      <dgm:prSet presAssocID="{7287412A-4AAD-4D12-8447-56B76AFFD1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87594C5-9EF7-493F-BC14-FB635E1270F4}" type="pres">
      <dgm:prSet presAssocID="{7287412A-4AAD-4D12-8447-56B76AFFD1B9}" presName="spaceRect" presStyleCnt="0"/>
      <dgm:spPr/>
    </dgm:pt>
    <dgm:pt modelId="{28E5055D-66A0-48AC-94C4-945F5644AF9F}" type="pres">
      <dgm:prSet presAssocID="{7287412A-4AAD-4D12-8447-56B76AFFD1B9}" presName="textRect" presStyleLbl="revTx" presStyleIdx="0" presStyleCnt="4">
        <dgm:presLayoutVars>
          <dgm:chMax val="1"/>
          <dgm:chPref val="1"/>
        </dgm:presLayoutVars>
      </dgm:prSet>
      <dgm:spPr/>
    </dgm:pt>
    <dgm:pt modelId="{862177C4-2556-4672-91FE-324E71F00BC2}" type="pres">
      <dgm:prSet presAssocID="{64CF7A8D-19EF-43B3-A09D-59CAC4AB5AC7}" presName="sibTrans" presStyleCnt="0"/>
      <dgm:spPr/>
    </dgm:pt>
    <dgm:pt modelId="{4330CB4B-496D-4353-A648-2787F3099E95}" type="pres">
      <dgm:prSet presAssocID="{1B0D089A-EE4D-4EC0-A809-39395D0AE7FB}" presName="compNode" presStyleCnt="0"/>
      <dgm:spPr/>
    </dgm:pt>
    <dgm:pt modelId="{3165D1B4-EE9B-411C-A2D7-7D900ED9523C}" type="pres">
      <dgm:prSet presAssocID="{1B0D089A-EE4D-4EC0-A809-39395D0AE7F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C37D706-42AB-44DB-8660-902BF180BE1D}" type="pres">
      <dgm:prSet presAssocID="{1B0D089A-EE4D-4EC0-A809-39395D0AE7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47840E6-C899-4F91-A76F-30733C03512C}" type="pres">
      <dgm:prSet presAssocID="{1B0D089A-EE4D-4EC0-A809-39395D0AE7FB}" presName="spaceRect" presStyleCnt="0"/>
      <dgm:spPr/>
    </dgm:pt>
    <dgm:pt modelId="{1098AFC7-2AE7-4E8A-852A-EB397139E3FC}" type="pres">
      <dgm:prSet presAssocID="{1B0D089A-EE4D-4EC0-A809-39395D0AE7FB}" presName="textRect" presStyleLbl="revTx" presStyleIdx="1" presStyleCnt="4">
        <dgm:presLayoutVars>
          <dgm:chMax val="1"/>
          <dgm:chPref val="1"/>
        </dgm:presLayoutVars>
      </dgm:prSet>
      <dgm:spPr/>
    </dgm:pt>
    <dgm:pt modelId="{AAA177AB-6E4D-4138-9F5E-A85198922E71}" type="pres">
      <dgm:prSet presAssocID="{AE839CCA-CFBB-451C-B559-43AD7908F780}" presName="sibTrans" presStyleCnt="0"/>
      <dgm:spPr/>
    </dgm:pt>
    <dgm:pt modelId="{5C1C2917-5426-4D9C-A9FF-A47C1B5F6A04}" type="pres">
      <dgm:prSet presAssocID="{4F9805B7-A0D2-490F-8162-A6519D01F262}" presName="compNode" presStyleCnt="0"/>
      <dgm:spPr/>
    </dgm:pt>
    <dgm:pt modelId="{CEF36EB2-709E-4720-A2EA-15605EE23906}" type="pres">
      <dgm:prSet presAssocID="{4F9805B7-A0D2-490F-8162-A6519D01F26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A9AB170-26FF-4EC8-81EA-B99E87321A74}" type="pres">
      <dgm:prSet presAssocID="{4F9805B7-A0D2-490F-8162-A6519D01F2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67A0F76-6E80-43C3-96B9-5B8DF007CE0F}" type="pres">
      <dgm:prSet presAssocID="{4F9805B7-A0D2-490F-8162-A6519D01F262}" presName="spaceRect" presStyleCnt="0"/>
      <dgm:spPr/>
    </dgm:pt>
    <dgm:pt modelId="{A9B17643-E721-40C7-83F7-A8B159DD9D2A}" type="pres">
      <dgm:prSet presAssocID="{4F9805B7-A0D2-490F-8162-A6519D01F262}" presName="textRect" presStyleLbl="revTx" presStyleIdx="2" presStyleCnt="4">
        <dgm:presLayoutVars>
          <dgm:chMax val="1"/>
          <dgm:chPref val="1"/>
        </dgm:presLayoutVars>
      </dgm:prSet>
      <dgm:spPr/>
    </dgm:pt>
    <dgm:pt modelId="{B452C740-1F7D-4AC9-9941-85EFD427C717}" type="pres">
      <dgm:prSet presAssocID="{A32C128D-6B99-4A0C-85E3-A3FDCCF166C4}" presName="sibTrans" presStyleCnt="0"/>
      <dgm:spPr/>
    </dgm:pt>
    <dgm:pt modelId="{6B0E4EB2-E6DB-4494-A37A-F4223D6EF213}" type="pres">
      <dgm:prSet presAssocID="{136DA52B-5691-4E28-B59A-E5B58F889EE8}" presName="compNode" presStyleCnt="0"/>
      <dgm:spPr/>
    </dgm:pt>
    <dgm:pt modelId="{3C2C3EF7-8136-49D9-934A-A385A43C1471}" type="pres">
      <dgm:prSet presAssocID="{136DA52B-5691-4E28-B59A-E5B58F889EE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25200B-C860-47EA-AA3B-9BA6E7599199}" type="pres">
      <dgm:prSet presAssocID="{136DA52B-5691-4E28-B59A-E5B58F889E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1A4205E-DD69-4EDC-A873-6FFB6ECEDA35}" type="pres">
      <dgm:prSet presAssocID="{136DA52B-5691-4E28-B59A-E5B58F889EE8}" presName="spaceRect" presStyleCnt="0"/>
      <dgm:spPr/>
    </dgm:pt>
    <dgm:pt modelId="{04F1BF08-5FC4-43D8-9B1E-48D0545E8A80}" type="pres">
      <dgm:prSet presAssocID="{136DA52B-5691-4E28-B59A-E5B58F889E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467D04-039A-4A1F-B652-783119220003}" type="presOf" srcId="{4F9805B7-A0D2-490F-8162-A6519D01F262}" destId="{A9B17643-E721-40C7-83F7-A8B159DD9D2A}" srcOrd="0" destOrd="0" presId="urn:microsoft.com/office/officeart/2018/5/layout/IconLeafLabelList"/>
    <dgm:cxn modelId="{8DE1440C-AC93-4162-9618-45D641767817}" srcId="{AFBFFBC4-87BF-4D1B-A64F-3CEEE17B24B6}" destId="{136DA52B-5691-4E28-B59A-E5B58F889EE8}" srcOrd="3" destOrd="0" parTransId="{362B47B7-8C3C-47BC-874B-189AEEC91F4F}" sibTransId="{AB8BB119-3832-4CBF-9651-F964C22CF3CB}"/>
    <dgm:cxn modelId="{A54E1879-0FFB-444F-B1A9-156229913E53}" type="presOf" srcId="{7287412A-4AAD-4D12-8447-56B76AFFD1B9}" destId="{28E5055D-66A0-48AC-94C4-945F5644AF9F}" srcOrd="0" destOrd="0" presId="urn:microsoft.com/office/officeart/2018/5/layout/IconLeafLabelList"/>
    <dgm:cxn modelId="{E43ACC81-21B0-4FFE-AF51-0304EAA1105F}" srcId="{AFBFFBC4-87BF-4D1B-A64F-3CEEE17B24B6}" destId="{7287412A-4AAD-4D12-8447-56B76AFFD1B9}" srcOrd="0" destOrd="0" parTransId="{5413322E-A1D5-4D3A-B977-31E9DC978751}" sibTransId="{64CF7A8D-19EF-43B3-A09D-59CAC4AB5AC7}"/>
    <dgm:cxn modelId="{7D70468D-0816-4617-B35E-1E90B5851091}" type="presOf" srcId="{1B0D089A-EE4D-4EC0-A809-39395D0AE7FB}" destId="{1098AFC7-2AE7-4E8A-852A-EB397139E3FC}" srcOrd="0" destOrd="0" presId="urn:microsoft.com/office/officeart/2018/5/layout/IconLeafLabelList"/>
    <dgm:cxn modelId="{4DE07F90-FC62-42F9-9C32-EE41A19CF392}" srcId="{AFBFFBC4-87BF-4D1B-A64F-3CEEE17B24B6}" destId="{1B0D089A-EE4D-4EC0-A809-39395D0AE7FB}" srcOrd="1" destOrd="0" parTransId="{92A9008A-5070-4244-810E-61AAA137A1C2}" sibTransId="{AE839CCA-CFBB-451C-B559-43AD7908F780}"/>
    <dgm:cxn modelId="{CB7146AD-1AE4-4067-9F6D-3063EFCD28C0}" srcId="{AFBFFBC4-87BF-4D1B-A64F-3CEEE17B24B6}" destId="{4F9805B7-A0D2-490F-8162-A6519D01F262}" srcOrd="2" destOrd="0" parTransId="{3DB4136D-6814-4E6C-8A3D-9142A713B607}" sibTransId="{A32C128D-6B99-4A0C-85E3-A3FDCCF166C4}"/>
    <dgm:cxn modelId="{146DE6AE-6AA3-4425-863F-12954BE97917}" type="presOf" srcId="{136DA52B-5691-4E28-B59A-E5B58F889EE8}" destId="{04F1BF08-5FC4-43D8-9B1E-48D0545E8A80}" srcOrd="0" destOrd="0" presId="urn:microsoft.com/office/officeart/2018/5/layout/IconLeafLabelList"/>
    <dgm:cxn modelId="{1311F2DC-DA57-48E1-934C-EA9D08D93DEE}" type="presOf" srcId="{AFBFFBC4-87BF-4D1B-A64F-3CEEE17B24B6}" destId="{3B9782F3-AEFF-4D36-843D-A6FD4F1257F5}" srcOrd="0" destOrd="0" presId="urn:microsoft.com/office/officeart/2018/5/layout/IconLeafLabelList"/>
    <dgm:cxn modelId="{D1379306-7790-4DC0-828A-385B6ADFEFE9}" type="presParOf" srcId="{3B9782F3-AEFF-4D36-843D-A6FD4F1257F5}" destId="{F9716072-918A-4B46-B5D2-5DF7E478C5D8}" srcOrd="0" destOrd="0" presId="urn:microsoft.com/office/officeart/2018/5/layout/IconLeafLabelList"/>
    <dgm:cxn modelId="{587DCAEA-353E-48B1-817A-81EB09856EAC}" type="presParOf" srcId="{F9716072-918A-4B46-B5D2-5DF7E478C5D8}" destId="{47149CBC-F4FE-4E44-BFCA-1D0A6DEA8A3D}" srcOrd="0" destOrd="0" presId="urn:microsoft.com/office/officeart/2018/5/layout/IconLeafLabelList"/>
    <dgm:cxn modelId="{1E53E6DE-4688-4AEE-ACE2-2B33929F3E7E}" type="presParOf" srcId="{F9716072-918A-4B46-B5D2-5DF7E478C5D8}" destId="{DA82A3A5-396E-46D2-8412-AC57C92B0477}" srcOrd="1" destOrd="0" presId="urn:microsoft.com/office/officeart/2018/5/layout/IconLeafLabelList"/>
    <dgm:cxn modelId="{A568179B-27C0-416A-8256-E6C90D547E10}" type="presParOf" srcId="{F9716072-918A-4B46-B5D2-5DF7E478C5D8}" destId="{587594C5-9EF7-493F-BC14-FB635E1270F4}" srcOrd="2" destOrd="0" presId="urn:microsoft.com/office/officeart/2018/5/layout/IconLeafLabelList"/>
    <dgm:cxn modelId="{AEE38865-28C8-4456-B759-507BBDC15C8D}" type="presParOf" srcId="{F9716072-918A-4B46-B5D2-5DF7E478C5D8}" destId="{28E5055D-66A0-48AC-94C4-945F5644AF9F}" srcOrd="3" destOrd="0" presId="urn:microsoft.com/office/officeart/2018/5/layout/IconLeafLabelList"/>
    <dgm:cxn modelId="{58C5068E-D776-4E77-8D17-1BAC31A6D7A7}" type="presParOf" srcId="{3B9782F3-AEFF-4D36-843D-A6FD4F1257F5}" destId="{862177C4-2556-4672-91FE-324E71F00BC2}" srcOrd="1" destOrd="0" presId="urn:microsoft.com/office/officeart/2018/5/layout/IconLeafLabelList"/>
    <dgm:cxn modelId="{167B4BEB-EE84-4286-BC7F-36FAFA87D3AF}" type="presParOf" srcId="{3B9782F3-AEFF-4D36-843D-A6FD4F1257F5}" destId="{4330CB4B-496D-4353-A648-2787F3099E95}" srcOrd="2" destOrd="0" presId="urn:microsoft.com/office/officeart/2018/5/layout/IconLeafLabelList"/>
    <dgm:cxn modelId="{C164EBEF-31A9-4AD0-82BA-BA64BA83D23D}" type="presParOf" srcId="{4330CB4B-496D-4353-A648-2787F3099E95}" destId="{3165D1B4-EE9B-411C-A2D7-7D900ED9523C}" srcOrd="0" destOrd="0" presId="urn:microsoft.com/office/officeart/2018/5/layout/IconLeafLabelList"/>
    <dgm:cxn modelId="{02E64304-B038-4E2E-B124-0F0B156B0999}" type="presParOf" srcId="{4330CB4B-496D-4353-A648-2787F3099E95}" destId="{7C37D706-42AB-44DB-8660-902BF180BE1D}" srcOrd="1" destOrd="0" presId="urn:microsoft.com/office/officeart/2018/5/layout/IconLeafLabelList"/>
    <dgm:cxn modelId="{FB6F17B7-65A3-4D54-A0BE-C4513D77EC61}" type="presParOf" srcId="{4330CB4B-496D-4353-A648-2787F3099E95}" destId="{E47840E6-C899-4F91-A76F-30733C03512C}" srcOrd="2" destOrd="0" presId="urn:microsoft.com/office/officeart/2018/5/layout/IconLeafLabelList"/>
    <dgm:cxn modelId="{DBF4B061-6C74-4980-B071-99C4E2DC4E2C}" type="presParOf" srcId="{4330CB4B-496D-4353-A648-2787F3099E95}" destId="{1098AFC7-2AE7-4E8A-852A-EB397139E3FC}" srcOrd="3" destOrd="0" presId="urn:microsoft.com/office/officeart/2018/5/layout/IconLeafLabelList"/>
    <dgm:cxn modelId="{EB2840C3-82C6-44FA-890B-CF92D47181A3}" type="presParOf" srcId="{3B9782F3-AEFF-4D36-843D-A6FD4F1257F5}" destId="{AAA177AB-6E4D-4138-9F5E-A85198922E71}" srcOrd="3" destOrd="0" presId="urn:microsoft.com/office/officeart/2018/5/layout/IconLeafLabelList"/>
    <dgm:cxn modelId="{075D6383-6915-481D-B5FE-42AEF419C333}" type="presParOf" srcId="{3B9782F3-AEFF-4D36-843D-A6FD4F1257F5}" destId="{5C1C2917-5426-4D9C-A9FF-A47C1B5F6A04}" srcOrd="4" destOrd="0" presId="urn:microsoft.com/office/officeart/2018/5/layout/IconLeafLabelList"/>
    <dgm:cxn modelId="{D1DDFC1E-6C12-4424-A2BF-081B3D9637C2}" type="presParOf" srcId="{5C1C2917-5426-4D9C-A9FF-A47C1B5F6A04}" destId="{CEF36EB2-709E-4720-A2EA-15605EE23906}" srcOrd="0" destOrd="0" presId="urn:microsoft.com/office/officeart/2018/5/layout/IconLeafLabelList"/>
    <dgm:cxn modelId="{FF6F2343-DD38-4DD2-A789-0EB76E294048}" type="presParOf" srcId="{5C1C2917-5426-4D9C-A9FF-A47C1B5F6A04}" destId="{EA9AB170-26FF-4EC8-81EA-B99E87321A74}" srcOrd="1" destOrd="0" presId="urn:microsoft.com/office/officeart/2018/5/layout/IconLeafLabelList"/>
    <dgm:cxn modelId="{2E8C634B-2D24-44E0-8453-22AD5AFBBBF8}" type="presParOf" srcId="{5C1C2917-5426-4D9C-A9FF-A47C1B5F6A04}" destId="{667A0F76-6E80-43C3-96B9-5B8DF007CE0F}" srcOrd="2" destOrd="0" presId="urn:microsoft.com/office/officeart/2018/5/layout/IconLeafLabelList"/>
    <dgm:cxn modelId="{25BE9BF1-285E-4B5C-BB0F-D361354671B0}" type="presParOf" srcId="{5C1C2917-5426-4D9C-A9FF-A47C1B5F6A04}" destId="{A9B17643-E721-40C7-83F7-A8B159DD9D2A}" srcOrd="3" destOrd="0" presId="urn:microsoft.com/office/officeart/2018/5/layout/IconLeafLabelList"/>
    <dgm:cxn modelId="{A9E26B3E-ECA6-4F59-A92D-5D83992C5667}" type="presParOf" srcId="{3B9782F3-AEFF-4D36-843D-A6FD4F1257F5}" destId="{B452C740-1F7D-4AC9-9941-85EFD427C717}" srcOrd="5" destOrd="0" presId="urn:microsoft.com/office/officeart/2018/5/layout/IconLeafLabelList"/>
    <dgm:cxn modelId="{7C9AC0F8-83A5-4CD8-9CDA-76D16F6CCFBA}" type="presParOf" srcId="{3B9782F3-AEFF-4D36-843D-A6FD4F1257F5}" destId="{6B0E4EB2-E6DB-4494-A37A-F4223D6EF213}" srcOrd="6" destOrd="0" presId="urn:microsoft.com/office/officeart/2018/5/layout/IconLeafLabelList"/>
    <dgm:cxn modelId="{B4FC6A9C-FA9A-482E-B099-5CF758892F0C}" type="presParOf" srcId="{6B0E4EB2-E6DB-4494-A37A-F4223D6EF213}" destId="{3C2C3EF7-8136-49D9-934A-A385A43C1471}" srcOrd="0" destOrd="0" presId="urn:microsoft.com/office/officeart/2018/5/layout/IconLeafLabelList"/>
    <dgm:cxn modelId="{E89E8A7F-3800-4662-9369-8EC3543C59C0}" type="presParOf" srcId="{6B0E4EB2-E6DB-4494-A37A-F4223D6EF213}" destId="{9325200B-C860-47EA-AA3B-9BA6E7599199}" srcOrd="1" destOrd="0" presId="urn:microsoft.com/office/officeart/2018/5/layout/IconLeafLabelList"/>
    <dgm:cxn modelId="{D3DBE6B8-1B9A-41FC-9133-21E3410395A5}" type="presParOf" srcId="{6B0E4EB2-E6DB-4494-A37A-F4223D6EF213}" destId="{C1A4205E-DD69-4EDC-A873-6FFB6ECEDA35}" srcOrd="2" destOrd="0" presId="urn:microsoft.com/office/officeart/2018/5/layout/IconLeafLabelList"/>
    <dgm:cxn modelId="{8A306452-2D6E-4948-91A4-A57A0331BAEA}" type="presParOf" srcId="{6B0E4EB2-E6DB-4494-A37A-F4223D6EF213}" destId="{04F1BF08-5FC4-43D8-9B1E-48D0545E8A8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02CA-7C07-464E-B33C-CED229FDEB61}">
      <dsp:nvSpPr>
        <dsp:cNvPr id="0" name=""/>
        <dsp:cNvSpPr/>
      </dsp:nvSpPr>
      <dsp:spPr>
        <a:xfrm>
          <a:off x="0" y="811275"/>
          <a:ext cx="2963447" cy="18817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DE5B5-369B-4483-8ADC-9208FA81DBD1}">
      <dsp:nvSpPr>
        <dsp:cNvPr id="0" name=""/>
        <dsp:cNvSpPr/>
      </dsp:nvSpPr>
      <dsp:spPr>
        <a:xfrm>
          <a:off x="329271" y="1124084"/>
          <a:ext cx="2963447" cy="1881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>
              <a:latin typeface="Amasis MT Pro Medium" panose="02040604050005020304" pitchFamily="18" charset="0"/>
            </a:rPr>
            <a:t>Credit card fraud detection using machine learning and data science requires balancing accuracy and false positives.</a:t>
          </a:r>
          <a:endParaRPr lang="en-US" sz="1700" kern="1200">
            <a:latin typeface="Amasis MT Pro Medium" panose="02040604050005020304" pitchFamily="18" charset="0"/>
          </a:endParaRPr>
        </a:p>
      </dsp:txBody>
      <dsp:txXfrm>
        <a:off x="384387" y="1179200"/>
        <a:ext cx="2853215" cy="1771557"/>
      </dsp:txXfrm>
    </dsp:sp>
    <dsp:sp modelId="{75A7EC24-5D60-46BF-B123-3C57F9B0A9A0}">
      <dsp:nvSpPr>
        <dsp:cNvPr id="0" name=""/>
        <dsp:cNvSpPr/>
      </dsp:nvSpPr>
      <dsp:spPr>
        <a:xfrm>
          <a:off x="3621991" y="811275"/>
          <a:ext cx="2963447" cy="18817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CB314-A63A-46C4-AC2F-C2B8FF617CC0}">
      <dsp:nvSpPr>
        <dsp:cNvPr id="0" name=""/>
        <dsp:cNvSpPr/>
      </dsp:nvSpPr>
      <dsp:spPr>
        <a:xfrm>
          <a:off x="3951263" y="1124084"/>
          <a:ext cx="2963447" cy="1881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>
              <a:latin typeface="Amasis MT Pro Medium" panose="02040604050005020304" pitchFamily="18" charset="0"/>
            </a:rPr>
            <a:t>False positives harm customer experience and false negatives lead to financial losses.</a:t>
          </a:r>
          <a:endParaRPr lang="en-US" sz="1700" kern="1200" dirty="0">
            <a:latin typeface="Amasis MT Pro Medium" panose="02040604050005020304" pitchFamily="18" charset="0"/>
          </a:endParaRPr>
        </a:p>
      </dsp:txBody>
      <dsp:txXfrm>
        <a:off x="4006379" y="1179200"/>
        <a:ext cx="2853215" cy="1771557"/>
      </dsp:txXfrm>
    </dsp:sp>
    <dsp:sp modelId="{11DE5615-014F-474E-A1F7-7CA2775926E3}">
      <dsp:nvSpPr>
        <dsp:cNvPr id="0" name=""/>
        <dsp:cNvSpPr/>
      </dsp:nvSpPr>
      <dsp:spPr>
        <a:xfrm>
          <a:off x="7243983" y="811275"/>
          <a:ext cx="2963447" cy="18817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9CDD5-2805-49CB-9D7A-A0556CE10D88}">
      <dsp:nvSpPr>
        <dsp:cNvPr id="0" name=""/>
        <dsp:cNvSpPr/>
      </dsp:nvSpPr>
      <dsp:spPr>
        <a:xfrm>
          <a:off x="7573255" y="1124084"/>
          <a:ext cx="2963447" cy="1881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>
              <a:latin typeface="Amasis MT Pro Medium" panose="02040604050005020304" pitchFamily="18" charset="0"/>
            </a:rPr>
            <a:t>Financial institutions must process high volumes of transactional data in real-time, requiring efficient machine learning algorithms. </a:t>
          </a:r>
          <a:endParaRPr lang="en-US" sz="1700" kern="1200">
            <a:latin typeface="Amasis MT Pro Medium" panose="02040604050005020304" pitchFamily="18" charset="0"/>
          </a:endParaRPr>
        </a:p>
      </dsp:txBody>
      <dsp:txXfrm>
        <a:off x="7628371" y="1179200"/>
        <a:ext cx="2853215" cy="1771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BCB48-DBD2-45D7-8955-80D630548F41}">
      <dsp:nvSpPr>
        <dsp:cNvPr id="0" name=""/>
        <dsp:cNvSpPr/>
      </dsp:nvSpPr>
      <dsp:spPr>
        <a:xfrm>
          <a:off x="3451" y="387965"/>
          <a:ext cx="1926386" cy="1528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BBB65-6392-4B6C-B489-88089841C65B}">
      <dsp:nvSpPr>
        <dsp:cNvPr id="0" name=""/>
        <dsp:cNvSpPr/>
      </dsp:nvSpPr>
      <dsp:spPr>
        <a:xfrm>
          <a:off x="217494" y="591306"/>
          <a:ext cx="1926386" cy="1528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masis MT Pro Medium" panose="02040604050005020304" pitchFamily="18" charset="0"/>
            </a:rPr>
            <a:t>Fraudsters constantly evolve their tactics, requiring regular model updates and improvements.</a:t>
          </a:r>
          <a:endParaRPr lang="en-US" sz="1600" kern="1200" dirty="0">
            <a:latin typeface="Amasis MT Pro Medium" panose="02040604050005020304" pitchFamily="18" charset="0"/>
          </a:endParaRPr>
        </a:p>
      </dsp:txBody>
      <dsp:txXfrm>
        <a:off x="262249" y="636061"/>
        <a:ext cx="1836876" cy="1438531"/>
      </dsp:txXfrm>
    </dsp:sp>
    <dsp:sp modelId="{DB2A41DA-4E4C-4A15-A616-4EF779E01236}">
      <dsp:nvSpPr>
        <dsp:cNvPr id="0" name=""/>
        <dsp:cNvSpPr/>
      </dsp:nvSpPr>
      <dsp:spPr>
        <a:xfrm>
          <a:off x="2357923" y="387965"/>
          <a:ext cx="1926386" cy="1533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0CE6D-22A5-467A-A071-FBBD49611356}">
      <dsp:nvSpPr>
        <dsp:cNvPr id="0" name=""/>
        <dsp:cNvSpPr/>
      </dsp:nvSpPr>
      <dsp:spPr>
        <a:xfrm>
          <a:off x="2571965" y="591306"/>
          <a:ext cx="1926386" cy="153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masis MT Pro Medium" panose="02040604050005020304" pitchFamily="18" charset="0"/>
            </a:rPr>
            <a:t>Data science techniques, like feature selection, identify patterns and anomalies in transactional data.</a:t>
          </a:r>
          <a:endParaRPr lang="en-US" sz="1600" kern="1200" dirty="0">
            <a:latin typeface="Amasis MT Pro Medium" panose="02040604050005020304" pitchFamily="18" charset="0"/>
          </a:endParaRPr>
        </a:p>
      </dsp:txBody>
      <dsp:txXfrm>
        <a:off x="2616870" y="636211"/>
        <a:ext cx="1836576" cy="1443356"/>
      </dsp:txXfrm>
    </dsp:sp>
    <dsp:sp modelId="{0A21C5AB-1987-45B4-A3E8-8565214C3671}">
      <dsp:nvSpPr>
        <dsp:cNvPr id="0" name=""/>
        <dsp:cNvSpPr/>
      </dsp:nvSpPr>
      <dsp:spPr>
        <a:xfrm>
          <a:off x="4712394" y="387965"/>
          <a:ext cx="1903847" cy="1546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4616-71D3-4234-AB9E-9C95CF0B5172}">
      <dsp:nvSpPr>
        <dsp:cNvPr id="0" name=""/>
        <dsp:cNvSpPr/>
      </dsp:nvSpPr>
      <dsp:spPr>
        <a:xfrm>
          <a:off x="4926437" y="591306"/>
          <a:ext cx="1903847" cy="1546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masis MT Pro Medium" panose="02040604050005020304" pitchFamily="18" charset="0"/>
            </a:rPr>
            <a:t>Ongoing research and development is necessary to keep up with evolving fraud tactics.</a:t>
          </a:r>
          <a:endParaRPr lang="en-US" sz="1600" kern="1200" dirty="0">
            <a:latin typeface="Amasis MT Pro Medium" panose="02040604050005020304" pitchFamily="18" charset="0"/>
          </a:endParaRPr>
        </a:p>
      </dsp:txBody>
      <dsp:txXfrm>
        <a:off x="4971740" y="636609"/>
        <a:ext cx="1813241" cy="1456163"/>
      </dsp:txXfrm>
    </dsp:sp>
    <dsp:sp modelId="{748A2B5E-D71F-44F1-856A-3363F83C32AC}">
      <dsp:nvSpPr>
        <dsp:cNvPr id="0" name=""/>
        <dsp:cNvSpPr/>
      </dsp:nvSpPr>
      <dsp:spPr>
        <a:xfrm>
          <a:off x="7044328" y="387965"/>
          <a:ext cx="2084869" cy="2111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485A6-4FAD-46D0-87E0-1D4B2E1195AA}">
      <dsp:nvSpPr>
        <dsp:cNvPr id="0" name=""/>
        <dsp:cNvSpPr/>
      </dsp:nvSpPr>
      <dsp:spPr>
        <a:xfrm>
          <a:off x="7258370" y="591306"/>
          <a:ext cx="2084869" cy="2111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Amasis MT Pro Medium" panose="02040604050005020304" pitchFamily="18" charset="0"/>
            </a:rPr>
            <a:t>A multi-faceted approach is required for fraud detection, including continuous improvement of models, efficient machine learning algorithms, and consideration of the accuracy and cost trade-off. </a:t>
          </a:r>
          <a:endParaRPr lang="en-US" sz="1400" kern="1200" dirty="0">
            <a:latin typeface="Amasis MT Pro Medium" panose="02040604050005020304" pitchFamily="18" charset="0"/>
          </a:endParaRPr>
        </a:p>
      </dsp:txBody>
      <dsp:txXfrm>
        <a:off x="7319434" y="652370"/>
        <a:ext cx="1962741" cy="19893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8DE5C-407C-4D33-BB68-E10EBE88580E}">
      <dsp:nvSpPr>
        <dsp:cNvPr id="0" name=""/>
        <dsp:cNvSpPr/>
      </dsp:nvSpPr>
      <dsp:spPr>
        <a:xfrm>
          <a:off x="3007" y="158209"/>
          <a:ext cx="2385746" cy="16310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>
              <a:latin typeface="Amasis MT Pro Medium" panose="02040604050005020304" pitchFamily="18" charset="0"/>
            </a:rPr>
            <a:t>Development of more effective and efficient fraud detection systems</a:t>
          </a:r>
          <a:endParaRPr lang="en-US" sz="1600" kern="1200">
            <a:latin typeface="Amasis MT Pro Medium" panose="02040604050005020304" pitchFamily="18" charset="0"/>
          </a:endParaRPr>
        </a:p>
      </dsp:txBody>
      <dsp:txXfrm>
        <a:off x="3007" y="158209"/>
        <a:ext cx="2385746" cy="1631077"/>
      </dsp:txXfrm>
    </dsp:sp>
    <dsp:sp modelId="{D25002E1-4662-484F-AFF0-7796C8397DA4}">
      <dsp:nvSpPr>
        <dsp:cNvPr id="0" name=""/>
        <dsp:cNvSpPr/>
      </dsp:nvSpPr>
      <dsp:spPr>
        <a:xfrm>
          <a:off x="2627328" y="158209"/>
          <a:ext cx="2385746" cy="16310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>
              <a:latin typeface="Amasis MT Pro Medium" panose="02040604050005020304" pitchFamily="18" charset="0"/>
            </a:rPr>
            <a:t>Minimizing financial losses due to credit card fraud</a:t>
          </a:r>
          <a:endParaRPr lang="en-US" sz="1600" kern="1200">
            <a:latin typeface="Amasis MT Pro Medium" panose="02040604050005020304" pitchFamily="18" charset="0"/>
          </a:endParaRPr>
        </a:p>
      </dsp:txBody>
      <dsp:txXfrm>
        <a:off x="2627328" y="158209"/>
        <a:ext cx="2385746" cy="1631077"/>
      </dsp:txXfrm>
    </dsp:sp>
    <dsp:sp modelId="{813BA078-21A8-418F-8867-021160E2FE45}">
      <dsp:nvSpPr>
        <dsp:cNvPr id="0" name=""/>
        <dsp:cNvSpPr/>
      </dsp:nvSpPr>
      <dsp:spPr>
        <a:xfrm>
          <a:off x="5251650" y="158209"/>
          <a:ext cx="2385746" cy="16310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>
              <a:latin typeface="Amasis MT Pro Medium" panose="02040604050005020304" pitchFamily="18" charset="0"/>
            </a:rPr>
            <a:t>Better protection for customers and reduced financial risks for financial institutions</a:t>
          </a:r>
          <a:endParaRPr lang="en-US" sz="1600" kern="1200">
            <a:latin typeface="Amasis MT Pro Medium" panose="02040604050005020304" pitchFamily="18" charset="0"/>
          </a:endParaRPr>
        </a:p>
      </dsp:txBody>
      <dsp:txXfrm>
        <a:off x="5251650" y="158209"/>
        <a:ext cx="2385746" cy="1631077"/>
      </dsp:txXfrm>
    </dsp:sp>
    <dsp:sp modelId="{1381AD51-B56B-444A-A16B-04F3A0ADAC37}">
      <dsp:nvSpPr>
        <dsp:cNvPr id="0" name=""/>
        <dsp:cNvSpPr/>
      </dsp:nvSpPr>
      <dsp:spPr>
        <a:xfrm>
          <a:off x="7875971" y="158209"/>
          <a:ext cx="2385746" cy="16310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>
              <a:latin typeface="Amasis MT Pro Medium" panose="02040604050005020304" pitchFamily="18" charset="0"/>
            </a:rPr>
            <a:t>Development of more accurate and robust machine learning algorithms and data science techniques</a:t>
          </a:r>
          <a:endParaRPr lang="en-US" sz="1600" kern="1200">
            <a:latin typeface="Amasis MT Pro Medium" panose="02040604050005020304" pitchFamily="18" charset="0"/>
          </a:endParaRPr>
        </a:p>
      </dsp:txBody>
      <dsp:txXfrm>
        <a:off x="7875971" y="158209"/>
        <a:ext cx="2385746" cy="1631077"/>
      </dsp:txXfrm>
    </dsp:sp>
    <dsp:sp modelId="{B29EF515-43DD-4FC0-8E6C-7AB53338E5A4}">
      <dsp:nvSpPr>
        <dsp:cNvPr id="0" name=""/>
        <dsp:cNvSpPr/>
      </dsp:nvSpPr>
      <dsp:spPr>
        <a:xfrm>
          <a:off x="858977" y="2027861"/>
          <a:ext cx="2385746" cy="16310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>
              <a:latin typeface="Amasis MT Pro Medium" panose="02040604050005020304" pitchFamily="18" charset="0"/>
            </a:rPr>
            <a:t>Application to other domains beyond credit card fraud detection, such as insurance fraud or healthcare</a:t>
          </a:r>
          <a:endParaRPr lang="en-US" sz="1600" kern="1200">
            <a:latin typeface="Amasis MT Pro Medium" panose="02040604050005020304" pitchFamily="18" charset="0"/>
          </a:endParaRPr>
        </a:p>
      </dsp:txBody>
      <dsp:txXfrm>
        <a:off x="858977" y="2027861"/>
        <a:ext cx="2385746" cy="1631077"/>
      </dsp:txXfrm>
    </dsp:sp>
    <dsp:sp modelId="{03A8290C-17B0-43E4-A595-8B0939E08D66}">
      <dsp:nvSpPr>
        <dsp:cNvPr id="0" name=""/>
        <dsp:cNvSpPr/>
      </dsp:nvSpPr>
      <dsp:spPr>
        <a:xfrm>
          <a:off x="3483298" y="2027861"/>
          <a:ext cx="2385746" cy="16310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>
              <a:latin typeface="Amasis MT Pro Medium" panose="02040604050005020304" pitchFamily="18" charset="0"/>
            </a:rPr>
            <a:t>Raising awareness of data privacy and security</a:t>
          </a:r>
          <a:endParaRPr lang="en-US" sz="1600" kern="1200" dirty="0">
            <a:latin typeface="Amasis MT Pro Medium" panose="02040604050005020304" pitchFamily="18" charset="0"/>
          </a:endParaRPr>
        </a:p>
      </dsp:txBody>
      <dsp:txXfrm>
        <a:off x="3483298" y="2027861"/>
        <a:ext cx="2385746" cy="1631077"/>
      </dsp:txXfrm>
    </dsp:sp>
    <dsp:sp modelId="{1FC8DDD8-D4AA-47EF-BCF2-123BD8FB19B5}">
      <dsp:nvSpPr>
        <dsp:cNvPr id="0" name=""/>
        <dsp:cNvSpPr/>
      </dsp:nvSpPr>
      <dsp:spPr>
        <a:xfrm>
          <a:off x="6107620" y="2027861"/>
          <a:ext cx="3298128" cy="16310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>
              <a:latin typeface="Amasis MT Pro Medium" panose="02040604050005020304" pitchFamily="18" charset="0"/>
            </a:rPr>
            <a:t>Promotion of interdisciplinary research and collaboration between experts in machine learning, data science, and finance.</a:t>
          </a:r>
          <a:endParaRPr lang="en-US" sz="1600" kern="1200" dirty="0">
            <a:latin typeface="Amasis MT Pro Medium" panose="02040604050005020304" pitchFamily="18" charset="0"/>
          </a:endParaRPr>
        </a:p>
      </dsp:txBody>
      <dsp:txXfrm>
        <a:off x="6107620" y="2027861"/>
        <a:ext cx="3298128" cy="1631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49CBC-F4FE-4E44-BFCA-1D0A6DEA8A3D}">
      <dsp:nvSpPr>
        <dsp:cNvPr id="0" name=""/>
        <dsp:cNvSpPr/>
      </dsp:nvSpPr>
      <dsp:spPr>
        <a:xfrm>
          <a:off x="569170" y="251724"/>
          <a:ext cx="1446640" cy="14466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2A3A5-396E-46D2-8412-AC57C92B0477}">
      <dsp:nvSpPr>
        <dsp:cNvPr id="0" name=""/>
        <dsp:cNvSpPr/>
      </dsp:nvSpPr>
      <dsp:spPr>
        <a:xfrm>
          <a:off x="877470" y="560024"/>
          <a:ext cx="830039" cy="830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5055D-66A0-48AC-94C4-945F5644AF9F}">
      <dsp:nvSpPr>
        <dsp:cNvPr id="0" name=""/>
        <dsp:cNvSpPr/>
      </dsp:nvSpPr>
      <dsp:spPr>
        <a:xfrm>
          <a:off x="106719" y="2148957"/>
          <a:ext cx="23715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i="0" kern="1200" baseline="0">
              <a:latin typeface="Amasis MT Pro Medium" panose="02040604050005020304" pitchFamily="18" charset="0"/>
            </a:rPr>
            <a:t>Surveys and Questionnaires</a:t>
          </a:r>
          <a:endParaRPr lang="en-US" sz="2100" kern="1200">
            <a:latin typeface="Amasis MT Pro Medium" panose="02040604050005020304" pitchFamily="18" charset="0"/>
          </a:endParaRPr>
        </a:p>
      </dsp:txBody>
      <dsp:txXfrm>
        <a:off x="106719" y="2148957"/>
        <a:ext cx="2371541" cy="720000"/>
      </dsp:txXfrm>
    </dsp:sp>
    <dsp:sp modelId="{3165D1B4-EE9B-411C-A2D7-7D900ED9523C}">
      <dsp:nvSpPr>
        <dsp:cNvPr id="0" name=""/>
        <dsp:cNvSpPr/>
      </dsp:nvSpPr>
      <dsp:spPr>
        <a:xfrm>
          <a:off x="3355731" y="251724"/>
          <a:ext cx="1446640" cy="14466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7D706-42AB-44DB-8660-902BF180BE1D}">
      <dsp:nvSpPr>
        <dsp:cNvPr id="0" name=""/>
        <dsp:cNvSpPr/>
      </dsp:nvSpPr>
      <dsp:spPr>
        <a:xfrm>
          <a:off x="3664032" y="560024"/>
          <a:ext cx="830039" cy="830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8AFC7-2AE7-4E8A-852A-EB397139E3FC}">
      <dsp:nvSpPr>
        <dsp:cNvPr id="0" name=""/>
        <dsp:cNvSpPr/>
      </dsp:nvSpPr>
      <dsp:spPr>
        <a:xfrm>
          <a:off x="2893281" y="2148957"/>
          <a:ext cx="23715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i="0" kern="1200" baseline="0">
              <a:latin typeface="Amasis MT Pro Medium" panose="02040604050005020304" pitchFamily="18" charset="0"/>
            </a:rPr>
            <a:t>Interviews</a:t>
          </a:r>
          <a:endParaRPr lang="en-US" sz="2100" kern="1200">
            <a:latin typeface="Amasis MT Pro Medium" panose="02040604050005020304" pitchFamily="18" charset="0"/>
          </a:endParaRPr>
        </a:p>
      </dsp:txBody>
      <dsp:txXfrm>
        <a:off x="2893281" y="2148957"/>
        <a:ext cx="2371541" cy="720000"/>
      </dsp:txXfrm>
    </dsp:sp>
    <dsp:sp modelId="{CEF36EB2-709E-4720-A2EA-15605EE23906}">
      <dsp:nvSpPr>
        <dsp:cNvPr id="0" name=""/>
        <dsp:cNvSpPr/>
      </dsp:nvSpPr>
      <dsp:spPr>
        <a:xfrm>
          <a:off x="6142292" y="251724"/>
          <a:ext cx="1446640" cy="14466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AB170-26FF-4EC8-81EA-B99E87321A74}">
      <dsp:nvSpPr>
        <dsp:cNvPr id="0" name=""/>
        <dsp:cNvSpPr/>
      </dsp:nvSpPr>
      <dsp:spPr>
        <a:xfrm>
          <a:off x="6450593" y="560024"/>
          <a:ext cx="830039" cy="830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17643-E721-40C7-83F7-A8B159DD9D2A}">
      <dsp:nvSpPr>
        <dsp:cNvPr id="0" name=""/>
        <dsp:cNvSpPr/>
      </dsp:nvSpPr>
      <dsp:spPr>
        <a:xfrm>
          <a:off x="5679842" y="2148957"/>
          <a:ext cx="23715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i="0" kern="1200" baseline="0">
              <a:latin typeface="Amasis MT Pro Medium" panose="02040604050005020304" pitchFamily="18" charset="0"/>
            </a:rPr>
            <a:t>Observations</a:t>
          </a:r>
          <a:endParaRPr lang="en-US" sz="2100" kern="1200">
            <a:latin typeface="Amasis MT Pro Medium" panose="02040604050005020304" pitchFamily="18" charset="0"/>
          </a:endParaRPr>
        </a:p>
      </dsp:txBody>
      <dsp:txXfrm>
        <a:off x="5679842" y="2148957"/>
        <a:ext cx="2371541" cy="720000"/>
      </dsp:txXfrm>
    </dsp:sp>
    <dsp:sp modelId="{3C2C3EF7-8136-49D9-934A-A385A43C1471}">
      <dsp:nvSpPr>
        <dsp:cNvPr id="0" name=""/>
        <dsp:cNvSpPr/>
      </dsp:nvSpPr>
      <dsp:spPr>
        <a:xfrm>
          <a:off x="8928854" y="251724"/>
          <a:ext cx="1446640" cy="14466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5200B-C860-47EA-AA3B-9BA6E7599199}">
      <dsp:nvSpPr>
        <dsp:cNvPr id="0" name=""/>
        <dsp:cNvSpPr/>
      </dsp:nvSpPr>
      <dsp:spPr>
        <a:xfrm>
          <a:off x="9237154" y="560024"/>
          <a:ext cx="830039" cy="8300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1BF08-5FC4-43D8-9B1E-48D0545E8A80}">
      <dsp:nvSpPr>
        <dsp:cNvPr id="0" name=""/>
        <dsp:cNvSpPr/>
      </dsp:nvSpPr>
      <dsp:spPr>
        <a:xfrm>
          <a:off x="8466403" y="2148957"/>
          <a:ext cx="23715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i="0" kern="1200" baseline="0">
              <a:latin typeface="Amasis MT Pro Medium" panose="02040604050005020304" pitchFamily="18" charset="0"/>
            </a:rPr>
            <a:t>Records and Documents</a:t>
          </a:r>
          <a:endParaRPr lang="en-US" sz="2100" kern="1200">
            <a:latin typeface="Amasis MT Pro Medium" panose="02040604050005020304" pitchFamily="18" charset="0"/>
          </a:endParaRPr>
        </a:p>
      </dsp:txBody>
      <dsp:txXfrm>
        <a:off x="8466403" y="2148957"/>
        <a:ext cx="237154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A8743-03F6-42ED-896C-1A885EEDC459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2FEE-EE60-4571-986B-B9AE5484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5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38B5-68BC-4385-9769-1D43C9CD9B7C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C253-A0D6-4348-A5F2-9E6D98695229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2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BEEE-FA56-4F58-A27B-589F8B18A433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9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9682-230C-499A-B3BA-92125656FCA6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10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67BF-FA99-40C8-B6A9-B896AFA72D75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4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AB62-1510-4DE1-9AAD-4F9D55361A2F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64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2FCE-A2F3-43B6-8443-D5EDC2130720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E9E-3400-4511-A106-B2378949160A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0E09-A159-4893-8AC3-85D0555E275C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5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6AA5-ECEC-4D23-9E4C-BBF84E93AFCE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5358-1584-47DD-AA87-6893E3D5BA22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4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D64-F25E-4C59-8254-E7B9DBAD6AD1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0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30D0-C8D0-4AB0-BE58-BAC2EB193C20}" type="datetime1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2127-071F-4EE3-A6FE-7C62B35A34FF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8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5FF-1462-4675-8B93-1942BE3FCF7A}" type="datetime1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DF06-75B8-40B4-892E-E9C23704E13E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A57F-30EC-454B-B7A4-FCD7BD134E36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006F7FB-D752-403F-A74F-C29ABAB2FBB2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B124E0-592F-441F-BD26-B2DF355D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5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EE41717-B361-D702-B324-585814D0D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2" b="17967"/>
          <a:stretch/>
        </p:blipFill>
        <p:spPr bwMode="auto">
          <a:xfrm>
            <a:off x="20" y="-13856"/>
            <a:ext cx="12191980" cy="418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C83F72-DE91-4B21-A4D2-C55B69B6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US" sz="3600" b="1" i="1" dirty="0"/>
              <a:t>Credit Card Fraud Detection using Machine Learning and Data Science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7B40E-C44B-7CCF-7566-92DC6B8A002D}"/>
              </a:ext>
            </a:extLst>
          </p:cNvPr>
          <p:cNvSpPr txBox="1"/>
          <p:nvPr/>
        </p:nvSpPr>
        <p:spPr>
          <a:xfrm>
            <a:off x="5362350" y="5554599"/>
            <a:ext cx="6096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Aharoni" panose="02010803020104030203" pitchFamily="2" charset="-79"/>
                <a:cs typeface="Aharoni" panose="02010803020104030203" pitchFamily="2" charset="-79"/>
              </a:rPr>
              <a:t>Course: Research Methodology</a:t>
            </a:r>
          </a:p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Aharoni" panose="02010803020104030203" pitchFamily="2" charset="-79"/>
                <a:cs typeface="Aharoni" panose="02010803020104030203" pitchFamily="2" charset="-79"/>
              </a:rPr>
              <a:t>Section: 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D7336-1245-F411-6909-8446543D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1670" y="6303819"/>
            <a:ext cx="862317" cy="415647"/>
          </a:xfrm>
        </p:spPr>
        <p:txBody>
          <a:bodyPr/>
          <a:lstStyle/>
          <a:p>
            <a:fld id="{BF929DB1-613C-40E9-BC6C-14F01AEEC9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DC6FF-724E-65BD-9776-D4E895EE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040" y="216774"/>
            <a:ext cx="764215" cy="309707"/>
          </a:xfrm>
        </p:spPr>
        <p:txBody>
          <a:bodyPr/>
          <a:lstStyle/>
          <a:p>
            <a:fld id="{60B124E0-592F-441F-BD26-B2DF355DF2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0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91F0-317F-5B0E-5144-AF72499B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77939"/>
          </a:xfrm>
        </p:spPr>
        <p:txBody>
          <a:bodyPr>
            <a:normAutofit/>
          </a:bodyPr>
          <a:lstStyle/>
          <a:p>
            <a:r>
              <a:rPr lang="en-US" sz="3200" b="0" i="0" dirty="0">
                <a:effectLst/>
                <a:latin typeface="Amasis MT Pro Black" panose="02040A04050005020304" pitchFamily="18" charset="0"/>
              </a:rPr>
              <a:t>Contribution of the study</a:t>
            </a:r>
            <a:endParaRPr lang="en-US" sz="3200" b="1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179EEAC-6751-4A4C-971D-8DA2B81C855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69488885"/>
              </p:ext>
            </p:extLst>
          </p:nvPr>
        </p:nvGraphicFramePr>
        <p:xfrm>
          <a:off x="1012874" y="1744394"/>
          <a:ext cx="10264726" cy="381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131FC-2555-8DF1-89AB-D4FEEE59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C779-65AC-46A8-B122-7CB1B5F39451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78452-B704-7A3A-AF2E-2AF6D031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0FC0E-8BB1-9F07-BDFE-EF2297F5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100" b="1">
                <a:latin typeface="Arial Rounded MT Bold" panose="020F0704030504030204" pitchFamily="34" charset="0"/>
                <a:ea typeface="Lato"/>
                <a:cs typeface="Arial" panose="020B0604020202020204" pitchFamily="34" charset="0"/>
                <a:sym typeface="Lato"/>
              </a:rPr>
              <a:t>Literature</a:t>
            </a:r>
            <a:r>
              <a:rPr lang="en-US" sz="3100" b="1">
                <a:latin typeface="Arial Rounded MT Bold" panose="020F0704030504030204" pitchFamily="34" charset="0"/>
                <a:ea typeface="Lato"/>
                <a:cs typeface="Lato"/>
                <a:sym typeface="Lato"/>
              </a:rPr>
              <a:t> </a:t>
            </a:r>
            <a:r>
              <a:rPr lang="en-US" sz="3100" b="1">
                <a:latin typeface="Arial Rounded MT Bold" panose="020F0704030504030204" pitchFamily="34" charset="0"/>
                <a:ea typeface="Lato"/>
                <a:cs typeface="Arial" panose="020B0604020202020204" pitchFamily="34" charset="0"/>
                <a:sym typeface="Lato"/>
              </a:rPr>
              <a:t>Review</a:t>
            </a:r>
            <a:endParaRPr lang="en-US" sz="310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20D196-FCFA-131D-BE9D-F1656038AFD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61940925"/>
              </p:ext>
            </p:extLst>
          </p:nvPr>
        </p:nvGraphicFramePr>
        <p:xfrm>
          <a:off x="4375052" y="464234"/>
          <a:ext cx="7413674" cy="5964701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{21E4AEA4-8DFA-4A89-87EB-49C32662AFE0}</a:tableStyleId>
              </a:tblPr>
              <a:tblGrid>
                <a:gridCol w="3712409">
                  <a:extLst>
                    <a:ext uri="{9D8B030D-6E8A-4147-A177-3AD203B41FA5}">
                      <a16:colId xmlns:a16="http://schemas.microsoft.com/office/drawing/2014/main" val="3997966434"/>
                    </a:ext>
                  </a:extLst>
                </a:gridCol>
                <a:gridCol w="3701265">
                  <a:extLst>
                    <a:ext uri="{9D8B030D-6E8A-4147-A177-3AD203B41FA5}">
                      <a16:colId xmlns:a16="http://schemas.microsoft.com/office/drawing/2014/main" val="3257439888"/>
                    </a:ext>
                  </a:extLst>
                </a:gridCol>
              </a:tblGrid>
              <a:tr h="771206"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bg1"/>
                          </a:solidFill>
                          <a:latin typeface="Amasis MT Pro Medium" panose="02040604050005020304" pitchFamily="18" charset="0"/>
                          <a:cs typeface="Times New Roman" panose="02020603050405020304" pitchFamily="18" charset="0"/>
                        </a:rPr>
                        <a:t>Description:</a:t>
                      </a:r>
                    </a:p>
                  </a:txBody>
                  <a:tcPr marL="81008" marR="86860" marT="23145" marB="17358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bg1"/>
                          </a:solidFill>
                          <a:latin typeface="Amasis MT Pro Medium" panose="02040604050005020304" pitchFamily="18" charset="0"/>
                          <a:cs typeface="Times New Roman" panose="02020603050405020304" pitchFamily="18" charset="0"/>
                        </a:rPr>
                        <a:t>Citations:</a:t>
                      </a:r>
                    </a:p>
                  </a:txBody>
                  <a:tcPr marL="81008" marR="86860" marT="23145" marB="17358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0430"/>
                  </a:ext>
                </a:extLst>
              </a:tr>
              <a:tr h="519349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cap="none" spc="0" dirty="0">
                          <a:solidFill>
                            <a:schemeClr val="bg1"/>
                          </a:solidFill>
                          <a:effectLst/>
                          <a:latin typeface="Amasis MT Pro Medium" panose="02040604050005020304" pitchFamily="18" charset="0"/>
                          <a:ea typeface="+mn-ea"/>
                          <a:cs typeface="+mn-cs"/>
                        </a:rPr>
                        <a:t>One of the earliest studies in this area was conducted by Nathalie Japkowicz and Stephen S. Hailpern in 2002 [1]. The study explored the use of machine learning techniques, including decision trees and neural networks, to detect credit card fraud. The authors used a dataset containing 5,000 credit card transactions, of which 1.5% were fraudulent. The results showed that the decision tree algorithm was the most effective at detecting fraud, achieving an accuracy of 91.5%.</a:t>
                      </a:r>
                    </a:p>
                    <a:p>
                      <a:pPr algn="just"/>
                      <a:endParaRPr lang="en-US" sz="1800" cap="none" spc="0" dirty="0">
                        <a:solidFill>
                          <a:schemeClr val="bg1"/>
                        </a:solidFill>
                        <a:latin typeface="Amasis MT Pro Medium" panose="020406040500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08" marR="86860" marT="23145" marB="173589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cap="none" spc="0" dirty="0">
                          <a:solidFill>
                            <a:schemeClr val="bg1"/>
                          </a:solidFill>
                          <a:effectLst/>
                          <a:latin typeface="Amasis MT Pro Medium" panose="02040604050005020304" pitchFamily="18" charset="0"/>
                          <a:ea typeface="+mn-ea"/>
                          <a:cs typeface="+mn-cs"/>
                        </a:rPr>
                        <a:t>[1] Japkowicz, N., &amp; Hailpern, S. S. (2002). Credit card fraud detection using cost-sensitive neural networks. In Proceedings of the International Conference on Machine Learning (ICML) (Vol. 217, pp. 267-274).</a:t>
                      </a:r>
                    </a:p>
                  </a:txBody>
                  <a:tcPr marL="81008" marR="86860" marT="23145" marB="1735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4886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46332-C9F4-7173-7643-BE921B1F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12F7-BAA8-44D1-A11B-B2E7D200B965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7DD34-15A3-4067-5B0C-EE29E0A4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8E1988-992F-EE95-7132-A13AB6BF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100" b="1">
                <a:latin typeface="Arial Rounded MT Bold" panose="020F0704030504030204" pitchFamily="34" charset="0"/>
                <a:ea typeface="Lato"/>
                <a:cs typeface="Arial" panose="020B0604020202020204" pitchFamily="34" charset="0"/>
                <a:sym typeface="Lato"/>
              </a:rPr>
              <a:t>Literature</a:t>
            </a:r>
            <a:r>
              <a:rPr lang="en-US" sz="3100" b="1">
                <a:latin typeface="Arial Rounded MT Bold" panose="020F0704030504030204" pitchFamily="34" charset="0"/>
                <a:ea typeface="Lato"/>
                <a:cs typeface="Lato"/>
                <a:sym typeface="Lato"/>
              </a:rPr>
              <a:t> </a:t>
            </a:r>
            <a:r>
              <a:rPr lang="en-US" sz="3100" b="1">
                <a:latin typeface="Arial Rounded MT Bold" panose="020F0704030504030204" pitchFamily="34" charset="0"/>
                <a:ea typeface="Lato"/>
                <a:cs typeface="Arial" panose="020B0604020202020204" pitchFamily="34" charset="0"/>
                <a:sym typeface="Lato"/>
              </a:rPr>
              <a:t>Review</a:t>
            </a:r>
            <a:endParaRPr lang="en-US" sz="310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2A1DA64-1293-9E1A-6A69-F61A43C31E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794670"/>
              </p:ext>
            </p:extLst>
          </p:nvPr>
        </p:nvGraphicFramePr>
        <p:xfrm>
          <a:off x="4320957" y="622572"/>
          <a:ext cx="7609786" cy="593788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{21E4AEA4-8DFA-4A89-87EB-49C32662AFE0}</a:tableStyleId>
              </a:tblPr>
              <a:tblGrid>
                <a:gridCol w="3810612">
                  <a:extLst>
                    <a:ext uri="{9D8B030D-6E8A-4147-A177-3AD203B41FA5}">
                      <a16:colId xmlns:a16="http://schemas.microsoft.com/office/drawing/2014/main" val="3997966434"/>
                    </a:ext>
                  </a:extLst>
                </a:gridCol>
                <a:gridCol w="3799174">
                  <a:extLst>
                    <a:ext uri="{9D8B030D-6E8A-4147-A177-3AD203B41FA5}">
                      <a16:colId xmlns:a16="http://schemas.microsoft.com/office/drawing/2014/main" val="3257439888"/>
                    </a:ext>
                  </a:extLst>
                </a:gridCol>
              </a:tblGrid>
              <a:tr h="767739"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bg1"/>
                          </a:solidFill>
                          <a:latin typeface="Amasis MT Pro Medium" panose="02040604050005020304" pitchFamily="18" charset="0"/>
                          <a:cs typeface="Times New Roman" panose="02020603050405020304" pitchFamily="18" charset="0"/>
                        </a:rPr>
                        <a:t>Description:</a:t>
                      </a:r>
                    </a:p>
                  </a:txBody>
                  <a:tcPr marL="81008" marR="86860" marT="23145" marB="17358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  <a:latin typeface="Amasis MT Pro Medium" panose="02040604050005020304" pitchFamily="18" charset="0"/>
                          <a:cs typeface="Times New Roman" panose="02020603050405020304" pitchFamily="18" charset="0"/>
                        </a:rPr>
                        <a:t>Citations:</a:t>
                      </a:r>
                    </a:p>
                  </a:txBody>
                  <a:tcPr marL="81008" marR="86860" marT="23145" marB="17358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0430"/>
                  </a:ext>
                </a:extLst>
              </a:tr>
              <a:tr h="517014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cap="none" spc="0" dirty="0">
                          <a:solidFill>
                            <a:schemeClr val="bg1"/>
                          </a:solidFill>
                          <a:effectLst/>
                          <a:latin typeface="Amasis MT Pro Medium" panose="02040604050005020304" pitchFamily="18" charset="0"/>
                          <a:ea typeface="+mn-ea"/>
                          <a:cs typeface="+mn-cs"/>
                        </a:rPr>
                        <a:t>Since then, numerous studies have explored various machine learning techniques for credit card fraud detection, including supervised and unsupervised learning algorithms. In a 2015 study, Karim et al. [2] compared the performance of four supervised learning algorithms, including logistic regression, decision trees, support vector machines, and neural networks, on a dataset containing over 28,000 credit card transactions. The results showed that the neural network algorithm outperformed the other algorithms, achieving an accuracy of 98.8%.</a:t>
                      </a:r>
                    </a:p>
                    <a:p>
                      <a:pPr algn="just"/>
                      <a:endParaRPr lang="en-US" sz="1800" cap="none" spc="0" dirty="0">
                        <a:solidFill>
                          <a:schemeClr val="bg1"/>
                        </a:solidFill>
                        <a:latin typeface="Amasis MT Pro Medium" panose="020406040500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008" marR="86860" marT="23145" marB="173589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cap="none" spc="0" dirty="0">
                          <a:solidFill>
                            <a:schemeClr val="bg1"/>
                          </a:solidFill>
                          <a:effectLst/>
                          <a:latin typeface="Amasis MT Pro Medium" panose="02040604050005020304" pitchFamily="18" charset="0"/>
                          <a:ea typeface="+mn-ea"/>
                          <a:cs typeface="+mn-cs"/>
                        </a:rPr>
                        <a:t>[2] Karim, A., Rahman, M. A., &amp; Islam, M. M. (2015). Credit card fraud detection using neural network. International Journal of Computer Applications, 111(4), 25-32.</a:t>
                      </a:r>
                    </a:p>
                  </a:txBody>
                  <a:tcPr marL="81008" marR="86860" marT="23145" marB="1735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4886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EE01F-D345-DCB2-CA5A-DD996C66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D10B-FD2F-42EC-A97A-E4F8D4FF6724}" type="datetime1">
              <a:rPr lang="en-US" smtClean="0"/>
              <a:t>4/29/2023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1BEF9-CABC-4A91-3AFD-05923769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4FBE-759E-A7F1-36D4-46607F4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96837"/>
            <a:ext cx="10364451" cy="65564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Amasis MT Pro Black" panose="02040A04050005020304" pitchFamily="18" charset="0"/>
              </a:rPr>
              <a:t>Research Methodology In Flowchart</a:t>
            </a:r>
            <a:endParaRPr lang="en-US" sz="2800" dirty="0">
              <a:latin typeface="Amasis MT Pro Black" panose="02040A040500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8DE5E-92EA-585A-63F4-FFB051E09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08" y="1052484"/>
            <a:ext cx="8462686" cy="55145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AD96E-DB2C-0DFF-E39B-B14268F3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1295-CB15-4D67-8229-EC54EC250805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6EA9B-D972-9062-C66F-8312E048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7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">
            <a:extLst>
              <a:ext uri="{FF2B5EF4-FFF2-40B4-BE49-F238E27FC236}">
                <a16:creationId xmlns:a16="http://schemas.microsoft.com/office/drawing/2014/main" id="{F9EE72E1-C3F7-525B-6DD8-83261BCAC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057" y="640831"/>
            <a:ext cx="5945069" cy="54613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47FE-CB45-8FB7-2B9A-D6456BD7C1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337099" cy="38813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The system development methodology chosen for credit card fraud detection using machine learning and data science is the CRISP-DM (Cross-Industry Standard Process for Data Mining) methodology.</a:t>
            </a:r>
            <a:endParaRPr lang="en-US" sz="1800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910D7-342E-0364-F020-3AB1A99F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Development Methodology</a:t>
            </a:r>
            <a:endParaRPr lang="en-US" sz="3200" kern="100" dirty="0">
              <a:effectLst/>
              <a:latin typeface="Amasis MT Pro Black" panose="02040A040500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58A47-DB83-9CA5-162A-3758C93F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8E42-8F74-42DA-89F1-84DA85761C1D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52477-84EE-1200-A571-50D6B638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205AA928-3B62-15EB-5913-A96FE8791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7892" y="640831"/>
            <a:ext cx="5461389" cy="5461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85739-FE79-6809-DB6C-340880622E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kern="1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Widely Used</a:t>
            </a: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kern="1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</a:t>
            </a: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kern="1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 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Focus on Business Objectives</a:t>
            </a:r>
            <a:endParaRPr lang="en-US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45312-1FE2-8BED-B5D8-5F7FAA38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34036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Justification of Selection</a:t>
            </a:r>
            <a:endParaRPr lang="en-US" sz="3200" dirty="0">
              <a:latin typeface="Amasis MT Pro Black" panose="02040A040500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B62D-67C6-A149-49C6-270C10AF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E6CB-42C9-478D-8FC5-A41BDABBE8EA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28168-E5A4-52AF-2C15-BA80826F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4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7173-6FE7-CA8C-8CDE-11B7B7B4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71050"/>
            <a:ext cx="10364451" cy="665019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Schedule and Budget</a:t>
            </a:r>
            <a:endParaRPr lang="en-US" sz="4800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65C5-A68F-6CC7-A386-2FEC59F8F5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838" y="1205345"/>
            <a:ext cx="1538481" cy="4571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Schedule:</a:t>
            </a:r>
          </a:p>
          <a:p>
            <a:pPr marL="0" indent="0" algn="just">
              <a:buNone/>
            </a:pPr>
            <a:endParaRPr lang="en-US" dirty="0">
              <a:latin typeface="Amasis MT Pro Black" panose="02040A040500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41E485D4-6DCC-5B33-F79B-976A6A29AA6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02489392"/>
                  </p:ext>
                </p:extLst>
              </p:nvPr>
            </p:nvGraphicFramePr>
            <p:xfrm>
              <a:off x="484908" y="1662543"/>
              <a:ext cx="6483927" cy="45581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41E485D4-6DCC-5B33-F79B-976A6A29AA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908" y="1662543"/>
                <a:ext cx="6483927" cy="4558148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B62E9D1-F6E2-1C55-3896-EE40D57E5BF8}"/>
              </a:ext>
            </a:extLst>
          </p:cNvPr>
          <p:cNvSpPr txBox="1"/>
          <p:nvPr/>
        </p:nvSpPr>
        <p:spPr>
          <a:xfrm>
            <a:off x="7329055" y="1884218"/>
            <a:ext cx="4502727" cy="406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kern="1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Personnel: $100,000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kern="1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and Software: $50,000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kern="1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Acquisition and Preparation: $25,000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kern="1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Development and Testing: $75,000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kern="1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and Maintenance: $25,000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kern="1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project budget: $275,000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6217-D5B7-3209-1177-3FACEC84E4DF}"/>
              </a:ext>
            </a:extLst>
          </p:cNvPr>
          <p:cNvSpPr txBox="1"/>
          <p:nvPr/>
        </p:nvSpPr>
        <p:spPr>
          <a:xfrm>
            <a:off x="7065832" y="1290838"/>
            <a:ext cx="2784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Black" panose="02040A04050005020304" pitchFamily="18" charset="0"/>
                <a:ea typeface="Calibri" panose="020F0502020204030204" pitchFamily="34" charset="0"/>
              </a:rPr>
              <a:t>A</a:t>
            </a:r>
            <a:r>
              <a:rPr lang="en-US" sz="1800" b="1" dirty="0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pproximate Budget: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D836E-B544-DB98-9F26-BC91ECCCFC64}"/>
              </a:ext>
            </a:extLst>
          </p:cNvPr>
          <p:cNvSpPr txBox="1"/>
          <p:nvPr/>
        </p:nvSpPr>
        <p:spPr>
          <a:xfrm>
            <a:off x="748145" y="6259152"/>
            <a:ext cx="60960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project duration: 22 weeks (5.5 months)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97BF-2FC5-A3BD-F95B-5F9684C0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377A-3A5E-4AB2-9288-EEEDAE5522E0}" type="datetime1">
              <a:rPr lang="en-US" smtClean="0"/>
              <a:t>4/29/2023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0AE5A-28D0-6D34-02D5-54900EE9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A691-4F56-C786-30FE-DCCDCE93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534572"/>
            <a:ext cx="10364451" cy="861111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Data Collection Method</a:t>
            </a:r>
            <a:endParaRPr lang="en-US" b="1" dirty="0">
              <a:latin typeface="Amasis MT Pro Black" panose="02040A040500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875710-8714-C126-AB65-C864C47AA0F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62875891"/>
              </p:ext>
            </p:extLst>
          </p:nvPr>
        </p:nvGraphicFramePr>
        <p:xfrm>
          <a:off x="506437" y="2138288"/>
          <a:ext cx="10944665" cy="3120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209F0-02F1-8617-6A16-F84112DE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B4E2-CE46-470A-AB2C-3506246A5C41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F22AB-AD33-C098-EB52-C2D57FC9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7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386E-AEB8-A5B2-A788-6364957C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7418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Amasis MT Pro Black" panose="02040A04050005020304" pitchFamily="18" charset="0"/>
              </a:rPr>
              <a:t>Data Collection Method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7233-74CD-EA9A-4017-EE1F16DEF4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729132"/>
            <a:ext cx="10692072" cy="306206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Amasis MT Pro Medium" panose="02040604050005020304" pitchFamily="18" charset="0"/>
              </a:rPr>
              <a:t>In its most basic form, surveys and questionnaires serve as a way to collect information from specific respondents with the intention of extrapolating the findings to a larger audience. To gather reliable data and insights from their target audience, almost everyone involved in data collecting, particularly in the business and academic sectors, relies on surveys and questionnaires.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51516-30B7-3BCE-45CA-F87DA60F2B0E}"/>
              </a:ext>
            </a:extLst>
          </p:cNvPr>
          <p:cNvSpPr txBox="1"/>
          <p:nvPr/>
        </p:nvSpPr>
        <p:spPr>
          <a:xfrm>
            <a:off x="913774" y="205326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effectLst/>
                <a:latin typeface="Amasis MT Pro Medium" panose="02040604050005020304" pitchFamily="18" charset="0"/>
                <a:cs typeface="Times New Roman" panose="02020603050405020304" pitchFamily="18" charset="0"/>
              </a:rPr>
              <a:t>Surveys and Questionnaires:</a:t>
            </a:r>
            <a:endParaRPr lang="en-US" sz="2400" i="1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8A3DE-E3F8-CF55-628F-5A12EF64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18DE-93FE-44FB-A4F6-3FD3E1C36094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B1B53-BD9E-E0BA-2535-800385D8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E8D4-1F16-C14D-136D-95A6A77C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3934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Amasis MT Pro Black" panose="02040A04050005020304" pitchFamily="18" charset="0"/>
              </a:rPr>
              <a:t>Data Collection Method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5AD5-A1A6-0645-3A49-42B913F059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965306"/>
            <a:ext cx="2786030" cy="639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effectLst/>
                <a:latin typeface="Amasis MT Pro Medium" panose="02040604050005020304" pitchFamily="18" charset="0"/>
                <a:cs typeface="Times New Roman" panose="02020603050405020304" pitchFamily="18" charset="0"/>
              </a:rPr>
              <a:t>Interviews:</a:t>
            </a:r>
            <a:endParaRPr lang="en-US" sz="2400" i="1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DF723-DDAD-A949-2E64-5B12A44E86B4}"/>
              </a:ext>
            </a:extLst>
          </p:cNvPr>
          <p:cNvSpPr txBox="1"/>
          <p:nvPr/>
        </p:nvSpPr>
        <p:spPr>
          <a:xfrm>
            <a:off x="955965" y="2718044"/>
            <a:ext cx="1015537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200" dirty="0">
                <a:latin typeface="Amasis MT Pro Medium" panose="02040604050005020304" pitchFamily="18" charset="0"/>
              </a:rPr>
              <a:t>A proper definition of an interview is a formal encounter between two people during which the interviewer probes the interviewee to learn more. An interview allows you to learn about a person's other talents in addition to gathering personal information about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15A2-6C16-5639-D9EF-4A407CC0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50AA-5D3F-4167-BE89-B44FB4530A64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A9BD1-F3CC-BE6C-9A0B-C0BA60D7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/>
        </p:nvSpPr>
        <p:spPr>
          <a:xfrm>
            <a:off x="1756051" y="583364"/>
            <a:ext cx="8679898" cy="78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None/>
              <a:defRPr sz="4050" b="0" i="0" u="none" strike="noStrike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"/>
                <a:cs typeface="Arial" pitchFamily="34" charset="0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600" b="1" dirty="0">
                <a:solidFill>
                  <a:schemeClr val="tx2">
                    <a:lumMod val="1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Group Members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EE3848-6E4C-404F-83FB-AB21634A5EFA}"/>
              </a:ext>
            </a:extLst>
          </p:cNvPr>
          <p:cNvGrpSpPr/>
          <p:nvPr/>
        </p:nvGrpSpPr>
        <p:grpSpPr>
          <a:xfrm>
            <a:off x="6778260" y="2143594"/>
            <a:ext cx="3465512" cy="897229"/>
            <a:chOff x="878226" y="1858541"/>
            <a:chExt cx="2648286" cy="1020026"/>
          </a:xfrm>
        </p:grpSpPr>
        <p:sp>
          <p:nvSpPr>
            <p:cNvPr id="50" name="TextBox 3">
              <a:extLst>
                <a:ext uri="{FF2B5EF4-FFF2-40B4-BE49-F238E27FC236}">
                  <a16:creationId xmlns:a16="http://schemas.microsoft.com/office/drawing/2014/main" id="{190337EC-A9D7-47C5-9458-45CC30B60FFC}"/>
                </a:ext>
              </a:extLst>
            </p:cNvPr>
            <p:cNvSpPr txBox="1"/>
            <p:nvPr/>
          </p:nvSpPr>
          <p:spPr>
            <a:xfrm>
              <a:off x="878226" y="1858541"/>
              <a:ext cx="930558" cy="577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27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ko-KR" altLang="en-US" sz="27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">
              <a:extLst>
                <a:ext uri="{FF2B5EF4-FFF2-40B4-BE49-F238E27FC236}">
                  <a16:creationId xmlns:a16="http://schemas.microsoft.com/office/drawing/2014/main" id="{1266329A-9051-4C62-B5C3-7A053217E762}"/>
                </a:ext>
              </a:extLst>
            </p:cNvPr>
            <p:cNvSpPr txBox="1"/>
            <p:nvPr/>
          </p:nvSpPr>
          <p:spPr>
            <a:xfrm>
              <a:off x="1719821" y="1986323"/>
              <a:ext cx="1806691" cy="892244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SHOWMITRA ROY</a:t>
              </a:r>
            </a:p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ID: 20-44208-3</a:t>
              </a:r>
            </a:p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Serial: 31</a:t>
              </a:r>
              <a:endParaRPr lang="ko-KR" altLang="en-US" sz="15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B822E6-38D5-4B59-A63D-C02B0A1E8757}"/>
              </a:ext>
            </a:extLst>
          </p:cNvPr>
          <p:cNvGrpSpPr/>
          <p:nvPr/>
        </p:nvGrpSpPr>
        <p:grpSpPr>
          <a:xfrm>
            <a:off x="1334127" y="2983043"/>
            <a:ext cx="3915777" cy="890849"/>
            <a:chOff x="991082" y="1858541"/>
            <a:chExt cx="2605394" cy="1073701"/>
          </a:xfrm>
        </p:grpSpPr>
        <p:sp>
          <p:nvSpPr>
            <p:cNvPr id="48" name="TextBox 7">
              <a:extLst>
                <a:ext uri="{FF2B5EF4-FFF2-40B4-BE49-F238E27FC236}">
                  <a16:creationId xmlns:a16="http://schemas.microsoft.com/office/drawing/2014/main" id="{55584A91-24A7-4CC3-899B-4880B67DA4F9}"/>
                </a:ext>
              </a:extLst>
            </p:cNvPr>
            <p:cNvSpPr txBox="1"/>
            <p:nvPr/>
          </p:nvSpPr>
          <p:spPr>
            <a:xfrm>
              <a:off x="991082" y="1858541"/>
              <a:ext cx="817702" cy="612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27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ko-KR" altLang="en-US" sz="27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CA39AC5E-5C8F-46BC-A14C-F8DD44932770}"/>
                </a:ext>
              </a:extLst>
            </p:cNvPr>
            <p:cNvSpPr txBox="1"/>
            <p:nvPr/>
          </p:nvSpPr>
          <p:spPr>
            <a:xfrm>
              <a:off x="1719820" y="1986321"/>
              <a:ext cx="1876656" cy="945921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ABDUL MUNIM ADNAN</a:t>
              </a:r>
            </a:p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ID: 20-44213-3</a:t>
              </a:r>
            </a:p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Serial: 32</a:t>
              </a:r>
              <a:endParaRPr lang="ko-KR" altLang="en-US" sz="15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027F9B-E2C7-4CAE-879B-18A97CDEAE75}"/>
              </a:ext>
            </a:extLst>
          </p:cNvPr>
          <p:cNvGrpSpPr/>
          <p:nvPr/>
        </p:nvGrpSpPr>
        <p:grpSpPr>
          <a:xfrm>
            <a:off x="6765604" y="3028014"/>
            <a:ext cx="3081181" cy="902655"/>
            <a:chOff x="946916" y="1858541"/>
            <a:chExt cx="2895731" cy="978922"/>
          </a:xfrm>
        </p:grpSpPr>
        <p:sp>
          <p:nvSpPr>
            <p:cNvPr id="46" name="TextBox 11">
              <a:extLst>
                <a:ext uri="{FF2B5EF4-FFF2-40B4-BE49-F238E27FC236}">
                  <a16:creationId xmlns:a16="http://schemas.microsoft.com/office/drawing/2014/main" id="{2DA09D82-0195-4594-BC14-85FCA030B56C}"/>
                </a:ext>
              </a:extLst>
            </p:cNvPr>
            <p:cNvSpPr txBox="1"/>
            <p:nvPr/>
          </p:nvSpPr>
          <p:spPr>
            <a:xfrm>
              <a:off x="946916" y="1858541"/>
              <a:ext cx="861868" cy="55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27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ko-KR" altLang="en-US" sz="27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B6237FB5-4F09-42D7-92A5-DB8CCFE6C404}"/>
                </a:ext>
              </a:extLst>
            </p:cNvPr>
            <p:cNvSpPr txBox="1"/>
            <p:nvPr/>
          </p:nvSpPr>
          <p:spPr>
            <a:xfrm>
              <a:off x="1704533" y="1986321"/>
              <a:ext cx="2138114" cy="851142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ASIF AHMED TANJID</a:t>
              </a:r>
            </a:p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ID: 20-44249-3</a:t>
              </a:r>
            </a:p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Serial: 35</a:t>
              </a:r>
              <a:endParaRPr lang="ko-KR" altLang="en-US" sz="15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89A3E7-BB87-4F94-8FD2-56D0BEC2FD6F}"/>
              </a:ext>
            </a:extLst>
          </p:cNvPr>
          <p:cNvCxnSpPr>
            <a:cxnSpLocks/>
          </p:cNvCxnSpPr>
          <p:nvPr/>
        </p:nvCxnSpPr>
        <p:spPr>
          <a:xfrm>
            <a:off x="4527014" y="1576796"/>
            <a:ext cx="1456772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50011D-6034-4D77-BE0A-8CE8815F77F9}"/>
              </a:ext>
            </a:extLst>
          </p:cNvPr>
          <p:cNvCxnSpPr>
            <a:cxnSpLocks/>
          </p:cNvCxnSpPr>
          <p:nvPr/>
        </p:nvCxnSpPr>
        <p:spPr>
          <a:xfrm>
            <a:off x="5988600" y="1576796"/>
            <a:ext cx="1463433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8DFCCA-7948-4BA7-896E-1E2E7718BD82}"/>
              </a:ext>
            </a:extLst>
          </p:cNvPr>
          <p:cNvCxnSpPr>
            <a:cxnSpLocks/>
          </p:cNvCxnSpPr>
          <p:nvPr/>
        </p:nvCxnSpPr>
        <p:spPr>
          <a:xfrm>
            <a:off x="7452033" y="1583532"/>
            <a:ext cx="1525427" cy="3374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70ED947-7F8F-4B08-BE18-5FD8C20CB0AE}"/>
              </a:ext>
            </a:extLst>
          </p:cNvPr>
          <p:cNvSpPr/>
          <p:nvPr/>
        </p:nvSpPr>
        <p:spPr>
          <a:xfrm rot="19002224">
            <a:off x="4286784" y="2870256"/>
            <a:ext cx="401810" cy="110915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025" b="1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FC2DA8-0A91-4B72-9785-3F3AAEC5D47D}"/>
              </a:ext>
            </a:extLst>
          </p:cNvPr>
          <p:cNvSpPr/>
          <p:nvPr/>
        </p:nvSpPr>
        <p:spPr>
          <a:xfrm rot="17406435">
            <a:off x="5331598" y="3036013"/>
            <a:ext cx="203579" cy="113838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025" b="1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73A433-C37E-4158-852A-E4D7DDCD3B88}"/>
              </a:ext>
            </a:extLst>
          </p:cNvPr>
          <p:cNvCxnSpPr>
            <a:cxnSpLocks/>
          </p:cNvCxnSpPr>
          <p:nvPr/>
        </p:nvCxnSpPr>
        <p:spPr>
          <a:xfrm>
            <a:off x="3070242" y="1576796"/>
            <a:ext cx="1456772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91CF9FA-0B2D-4495-A236-38605D15F579}"/>
              </a:ext>
            </a:extLst>
          </p:cNvPr>
          <p:cNvSpPr/>
          <p:nvPr/>
        </p:nvSpPr>
        <p:spPr>
          <a:xfrm rot="17406435">
            <a:off x="3243618" y="3028060"/>
            <a:ext cx="203579" cy="113838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025" b="1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987B5CA-56FF-4B12-8F59-77450273495E}"/>
              </a:ext>
            </a:extLst>
          </p:cNvPr>
          <p:cNvSpPr/>
          <p:nvPr/>
        </p:nvSpPr>
        <p:spPr>
          <a:xfrm rot="19002224">
            <a:off x="2192377" y="2852459"/>
            <a:ext cx="401810" cy="110915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025" b="1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1A011B-DD34-46F1-AE3A-846FCD96ECF3}"/>
              </a:ext>
            </a:extLst>
          </p:cNvPr>
          <p:cNvGrpSpPr/>
          <p:nvPr/>
        </p:nvGrpSpPr>
        <p:grpSpPr>
          <a:xfrm>
            <a:off x="1339091" y="2081927"/>
            <a:ext cx="2919580" cy="874651"/>
            <a:chOff x="1080044" y="1858541"/>
            <a:chExt cx="2294732" cy="1244290"/>
          </a:xfrm>
        </p:grpSpPr>
        <p:sp>
          <p:nvSpPr>
            <p:cNvPr id="44" name="TextBox 40">
              <a:extLst>
                <a:ext uri="{FF2B5EF4-FFF2-40B4-BE49-F238E27FC236}">
                  <a16:creationId xmlns:a16="http://schemas.microsoft.com/office/drawing/2014/main" id="{74092DE9-A063-45DB-B58C-84FC5969C9E8}"/>
                </a:ext>
              </a:extLst>
            </p:cNvPr>
            <p:cNvSpPr txBox="1"/>
            <p:nvPr/>
          </p:nvSpPr>
          <p:spPr>
            <a:xfrm>
              <a:off x="1080044" y="1858541"/>
              <a:ext cx="921215" cy="72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27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ko-KR" altLang="en-US" sz="27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2">
              <a:extLst>
                <a:ext uri="{FF2B5EF4-FFF2-40B4-BE49-F238E27FC236}">
                  <a16:creationId xmlns:a16="http://schemas.microsoft.com/office/drawing/2014/main" id="{A5B07F42-D5E7-4B74-AB2F-4079B3BBC614}"/>
                </a:ext>
              </a:extLst>
            </p:cNvPr>
            <p:cNvSpPr txBox="1"/>
            <p:nvPr/>
          </p:nvSpPr>
          <p:spPr>
            <a:xfrm>
              <a:off x="1719821" y="1986322"/>
              <a:ext cx="1654955" cy="1116509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TONMOY DEY</a:t>
              </a:r>
            </a:p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ID: 20-44206-3</a:t>
              </a:r>
            </a:p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Serial: 30</a:t>
              </a:r>
              <a:endParaRPr lang="ko-KR" altLang="en-US" sz="15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D5CADB0-27E2-4241-9E1C-62421233655B}"/>
              </a:ext>
            </a:extLst>
          </p:cNvPr>
          <p:cNvGrpSpPr/>
          <p:nvPr/>
        </p:nvGrpSpPr>
        <p:grpSpPr>
          <a:xfrm>
            <a:off x="1708877" y="4197242"/>
            <a:ext cx="4664392" cy="914961"/>
            <a:chOff x="1011865" y="1858541"/>
            <a:chExt cx="4585090" cy="898427"/>
          </a:xfrm>
        </p:grpSpPr>
        <p:sp>
          <p:nvSpPr>
            <p:cNvPr id="42" name="TextBox 51">
              <a:extLst>
                <a:ext uri="{FF2B5EF4-FFF2-40B4-BE49-F238E27FC236}">
                  <a16:creationId xmlns:a16="http://schemas.microsoft.com/office/drawing/2014/main" id="{E74BEC08-1295-4DE8-A65E-1F9D8217BEF4}"/>
                </a:ext>
              </a:extLst>
            </p:cNvPr>
            <p:cNvSpPr txBox="1"/>
            <p:nvPr/>
          </p:nvSpPr>
          <p:spPr>
            <a:xfrm>
              <a:off x="1011865" y="1858541"/>
              <a:ext cx="796919" cy="49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27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lang="ko-KR" altLang="en-US" sz="27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52">
              <a:extLst>
                <a:ext uri="{FF2B5EF4-FFF2-40B4-BE49-F238E27FC236}">
                  <a16:creationId xmlns:a16="http://schemas.microsoft.com/office/drawing/2014/main" id="{2EAF447A-3B12-4870-B49D-468886B4D3BF}"/>
                </a:ext>
              </a:extLst>
            </p:cNvPr>
            <p:cNvSpPr txBox="1"/>
            <p:nvPr/>
          </p:nvSpPr>
          <p:spPr>
            <a:xfrm>
              <a:off x="1719821" y="1986321"/>
              <a:ext cx="3877134" cy="77064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SUNJIDA KABIR SHEPA</a:t>
              </a:r>
            </a:p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ID: 20-44263-3</a:t>
              </a:r>
            </a:p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Serial: 37</a:t>
              </a:r>
              <a:endParaRPr lang="ko-KR" altLang="en-US" sz="15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6427F6-9045-BC06-86C3-DD50C144A406}"/>
              </a:ext>
            </a:extLst>
          </p:cNvPr>
          <p:cNvGrpSpPr/>
          <p:nvPr/>
        </p:nvGrpSpPr>
        <p:grpSpPr>
          <a:xfrm>
            <a:off x="6625654" y="4182255"/>
            <a:ext cx="3735345" cy="947014"/>
            <a:chOff x="1011865" y="1858541"/>
            <a:chExt cx="4585090" cy="746123"/>
          </a:xfrm>
        </p:grpSpPr>
        <p:sp>
          <p:nvSpPr>
            <p:cNvPr id="57" name="TextBox 51">
              <a:extLst>
                <a:ext uri="{FF2B5EF4-FFF2-40B4-BE49-F238E27FC236}">
                  <a16:creationId xmlns:a16="http://schemas.microsoft.com/office/drawing/2014/main" id="{2FA7CD5D-72C6-F513-7B3E-2E987A7C494D}"/>
                </a:ext>
              </a:extLst>
            </p:cNvPr>
            <p:cNvSpPr txBox="1"/>
            <p:nvPr/>
          </p:nvSpPr>
          <p:spPr>
            <a:xfrm>
              <a:off x="1011865" y="1858541"/>
              <a:ext cx="796919" cy="40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27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06</a:t>
              </a:r>
              <a:endParaRPr lang="ko-KR" altLang="en-US" sz="27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2">
              <a:extLst>
                <a:ext uri="{FF2B5EF4-FFF2-40B4-BE49-F238E27FC236}">
                  <a16:creationId xmlns:a16="http://schemas.microsoft.com/office/drawing/2014/main" id="{CAF128D6-0DEF-07B1-E196-415E908B6BF8}"/>
                </a:ext>
              </a:extLst>
            </p:cNvPr>
            <p:cNvSpPr txBox="1"/>
            <p:nvPr/>
          </p:nvSpPr>
          <p:spPr>
            <a:xfrm>
              <a:off x="1719821" y="1986321"/>
              <a:ext cx="3877134" cy="618343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MD. HAJJAJ BIN SONOSI </a:t>
              </a:r>
            </a:p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ID: 20-44346-3</a:t>
              </a:r>
            </a:p>
            <a:p>
              <a:r>
                <a:rPr lang="en-US" altLang="ko-KR" sz="1500" b="1" dirty="0">
                  <a:solidFill>
                    <a:schemeClr val="tx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Serial: 38</a:t>
              </a:r>
              <a:endParaRPr lang="ko-KR" altLang="en-US" sz="15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80A20-7B4E-BDE7-188B-A39B2CA6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1047-1EA7-43B1-B4CD-9AD06D98DC16}" type="datetime1">
              <a:rPr lang="en-US" smtClean="0"/>
              <a:t>4/29/2023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07D80-F574-EAF0-30E8-E9EE810B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0E63-0676-E62A-689F-92A1206E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283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Amasis MT Pro Black" panose="02040A04050005020304" pitchFamily="18" charset="0"/>
              </a:rPr>
              <a:t>Data Collection Method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2557-0C3A-8428-8B7F-239B5B667D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63780" y="2590800"/>
            <a:ext cx="10113820" cy="320039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Amasis MT Pro Medium" panose="02040604050005020304" pitchFamily="18" charset="0"/>
              </a:rPr>
              <a:t>The observation method of data collection involves seeing people in a certain setting or place at a specific time and day. Essentially, researchers study the behavior of the individuals or surroundings in which they are analyzing. This can be controlled, spontaneous, or participant-based research.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3239B-6A61-9E9C-33B7-9DC0227ACCEF}"/>
              </a:ext>
            </a:extLst>
          </p:cNvPr>
          <p:cNvSpPr txBox="1"/>
          <p:nvPr/>
        </p:nvSpPr>
        <p:spPr>
          <a:xfrm>
            <a:off x="1163780" y="180345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i="1" dirty="0">
                <a:latin typeface="Amasis MT Pro Medium" panose="02040604050005020304" pitchFamily="18" charset="0"/>
                <a:cs typeface="Times New Roman" panose="02020603050405020304" pitchFamily="18" charset="0"/>
              </a:rPr>
              <a:t>Records &amp; Documents:</a:t>
            </a:r>
            <a:endParaRPr lang="en-US" sz="2400" i="1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0BE4E-1E33-D454-843D-347BB515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7C5-1FF6-4361-998F-BF1335399CE6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3DD6-E499-0E3B-685B-2887FF9A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5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0C3-041B-3478-5775-1DB7401E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381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Amasis MT Pro Black" panose="02040A04050005020304" pitchFamily="18" charset="0"/>
              </a:rPr>
              <a:t>Data Collection Method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A7F0-5271-1A5D-886C-B04EC8351D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189018"/>
            <a:ext cx="10363826" cy="40504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Amasis MT Pro Medium" panose="02040604050005020304" pitchFamily="18" charset="0"/>
              </a:rPr>
              <a:t>This data collection method involves analyzing an organization’s existing records and documents to track or project substantial changes over a specific time period. The data may include the following: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Amasis MT Pro Medium" panose="02040604050005020304" pitchFamily="18" charset="0"/>
              </a:rPr>
              <a:t>Email logs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Amasis MT Pro Medium" panose="02040604050005020304" pitchFamily="18" charset="0"/>
              </a:rPr>
              <a:t>Staff reports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Amasis MT Pro Medium" panose="02040604050005020304" pitchFamily="18" charset="0"/>
              </a:rPr>
              <a:t>Call logs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Amasis MT Pro Medium" panose="02040604050005020304" pitchFamily="18" charset="0"/>
              </a:rPr>
              <a:t>Databases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Amasis MT Pro Medium" panose="02040604050005020304" pitchFamily="18" charset="0"/>
              </a:rPr>
              <a:t>Information logs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Amasis MT Pro Medium" panose="02040604050005020304" pitchFamily="18" charset="0"/>
              </a:rPr>
              <a:t>Minutes of meetings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8179F-C3F6-ABFB-AE77-4BE7D31F1BE1}"/>
              </a:ext>
            </a:extLst>
          </p:cNvPr>
          <p:cNvSpPr txBox="1"/>
          <p:nvPr/>
        </p:nvSpPr>
        <p:spPr>
          <a:xfrm>
            <a:off x="1025232" y="1607122"/>
            <a:ext cx="60544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i="1" dirty="0">
                <a:latin typeface="Amasis MT Pro Medium" panose="02040604050005020304" pitchFamily="18" charset="0"/>
                <a:cs typeface="Times New Roman" panose="02020603050405020304" pitchFamily="18" charset="0"/>
              </a:rPr>
              <a:t>Records &amp; Documents:</a:t>
            </a:r>
            <a:endParaRPr lang="en-US" sz="2400" i="1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D800-BA9C-6A98-5266-B2C83A8F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845B-4032-4F77-80CA-3CA54A890BB3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69BBE-876D-44F9-E761-53A0B090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45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F4DB63-A191-45D9-8A53-9B18F8FE2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BB8E50-9569-495A-A548-A5AD5055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26545-4582-4DBE-973B-ED1BC9CBD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91"/>
            <a:ext cx="12188952" cy="228600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7A6981-7EBF-4F2B-BD20-3124170BF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77277" y="-1"/>
            <a:ext cx="1272021" cy="841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97DCFF-C2AA-4065-BFCF-1E7535B0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4" t="86960" r="29150"/>
          <a:stretch/>
        </p:blipFill>
        <p:spPr>
          <a:xfrm>
            <a:off x="11061755" y="-1"/>
            <a:ext cx="1127197" cy="5539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E1159C-5B31-49A8-A933-C1179723C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9" t="72411" r="-74" b="13790"/>
          <a:stretch/>
        </p:blipFill>
        <p:spPr>
          <a:xfrm>
            <a:off x="77277" y="1444827"/>
            <a:ext cx="1096303" cy="841175"/>
          </a:xfrm>
          <a:custGeom>
            <a:avLst/>
            <a:gdLst>
              <a:gd name="connsiteX0" fmla="*/ 0 w 915864"/>
              <a:gd name="connsiteY0" fmla="*/ 0 h 702727"/>
              <a:gd name="connsiteX1" fmla="*/ 915864 w 915864"/>
              <a:gd name="connsiteY1" fmla="*/ 0 h 702727"/>
              <a:gd name="connsiteX2" fmla="*/ 915864 w 915864"/>
              <a:gd name="connsiteY2" fmla="*/ 702727 h 702727"/>
              <a:gd name="connsiteX3" fmla="*/ 176126 w 915864"/>
              <a:gd name="connsiteY3" fmla="*/ 702727 h 702727"/>
              <a:gd name="connsiteX4" fmla="*/ 175195 w 915864"/>
              <a:gd name="connsiteY4" fmla="*/ 702179 h 702727"/>
              <a:gd name="connsiteX5" fmla="*/ 45222 w 915864"/>
              <a:gd name="connsiteY5" fmla="*/ 592499 h 702727"/>
              <a:gd name="connsiteX6" fmla="*/ 0 w 915864"/>
              <a:gd name="connsiteY6" fmla="*/ 531614 h 70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864" h="702727">
                <a:moveTo>
                  <a:pt x="0" y="0"/>
                </a:moveTo>
                <a:lnTo>
                  <a:pt x="915864" y="0"/>
                </a:lnTo>
                <a:lnTo>
                  <a:pt x="915864" y="702727"/>
                </a:lnTo>
                <a:lnTo>
                  <a:pt x="176126" y="702727"/>
                </a:lnTo>
                <a:lnTo>
                  <a:pt x="175195" y="702179"/>
                </a:lnTo>
                <a:cubicBezTo>
                  <a:pt x="126139" y="669596"/>
                  <a:pt x="82453" y="632772"/>
                  <a:pt x="45222" y="592499"/>
                </a:cubicBezTo>
                <a:lnTo>
                  <a:pt x="0" y="531614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9BD01A-0D38-48EA-98E5-BB66386F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1036686" y="1071807"/>
            <a:ext cx="1155314" cy="1230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A0E12D-00B9-CB17-2E99-446D525D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39925"/>
            <a:ext cx="10364451" cy="11991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Significant of the Study</a:t>
            </a:r>
            <a:endParaRPr lang="en-U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4CF1-3586-299F-D5DA-D38F9AA8DD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705878"/>
            <a:ext cx="10363826" cy="308532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dirty="0"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The development of a credit card fraud detection system using machine learning and data science techniques has significant implications for the financial industry and society. Credit card fraud is a significant problem that costs billions of dollars each year. By developing a robust and accurate fraud detection system, financial institutions can reduce their losses and protect their customers' finances. Credit card fraud can lead to a loss of trust between customers and financial institutions. 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D0A1-7E13-9507-456D-62CE723E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AD96-D3DE-43E0-91BE-B8CC8EE3739F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16255-27C4-C50A-1257-610DBD1F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38BD-DE7C-479D-25A2-75F774C9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331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7405-8D2E-82E6-D07D-8DA81DBFB5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96292"/>
            <a:ext cx="10363826" cy="4743190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Japkowicz, N., &amp; Hailpern, S. S. (2002). Credit card fraud detection using cost-sensitive neural networks. In Proceedings of the International Conference on Machine Learning (ICML) (Vol. 217, pp. 267-274).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Karim, A., Rahman, M. A., &amp; Islam, M. M. (2015). Credit card fraud detection using neural network. International Journal of Computer Applications, 111(4), 25-32.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Phua, C., Lee, V., Smith-Miles, K., &amp; Gayler, R. (2010). A comprehensive survey of data mining-based fraud detection research. Artificial Intelligence Review, 33(3), 229-246.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Ahn, Y. Y., Kwak, H., Moon, S., &amp; Lee, S. (2018). Credit card fraud detection using clustering with outlier detection. Expert Systems with Applications, 94, 23-34.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Agarwal, D., Zhou, X., &amp; Krishnan, N. C. (2016). Hybrid ensemble approach for credit card fraud detection. Expert Systems with Applications, 46, 315-324.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Shi, L., Yang, X., Zhang, J., &amp; Chen, Q. (2019). Deep learning for credit card fraud detection. Neural Computing and Applications, 31(4), 955-963.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4FF5-96C4-B1ED-2128-E0A0FE65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58C6-7D46-45D4-8955-656412C30270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AA173-8DF5-164E-2CFA-F98E42DB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3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47D77-C2AE-A39D-7195-50E051CF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15" y="3868615"/>
            <a:ext cx="10151464" cy="12934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>
            <a:off x="9595556" y="-1"/>
            <a:ext cx="2596444" cy="8727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50925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57141F4-69DB-F65F-8411-411B01EE3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4840" y="643467"/>
            <a:ext cx="3142319" cy="31423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81C8A-61A3-CE6C-38AC-45BDA2AA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D8AA-B120-4E33-9B6F-1FE992CAD5A1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C4052-676E-01E3-1719-E585517A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3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4" descr="Desk with productivity items">
            <a:extLst>
              <a:ext uri="{FF2B5EF4-FFF2-40B4-BE49-F238E27FC236}">
                <a16:creationId xmlns:a16="http://schemas.microsoft.com/office/drawing/2014/main" id="{825D8AA9-09B3-0FAD-E4D5-6B954AB45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38" r="22788" b="-1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4D4D58-9C6F-A423-18B2-008A9608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50" y="618518"/>
            <a:ext cx="6672886" cy="681774"/>
          </a:xfrm>
        </p:spPr>
        <p:txBody>
          <a:bodyPr>
            <a:normAutofit/>
          </a:bodyPr>
          <a:lstStyle/>
          <a:p>
            <a:r>
              <a:rPr lang="e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Table of Contents</a:t>
            </a:r>
            <a:endParaRPr 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94FF57B-3957-4327-BFF0-D319AD945E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5048" y="1730326"/>
            <a:ext cx="6672887" cy="4060873"/>
          </a:xfrm>
        </p:spPr>
        <p:txBody>
          <a:bodyPr>
            <a:normAutofit lnSpcReduction="10000"/>
          </a:bodyPr>
          <a:lstStyle/>
          <a:p>
            <a:pPr lvl="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masis MT Pro Medium" panose="02040604050005020304" pitchFamily="18" charset="0"/>
                <a:ea typeface="Lato"/>
                <a:cs typeface="Times New Roman" panose="02020603050405020304" pitchFamily="18" charset="0"/>
                <a:sym typeface="Lato"/>
              </a:rPr>
              <a:t>Introduction</a:t>
            </a:r>
          </a:p>
          <a:p>
            <a:pPr lvl="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masis MT Pro Medium" panose="02040604050005020304" pitchFamily="18" charset="0"/>
                <a:ea typeface="Lato"/>
                <a:cs typeface="Times New Roman" panose="02020603050405020304" pitchFamily="18" charset="0"/>
                <a:sym typeface="Lato"/>
              </a:rPr>
              <a:t>Background Study</a:t>
            </a:r>
          </a:p>
          <a:p>
            <a:pPr lvl="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masis MT Pro Medium" panose="02040604050005020304" pitchFamily="18" charset="0"/>
                <a:ea typeface="Lato"/>
                <a:cs typeface="Times New Roman" panose="02020603050405020304" pitchFamily="18" charset="0"/>
                <a:sym typeface="Lato"/>
              </a:rPr>
              <a:t>Problem Statement</a:t>
            </a:r>
          </a:p>
          <a:p>
            <a:pPr lvl="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masis MT Pro Medium" panose="02040604050005020304" pitchFamily="18" charset="0"/>
                <a:ea typeface="Lato"/>
                <a:cs typeface="Times New Roman" panose="02020603050405020304" pitchFamily="18" charset="0"/>
                <a:sym typeface="Lato"/>
              </a:rPr>
              <a:t>Objective (GENERAL &amp; SPECIFIC) </a:t>
            </a:r>
          </a:p>
          <a:p>
            <a:pPr lvl="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i="0" dirty="0">
                <a:effectLst/>
                <a:latin typeface="Amasis MT Pro Medium" panose="02040604050005020304" pitchFamily="18" charset="0"/>
              </a:rPr>
              <a:t>Contribution of the study</a:t>
            </a:r>
          </a:p>
          <a:p>
            <a:pPr lvl="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masis MT Pro Medium" panose="02040604050005020304" pitchFamily="18" charset="0"/>
                <a:ea typeface="Lato"/>
                <a:cs typeface="Times New Roman" panose="02020603050405020304" pitchFamily="18" charset="0"/>
                <a:sym typeface="Lato"/>
              </a:rPr>
              <a:t>Literature Review</a:t>
            </a:r>
          </a:p>
          <a:p>
            <a:pPr lvl="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masis MT Pro Medium" panose="02040604050005020304" pitchFamily="18" charset="0"/>
              </a:rPr>
              <a:t>Research Methodology In Flowchart</a:t>
            </a:r>
          </a:p>
          <a:p>
            <a:pPr lvl="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Schedule and Budget</a:t>
            </a:r>
          </a:p>
          <a:p>
            <a:pPr lvl="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masis MT Pro Medium" panose="02040604050005020304" pitchFamily="18" charset="0"/>
              </a:rPr>
              <a:t>Data Collection Method</a:t>
            </a:r>
          </a:p>
          <a:p>
            <a:pPr lvl="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Amasis MT Pro Medium" panose="02040604050005020304" pitchFamily="18" charset="0"/>
                <a:ea typeface="Calibri" panose="020F0502020204030204" pitchFamily="34" charset="0"/>
              </a:rPr>
              <a:t>Significant of the Study</a:t>
            </a:r>
            <a:endParaRPr lang="en-US" sz="1800" dirty="0">
              <a:latin typeface="Amasis MT Pro Medium" panose="02040604050005020304" pitchFamily="18" charset="0"/>
            </a:endParaRPr>
          </a:p>
          <a:p>
            <a:pPr lvl="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Amasis MT Pro Medium" panose="02040604050005020304" pitchFamily="18" charset="0"/>
                <a:ea typeface="Lato"/>
                <a:cs typeface="Times New Roman" panose="02020603050405020304" pitchFamily="18" charset="0"/>
                <a:sym typeface="Lato"/>
              </a:rP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0819A-4624-F2B9-DD6B-AF2410B6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DE66-05EB-412E-B2D9-D712A5398CCF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3150A-E97F-1FE9-D812-CFA6C2DB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15F8742-E39F-29AB-5E4A-786CBC7D4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0" b="178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4102">
            <a:extLst>
              <a:ext uri="{FF2B5EF4-FFF2-40B4-BE49-F238E27FC236}">
                <a16:creationId xmlns:a16="http://schemas.microsoft.com/office/drawing/2014/main" id="{21CB8282-44AF-40D0-A7E2-03734788D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05" name="Rounded Rectangle 8">
            <a:extLst>
              <a:ext uri="{FF2B5EF4-FFF2-40B4-BE49-F238E27FC236}">
                <a16:creationId xmlns:a16="http://schemas.microsoft.com/office/drawing/2014/main" id="{D77CF7D5-36A3-4ED3-AE46-77E42D2AA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35408-9944-8242-3F1F-A964BE97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0177-EAC0-8BC7-B3AA-51B1FFA8D8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3682" y="2367093"/>
            <a:ext cx="9346692" cy="30907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700" dirty="0">
                <a:latin typeface="Amasis MT Pro Black" panose="02040A04050005020304" pitchFamily="18" charset="0"/>
                <a:cs typeface="Aharoni" panose="020B0604020202020204" pitchFamily="2" charset="-79"/>
              </a:rPr>
              <a:t>What is Credit card fraud?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Aharoni" panose="020B0604020202020204" pitchFamily="2" charset="-79"/>
              </a:rPr>
              <a:t>Credit card fraud is a type of financial fraud that occurs when a stolen or forged credit card is used to make unauthorized purchases or transactions.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377CD-4F39-C2D6-3180-688314B3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C84D-EE23-45EC-8124-D22C8104FA6C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BDC45-3FD4-61D2-01C9-6C23BA7D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64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9" name="Rectangle 5144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50" name="Picture 5146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6FB841-3431-2C76-F1F5-B49E2821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626" y="640831"/>
            <a:ext cx="3361139" cy="786931"/>
          </a:xfrm>
        </p:spPr>
        <p:txBody>
          <a:bodyPr>
            <a:normAutofit/>
          </a:bodyPr>
          <a:lstStyle/>
          <a:p>
            <a:pPr algn="l"/>
            <a:r>
              <a:rPr lang="en-US" sz="31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INTRODUCTION</a:t>
            </a:r>
            <a:endParaRPr lang="en-US" sz="3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E17475-441B-9EF5-9E43-D08E4CB08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01" y="1427762"/>
            <a:ext cx="6960827" cy="423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255C3-8370-BCED-AC71-42C80C473D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10626" y="1575582"/>
            <a:ext cx="3937910" cy="46728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masis MT Pro Medium" panose="020B0604020202020204" pitchFamily="18" charset="0"/>
                <a:cs typeface="Aharoni" panose="020B0604020202020204" pitchFamily="2" charset="-79"/>
              </a:rPr>
              <a:t>how data science and machine learning can be helpful for it?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masis MT Pro Medium" panose="020B0604020202020204" pitchFamily="18" charset="0"/>
                <a:cs typeface="Aharoni" panose="020B0604020202020204" pitchFamily="2" charset="-79"/>
              </a:rPr>
              <a:t>help gather more information faster or to assist with trends analysis.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masis MT Pro Medium" panose="020B0604020202020204" pitchFamily="18" charset="0"/>
                <a:cs typeface="Aharoni" panose="020B0604020202020204" pitchFamily="2" charset="-79"/>
              </a:rPr>
              <a:t>One common machine learning approach is to use supervised learning algorithms.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3BA8-4BB0-1D38-0928-431288F4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5642" y="626513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544703-9BE3-4DAA-BFB6-6CAA3849EC98}" type="datetime1">
              <a:rPr lang="en-US" smtClean="0"/>
              <a:pPr>
                <a:spcAft>
                  <a:spcPts val="600"/>
                </a:spcAft>
              </a:pPr>
              <a:t>4/29/2023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4553F-506D-0B27-6DAF-7D34DB9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65130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B124E0-592F-441F-BD26-B2DF355DF24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148EAE7D-1811-CBC0-9E2B-C0D05ECC5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83" r="9825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684802-FB53-C9C5-C75D-3D631073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94299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Background Study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801F-BC40-191A-FA18-51E81EB7B2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5048" y="2039816"/>
            <a:ext cx="7126730" cy="3751384"/>
          </a:xfrm>
        </p:spPr>
        <p:txBody>
          <a:bodyPr>
            <a:normAutofit/>
          </a:bodyPr>
          <a:lstStyle/>
          <a:p>
            <a:pPr marR="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Amasis MT Pro Medium" panose="02040604050005020304" pitchFamily="18" charset="0"/>
              </a:rPr>
              <a:t>Machine learning offers a more advanced approach</a:t>
            </a:r>
          </a:p>
          <a:p>
            <a:pPr marR="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Amasis MT Pro Medium" panose="02040604050005020304" pitchFamily="18" charset="0"/>
              </a:rPr>
              <a:t>traditional detection methods such as manual review and rule-based systems</a:t>
            </a:r>
          </a:p>
          <a:p>
            <a:pPr marR="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Amasis MT Pro Medium" panose="02040604050005020304" pitchFamily="18" charset="0"/>
              </a:rPr>
              <a:t>Machine learning algorithms can process vast amounts of data in real-time, allowing for quick adaptation to new threats and the detection of fraudulent transactions.</a:t>
            </a:r>
            <a:endParaRPr lang="en-US" dirty="0"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20E6-DF10-D535-7973-DF8C327B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C9E9-BEF6-4BB3-BDA3-5142D77BFECD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DC8A-7928-905B-164F-AA95BF5B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5FFE-EC03-9102-00D2-0AF08381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3045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  <a:ea typeface="Lato"/>
                <a:cs typeface="Arial" panose="020B0604020202020204" pitchFamily="34" charset="0"/>
                <a:sym typeface="Lato"/>
              </a:rPr>
              <a:t>Problem</a:t>
            </a:r>
            <a:r>
              <a:rPr lang="en-US" b="1" dirty="0">
                <a:latin typeface="Arial Rounded MT Bold" panose="020F0704030504030204" pitchFamily="34" charset="0"/>
                <a:ea typeface="Lato"/>
                <a:cs typeface="Lato"/>
                <a:sym typeface="Lato"/>
              </a:rPr>
              <a:t> Statement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3E34CDB9-F96B-D594-C779-DE79DCE02D9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10449785"/>
              </p:ext>
            </p:extLst>
          </p:nvPr>
        </p:nvGraphicFramePr>
        <p:xfrm>
          <a:off x="914399" y="1744394"/>
          <a:ext cx="10536703" cy="381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7DEB5-1141-A2D1-5F16-DBB1DB51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ADB5-AF15-4D91-8100-6D7077B601C2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BA665-2BB4-1E69-3656-B786E010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4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2">
            <a:extLst>
              <a:ext uri="{FF2B5EF4-FFF2-40B4-BE49-F238E27FC236}">
                <a16:creationId xmlns:a16="http://schemas.microsoft.com/office/drawing/2014/main" id="{21CB8282-44AF-40D0-A7E2-03734788D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D77CF7D5-36A3-4ED3-AE46-77E42D2AA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3653F-9680-A149-80F4-336A7829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765282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  <a:ea typeface="Lato"/>
                <a:cs typeface="Arial" panose="020B0604020202020204" pitchFamily="34" charset="0"/>
                <a:sym typeface="Lato"/>
              </a:rPr>
              <a:t>Problem</a:t>
            </a:r>
            <a:r>
              <a:rPr lang="en-US" b="1" dirty="0">
                <a:latin typeface="Arial Rounded MT Bold" panose="020F0704030504030204" pitchFamily="34" charset="0"/>
                <a:ea typeface="Lato"/>
                <a:cs typeface="Lato"/>
                <a:sym typeface="Lato"/>
              </a:rPr>
              <a:t> Statement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228B2DF7-D321-6A51-9E80-4C5CDE7E26D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23933485"/>
              </p:ext>
            </p:extLst>
          </p:nvPr>
        </p:nvGraphicFramePr>
        <p:xfrm>
          <a:off x="1383682" y="2346520"/>
          <a:ext cx="9346692" cy="3090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04A04-E78D-02B8-2334-2A59E734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5B0-AEE1-4247-BAC0-AE77D54E9125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20987-A7BA-0466-7564-D8A07675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4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B7C2B-1C7C-2896-2B1A-5585134C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43991"/>
            <a:ext cx="3145305" cy="4157256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latin typeface="Arial Rounded MT Bold" panose="020F0704030504030204" pitchFamily="34" charset="0"/>
                <a:ea typeface="Lato"/>
                <a:cs typeface="Lato"/>
                <a:sym typeface="Lato"/>
              </a:rPr>
              <a:t>Objectives</a:t>
            </a:r>
            <a:endParaRPr lang="en-US" sz="3400" dirty="0"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1253578"/>
            <a:ext cx="692631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12192000" cy="17733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A61F-5023-3998-3791-6C844DC77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64770" y="1773383"/>
            <a:ext cx="3037388" cy="3311235"/>
          </a:xfrm>
        </p:spPr>
        <p:txBody>
          <a:bodyPr>
            <a:normAutofit/>
          </a:bodyPr>
          <a:lstStyle/>
          <a:p>
            <a:pPr marL="0" indent="0" defTabSz="557784">
              <a:lnSpc>
                <a:spcPct val="150000"/>
              </a:lnSpc>
              <a:spcBef>
                <a:spcPts val="610"/>
              </a:spcBef>
              <a:buNone/>
            </a:pPr>
            <a:r>
              <a:rPr lang="en-US" sz="1600" b="1" u="sng" kern="1200" cap="all" baseline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General objectives:</a:t>
            </a:r>
          </a:p>
          <a:p>
            <a:pPr marL="139446" indent="-139446" defTabSz="557784">
              <a:lnSpc>
                <a:spcPct val="150000"/>
              </a:lnSpc>
              <a:spcBef>
                <a:spcPts val="610"/>
              </a:spcBef>
              <a:buFont typeface="Wingdings" panose="05000000000000000000" pitchFamily="2" charset="2"/>
              <a:buChar char="ü"/>
            </a:pPr>
            <a:r>
              <a:rPr lang="en-US" sz="1600" kern="1200" cap="all" baseline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Predictive model</a:t>
            </a:r>
          </a:p>
          <a:p>
            <a:pPr marL="139446" indent="-139446" defTabSz="557784">
              <a:lnSpc>
                <a:spcPct val="150000"/>
              </a:lnSpc>
              <a:spcBef>
                <a:spcPts val="610"/>
              </a:spcBef>
              <a:buFont typeface="Wingdings" panose="05000000000000000000" pitchFamily="2" charset="2"/>
              <a:buChar char="ü"/>
            </a:pPr>
            <a:r>
              <a:rPr lang="en-US" sz="1600" kern="1200" cap="all" baseline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Accurately identify fraudulent transactions</a:t>
            </a:r>
          </a:p>
          <a:p>
            <a:pPr marL="139446" indent="-139446" defTabSz="557784">
              <a:lnSpc>
                <a:spcPct val="150000"/>
              </a:lnSpc>
              <a:spcBef>
                <a:spcPts val="610"/>
              </a:spcBef>
              <a:buFont typeface="Wingdings" panose="05000000000000000000" pitchFamily="2" charset="2"/>
              <a:buChar char="ü"/>
            </a:pPr>
            <a:r>
              <a:rPr lang="en-US" sz="1600" kern="1200" cap="all" baseline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Credit card dataset</a:t>
            </a:r>
          </a:p>
          <a:p>
            <a:pPr marL="139446" indent="-139446" defTabSz="557784">
              <a:lnSpc>
                <a:spcPct val="150000"/>
              </a:lnSpc>
              <a:spcBef>
                <a:spcPts val="610"/>
              </a:spcBef>
              <a:buFont typeface="Wingdings" panose="05000000000000000000" pitchFamily="2" charset="2"/>
              <a:buChar char="ü"/>
            </a:pPr>
            <a:r>
              <a:rPr lang="en-US" sz="1600" kern="1200" cap="all" baseline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Minimize false positives</a:t>
            </a:r>
            <a:endParaRPr lang="en-US" sz="2800" dirty="0">
              <a:latin typeface="Amasis MT Pro Medium" panose="020406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8C031-9035-985C-DCF6-4A30C4AC69C6}"/>
              </a:ext>
            </a:extLst>
          </p:cNvPr>
          <p:cNvSpPr txBox="1"/>
          <p:nvPr/>
        </p:nvSpPr>
        <p:spPr>
          <a:xfrm>
            <a:off x="8002158" y="1773332"/>
            <a:ext cx="3276067" cy="3706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8892">
              <a:lnSpc>
                <a:spcPct val="150000"/>
              </a:lnSpc>
              <a:spcAft>
                <a:spcPts val="600"/>
              </a:spcAft>
            </a:pPr>
            <a:r>
              <a:rPr lang="en-US" sz="1500" b="1" u="sng" kern="1200" dirty="0">
                <a:solidFill>
                  <a:schemeClr val="tx1"/>
                </a:solidFill>
                <a:latin typeface="Amasis MT Pro Medium" panose="02040604050005020304" pitchFamily="18" charset="0"/>
              </a:rPr>
              <a:t>SPECIFIC OBJECTIVES:</a:t>
            </a:r>
          </a:p>
          <a:p>
            <a:pPr marL="209169" indent="-209169" defTabSz="278892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 kern="1200" dirty="0">
                <a:solidFill>
                  <a:schemeClr val="tx1"/>
                </a:solidFill>
                <a:latin typeface="Amasis MT Pro Medium" panose="02040604050005020304" pitchFamily="18" charset="0"/>
              </a:rPr>
              <a:t>DATA COLLECTION</a:t>
            </a:r>
          </a:p>
          <a:p>
            <a:pPr marL="209169" indent="-209169" defTabSz="278892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 kern="1200" dirty="0">
                <a:solidFill>
                  <a:schemeClr val="tx1"/>
                </a:solidFill>
                <a:latin typeface="Amasis MT Pro Medium" panose="02040604050005020304" pitchFamily="18" charset="0"/>
              </a:rPr>
              <a:t>DATA PREPROCESSING </a:t>
            </a:r>
          </a:p>
          <a:p>
            <a:pPr marL="209169" indent="-209169" defTabSz="278892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 kern="1200" dirty="0">
                <a:solidFill>
                  <a:schemeClr val="tx1"/>
                </a:solidFill>
                <a:latin typeface="Amasis MT Pro Medium" panose="02040604050005020304" pitchFamily="18" charset="0"/>
              </a:rPr>
              <a:t>FEATURE ENGINEERING</a:t>
            </a:r>
          </a:p>
          <a:p>
            <a:pPr marL="209169" indent="-209169" defTabSz="278892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 kern="1200" dirty="0">
                <a:solidFill>
                  <a:schemeClr val="tx1"/>
                </a:solidFill>
                <a:latin typeface="Amasis MT Pro Medium" panose="02040604050005020304" pitchFamily="18" charset="0"/>
              </a:rPr>
              <a:t>MODEL SELECTION</a:t>
            </a:r>
          </a:p>
          <a:p>
            <a:pPr marL="209169" indent="-209169" defTabSz="278892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 kern="1200" dirty="0">
                <a:solidFill>
                  <a:schemeClr val="tx1"/>
                </a:solidFill>
                <a:latin typeface="Amasis MT Pro Medium" panose="02040604050005020304" pitchFamily="18" charset="0"/>
              </a:rPr>
              <a:t>MODEL EVALUATION</a:t>
            </a:r>
          </a:p>
          <a:p>
            <a:pPr marL="209169" indent="-209169" defTabSz="278892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 kern="1200" dirty="0">
                <a:solidFill>
                  <a:schemeClr val="tx1"/>
                </a:solidFill>
                <a:latin typeface="Amasis MT Pro Medium" panose="02040604050005020304" pitchFamily="18" charset="0"/>
              </a:rPr>
              <a:t>MODEL DEPLOYMENT</a:t>
            </a:r>
          </a:p>
          <a:p>
            <a:pPr marL="209169" indent="-209169" defTabSz="278892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 kern="1200" dirty="0">
                <a:solidFill>
                  <a:schemeClr val="tx1"/>
                </a:solidFill>
                <a:latin typeface="Amasis MT Pro Medium" panose="02040604050005020304" pitchFamily="18" charset="0"/>
              </a:rPr>
              <a:t>MONITORING AND MAINTAINENCE</a:t>
            </a:r>
            <a:endParaRPr lang="en-US" sz="1500" dirty="0">
              <a:latin typeface="Amasis MT Pro Medium" panose="020406040500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06BCF-5BE3-9413-1480-96B65324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9BD-BBB1-4653-BC52-98E8D4852C1F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0EDF-A705-632E-1FC3-48F0DA9D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124E0-592F-441F-BD26-B2DF355DF2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980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428</TotalTime>
  <Words>1476</Words>
  <Application>Microsoft Office PowerPoint</Application>
  <PresentationFormat>Widescreen</PresentationFormat>
  <Paragraphs>192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Aharoni</vt:lpstr>
      <vt:lpstr>Algerian</vt:lpstr>
      <vt:lpstr>Amasis MT Pro Black</vt:lpstr>
      <vt:lpstr>Amasis MT Pro Medium</vt:lpstr>
      <vt:lpstr>Arial</vt:lpstr>
      <vt:lpstr>Arial Rounded MT Bold</vt:lpstr>
      <vt:lpstr>Calibri</vt:lpstr>
      <vt:lpstr>Lato</vt:lpstr>
      <vt:lpstr>Times New Roman</vt:lpstr>
      <vt:lpstr>Tw Cen MT</vt:lpstr>
      <vt:lpstr>Wingdings</vt:lpstr>
      <vt:lpstr>Droplet</vt:lpstr>
      <vt:lpstr>Credit Card Fraud Detection using Machine Learning and Data Science</vt:lpstr>
      <vt:lpstr>PowerPoint Presentation</vt:lpstr>
      <vt:lpstr>Table of Contents</vt:lpstr>
      <vt:lpstr>INTRODUCTION</vt:lpstr>
      <vt:lpstr>INTRODUCTION</vt:lpstr>
      <vt:lpstr>Background Study</vt:lpstr>
      <vt:lpstr>Problem Statement</vt:lpstr>
      <vt:lpstr>Problem Statement</vt:lpstr>
      <vt:lpstr>Objectives</vt:lpstr>
      <vt:lpstr>Contribution of the study</vt:lpstr>
      <vt:lpstr>Literature Review</vt:lpstr>
      <vt:lpstr>Literature Review</vt:lpstr>
      <vt:lpstr>Research Methodology In Flowchart</vt:lpstr>
      <vt:lpstr>System Development Methodology</vt:lpstr>
      <vt:lpstr>Justification of Selection</vt:lpstr>
      <vt:lpstr>Schedule and Budget</vt:lpstr>
      <vt:lpstr>Data Collection Method</vt:lpstr>
      <vt:lpstr>Data Collection Method</vt:lpstr>
      <vt:lpstr>Data Collection Method</vt:lpstr>
      <vt:lpstr>Data Collection Method</vt:lpstr>
      <vt:lpstr>Data Collection Method</vt:lpstr>
      <vt:lpstr>Significant of the Study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Effectiveness of Encryption Techniques in Data Security</dc:title>
  <dc:creator>SHOWMITRA ROY</dc:creator>
  <cp:lastModifiedBy>SHOWMITRA ROY</cp:lastModifiedBy>
  <cp:revision>13</cp:revision>
  <dcterms:created xsi:type="dcterms:W3CDTF">2023-02-27T16:22:51Z</dcterms:created>
  <dcterms:modified xsi:type="dcterms:W3CDTF">2023-04-29T16:35:47Z</dcterms:modified>
</cp:coreProperties>
</file>