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B999E-7939-4AFA-B89C-02208DA24631}"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329228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270162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2672089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010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122889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6B999E-7939-4AFA-B89C-02208DA24631}"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2846364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6B999E-7939-4AFA-B89C-02208DA24631}"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3784877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999E-7939-4AFA-B89C-02208DA24631}"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1558632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999E-7939-4AFA-B89C-02208DA24631}"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161545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999E-7939-4AFA-B89C-02208DA24631}"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115463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999E-7939-4AFA-B89C-02208DA24631}"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241804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363410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B999E-7939-4AFA-B89C-02208DA24631}"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26897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B999E-7939-4AFA-B89C-02208DA24631}"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1241187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06B999E-7939-4AFA-B89C-02208DA24631}"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3260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202879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6B999E-7939-4AFA-B89C-02208DA24631}"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124E0-592F-441F-BD26-B2DF355DF241}" type="slidenum">
              <a:rPr lang="en-US" smtClean="0"/>
              <a:t>‹#›</a:t>
            </a:fld>
            <a:endParaRPr lang="en-US"/>
          </a:p>
        </p:txBody>
      </p:sp>
    </p:spTree>
    <p:extLst>
      <p:ext uri="{BB962C8B-B14F-4D97-AF65-F5344CB8AC3E}">
        <p14:creationId xmlns:p14="http://schemas.microsoft.com/office/powerpoint/2010/main" val="59836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06B999E-7939-4AFA-B89C-02208DA24631}" type="datetimeFigureOut">
              <a:rPr lang="en-US" smtClean="0"/>
              <a:t>2/28/2023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0B124E0-592F-441F-BD26-B2DF355DF241}" type="slidenum">
              <a:rPr lang="en-US" smtClean="0"/>
              <a:t>‹#›</a:t>
            </a:fld>
            <a:endParaRPr lang="en-US"/>
          </a:p>
        </p:txBody>
      </p:sp>
    </p:spTree>
    <p:extLst>
      <p:ext uri="{BB962C8B-B14F-4D97-AF65-F5344CB8AC3E}">
        <p14:creationId xmlns:p14="http://schemas.microsoft.com/office/powerpoint/2010/main" val="801454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ICCMC.2018.8486924" TargetMode="External"/><Relationship Id="rId2" Type="http://schemas.openxmlformats.org/officeDocument/2006/relationships/hyperlink" Target="https://doi.org/10.1109/SPIN.2019.871168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3F72-DE91-4B21-A4D2-C55B69B63DE6}"/>
              </a:ext>
            </a:extLst>
          </p:cNvPr>
          <p:cNvSpPr>
            <a:spLocks noGrp="1"/>
          </p:cNvSpPr>
          <p:nvPr>
            <p:ph type="ctrTitle"/>
          </p:nvPr>
        </p:nvSpPr>
        <p:spPr>
          <a:xfrm>
            <a:off x="1751012" y="2188568"/>
            <a:ext cx="8689976" cy="1711372"/>
          </a:xfrm>
        </p:spPr>
        <p:txBody>
          <a:bodyPr>
            <a:normAutofit/>
          </a:bodyPr>
          <a:lstStyle/>
          <a:p>
            <a:r>
              <a:rPr lang="en-US" sz="3200" b="1" kern="100" dirty="0">
                <a:effectLst/>
                <a:latin typeface="Arial Rounded MT Bold" panose="020F0704030504030204" pitchFamily="34" charset="0"/>
                <a:ea typeface="Calibri" panose="020F0502020204030204" pitchFamily="34" charset="0"/>
                <a:cs typeface="Times New Roman" panose="02020603050405020304" pitchFamily="18" charset="0"/>
              </a:rPr>
              <a:t>Evaluating the Effectiveness of Encryption Techniques in Data Security</a:t>
            </a:r>
            <a:endParaRPr lang="en-US" sz="7200" dirty="0">
              <a:latin typeface="Arial Rounded MT Bold" panose="020F0704030504030204" pitchFamily="34" charset="0"/>
            </a:endParaRPr>
          </a:p>
        </p:txBody>
      </p:sp>
    </p:spTree>
    <p:extLst>
      <p:ext uri="{BB962C8B-B14F-4D97-AF65-F5344CB8AC3E}">
        <p14:creationId xmlns:p14="http://schemas.microsoft.com/office/powerpoint/2010/main" val="1085403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7C2B-1C7C-2896-2B1A-5585134C6B4D}"/>
              </a:ext>
            </a:extLst>
          </p:cNvPr>
          <p:cNvSpPr>
            <a:spLocks noGrp="1"/>
          </p:cNvSpPr>
          <p:nvPr>
            <p:ph type="title"/>
          </p:nvPr>
        </p:nvSpPr>
        <p:spPr>
          <a:xfrm>
            <a:off x="913775" y="618518"/>
            <a:ext cx="10364451" cy="775568"/>
          </a:xfrm>
        </p:spPr>
        <p:txBody>
          <a:bodyPr/>
          <a:lstStyle/>
          <a:p>
            <a:r>
              <a:rPr lang="en-US" sz="3600" b="1" dirty="0">
                <a:solidFill>
                  <a:schemeClr val="tx2">
                    <a:lumMod val="10000"/>
                  </a:schemeClr>
                </a:solidFill>
                <a:latin typeface="Arial Rounded MT Bold" panose="020F0704030504030204" pitchFamily="34" charset="0"/>
                <a:ea typeface="Lato"/>
                <a:cs typeface="Lato"/>
                <a:sym typeface="Lato"/>
              </a:rPr>
              <a:t>Objectives</a:t>
            </a: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6C0A61F-5023-3998-3791-6C844DC774CD}"/>
              </a:ext>
            </a:extLst>
          </p:cNvPr>
          <p:cNvSpPr>
            <a:spLocks noGrp="1"/>
          </p:cNvSpPr>
          <p:nvPr>
            <p:ph sz="quarter" idx="13"/>
          </p:nvPr>
        </p:nvSpPr>
        <p:spPr>
          <a:xfrm>
            <a:off x="913774" y="1394086"/>
            <a:ext cx="10363826" cy="4845396"/>
          </a:xfrm>
        </p:spPr>
        <p:txBody>
          <a:bodyPr>
            <a:normAutofit lnSpcReduction="10000"/>
          </a:bodyPr>
          <a:lstStyle/>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conduct a comprehensive review of the literature on encryption techniques in data security and identify gaps in current research.</a:t>
            </a:r>
          </a:p>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evaluate the strength and reliability of different encryption algorithms in protecting sensitive data against unauthorized access and cyber-attacks.</a:t>
            </a:r>
          </a:p>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compare the performance and efficiency of different encryption techniques and evaluate their impact on system performance.</a:t>
            </a:r>
          </a:p>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identify vulnerabilities in encryption techniques and evaluate methods for mitigating these vulnerabilities.</a:t>
            </a:r>
          </a:p>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To analyze the impact of different factors, such as key size and block size, on the effectiveness of encryption techniques.</a:t>
            </a:r>
          </a:p>
          <a:p>
            <a:pPr marL="0" indent="0">
              <a:buNone/>
            </a:pPr>
            <a:endParaRPr lang="en-US" dirty="0"/>
          </a:p>
        </p:txBody>
      </p:sp>
    </p:spTree>
    <p:extLst>
      <p:ext uri="{BB962C8B-B14F-4D97-AF65-F5344CB8AC3E}">
        <p14:creationId xmlns:p14="http://schemas.microsoft.com/office/powerpoint/2010/main" val="152069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91F0-317F-5B0E-5144-AF72499B0462}"/>
              </a:ext>
            </a:extLst>
          </p:cNvPr>
          <p:cNvSpPr>
            <a:spLocks noGrp="1"/>
          </p:cNvSpPr>
          <p:nvPr>
            <p:ph type="title"/>
          </p:nvPr>
        </p:nvSpPr>
        <p:spPr>
          <a:xfrm>
            <a:off x="913775" y="618518"/>
            <a:ext cx="10364451" cy="970440"/>
          </a:xfrm>
        </p:spPr>
        <p:txBody>
          <a:bodyPr/>
          <a:lstStyle/>
          <a:p>
            <a:r>
              <a:rPr lang="en-US" sz="3600" b="1" dirty="0">
                <a:solidFill>
                  <a:schemeClr val="tx2">
                    <a:lumMod val="10000"/>
                  </a:schemeClr>
                </a:solidFill>
                <a:latin typeface="Arial Rounded MT Bold" panose="020F0704030504030204" pitchFamily="34" charset="0"/>
                <a:ea typeface="Lato"/>
                <a:cs typeface="Lato"/>
                <a:sym typeface="Lato"/>
              </a:rPr>
              <a:t>Hypothesis Based on the Study</a:t>
            </a:r>
            <a:endParaRPr lang="en-US"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DB1D816-4860-5F31-99C4-949292314670}"/>
              </a:ext>
            </a:extLst>
          </p:cNvPr>
          <p:cNvSpPr>
            <a:spLocks noGrp="1"/>
          </p:cNvSpPr>
          <p:nvPr>
            <p:ph sz="quarter" idx="13"/>
          </p:nvPr>
        </p:nvSpPr>
        <p:spPr>
          <a:xfrm>
            <a:off x="913775" y="1903752"/>
            <a:ext cx="10363826" cy="3887448"/>
          </a:xfrm>
        </p:spPr>
        <p:txBody>
          <a:bodyPr/>
          <a:lstStyle/>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strength and reliability of encryption algorithms have a significant impact on the security of encrypted data.</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The efficiency and speed of encryption techniques have a significant impact on the performance of a system.</a:t>
            </a:r>
          </a:p>
          <a:p>
            <a:pPr marL="342900" marR="0" lvl="0" indent="-342900" algn="just">
              <a:lnSpc>
                <a:spcPct val="150000"/>
              </a:lnSpc>
              <a:spcBef>
                <a:spcPts val="5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Encryption techniques that are resilient against various attacks, such as brute force attacks, man-in-the-middle attacks, and dictionary attacks, are more effective in protecting data.</a:t>
            </a:r>
          </a:p>
          <a:p>
            <a:pPr marL="0" marR="0" lvl="0" indent="0" algn="just">
              <a:lnSpc>
                <a:spcPct val="150000"/>
              </a:lnSpc>
              <a:spcBef>
                <a:spcPts val="50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532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FC0E-8BB1-9F07-BDFE-EF2297F5F72E}"/>
              </a:ext>
            </a:extLst>
          </p:cNvPr>
          <p:cNvSpPr>
            <a:spLocks noGrp="1"/>
          </p:cNvSpPr>
          <p:nvPr>
            <p:ph type="title"/>
          </p:nvPr>
        </p:nvSpPr>
        <p:spPr>
          <a:xfrm>
            <a:off x="913775" y="618517"/>
            <a:ext cx="10364451" cy="820539"/>
          </a:xfrm>
        </p:spPr>
        <p:txBody>
          <a:bodyPr/>
          <a:lstStyle/>
          <a:p>
            <a:r>
              <a:rPr lang="en-US" sz="3600" b="1" dirty="0">
                <a:solidFill>
                  <a:schemeClr val="tx2">
                    <a:lumMod val="10000"/>
                  </a:schemeClr>
                </a:solidFill>
                <a:latin typeface="Arial Rounded MT Bold" panose="020F0704030504030204" pitchFamily="34" charset="0"/>
                <a:ea typeface="Lato"/>
                <a:cs typeface="Arial" panose="020B0604020202020204" pitchFamily="34" charset="0"/>
                <a:sym typeface="Lato"/>
              </a:rPr>
              <a:t>Literature</a:t>
            </a:r>
            <a:r>
              <a:rPr lang="en-US" sz="3600" b="1" dirty="0">
                <a:solidFill>
                  <a:schemeClr val="tx2">
                    <a:lumMod val="10000"/>
                  </a:schemeClr>
                </a:solidFill>
                <a:latin typeface="Arial Rounded MT Bold" panose="020F0704030504030204" pitchFamily="34" charset="0"/>
                <a:ea typeface="Lato"/>
                <a:cs typeface="Lato"/>
                <a:sym typeface="Lato"/>
              </a:rPr>
              <a:t> </a:t>
            </a:r>
            <a:r>
              <a:rPr lang="en-US" sz="3600" b="1" dirty="0">
                <a:solidFill>
                  <a:schemeClr val="tx2">
                    <a:lumMod val="10000"/>
                  </a:schemeClr>
                </a:solidFill>
                <a:latin typeface="Arial Rounded MT Bold" panose="020F0704030504030204" pitchFamily="34" charset="0"/>
                <a:ea typeface="Lato"/>
                <a:cs typeface="Arial" panose="020B0604020202020204" pitchFamily="34" charset="0"/>
                <a:sym typeface="Lato"/>
              </a:rPr>
              <a:t>Review</a:t>
            </a:r>
            <a:endParaRPr lang="en-US" dirty="0">
              <a:latin typeface="Arial Rounded MT Bold" panose="020F070403050403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A120D196-FCFA-131D-BE9D-F1656038AFD8}"/>
              </a:ext>
            </a:extLst>
          </p:cNvPr>
          <p:cNvGraphicFramePr>
            <a:graphicFrameLocks noGrp="1"/>
          </p:cNvGraphicFramePr>
          <p:nvPr>
            <p:ph sz="quarter" idx="13"/>
            <p:extLst>
              <p:ext uri="{D42A27DB-BD31-4B8C-83A1-F6EECF244321}">
                <p14:modId xmlns:p14="http://schemas.microsoft.com/office/powerpoint/2010/main" val="1810256739"/>
              </p:ext>
            </p:extLst>
          </p:nvPr>
        </p:nvGraphicFramePr>
        <p:xfrm>
          <a:off x="899410" y="1543986"/>
          <a:ext cx="10378190" cy="4543672"/>
        </p:xfrm>
        <a:graphic>
          <a:graphicData uri="http://schemas.openxmlformats.org/drawingml/2006/table">
            <a:tbl>
              <a:tblPr firstRow="1" bandRow="1">
                <a:tableStyleId>{21E4AEA4-8DFA-4A89-87EB-49C32662AFE0}</a:tableStyleId>
              </a:tblPr>
              <a:tblGrid>
                <a:gridCol w="5196590">
                  <a:extLst>
                    <a:ext uri="{9D8B030D-6E8A-4147-A177-3AD203B41FA5}">
                      <a16:colId xmlns:a16="http://schemas.microsoft.com/office/drawing/2014/main" val="3997966434"/>
                    </a:ext>
                  </a:extLst>
                </a:gridCol>
                <a:gridCol w="5181600">
                  <a:extLst>
                    <a:ext uri="{9D8B030D-6E8A-4147-A177-3AD203B41FA5}">
                      <a16:colId xmlns:a16="http://schemas.microsoft.com/office/drawing/2014/main" val="3257439888"/>
                    </a:ext>
                  </a:extLst>
                </a:gridCol>
              </a:tblGrid>
              <a:tr h="794632">
                <a:tc>
                  <a:txBody>
                    <a:bodyPr/>
                    <a:lstStyle/>
                    <a:p>
                      <a:r>
                        <a:rPr lang="en-US" sz="2800" dirty="0">
                          <a:latin typeface="Times New Roman" panose="02020603050405020304" pitchFamily="18" charset="0"/>
                          <a:cs typeface="Times New Roman" panose="02020603050405020304" pitchFamily="18" charset="0"/>
                        </a:rPr>
                        <a:t>Description:</a:t>
                      </a:r>
                    </a:p>
                  </a:txBody>
                  <a:tcPr/>
                </a:tc>
                <a:tc>
                  <a:txBody>
                    <a:bodyPr/>
                    <a:lstStyle/>
                    <a:p>
                      <a:r>
                        <a:rPr lang="en-US" sz="2800" dirty="0">
                          <a:latin typeface="Times New Roman" panose="02020603050405020304" pitchFamily="18" charset="0"/>
                          <a:cs typeface="Times New Roman" panose="02020603050405020304" pitchFamily="18" charset="0"/>
                        </a:rPr>
                        <a:t>Citations:</a:t>
                      </a:r>
                    </a:p>
                  </a:txBody>
                  <a:tcPr/>
                </a:tc>
                <a:extLst>
                  <a:ext uri="{0D108BD9-81ED-4DB2-BD59-A6C34878D82A}">
                    <a16:rowId xmlns:a16="http://schemas.microsoft.com/office/drawing/2014/main" val="108400430"/>
                  </a:ext>
                </a:extLst>
              </a:tr>
              <a:tr h="1965413">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strength and reliability of encryption algorithms are key factors in determining the effectiveness of encryption techniques in data security. The strength of an encryption algorithm refers to its ability to withstand attacks that attempt to decipher the ciphertext without the key. </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Kamat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&amp; Kumar, N. (2019). Performance analysis of encrypt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ion algorithms for network security. 2019 6th International Conference on Signal Processing and Integrated Networks (SPIN). </a:t>
                      </a:r>
                      <a:r>
                        <a:rPr lang="en-US" sz="1800" u="sng" kern="1200" dirty="0">
                          <a:solidFill>
                            <a:schemeClr val="dk1"/>
                          </a:solidFill>
                          <a:effectLst/>
                          <a:latin typeface="Times New Roman" panose="02020603050405020304" pitchFamily="18" charset="0"/>
                          <a:ea typeface="+mn-ea"/>
                          <a:cs typeface="Times New Roman" panose="02020603050405020304" pitchFamily="18" charset="0"/>
                          <a:hlinkClick r:id="rId2" tooltip="https://doi.org/10.1109/SPIN.2019.8711683"/>
                        </a:rPr>
                        <a:t>https://doi.org/10.1109/SPIN.2019.8711683</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p>
                    <a:p>
                      <a:endParaRPr lang="en-US" dirty="0"/>
                    </a:p>
                  </a:txBody>
                  <a:tcPr/>
                </a:tc>
                <a:extLst>
                  <a:ext uri="{0D108BD9-81ED-4DB2-BD59-A6C34878D82A}">
                    <a16:rowId xmlns:a16="http://schemas.microsoft.com/office/drawing/2014/main" val="788848860"/>
                  </a:ext>
                </a:extLst>
              </a:tr>
              <a:tr h="1697402">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While encryption is an effective technique for securing data, it is not foolproof. Encryption techniques can have vulnerabilities that can be exploited by attackers to gain access to the encrypted data.</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Singh, S., &amp; Rani, S. (2018). A review on various encryption algorithms. 2018 3rd International Conference on Computing Methodologies and Communication (ICCMC). </a:t>
                      </a:r>
                      <a:r>
                        <a:rPr lang="en-US" sz="1800" u="sng" kern="1200" dirty="0">
                          <a:solidFill>
                            <a:schemeClr val="dk1"/>
                          </a:solidFill>
                          <a:effectLst/>
                          <a:latin typeface="Times New Roman" panose="02020603050405020304" pitchFamily="18" charset="0"/>
                          <a:ea typeface="+mn-ea"/>
                          <a:cs typeface="Times New Roman" panose="02020603050405020304" pitchFamily="18" charset="0"/>
                          <a:hlinkClick r:id="rId3" tooltip="https://doi.org/10.1109/ICCMC.2018.8486924"/>
                        </a:rPr>
                        <a:t>https://doi.org/10.1109/ICCMC.2018.8486924</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p>
                    <a:p>
                      <a:endParaRPr lang="en-US" dirty="0"/>
                    </a:p>
                  </a:txBody>
                  <a:tcPr/>
                </a:tc>
                <a:extLst>
                  <a:ext uri="{0D108BD9-81ED-4DB2-BD59-A6C34878D82A}">
                    <a16:rowId xmlns:a16="http://schemas.microsoft.com/office/drawing/2014/main" val="3619034119"/>
                  </a:ext>
                </a:extLst>
              </a:tr>
            </a:tbl>
          </a:graphicData>
        </a:graphic>
      </p:graphicFrame>
    </p:spTree>
    <p:extLst>
      <p:ext uri="{BB962C8B-B14F-4D97-AF65-F5344CB8AC3E}">
        <p14:creationId xmlns:p14="http://schemas.microsoft.com/office/powerpoint/2010/main" val="81286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4FBE-759E-A7F1-36D4-46607F4D44C4}"/>
              </a:ext>
            </a:extLst>
          </p:cNvPr>
          <p:cNvSpPr>
            <a:spLocks noGrp="1"/>
          </p:cNvSpPr>
          <p:nvPr>
            <p:ph type="title"/>
          </p:nvPr>
        </p:nvSpPr>
        <p:spPr>
          <a:xfrm>
            <a:off x="913775" y="618517"/>
            <a:ext cx="10364451" cy="655647"/>
          </a:xfrm>
        </p:spPr>
        <p:txBody>
          <a:bodyPr/>
          <a:lstStyle/>
          <a:p>
            <a:r>
              <a:rPr lang="en-US" sz="3600" b="1" dirty="0">
                <a:solidFill>
                  <a:schemeClr val="tx2">
                    <a:lumMod val="10000"/>
                  </a:schemeClr>
                </a:solidFill>
                <a:latin typeface="Arial Rounded MT Bold" panose="020F0704030504030204" pitchFamily="34" charset="0"/>
                <a:ea typeface="Lato"/>
                <a:cs typeface="Times New Roman" panose="02020603050405020304" pitchFamily="18" charset="0"/>
                <a:sym typeface="Lato"/>
              </a:rPr>
              <a:t>Selection of design</a:t>
            </a:r>
            <a:endParaRPr lang="en-US" dirty="0">
              <a:latin typeface="Arial Rounded MT Bold" panose="020F07040305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FDF74A-C251-17C0-AC8B-EEBF30D814E6}"/>
              </a:ext>
            </a:extLst>
          </p:cNvPr>
          <p:cNvSpPr>
            <a:spLocks noGrp="1"/>
          </p:cNvSpPr>
          <p:nvPr>
            <p:ph sz="quarter" idx="13"/>
          </p:nvPr>
        </p:nvSpPr>
        <p:spPr>
          <a:xfrm>
            <a:off x="913774" y="2008682"/>
            <a:ext cx="10363826" cy="3147934"/>
          </a:xfrm>
        </p:spPr>
        <p:txBody>
          <a:bodyPr>
            <a:normAutofit fontScale="92500"/>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One possible approach is to conduct a comparative analysis of different encryption techniques to determine their effectiveness in securing data. </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Another approach is to evaluate the effectiveness of encryption techniques in specific environments, such as cloud computing, wireless sensor networks, or the Internet of Things (IoT). This approach involves selecting a specific environment and evaluating the effectiveness of different encryption techniques in securing data in that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94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10D7-342E-0364-F020-3AB1A99F1E65}"/>
              </a:ext>
            </a:extLst>
          </p:cNvPr>
          <p:cNvSpPr>
            <a:spLocks noGrp="1"/>
          </p:cNvSpPr>
          <p:nvPr>
            <p:ph type="title"/>
          </p:nvPr>
        </p:nvSpPr>
        <p:spPr>
          <a:xfrm>
            <a:off x="913775" y="618517"/>
            <a:ext cx="10364451" cy="1015411"/>
          </a:xfrm>
        </p:spPr>
        <p:txBody>
          <a:bodyPr/>
          <a:lstStyle/>
          <a:p>
            <a:r>
              <a:rPr lang="en-US" sz="3600" b="1" dirty="0">
                <a:solidFill>
                  <a:schemeClr val="tx2">
                    <a:lumMod val="10000"/>
                  </a:schemeClr>
                </a:solidFill>
                <a:latin typeface="Arial Rounded MT Bold" panose="020F0704030504030204" pitchFamily="34" charset="0"/>
                <a:ea typeface="Lato"/>
                <a:cs typeface="Times New Roman" panose="02020603050405020304" pitchFamily="18" charset="0"/>
                <a:sym typeface="Lato"/>
              </a:rPr>
              <a:t>Selection methods</a:t>
            </a: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D2547FE-CB45-8FB7-2B9A-D6456BD7C14B}"/>
              </a:ext>
            </a:extLst>
          </p:cNvPr>
          <p:cNvSpPr>
            <a:spLocks noGrp="1"/>
          </p:cNvSpPr>
          <p:nvPr>
            <p:ph sz="quarter" idx="13"/>
          </p:nvPr>
        </p:nvSpPr>
        <p:spPr>
          <a:xfrm>
            <a:off x="913774" y="2098624"/>
            <a:ext cx="10363826" cy="2698228"/>
          </a:xfrm>
        </p:spPr>
        <p:txBody>
          <a:bodyPr/>
          <a:lstStyle/>
          <a:p>
            <a:pPr algn="ctr"/>
            <a:r>
              <a:rPr lang="en-US" sz="2000" b="1" dirty="0">
                <a:latin typeface="Times New Roman" panose="02020603050405020304" pitchFamily="18" charset="0"/>
                <a:cs typeface="Times New Roman" panose="02020603050405020304" pitchFamily="18" charset="0"/>
              </a:rPr>
              <a:t>We used the following methods for the research</a:t>
            </a:r>
          </a:p>
          <a:p>
            <a:pPr algn="ctr"/>
            <a:endParaRPr lang="en-US" sz="2000"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qu</a:t>
            </a:r>
            <a:r>
              <a:rPr lang="en-US" sz="2000" b="1" dirty="0">
                <a:latin typeface="Times New Roman" panose="02020603050405020304" pitchFamily="18" charset="0"/>
                <a:cs typeface="Times New Roman" panose="02020603050405020304" pitchFamily="18" charset="0"/>
              </a:rPr>
              <a:t>alitative method</a:t>
            </a:r>
            <a:br>
              <a:rPr lang="en-US"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Quantitative method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291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5312-1FE2-8BED-B5D8-5F7FAA3897FA}"/>
              </a:ext>
            </a:extLst>
          </p:cNvPr>
          <p:cNvSpPr>
            <a:spLocks noGrp="1"/>
          </p:cNvSpPr>
          <p:nvPr>
            <p:ph type="title"/>
          </p:nvPr>
        </p:nvSpPr>
        <p:spPr>
          <a:xfrm>
            <a:off x="913775" y="618518"/>
            <a:ext cx="10364451" cy="775568"/>
          </a:xfrm>
        </p:spPr>
        <p:txBody>
          <a:bodyPr/>
          <a:lstStyle/>
          <a:p>
            <a:r>
              <a:rPr lang="en-US" b="1" dirty="0">
                <a:latin typeface="Arial Rounded MT Bold" panose="020F0704030504030204" pitchFamily="34" charset="0"/>
                <a:cs typeface="Times New Roman" panose="02020603050405020304" pitchFamily="18" charset="0"/>
              </a:rPr>
              <a:t>qu</a:t>
            </a:r>
            <a:r>
              <a:rPr lang="en-US" sz="3600" b="1" dirty="0">
                <a:latin typeface="Arial Rounded MT Bold" panose="020F0704030504030204" pitchFamily="34" charset="0"/>
                <a:cs typeface="Times New Roman" panose="02020603050405020304" pitchFamily="18" charset="0"/>
              </a:rPr>
              <a:t>alitative method</a:t>
            </a: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6885739-FE79-6809-DB6C-340880622E90}"/>
              </a:ext>
            </a:extLst>
          </p:cNvPr>
          <p:cNvSpPr>
            <a:spLocks noGrp="1"/>
          </p:cNvSpPr>
          <p:nvPr>
            <p:ph sz="quarter" idx="13"/>
          </p:nvPr>
        </p:nvSpPr>
        <p:spPr>
          <a:xfrm>
            <a:off x="913774" y="1813811"/>
            <a:ext cx="10363826" cy="2728210"/>
          </a:xfrm>
        </p:spPr>
        <p:txBody>
          <a:bodyPr/>
          <a:lstStyle/>
          <a:p>
            <a:pPr algn="just"/>
            <a:r>
              <a:rPr lang="en-US" dirty="0">
                <a:latin typeface="Times New Roman" panose="02020603050405020304" pitchFamily="18" charset="0"/>
                <a:cs typeface="Times New Roman" panose="02020603050405020304" pitchFamily="18" charset="0"/>
              </a:rPr>
              <a:t>Qualitative research methods focus on gathering in-depth, rich data that explores subjective experiences, behaviors, and attitudes. The data is typically non-numerical and is analyzed through processes such as content analysis, thematic analysis, and grounded theory. Qualitative research is often used in social sciences and humanities to explore complex human behaviors, attitudes, and perceptions.</a:t>
            </a:r>
          </a:p>
        </p:txBody>
      </p:sp>
    </p:spTree>
    <p:extLst>
      <p:ext uri="{BB962C8B-B14F-4D97-AF65-F5344CB8AC3E}">
        <p14:creationId xmlns:p14="http://schemas.microsoft.com/office/powerpoint/2010/main" val="289034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7173-6FE7-CA8C-8CDE-11B7B7B40FF5}"/>
              </a:ext>
            </a:extLst>
          </p:cNvPr>
          <p:cNvSpPr>
            <a:spLocks noGrp="1"/>
          </p:cNvSpPr>
          <p:nvPr>
            <p:ph type="title"/>
          </p:nvPr>
        </p:nvSpPr>
        <p:spPr>
          <a:xfrm>
            <a:off x="913775" y="618518"/>
            <a:ext cx="10364451" cy="790558"/>
          </a:xfrm>
        </p:spPr>
        <p:txBody>
          <a:bodyPr/>
          <a:lstStyle/>
          <a:p>
            <a:r>
              <a:rPr lang="en-US" sz="3600" b="1" dirty="0">
                <a:latin typeface="Arial Rounded MT Bold" panose="020F0704030504030204" pitchFamily="34" charset="0"/>
                <a:cs typeface="Times New Roman" panose="02020603050405020304" pitchFamily="18" charset="0"/>
              </a:rPr>
              <a:t>Quantitative method</a:t>
            </a: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31565C5-A68F-6CC7-A386-2FEC59F8F520}"/>
              </a:ext>
            </a:extLst>
          </p:cNvPr>
          <p:cNvSpPr>
            <a:spLocks noGrp="1"/>
          </p:cNvSpPr>
          <p:nvPr>
            <p:ph sz="quarter" idx="13"/>
          </p:nvPr>
        </p:nvSpPr>
        <p:spPr>
          <a:xfrm>
            <a:off x="913774" y="1843791"/>
            <a:ext cx="10363826" cy="2893102"/>
          </a:xfrm>
        </p:spPr>
        <p:txBody>
          <a:bodyPr/>
          <a:lstStyle/>
          <a:p>
            <a:pPr algn="just"/>
            <a:r>
              <a:rPr lang="en-US" dirty="0">
                <a:latin typeface="Times New Roman" panose="02020603050405020304" pitchFamily="18" charset="0"/>
                <a:cs typeface="Times New Roman" panose="02020603050405020304" pitchFamily="18" charset="0"/>
              </a:rPr>
              <a:t>Quantitative research, on the other hand, focuses on gathering numerical data through surveys, experiments, and other methods. This data is analyzed using statistical methods to identify patterns and relationships between variables. Quantitative research is often used in natural sciences and health sciences to measure and test hypotheses.</a:t>
            </a:r>
          </a:p>
        </p:txBody>
      </p:sp>
    </p:spTree>
    <p:extLst>
      <p:ext uri="{BB962C8B-B14F-4D97-AF65-F5344CB8AC3E}">
        <p14:creationId xmlns:p14="http://schemas.microsoft.com/office/powerpoint/2010/main" val="254971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A691-4F56-C786-30FE-DCCDCE937706}"/>
              </a:ext>
            </a:extLst>
          </p:cNvPr>
          <p:cNvSpPr>
            <a:spLocks noGrp="1"/>
          </p:cNvSpPr>
          <p:nvPr>
            <p:ph type="title"/>
          </p:nvPr>
        </p:nvSpPr>
        <p:spPr>
          <a:xfrm>
            <a:off x="913775" y="689548"/>
            <a:ext cx="10364451" cy="899410"/>
          </a:xfrm>
        </p:spPr>
        <p:txBody>
          <a:bodyPr/>
          <a:lstStyle/>
          <a:p>
            <a:r>
              <a:rPr lang="en-US" b="1" dirty="0">
                <a:latin typeface="Arial Rounded MT Bold" panose="020F07040305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EA183FD-A4A2-2A6C-B625-2E066A870DD2}"/>
              </a:ext>
            </a:extLst>
          </p:cNvPr>
          <p:cNvSpPr>
            <a:spLocks noGrp="1"/>
          </p:cNvSpPr>
          <p:nvPr>
            <p:ph sz="quarter" idx="13"/>
          </p:nvPr>
        </p:nvSpPr>
        <p:spPr>
          <a:xfrm>
            <a:off x="913774" y="2143593"/>
            <a:ext cx="10363826" cy="2518348"/>
          </a:xfrm>
        </p:spPr>
        <p:txBody>
          <a:bodyPr>
            <a:normAutofit/>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encryption techniques play a crucial role in securing data and ensuring its confidentiality. Studies have shown that different encryption techniques are effective in securing data in various environments, including cloud computing, blockchain systems, IoT systems, and healthcare.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47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038BD-DE7C-479D-25A2-75F774C9C170}"/>
              </a:ext>
            </a:extLst>
          </p:cNvPr>
          <p:cNvSpPr>
            <a:spLocks noGrp="1"/>
          </p:cNvSpPr>
          <p:nvPr>
            <p:ph type="title"/>
          </p:nvPr>
        </p:nvSpPr>
        <p:spPr>
          <a:xfrm>
            <a:off x="913775" y="618517"/>
            <a:ext cx="10364451" cy="880499"/>
          </a:xfrm>
        </p:spPr>
        <p:txBody>
          <a:bodyPr/>
          <a:lstStyle/>
          <a:p>
            <a:r>
              <a:rPr lang="en-US" b="1" dirty="0">
                <a:latin typeface="Arial Rounded MT Bold" panose="020F0704030504030204" pitchFamily="34" charset="0"/>
              </a:rPr>
              <a:t>References</a:t>
            </a:r>
          </a:p>
        </p:txBody>
      </p:sp>
      <p:sp>
        <p:nvSpPr>
          <p:cNvPr id="3" name="Content Placeholder 2">
            <a:extLst>
              <a:ext uri="{FF2B5EF4-FFF2-40B4-BE49-F238E27FC236}">
                <a16:creationId xmlns:a16="http://schemas.microsoft.com/office/drawing/2014/main" id="{60A47405-8D2E-82E6-D07D-8DA81DBFB57F}"/>
              </a:ext>
            </a:extLst>
          </p:cNvPr>
          <p:cNvSpPr>
            <a:spLocks noGrp="1"/>
          </p:cNvSpPr>
          <p:nvPr>
            <p:ph sz="quarter" idx="13"/>
          </p:nvPr>
        </p:nvSpPr>
        <p:spPr>
          <a:xfrm>
            <a:off x="913774" y="1828800"/>
            <a:ext cx="10363826" cy="3777521"/>
          </a:xfrm>
        </p:spPr>
        <p:txBody>
          <a:bodyPr>
            <a:normAutofit/>
          </a:bodyPr>
          <a:lstStyle/>
          <a:p>
            <a:pPr marL="0" marR="0" algn="just">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[1] Bhatia, P., &amp; Kaur, J. (2019). Evaluating the effectiveness of encryption techniques in cloud data security. 2019 5th International Conference on Computing Sciences (ICCS), 236-240.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10.1109/COMPUTINGSCIENCES.2019.8879625</a:t>
            </a:r>
          </a:p>
          <a:p>
            <a:pPr marL="0" marR="0" algn="just">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[2] Duan, Y., &amp; Qin, X. (2020). A lightweight data encryption scheme for wireless sensor networks. Journal of Ambient Intelligence and Humanized Computing, 11(6), 2481-2489.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10.1007/s12652-019-01478-3</a:t>
            </a:r>
          </a:p>
          <a:p>
            <a:pPr marL="0" marR="0" algn="just">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[3] Krishnan, S., Ravindran, B., &amp; Raghavendra, N. (2020). Evaluating the effectiveness of encryption techniques in healthcare data security. Journal of Medical Systems, 44(12), 238.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10.1007/s10916-020-01690-6</a:t>
            </a:r>
          </a:p>
          <a:p>
            <a:pPr marL="0" marR="0" algn="just">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[4] Al-</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Jobouri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L. A., Al-</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Sherbaz</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 A., &amp;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Alkafaween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 A. (2020). Evaluating the effectiveness of encryption techniques in banking data security. Journal of Cybersecurity and Mobility, 8(3), 161-176.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10.13052/jcsm2245-1439.831</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75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7D77-C2AE-A39D-7195-50E051CF5C0F}"/>
              </a:ext>
            </a:extLst>
          </p:cNvPr>
          <p:cNvSpPr>
            <a:spLocks noGrp="1"/>
          </p:cNvSpPr>
          <p:nvPr>
            <p:ph type="title"/>
          </p:nvPr>
        </p:nvSpPr>
        <p:spPr>
          <a:xfrm>
            <a:off x="898785" y="2642184"/>
            <a:ext cx="10364451" cy="1596177"/>
          </a:xfrm>
        </p:spPr>
        <p:txBody>
          <a:bodyPr>
            <a:normAutofit/>
          </a:bodyPr>
          <a:lstStyle/>
          <a:p>
            <a:r>
              <a:rPr lang="en-US" sz="9600" dirty="0">
                <a:latin typeface="Algerian" panose="04020705040A02060702" pitchFamily="82" charset="0"/>
              </a:rPr>
              <a:t>Thank You</a:t>
            </a:r>
          </a:p>
        </p:txBody>
      </p:sp>
    </p:spTree>
    <p:extLst>
      <p:ext uri="{BB962C8B-B14F-4D97-AF65-F5344CB8AC3E}">
        <p14:creationId xmlns:p14="http://schemas.microsoft.com/office/powerpoint/2010/main" val="95293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1">
            <a:extLst>
              <a:ext uri="{FF2B5EF4-FFF2-40B4-BE49-F238E27FC236}">
                <a16:creationId xmlns:a16="http://schemas.microsoft.com/office/drawing/2014/main" id="{D735F7F3-C1B5-4B60-A00A-4EB618DDFB5A}"/>
              </a:ext>
            </a:extLst>
          </p:cNvPr>
          <p:cNvSpPr>
            <a:spLocks noGrp="1"/>
          </p:cNvSpPr>
          <p:nvPr/>
        </p:nvSpPr>
        <p:spPr>
          <a:xfrm>
            <a:off x="1756051" y="583364"/>
            <a:ext cx="8679898" cy="7848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600"/>
              </a:spcBef>
              <a:spcAft>
                <a:spcPts val="0"/>
              </a:spcAft>
              <a:buClr>
                <a:schemeClr val="accent6"/>
              </a:buClr>
              <a:buSzPts val="2400"/>
              <a:buFont typeface="Lato"/>
              <a:buNone/>
              <a:defRPr sz="4050" b="0" i="0" u="none" strike="noStrike" cap="none" baseline="0">
                <a:solidFill>
                  <a:schemeClr val="tx1">
                    <a:lumMod val="85000"/>
                    <a:lumOff val="15000"/>
                  </a:schemeClr>
                </a:solidFill>
                <a:latin typeface="+mj-lt"/>
                <a:ea typeface="Lato"/>
                <a:cs typeface="Arial" pitchFamily="34" charset="0"/>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r>
              <a:rPr lang="en-US" sz="3600" b="1" dirty="0">
                <a:solidFill>
                  <a:schemeClr val="tx2">
                    <a:lumMod val="10000"/>
                  </a:schemeClr>
                </a:solidFill>
                <a:latin typeface="Arial Rounded MT Bold" panose="020F0704030504030204" pitchFamily="34" charset="0"/>
                <a:cs typeface="Times New Roman" panose="02020603050405020304" pitchFamily="18" charset="0"/>
              </a:rPr>
              <a:t>Group Members</a:t>
            </a:r>
          </a:p>
        </p:txBody>
      </p:sp>
      <p:grpSp>
        <p:nvGrpSpPr>
          <p:cNvPr id="29" name="Group 28">
            <a:extLst>
              <a:ext uri="{FF2B5EF4-FFF2-40B4-BE49-F238E27FC236}">
                <a16:creationId xmlns:a16="http://schemas.microsoft.com/office/drawing/2014/main" id="{AAEE3848-6E4C-404F-83FB-AB21634A5EFA}"/>
              </a:ext>
            </a:extLst>
          </p:cNvPr>
          <p:cNvGrpSpPr/>
          <p:nvPr/>
        </p:nvGrpSpPr>
        <p:grpSpPr>
          <a:xfrm>
            <a:off x="6778260" y="2143594"/>
            <a:ext cx="3465512" cy="897229"/>
            <a:chOff x="878226" y="1858541"/>
            <a:chExt cx="2648286" cy="1020026"/>
          </a:xfrm>
        </p:grpSpPr>
        <p:sp>
          <p:nvSpPr>
            <p:cNvPr id="50" name="TextBox 3">
              <a:extLst>
                <a:ext uri="{FF2B5EF4-FFF2-40B4-BE49-F238E27FC236}">
                  <a16:creationId xmlns:a16="http://schemas.microsoft.com/office/drawing/2014/main" id="{190337EC-A9D7-47C5-9458-45CC30B60FFC}"/>
                </a:ext>
              </a:extLst>
            </p:cNvPr>
            <p:cNvSpPr txBox="1"/>
            <p:nvPr/>
          </p:nvSpPr>
          <p:spPr>
            <a:xfrm>
              <a:off x="878226" y="1858541"/>
              <a:ext cx="930558" cy="57733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ko-KR" sz="2700" b="1" dirty="0">
                  <a:solidFill>
                    <a:schemeClr val="tx2">
                      <a:lumMod val="10000"/>
                    </a:schemeClr>
                  </a:solidFill>
                  <a:latin typeface="Times New Roman" panose="02020603050405020304" pitchFamily="18" charset="0"/>
                  <a:cs typeface="Times New Roman" panose="02020603050405020304" pitchFamily="18" charset="0"/>
                </a:rPr>
                <a:t>02</a:t>
              </a:r>
              <a:endParaRPr lang="ko-KR" altLang="en-US" sz="27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1" name="TextBox 5">
              <a:extLst>
                <a:ext uri="{FF2B5EF4-FFF2-40B4-BE49-F238E27FC236}">
                  <a16:creationId xmlns:a16="http://schemas.microsoft.com/office/drawing/2014/main" id="{1266329A-9051-4C62-B5C3-7A053217E762}"/>
                </a:ext>
              </a:extLst>
            </p:cNvPr>
            <p:cNvSpPr txBox="1"/>
            <p:nvPr/>
          </p:nvSpPr>
          <p:spPr>
            <a:xfrm>
              <a:off x="1719821" y="1986323"/>
              <a:ext cx="1806691" cy="892244"/>
            </a:xfrm>
            <a:prstGeom prst="rect">
              <a:avLst/>
            </a:prstGeom>
            <a:noFill/>
          </p:spPr>
          <p:txBody>
            <a:bodyPr wrap="square" lIns="81000" rIns="8100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SHOWMITRA ROY</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ID: 20-44208-3</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Serial: 31</a:t>
              </a:r>
              <a:endParaRPr lang="ko-KR" altLang="en-US" sz="1500" b="1" dirty="0">
                <a:solidFill>
                  <a:schemeClr val="tx2">
                    <a:lumMod val="10000"/>
                  </a:schemeClr>
                </a:solidFill>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30B822E6-38D5-4B59-A63D-C02B0A1E8757}"/>
              </a:ext>
            </a:extLst>
          </p:cNvPr>
          <p:cNvGrpSpPr/>
          <p:nvPr/>
        </p:nvGrpSpPr>
        <p:grpSpPr>
          <a:xfrm>
            <a:off x="1334127" y="2983043"/>
            <a:ext cx="3915777" cy="890849"/>
            <a:chOff x="991082" y="1858541"/>
            <a:chExt cx="2605394" cy="1073701"/>
          </a:xfrm>
        </p:grpSpPr>
        <p:sp>
          <p:nvSpPr>
            <p:cNvPr id="48" name="TextBox 7">
              <a:extLst>
                <a:ext uri="{FF2B5EF4-FFF2-40B4-BE49-F238E27FC236}">
                  <a16:creationId xmlns:a16="http://schemas.microsoft.com/office/drawing/2014/main" id="{55584A91-24A7-4CC3-899B-4880B67DA4F9}"/>
                </a:ext>
              </a:extLst>
            </p:cNvPr>
            <p:cNvSpPr txBox="1"/>
            <p:nvPr/>
          </p:nvSpPr>
          <p:spPr>
            <a:xfrm>
              <a:off x="991082" y="1858541"/>
              <a:ext cx="817702" cy="612066"/>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ko-KR" sz="2700" b="1" dirty="0">
                  <a:solidFill>
                    <a:schemeClr val="tx2">
                      <a:lumMod val="10000"/>
                    </a:schemeClr>
                  </a:solidFill>
                  <a:latin typeface="Times New Roman" panose="02020603050405020304" pitchFamily="18" charset="0"/>
                  <a:cs typeface="Times New Roman" panose="02020603050405020304" pitchFamily="18" charset="0"/>
                </a:rPr>
                <a:t>03</a:t>
              </a:r>
              <a:endParaRPr lang="ko-KR" altLang="en-US" sz="27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9" name="TextBox 9">
              <a:extLst>
                <a:ext uri="{FF2B5EF4-FFF2-40B4-BE49-F238E27FC236}">
                  <a16:creationId xmlns:a16="http://schemas.microsoft.com/office/drawing/2014/main" id="{CA39AC5E-5C8F-46BC-A14C-F8DD44932770}"/>
                </a:ext>
              </a:extLst>
            </p:cNvPr>
            <p:cNvSpPr txBox="1"/>
            <p:nvPr/>
          </p:nvSpPr>
          <p:spPr>
            <a:xfrm>
              <a:off x="1719820" y="1986321"/>
              <a:ext cx="1876656" cy="945921"/>
            </a:xfrm>
            <a:prstGeom prst="rect">
              <a:avLst/>
            </a:prstGeom>
            <a:noFill/>
          </p:spPr>
          <p:txBody>
            <a:bodyPr wrap="square" lIns="81000" rIns="8100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ABDUL MUNIM ADNAN</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ID: 20-44213-3</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Serial: 32</a:t>
              </a:r>
              <a:endParaRPr lang="ko-KR" altLang="en-US" sz="1500" b="1" dirty="0">
                <a:solidFill>
                  <a:schemeClr val="tx2">
                    <a:lumMod val="10000"/>
                  </a:schemeClr>
                </a:solidFill>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C6027F9B-E2C7-4CAE-879B-18A97CDEAE75}"/>
              </a:ext>
            </a:extLst>
          </p:cNvPr>
          <p:cNvGrpSpPr/>
          <p:nvPr/>
        </p:nvGrpSpPr>
        <p:grpSpPr>
          <a:xfrm>
            <a:off x="6765604" y="3028014"/>
            <a:ext cx="3081181" cy="902655"/>
            <a:chOff x="946916" y="1858541"/>
            <a:chExt cx="2895731" cy="978922"/>
          </a:xfrm>
        </p:grpSpPr>
        <p:sp>
          <p:nvSpPr>
            <p:cNvPr id="46" name="TextBox 11">
              <a:extLst>
                <a:ext uri="{FF2B5EF4-FFF2-40B4-BE49-F238E27FC236}">
                  <a16:creationId xmlns:a16="http://schemas.microsoft.com/office/drawing/2014/main" id="{2DA09D82-0195-4594-BC14-85FCA030B56C}"/>
                </a:ext>
              </a:extLst>
            </p:cNvPr>
            <p:cNvSpPr txBox="1"/>
            <p:nvPr/>
          </p:nvSpPr>
          <p:spPr>
            <a:xfrm>
              <a:off x="946916" y="1858541"/>
              <a:ext cx="861868" cy="5507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ko-KR" sz="2700" b="1" dirty="0">
                  <a:solidFill>
                    <a:schemeClr val="tx2">
                      <a:lumMod val="10000"/>
                    </a:schemeClr>
                  </a:solidFill>
                  <a:latin typeface="Times New Roman" panose="02020603050405020304" pitchFamily="18" charset="0"/>
                  <a:cs typeface="Times New Roman" panose="02020603050405020304" pitchFamily="18" charset="0"/>
                </a:rPr>
                <a:t>04</a:t>
              </a:r>
              <a:endParaRPr lang="ko-KR" altLang="en-US" sz="27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7" name="TextBox 13">
              <a:extLst>
                <a:ext uri="{FF2B5EF4-FFF2-40B4-BE49-F238E27FC236}">
                  <a16:creationId xmlns:a16="http://schemas.microsoft.com/office/drawing/2014/main" id="{B6237FB5-4F09-42D7-92A5-DB8CCFE6C404}"/>
                </a:ext>
              </a:extLst>
            </p:cNvPr>
            <p:cNvSpPr txBox="1"/>
            <p:nvPr/>
          </p:nvSpPr>
          <p:spPr>
            <a:xfrm>
              <a:off x="1704533" y="1986321"/>
              <a:ext cx="2138114" cy="851142"/>
            </a:xfrm>
            <a:prstGeom prst="rect">
              <a:avLst/>
            </a:prstGeom>
            <a:noFill/>
          </p:spPr>
          <p:txBody>
            <a:bodyPr wrap="square" lIns="81000" rIns="8100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ASIF AHMED TANJID</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ID: 20-44249-3</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Serial: 35</a:t>
              </a:r>
              <a:endParaRPr lang="ko-KR" altLang="en-US" sz="1500" b="1" dirty="0">
                <a:solidFill>
                  <a:schemeClr val="tx2">
                    <a:lumMod val="10000"/>
                  </a:schemeClr>
                </a:solidFill>
                <a:latin typeface="Times New Roman" panose="02020603050405020304" pitchFamily="18" charset="0"/>
                <a:cs typeface="Times New Roman" panose="02020603050405020304" pitchFamily="18" charset="0"/>
              </a:endParaRPr>
            </a:p>
          </p:txBody>
        </p:sp>
      </p:grpSp>
      <p:cxnSp>
        <p:nvCxnSpPr>
          <p:cNvPr id="32" name="Straight Connector 31">
            <a:extLst>
              <a:ext uri="{FF2B5EF4-FFF2-40B4-BE49-F238E27FC236}">
                <a16:creationId xmlns:a16="http://schemas.microsoft.com/office/drawing/2014/main" id="{BD89A3E7-BB87-4F94-8FD2-56D0BEC2FD6F}"/>
              </a:ext>
            </a:extLst>
          </p:cNvPr>
          <p:cNvCxnSpPr>
            <a:cxnSpLocks/>
          </p:cNvCxnSpPr>
          <p:nvPr/>
        </p:nvCxnSpPr>
        <p:spPr>
          <a:xfrm>
            <a:off x="4527014" y="1576796"/>
            <a:ext cx="1456772" cy="0"/>
          </a:xfrm>
          <a:prstGeom prst="line">
            <a:avLst/>
          </a:prstGeom>
          <a:ln w="15875">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50011D-6034-4D77-BE0A-8CE8815F77F9}"/>
              </a:ext>
            </a:extLst>
          </p:cNvPr>
          <p:cNvCxnSpPr>
            <a:cxnSpLocks/>
          </p:cNvCxnSpPr>
          <p:nvPr/>
        </p:nvCxnSpPr>
        <p:spPr>
          <a:xfrm>
            <a:off x="5988600" y="1576796"/>
            <a:ext cx="1463433" cy="0"/>
          </a:xfrm>
          <a:prstGeom prst="line">
            <a:avLst/>
          </a:prstGeom>
          <a:ln w="15875">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8DFCCA-7948-4BA7-896E-1E2E7718BD82}"/>
              </a:ext>
            </a:extLst>
          </p:cNvPr>
          <p:cNvCxnSpPr>
            <a:cxnSpLocks/>
          </p:cNvCxnSpPr>
          <p:nvPr/>
        </p:nvCxnSpPr>
        <p:spPr>
          <a:xfrm>
            <a:off x="7452033" y="1583532"/>
            <a:ext cx="1525427" cy="3374"/>
          </a:xfrm>
          <a:prstGeom prst="line">
            <a:avLst/>
          </a:prstGeom>
          <a:ln w="15875">
            <a:solidFill>
              <a:schemeClr val="bg1">
                <a:lumMod val="8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270ED947-7F8F-4B08-BE18-5FD8C20CB0AE}"/>
              </a:ext>
            </a:extLst>
          </p:cNvPr>
          <p:cNvSpPr/>
          <p:nvPr/>
        </p:nvSpPr>
        <p:spPr>
          <a:xfrm rot="19002224">
            <a:off x="4286784" y="2870256"/>
            <a:ext cx="401810" cy="110915"/>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2025" b="1">
              <a:solidFill>
                <a:schemeClr val="tx2">
                  <a:lumMod val="10000"/>
                </a:schemeClr>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A8FC2DA8-0A91-4B72-9785-3F3AAEC5D47D}"/>
              </a:ext>
            </a:extLst>
          </p:cNvPr>
          <p:cNvSpPr/>
          <p:nvPr/>
        </p:nvSpPr>
        <p:spPr>
          <a:xfrm rot="17406435">
            <a:off x="5331598" y="3036013"/>
            <a:ext cx="203579" cy="113838"/>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2025" b="1">
              <a:solidFill>
                <a:schemeClr val="tx2">
                  <a:lumMod val="10000"/>
                </a:schemeClr>
              </a:solidFill>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BD73A433-C37E-4158-852A-E4D7DDCD3B88}"/>
              </a:ext>
            </a:extLst>
          </p:cNvPr>
          <p:cNvCxnSpPr>
            <a:cxnSpLocks/>
          </p:cNvCxnSpPr>
          <p:nvPr/>
        </p:nvCxnSpPr>
        <p:spPr>
          <a:xfrm>
            <a:off x="3070242" y="1576796"/>
            <a:ext cx="1456772" cy="0"/>
          </a:xfrm>
          <a:prstGeom prst="line">
            <a:avLst/>
          </a:prstGeom>
          <a:ln w="15875">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E91CF9FA-0B2D-4495-A236-38605D15F579}"/>
              </a:ext>
            </a:extLst>
          </p:cNvPr>
          <p:cNvSpPr/>
          <p:nvPr/>
        </p:nvSpPr>
        <p:spPr>
          <a:xfrm rot="17406435">
            <a:off x="3243618" y="3028060"/>
            <a:ext cx="203579" cy="113838"/>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2025" b="1">
              <a:solidFill>
                <a:schemeClr val="tx2">
                  <a:lumMod val="10000"/>
                </a:schemeClr>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A987B5CA-56FF-4B12-8F59-77450273495E}"/>
              </a:ext>
            </a:extLst>
          </p:cNvPr>
          <p:cNvSpPr/>
          <p:nvPr/>
        </p:nvSpPr>
        <p:spPr>
          <a:xfrm rot="19002224">
            <a:off x="2192377" y="2852459"/>
            <a:ext cx="401810" cy="110915"/>
          </a:xfrm>
          <a:prstGeom prst="ellipse">
            <a:avLst/>
          </a:prstGeom>
          <a:gradFill>
            <a:gsLst>
              <a:gs pos="0">
                <a:schemeClr val="bg1"/>
              </a:gs>
              <a:gs pos="72000">
                <a:srgbClr val="73B2D1">
                  <a:lumMod val="0"/>
                  <a:lumOff val="100000"/>
                  <a:alpha val="0"/>
                </a:srgbClr>
              </a:gs>
            </a:gsLst>
            <a:path path="circle">
              <a:fillToRect l="50000" t="50000" r="50000" b="50000"/>
            </a:path>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2025" b="1">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40" name="Group 39">
            <a:extLst>
              <a:ext uri="{FF2B5EF4-FFF2-40B4-BE49-F238E27FC236}">
                <a16:creationId xmlns:a16="http://schemas.microsoft.com/office/drawing/2014/main" id="{7A1A011B-DD34-46F1-AE3A-846FCD96ECF3}"/>
              </a:ext>
            </a:extLst>
          </p:cNvPr>
          <p:cNvGrpSpPr/>
          <p:nvPr/>
        </p:nvGrpSpPr>
        <p:grpSpPr>
          <a:xfrm>
            <a:off x="1339091" y="2081927"/>
            <a:ext cx="2919580" cy="874651"/>
            <a:chOff x="1080044" y="1858541"/>
            <a:chExt cx="2294732" cy="1244290"/>
          </a:xfrm>
        </p:grpSpPr>
        <p:sp>
          <p:nvSpPr>
            <p:cNvPr id="44" name="TextBox 40">
              <a:extLst>
                <a:ext uri="{FF2B5EF4-FFF2-40B4-BE49-F238E27FC236}">
                  <a16:creationId xmlns:a16="http://schemas.microsoft.com/office/drawing/2014/main" id="{74092DE9-A063-45DB-B58C-84FC5969C9E8}"/>
                </a:ext>
              </a:extLst>
            </p:cNvPr>
            <p:cNvSpPr txBox="1"/>
            <p:nvPr/>
          </p:nvSpPr>
          <p:spPr>
            <a:xfrm>
              <a:off x="1080044" y="1858541"/>
              <a:ext cx="921215" cy="722447"/>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ko-KR" sz="2700" b="1" dirty="0">
                  <a:solidFill>
                    <a:schemeClr val="tx2">
                      <a:lumMod val="10000"/>
                    </a:schemeClr>
                  </a:solidFill>
                  <a:latin typeface="Times New Roman" panose="02020603050405020304" pitchFamily="18" charset="0"/>
                  <a:cs typeface="Times New Roman" panose="02020603050405020304" pitchFamily="18" charset="0"/>
                </a:rPr>
                <a:t>01</a:t>
              </a:r>
              <a:endParaRPr lang="ko-KR" altLang="en-US" sz="27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5" name="TextBox 42">
              <a:extLst>
                <a:ext uri="{FF2B5EF4-FFF2-40B4-BE49-F238E27FC236}">
                  <a16:creationId xmlns:a16="http://schemas.microsoft.com/office/drawing/2014/main" id="{A5B07F42-D5E7-4B74-AB2F-4079B3BBC614}"/>
                </a:ext>
              </a:extLst>
            </p:cNvPr>
            <p:cNvSpPr txBox="1"/>
            <p:nvPr/>
          </p:nvSpPr>
          <p:spPr>
            <a:xfrm>
              <a:off x="1719821" y="1986322"/>
              <a:ext cx="1654955" cy="1116509"/>
            </a:xfrm>
            <a:prstGeom prst="rect">
              <a:avLst/>
            </a:prstGeom>
            <a:noFill/>
          </p:spPr>
          <p:txBody>
            <a:bodyPr wrap="square" lIns="81000" rIns="8100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TONMOY DEY</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ID: 20-44206-3</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Serial: 30</a:t>
              </a:r>
              <a:endParaRPr lang="ko-KR" altLang="en-US" sz="1500" b="1" dirty="0">
                <a:solidFill>
                  <a:schemeClr val="tx2">
                    <a:lumMod val="10000"/>
                  </a:schemeClr>
                </a:solidFill>
                <a:latin typeface="Times New Roman" panose="02020603050405020304" pitchFamily="18" charset="0"/>
                <a:cs typeface="Times New Roman" panose="02020603050405020304" pitchFamily="18" charset="0"/>
              </a:endParaRPr>
            </a:p>
          </p:txBody>
        </p:sp>
      </p:grpSp>
      <p:grpSp>
        <p:nvGrpSpPr>
          <p:cNvPr id="41" name="Group 40">
            <a:extLst>
              <a:ext uri="{FF2B5EF4-FFF2-40B4-BE49-F238E27FC236}">
                <a16:creationId xmlns:a16="http://schemas.microsoft.com/office/drawing/2014/main" id="{AD5CADB0-27E2-4241-9E1C-62421233655B}"/>
              </a:ext>
            </a:extLst>
          </p:cNvPr>
          <p:cNvGrpSpPr/>
          <p:nvPr/>
        </p:nvGrpSpPr>
        <p:grpSpPr>
          <a:xfrm>
            <a:off x="1708877" y="4197242"/>
            <a:ext cx="4664392" cy="914961"/>
            <a:chOff x="1011865" y="1858541"/>
            <a:chExt cx="4585090" cy="898427"/>
          </a:xfrm>
        </p:grpSpPr>
        <p:sp>
          <p:nvSpPr>
            <p:cNvPr id="42" name="TextBox 51">
              <a:extLst>
                <a:ext uri="{FF2B5EF4-FFF2-40B4-BE49-F238E27FC236}">
                  <a16:creationId xmlns:a16="http://schemas.microsoft.com/office/drawing/2014/main" id="{E74BEC08-1295-4DE8-A65E-1F9D8217BEF4}"/>
                </a:ext>
              </a:extLst>
            </p:cNvPr>
            <p:cNvSpPr txBox="1"/>
            <p:nvPr/>
          </p:nvSpPr>
          <p:spPr>
            <a:xfrm>
              <a:off x="1011865" y="1858541"/>
              <a:ext cx="796919" cy="4986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ko-KR" sz="2700" b="1" dirty="0">
                  <a:solidFill>
                    <a:schemeClr val="tx2">
                      <a:lumMod val="10000"/>
                    </a:schemeClr>
                  </a:solidFill>
                  <a:latin typeface="Times New Roman" panose="02020603050405020304" pitchFamily="18" charset="0"/>
                  <a:cs typeface="Times New Roman" panose="02020603050405020304" pitchFamily="18" charset="0"/>
                </a:rPr>
                <a:t>05</a:t>
              </a:r>
              <a:endParaRPr lang="ko-KR" altLang="en-US" sz="27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3" name="TextBox 52">
              <a:extLst>
                <a:ext uri="{FF2B5EF4-FFF2-40B4-BE49-F238E27FC236}">
                  <a16:creationId xmlns:a16="http://schemas.microsoft.com/office/drawing/2014/main" id="{2EAF447A-3B12-4870-B49D-468886B4D3BF}"/>
                </a:ext>
              </a:extLst>
            </p:cNvPr>
            <p:cNvSpPr txBox="1"/>
            <p:nvPr/>
          </p:nvSpPr>
          <p:spPr>
            <a:xfrm>
              <a:off x="1719821" y="1986321"/>
              <a:ext cx="3877134" cy="770647"/>
            </a:xfrm>
            <a:prstGeom prst="rect">
              <a:avLst/>
            </a:prstGeom>
            <a:noFill/>
          </p:spPr>
          <p:txBody>
            <a:bodyPr wrap="square" lIns="81000" rIns="8100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SUNJIDA KABIR SHEPA</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ID: 20-44263-3</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Serial: 37</a:t>
              </a:r>
              <a:endParaRPr lang="ko-KR" altLang="en-US" sz="1500" b="1" dirty="0">
                <a:solidFill>
                  <a:schemeClr val="tx2">
                    <a:lumMod val="10000"/>
                  </a:schemeClr>
                </a:solidFill>
                <a:latin typeface="Times New Roman" panose="02020603050405020304" pitchFamily="18" charset="0"/>
                <a:cs typeface="Times New Roman" panose="02020603050405020304" pitchFamily="18" charset="0"/>
              </a:endParaRPr>
            </a:p>
          </p:txBody>
        </p:sp>
      </p:grpSp>
      <p:grpSp>
        <p:nvGrpSpPr>
          <p:cNvPr id="56" name="Group 55">
            <a:extLst>
              <a:ext uri="{FF2B5EF4-FFF2-40B4-BE49-F238E27FC236}">
                <a16:creationId xmlns:a16="http://schemas.microsoft.com/office/drawing/2014/main" id="{236427F6-9045-BC06-86C3-DD50C144A406}"/>
              </a:ext>
            </a:extLst>
          </p:cNvPr>
          <p:cNvGrpSpPr/>
          <p:nvPr/>
        </p:nvGrpSpPr>
        <p:grpSpPr>
          <a:xfrm>
            <a:off x="6625654" y="4182255"/>
            <a:ext cx="3735345" cy="947014"/>
            <a:chOff x="1011865" y="1858541"/>
            <a:chExt cx="4585090" cy="746123"/>
          </a:xfrm>
        </p:grpSpPr>
        <p:sp>
          <p:nvSpPr>
            <p:cNvPr id="57" name="TextBox 51">
              <a:extLst>
                <a:ext uri="{FF2B5EF4-FFF2-40B4-BE49-F238E27FC236}">
                  <a16:creationId xmlns:a16="http://schemas.microsoft.com/office/drawing/2014/main" id="{2FA7CD5D-72C6-F513-7B3E-2E987A7C494D}"/>
                </a:ext>
              </a:extLst>
            </p:cNvPr>
            <p:cNvSpPr txBox="1"/>
            <p:nvPr/>
          </p:nvSpPr>
          <p:spPr>
            <a:xfrm>
              <a:off x="1011865" y="1858541"/>
              <a:ext cx="796919" cy="40010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ko-KR" sz="2700" b="1" dirty="0">
                  <a:solidFill>
                    <a:schemeClr val="tx2">
                      <a:lumMod val="10000"/>
                    </a:schemeClr>
                  </a:solidFill>
                  <a:latin typeface="Times New Roman" panose="02020603050405020304" pitchFamily="18" charset="0"/>
                  <a:cs typeface="Times New Roman" panose="02020603050405020304" pitchFamily="18" charset="0"/>
                </a:rPr>
                <a:t>06</a:t>
              </a:r>
              <a:endParaRPr lang="ko-KR" altLang="en-US" sz="27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8" name="TextBox 52">
              <a:extLst>
                <a:ext uri="{FF2B5EF4-FFF2-40B4-BE49-F238E27FC236}">
                  <a16:creationId xmlns:a16="http://schemas.microsoft.com/office/drawing/2014/main" id="{CAF128D6-0DEF-07B1-E196-415E908B6BF8}"/>
                </a:ext>
              </a:extLst>
            </p:cNvPr>
            <p:cNvSpPr txBox="1"/>
            <p:nvPr/>
          </p:nvSpPr>
          <p:spPr>
            <a:xfrm>
              <a:off x="1719821" y="1986321"/>
              <a:ext cx="3877134" cy="618343"/>
            </a:xfrm>
            <a:prstGeom prst="rect">
              <a:avLst/>
            </a:prstGeom>
            <a:noFill/>
          </p:spPr>
          <p:txBody>
            <a:bodyPr wrap="square" lIns="81000" rIns="8100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MD. HAJJAJ BIN SONOSI </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ID: 20-44346-3</a:t>
              </a:r>
            </a:p>
            <a:p>
              <a:r>
                <a:rPr lang="en-US" altLang="ko-KR" sz="1500" b="1" dirty="0">
                  <a:solidFill>
                    <a:schemeClr val="tx2">
                      <a:lumMod val="10000"/>
                    </a:schemeClr>
                  </a:solidFill>
                  <a:latin typeface="Times New Roman" panose="02020603050405020304" pitchFamily="18" charset="0"/>
                  <a:cs typeface="Times New Roman" panose="02020603050405020304" pitchFamily="18" charset="0"/>
                </a:rPr>
                <a:t>Serial: 38</a:t>
              </a:r>
              <a:endParaRPr lang="ko-KR" altLang="en-US" sz="1500" b="1" dirty="0">
                <a:solidFill>
                  <a:schemeClr val="tx2">
                    <a:lumMod val="1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18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4D58-9C6F-A423-18B2-008A9608BAE2}"/>
              </a:ext>
            </a:extLst>
          </p:cNvPr>
          <p:cNvSpPr>
            <a:spLocks noGrp="1"/>
          </p:cNvSpPr>
          <p:nvPr>
            <p:ph type="title"/>
          </p:nvPr>
        </p:nvSpPr>
        <p:spPr>
          <a:xfrm>
            <a:off x="913775" y="524657"/>
            <a:ext cx="10364451" cy="794479"/>
          </a:xfrm>
        </p:spPr>
        <p:txBody>
          <a:bodyPr/>
          <a:lstStyle/>
          <a:p>
            <a:r>
              <a:rPr lang="en" sz="3600" b="1" dirty="0">
                <a:latin typeface="Arial Rounded MT Bold" panose="020F0704030504030204" pitchFamily="34" charset="0"/>
                <a:cs typeface="Times New Roman" panose="02020603050405020304" pitchFamily="18" charset="0"/>
              </a:rPr>
              <a:t>Table of Contents</a:t>
            </a:r>
            <a:endParaRPr lang="en-US" b="1" dirty="0">
              <a:latin typeface="Arial Rounded MT Bold" panose="020F07040305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4FF57B-3957-4327-BFF0-D319AD945E88}"/>
              </a:ext>
            </a:extLst>
          </p:cNvPr>
          <p:cNvSpPr>
            <a:spLocks noGrp="1"/>
          </p:cNvSpPr>
          <p:nvPr>
            <p:ph sz="quarter" idx="13"/>
          </p:nvPr>
        </p:nvSpPr>
        <p:spPr>
          <a:xfrm>
            <a:off x="913774" y="1439056"/>
            <a:ext cx="10363826" cy="5141626"/>
          </a:xfrm>
        </p:spPr>
        <p:txBody>
          <a:bodyPr>
            <a:normAutofit/>
          </a:bodyPr>
          <a:lstStyle/>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Introduction</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Background Study</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Problem Statement</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Research Questions </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Objective </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Hypothesis Based on the Study</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Literature Review</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Selection of design</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Selection Method</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Conclusion</a:t>
            </a:r>
          </a:p>
          <a:p>
            <a:pPr marL="285750" lvl="0" indent="-285750" algn="l" rtl="0">
              <a:spcBef>
                <a:spcPts val="600"/>
              </a:spcBef>
              <a:spcAft>
                <a:spcPts val="0"/>
              </a:spcAft>
              <a:buFont typeface="Arial" panose="020B0604020202020204" pitchFamily="34" charset="0"/>
              <a:buChar char="•"/>
            </a:pPr>
            <a:r>
              <a:rPr lang="en-US" sz="2000" b="1" dirty="0">
                <a:solidFill>
                  <a:schemeClr val="tx2">
                    <a:lumMod val="10000"/>
                  </a:schemeClr>
                </a:solidFill>
                <a:latin typeface="Times New Roman" panose="02020603050405020304" pitchFamily="18" charset="0"/>
                <a:ea typeface="Lato"/>
                <a:cs typeface="Times New Roman" panose="02020603050405020304" pitchFamily="18" charset="0"/>
                <a:sym typeface="Lato"/>
              </a:rPr>
              <a:t>References</a:t>
            </a:r>
          </a:p>
        </p:txBody>
      </p:sp>
    </p:spTree>
    <p:extLst>
      <p:ext uri="{BB962C8B-B14F-4D97-AF65-F5344CB8AC3E}">
        <p14:creationId xmlns:p14="http://schemas.microsoft.com/office/powerpoint/2010/main" val="28145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5408-9944-8242-3F1F-A964BE9743EC}"/>
              </a:ext>
            </a:extLst>
          </p:cNvPr>
          <p:cNvSpPr>
            <a:spLocks noGrp="1"/>
          </p:cNvSpPr>
          <p:nvPr>
            <p:ph type="title"/>
          </p:nvPr>
        </p:nvSpPr>
        <p:spPr>
          <a:xfrm>
            <a:off x="913775" y="618518"/>
            <a:ext cx="10364451" cy="715608"/>
          </a:xfrm>
        </p:spPr>
        <p:txBody>
          <a:bodyPr/>
          <a:lstStyle/>
          <a:p>
            <a:r>
              <a:rPr lang="en-US" b="1" dirty="0">
                <a:latin typeface="Arial Rounded MT Bold" panose="020F0704030504030204" pitchFamily="34" charset="0"/>
                <a:cs typeface="Times New Roman" panose="02020603050405020304" pitchFamily="18" charset="0"/>
              </a:rPr>
              <a:t>What is encryption?</a:t>
            </a:r>
          </a:p>
        </p:txBody>
      </p:sp>
      <p:sp>
        <p:nvSpPr>
          <p:cNvPr id="3" name="Content Placeholder 2">
            <a:extLst>
              <a:ext uri="{FF2B5EF4-FFF2-40B4-BE49-F238E27FC236}">
                <a16:creationId xmlns:a16="http://schemas.microsoft.com/office/drawing/2014/main" id="{8ED80177-EAC0-8BC7-B3AA-51B1FFA8D810}"/>
              </a:ext>
            </a:extLst>
          </p:cNvPr>
          <p:cNvSpPr>
            <a:spLocks noGrp="1"/>
          </p:cNvSpPr>
          <p:nvPr>
            <p:ph sz="quarter" idx="13"/>
          </p:nvPr>
        </p:nvSpPr>
        <p:spPr>
          <a:xfrm>
            <a:off x="913774" y="1738858"/>
            <a:ext cx="10363826" cy="3777521"/>
          </a:xfrm>
        </p:spPr>
        <p:txBody>
          <a:bodyPr/>
          <a:lstStyle/>
          <a:p>
            <a:pPr rtl="0"/>
            <a:r>
              <a:rPr lang="en-US" dirty="0">
                <a:effectLst/>
                <a:latin typeface="Times New Roman" panose="02020603050405020304" pitchFamily="18" charset="0"/>
                <a:cs typeface="Times New Roman" panose="02020603050405020304" pitchFamily="18" charset="0"/>
              </a:rPr>
              <a:t>The process of converting plain text into an unintelligible format (cipher text) is called Encryption.</a:t>
            </a:r>
          </a:p>
          <a:p>
            <a:pPr rtl="0"/>
            <a:r>
              <a:rPr lang="en-US" dirty="0">
                <a:effectLst/>
                <a:latin typeface="Times New Roman" panose="02020603050405020304" pitchFamily="18" charset="0"/>
                <a:cs typeface="Times New Roman" panose="02020603050405020304" pitchFamily="18" charset="0"/>
              </a:rPr>
              <a:t>Plaintext: data that can be read and understood without any special measures.</a:t>
            </a:r>
          </a:p>
          <a:p>
            <a:pPr rtl="0"/>
            <a:r>
              <a:rPr lang="en-US" dirty="0">
                <a:latin typeface="Times New Roman" panose="02020603050405020304" pitchFamily="18" charset="0"/>
                <a:cs typeface="Times New Roman" panose="02020603050405020304" pitchFamily="18" charset="0"/>
              </a:rPr>
              <a:t>Cipher text: Encryption</a:t>
            </a:r>
            <a:r>
              <a:rPr lang="en-US" i="1" dirty="0">
                <a:latin typeface="Times New Roman" panose="02020603050405020304" pitchFamily="18" charset="0"/>
                <a:cs typeface="Times New Roman" panose="02020603050405020304" pitchFamily="18" charset="0"/>
              </a:rPr>
              <a:t> text transformed from plaintext using an encryption algorithm</a:t>
            </a:r>
            <a:r>
              <a:rPr lang="en-US" dirty="0">
                <a:latin typeface="Times New Roman" panose="02020603050405020304" pitchFamily="18" charset="0"/>
                <a:cs typeface="Times New Roman" panose="02020603050405020304" pitchFamily="18" charset="0"/>
              </a:rPr>
              <a:t>.</a:t>
            </a:r>
          </a:p>
          <a:p>
            <a:pPr rtl="0"/>
            <a:r>
              <a:rPr lang="en-US" dirty="0">
                <a:latin typeface="Times New Roman" panose="02020603050405020304" pitchFamily="18" charset="0"/>
                <a:cs typeface="Times New Roman" panose="02020603050405020304" pitchFamily="18" charset="0"/>
              </a:rPr>
              <a:t>Key: This are the random string of bits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if the key is 2, "A" would become "C", "B" would become "D", and so 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76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4802-FB53-C9C5-C75D-3D6310730869}"/>
              </a:ext>
            </a:extLst>
          </p:cNvPr>
          <p:cNvSpPr>
            <a:spLocks noGrp="1"/>
          </p:cNvSpPr>
          <p:nvPr>
            <p:ph type="title"/>
          </p:nvPr>
        </p:nvSpPr>
        <p:spPr>
          <a:xfrm>
            <a:off x="913775" y="618517"/>
            <a:ext cx="10364451" cy="685627"/>
          </a:xfrm>
        </p:spPr>
        <p:txBody>
          <a:bodyPr/>
          <a:lstStyle/>
          <a:p>
            <a:r>
              <a:rPr lang="en-US" b="1" dirty="0">
                <a:solidFill>
                  <a:schemeClr val="tx2">
                    <a:lumMod val="10000"/>
                  </a:schemeClr>
                </a:solidFill>
                <a:latin typeface="Arial Rounded MT Bold" panose="020F0704030504030204" pitchFamily="34" charset="0"/>
                <a:cs typeface="Arial" panose="020B0604020202020204" pitchFamily="34" charset="0"/>
              </a:rPr>
              <a:t>Background Study</a:t>
            </a:r>
            <a:endParaRPr lang="en-US"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C39801F-BC40-191A-FA18-51E81EB7B248}"/>
              </a:ext>
            </a:extLst>
          </p:cNvPr>
          <p:cNvSpPr>
            <a:spLocks noGrp="1"/>
          </p:cNvSpPr>
          <p:nvPr>
            <p:ph sz="quarter" idx="13"/>
          </p:nvPr>
        </p:nvSpPr>
        <p:spPr>
          <a:xfrm>
            <a:off x="913774" y="1888761"/>
            <a:ext cx="10363826" cy="3282846"/>
          </a:xfrm>
        </p:spPr>
        <p:txBody>
          <a:bodyPr>
            <a:normAutofit/>
          </a:bodyPr>
          <a:lstStyle/>
          <a:p>
            <a:pPr marL="0" marR="0" algn="just">
              <a:lnSpc>
                <a:spcPct val="150000"/>
              </a:lnSpc>
              <a:spcAft>
                <a:spcPts val="0"/>
              </a:spcAft>
            </a:pPr>
            <a:r>
              <a:rPr lang="en-US" sz="2400" b="1" dirty="0">
                <a:effectLst/>
                <a:latin typeface="Times New Roman" panose="02020603050405020304" pitchFamily="18" charset="0"/>
                <a:ea typeface="Times New Roman" panose="02020603050405020304" pitchFamily="18" charset="0"/>
              </a:rPr>
              <a:t>Security analysis</a:t>
            </a:r>
            <a:r>
              <a:rPr lang="en-US" sz="24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techniques are evaluated based on their ability to resist known cryptographic attacks, such as brute-force attacks, dictionary attacks, and known-plaintext attacks.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Aft>
                <a:spcPts val="0"/>
              </a:spcAft>
            </a:pPr>
            <a:r>
              <a:rPr lang="en-US" sz="2400" b="1" dirty="0">
                <a:effectLst/>
                <a:latin typeface="Times New Roman" panose="02020603050405020304" pitchFamily="18" charset="0"/>
                <a:ea typeface="Times New Roman" panose="02020603050405020304" pitchFamily="18" charset="0"/>
              </a:rPr>
              <a:t>Performance analysis</a:t>
            </a:r>
            <a:r>
              <a:rPr lang="en-US" sz="24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techniques are evaluated based on their speed and efficiency.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10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0ABD-20BC-4FB8-7823-E908D42EFC3F}"/>
              </a:ext>
            </a:extLst>
          </p:cNvPr>
          <p:cNvSpPr>
            <a:spLocks noGrp="1"/>
          </p:cNvSpPr>
          <p:nvPr>
            <p:ph type="title"/>
          </p:nvPr>
        </p:nvSpPr>
        <p:spPr>
          <a:xfrm>
            <a:off x="913775" y="618518"/>
            <a:ext cx="10364451" cy="610676"/>
          </a:xfrm>
        </p:spPr>
        <p:txBody>
          <a:bodyPr/>
          <a:lstStyle/>
          <a:p>
            <a:r>
              <a:rPr lang="en-US" b="1" dirty="0">
                <a:solidFill>
                  <a:schemeClr val="tx2">
                    <a:lumMod val="10000"/>
                  </a:schemeClr>
                </a:solidFill>
                <a:latin typeface="Arial Rounded MT Bold" panose="020F0704030504030204" pitchFamily="34" charset="0"/>
                <a:cs typeface="Arial" panose="020B0604020202020204" pitchFamily="34" charset="0"/>
              </a:rPr>
              <a:t>Background Study</a:t>
            </a:r>
            <a:endParaRPr lang="en-US"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FCB9062-1F86-00D2-B404-9D366B8BC6D0}"/>
              </a:ext>
            </a:extLst>
          </p:cNvPr>
          <p:cNvSpPr>
            <a:spLocks noGrp="1"/>
          </p:cNvSpPr>
          <p:nvPr>
            <p:ph sz="quarter" idx="13"/>
          </p:nvPr>
        </p:nvSpPr>
        <p:spPr>
          <a:xfrm>
            <a:off x="913774" y="1543987"/>
            <a:ext cx="10363826" cy="3822492"/>
          </a:xfrm>
        </p:spPr>
        <p:txBody>
          <a:bodyPr>
            <a:normAutofit/>
          </a:bodyPr>
          <a:lstStyle/>
          <a:p>
            <a:pPr marL="0" marR="0" algn="just">
              <a:lnSpc>
                <a:spcPct val="150000"/>
              </a:lnSpc>
              <a:spcAft>
                <a:spcPts val="0"/>
              </a:spcAft>
            </a:pPr>
            <a:r>
              <a:rPr lang="en-US" b="1" dirty="0">
                <a:effectLst/>
                <a:latin typeface="Times New Roman" panose="02020603050405020304" pitchFamily="18" charset="0"/>
                <a:ea typeface="Times New Roman" panose="02020603050405020304" pitchFamily="18" charset="0"/>
              </a:rPr>
              <a:t>Usability analysis</a:t>
            </a:r>
            <a:r>
              <a:rPr lang="en-US"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Encryption techniques are evaluated based on their ease of use and user acceptance.</a:t>
            </a:r>
          </a:p>
          <a:p>
            <a:pPr marL="0" marR="0" algn="just">
              <a:lnSpc>
                <a:spcPct val="150000"/>
              </a:lnSpc>
              <a:spcAft>
                <a:spcPts val="0"/>
              </a:spcAft>
            </a:pPr>
            <a:r>
              <a:rPr lang="en-US" b="1" dirty="0">
                <a:effectLst/>
                <a:latin typeface="Times New Roman" panose="02020603050405020304" pitchFamily="18" charset="0"/>
                <a:ea typeface="Times New Roman" panose="02020603050405020304" pitchFamily="18" charset="0"/>
              </a:rPr>
              <a:t>Compliance and regulatory analysis</a:t>
            </a:r>
            <a:r>
              <a:rPr lang="en-US"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Encryption techniques are evaluated based on their ability to meet regulatory and compliance requirements. For example : HIPAA, PCI-DSS, and GDPR require the use of encryption to protect sensitive data.</a:t>
            </a:r>
          </a:p>
          <a:p>
            <a:pPr marL="0" marR="0" algn="just">
              <a:lnSpc>
                <a:spcPct val="150000"/>
              </a:lnSpc>
              <a:spcAft>
                <a:spcPts val="0"/>
              </a:spcAft>
            </a:pPr>
            <a:r>
              <a:rPr lang="en-US" sz="1800" dirty="0">
                <a:latin typeface="Times New Roman" panose="02020603050405020304" pitchFamily="18" charset="0"/>
                <a:cs typeface="Times New Roman" panose="02020603050405020304" pitchFamily="18" charset="0"/>
              </a:rPr>
              <a:t>highly secure but difficult to use may not be effective. easy to use but insecure may not be effective for security.</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90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5FFE-EC03-9102-00D2-0AF08381254E}"/>
              </a:ext>
            </a:extLst>
          </p:cNvPr>
          <p:cNvSpPr>
            <a:spLocks noGrp="1"/>
          </p:cNvSpPr>
          <p:nvPr>
            <p:ph type="title"/>
          </p:nvPr>
        </p:nvSpPr>
        <p:spPr>
          <a:xfrm>
            <a:off x="913775" y="734518"/>
            <a:ext cx="10364451" cy="719528"/>
          </a:xfrm>
        </p:spPr>
        <p:txBody>
          <a:bodyPr/>
          <a:lstStyle/>
          <a:p>
            <a:r>
              <a:rPr lang="en-US" sz="3600" b="1" dirty="0">
                <a:solidFill>
                  <a:schemeClr val="tx2">
                    <a:lumMod val="10000"/>
                  </a:schemeClr>
                </a:solidFill>
                <a:latin typeface="Arial Rounded MT Bold" panose="020F0704030504030204" pitchFamily="34" charset="0"/>
                <a:ea typeface="Lato"/>
                <a:cs typeface="Arial" panose="020B0604020202020204" pitchFamily="34" charset="0"/>
                <a:sym typeface="Lato"/>
              </a:rPr>
              <a:t>Problem</a:t>
            </a:r>
            <a:r>
              <a:rPr lang="en-US" sz="3600" b="1" dirty="0">
                <a:solidFill>
                  <a:schemeClr val="tx2">
                    <a:lumMod val="10000"/>
                  </a:schemeClr>
                </a:solidFill>
                <a:latin typeface="Arial Rounded MT Bold" panose="020F0704030504030204" pitchFamily="34" charset="0"/>
                <a:ea typeface="Lato"/>
                <a:cs typeface="Lato"/>
                <a:sym typeface="Lato"/>
              </a:rPr>
              <a:t> Statement</a:t>
            </a:r>
            <a:endParaRPr lang="en-US"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F2E149B-F54D-70A8-AE56-06E501FB53D9}"/>
              </a:ext>
            </a:extLst>
          </p:cNvPr>
          <p:cNvSpPr>
            <a:spLocks noGrp="1"/>
          </p:cNvSpPr>
          <p:nvPr>
            <p:ph sz="quarter" idx="13"/>
          </p:nvPr>
        </p:nvSpPr>
        <p:spPr>
          <a:xfrm>
            <a:off x="913774" y="2128602"/>
            <a:ext cx="10363826" cy="2953063"/>
          </a:xfrm>
        </p:spPr>
        <p:txBody>
          <a:bodyPr>
            <a:normAutofit/>
          </a:bodyPr>
          <a:lstStyle/>
          <a:p>
            <a:pPr algn="just"/>
            <a:r>
              <a:rPr lang="en-US" dirty="0">
                <a:effectLst/>
                <a:latin typeface="Times New Roman" panose="02020603050405020304" pitchFamily="18" charset="0"/>
                <a:ea typeface="Times New Roman" panose="02020603050405020304" pitchFamily="18" charset="0"/>
              </a:rPr>
              <a:t>One major problem in evaluating the effectiveness of encryption systems is the rapid pace of technological advancement. Encryption algorithms that were once considered secure may become vulnerable as computing power and attack methods evolve. This means that an encryption system that is effective today may become less effective over time, as new vulnerabilities are discovered and exploited by attackers.</a:t>
            </a:r>
          </a:p>
          <a:p>
            <a:pPr marL="0" indent="0">
              <a:buNone/>
            </a:pPr>
            <a:endParaRPr lang="en-US" sz="2400" dirty="0"/>
          </a:p>
        </p:txBody>
      </p:sp>
    </p:spTree>
    <p:extLst>
      <p:ext uri="{BB962C8B-B14F-4D97-AF65-F5344CB8AC3E}">
        <p14:creationId xmlns:p14="http://schemas.microsoft.com/office/powerpoint/2010/main" val="134134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653F-9680-A149-80F4-336A7829B72D}"/>
              </a:ext>
            </a:extLst>
          </p:cNvPr>
          <p:cNvSpPr>
            <a:spLocks noGrp="1"/>
          </p:cNvSpPr>
          <p:nvPr>
            <p:ph type="title"/>
          </p:nvPr>
        </p:nvSpPr>
        <p:spPr>
          <a:xfrm>
            <a:off x="913775" y="618517"/>
            <a:ext cx="10364451" cy="880499"/>
          </a:xfrm>
        </p:spPr>
        <p:txBody>
          <a:bodyPr/>
          <a:lstStyle/>
          <a:p>
            <a:r>
              <a:rPr lang="en-US" sz="3600" b="1" dirty="0">
                <a:solidFill>
                  <a:schemeClr val="tx2">
                    <a:lumMod val="10000"/>
                  </a:schemeClr>
                </a:solidFill>
                <a:latin typeface="Arial Rounded MT Bold" panose="020F0704030504030204" pitchFamily="34" charset="0"/>
                <a:ea typeface="Lato"/>
                <a:cs typeface="Arial" panose="020B0604020202020204" pitchFamily="34" charset="0"/>
                <a:sym typeface="Lato"/>
              </a:rPr>
              <a:t>Problem</a:t>
            </a:r>
            <a:r>
              <a:rPr lang="en-US" sz="3600" b="1" dirty="0">
                <a:solidFill>
                  <a:schemeClr val="tx2">
                    <a:lumMod val="10000"/>
                  </a:schemeClr>
                </a:solidFill>
                <a:latin typeface="Arial Rounded MT Bold" panose="020F0704030504030204" pitchFamily="34" charset="0"/>
                <a:ea typeface="Lato"/>
                <a:cs typeface="Lato"/>
                <a:sym typeface="Lato"/>
              </a:rPr>
              <a:t> Statement</a:t>
            </a:r>
            <a:endParaRPr lang="en-US"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DE58F2D-82B3-0594-0BF1-9DB30862F6D5}"/>
              </a:ext>
            </a:extLst>
          </p:cNvPr>
          <p:cNvSpPr>
            <a:spLocks noGrp="1"/>
          </p:cNvSpPr>
          <p:nvPr>
            <p:ph sz="quarter" idx="13"/>
          </p:nvPr>
        </p:nvSpPr>
        <p:spPr>
          <a:xfrm>
            <a:off x="913774" y="1888761"/>
            <a:ext cx="10363826" cy="3177914"/>
          </a:xfrm>
        </p:spPr>
        <p:txBody>
          <a:bodyPr/>
          <a:lstStyle/>
          <a:p>
            <a:r>
              <a:rPr lang="en-US" sz="2000" dirty="0">
                <a:effectLst/>
                <a:latin typeface="Times New Roman" panose="02020603050405020304" pitchFamily="18" charset="0"/>
                <a:ea typeface="Times New Roman" panose="02020603050405020304" pitchFamily="18" charset="0"/>
              </a:rPr>
              <a:t>Another challenge is the difficulty of testing encryption systems in real-world scenarios. It can be challenging to simulate real-world attack scenarios, and there may be factors that are difficult to replicate in a controlled testing environment. Additionally, the effectiveness of an encryption system may depend on factors such as user behavior and network architecture, which can vary widely in different organizations and situations.</a:t>
            </a:r>
          </a:p>
        </p:txBody>
      </p:sp>
    </p:spTree>
    <p:extLst>
      <p:ext uri="{BB962C8B-B14F-4D97-AF65-F5344CB8AC3E}">
        <p14:creationId xmlns:p14="http://schemas.microsoft.com/office/powerpoint/2010/main" val="360124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2C50-18AB-038F-440C-5E92F01B00D9}"/>
              </a:ext>
            </a:extLst>
          </p:cNvPr>
          <p:cNvSpPr>
            <a:spLocks noGrp="1"/>
          </p:cNvSpPr>
          <p:nvPr>
            <p:ph type="title"/>
          </p:nvPr>
        </p:nvSpPr>
        <p:spPr>
          <a:xfrm>
            <a:off x="913775" y="618518"/>
            <a:ext cx="10364451" cy="760578"/>
          </a:xfrm>
        </p:spPr>
        <p:txBody>
          <a:bodyPr>
            <a:normAutofit/>
          </a:bodyPr>
          <a:lstStyle/>
          <a:p>
            <a:r>
              <a:rPr lang="en-US" sz="3600" b="1" dirty="0">
                <a:solidFill>
                  <a:schemeClr val="tx2">
                    <a:lumMod val="10000"/>
                  </a:schemeClr>
                </a:solidFill>
                <a:latin typeface="Arial Rounded MT Bold" panose="020F0704030504030204" pitchFamily="34" charset="0"/>
                <a:ea typeface="Lato"/>
                <a:cs typeface="Lato"/>
                <a:sym typeface="Lato"/>
              </a:rPr>
              <a:t>Research Questions</a:t>
            </a:r>
            <a:endParaRPr lang="en-US"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7E7E99D-DE60-27B2-B9BA-41014BD3E6F2}"/>
              </a:ext>
            </a:extLst>
          </p:cNvPr>
          <p:cNvSpPr>
            <a:spLocks noGrp="1"/>
          </p:cNvSpPr>
          <p:nvPr>
            <p:ph sz="quarter" idx="13"/>
          </p:nvPr>
        </p:nvSpPr>
        <p:spPr>
          <a:xfrm>
            <a:off x="913774" y="1678898"/>
            <a:ext cx="10363826" cy="4560584"/>
          </a:xfrm>
        </p:spPr>
        <p:txBody>
          <a:bodyPr>
            <a:normAutofit/>
          </a:bodyPr>
          <a:lstStyle/>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How effective are current encryption techniques in protecting against advanced persistent threats (APTs) and other sophisticated attacks?</a:t>
            </a:r>
          </a:p>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What are the trade-offs between security and usability in encryption techniques, and how can organizations balance these factors to optimize the effectiveness of their encryption systems?</a:t>
            </a:r>
          </a:p>
          <a:p>
            <a:pPr marL="342900" marR="0" lvl="0" indent="-342900" algn="just">
              <a:lnSpc>
                <a:spcPct val="150000"/>
              </a:lnSpc>
              <a:spcBef>
                <a:spcPts val="5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How can machine learning and other advanced technologies be used to improve the security and effectiveness of encryption techniques?</a:t>
            </a:r>
          </a:p>
          <a:p>
            <a:pPr marL="342900" indent="-342900" algn="just">
              <a:lnSpc>
                <a:spcPct val="150000"/>
              </a:lnSpc>
              <a:spcBef>
                <a:spcPts val="500"/>
              </a:spcBef>
              <a:buFont typeface="+mj-lt"/>
              <a:buAutoNum type="arabicPeriod"/>
            </a:pPr>
            <a:r>
              <a:rPr lang="en-US" sz="1800" dirty="0">
                <a:effectLst/>
                <a:latin typeface="Times New Roman" panose="02020603050405020304" pitchFamily="18" charset="0"/>
                <a:ea typeface="Times New Roman" panose="02020603050405020304" pitchFamily="18" charset="0"/>
              </a:rPr>
              <a:t>What are the most effective methods for evaluating the performance and efficiency of encryption techniques in different types of computing environments?</a:t>
            </a:r>
          </a:p>
          <a:p>
            <a:pPr marL="342900" marR="0" lvl="0" indent="-342900" algn="just">
              <a:lnSpc>
                <a:spcPct val="150000"/>
              </a:lnSpc>
              <a:spcBef>
                <a:spcPts val="500"/>
              </a:spcBef>
              <a:spcAft>
                <a:spcPts val="0"/>
              </a:spcAft>
              <a:buFont typeface="+mj-lt"/>
              <a:buAutoNum type="arabicPeriod"/>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149716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171</TotalTime>
  <Words>1319</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Arial Rounded MT Bold</vt:lpstr>
      <vt:lpstr>Lato</vt:lpstr>
      <vt:lpstr>Symbol</vt:lpstr>
      <vt:lpstr>Times New Roman</vt:lpstr>
      <vt:lpstr>Tw Cen MT</vt:lpstr>
      <vt:lpstr>Wingdings</vt:lpstr>
      <vt:lpstr>Droplet</vt:lpstr>
      <vt:lpstr>Evaluating the Effectiveness of Encryption Techniques in Data Security</vt:lpstr>
      <vt:lpstr>PowerPoint Presentation</vt:lpstr>
      <vt:lpstr>Table of Contents</vt:lpstr>
      <vt:lpstr>What is encryption?</vt:lpstr>
      <vt:lpstr>Background Study</vt:lpstr>
      <vt:lpstr>Background Study</vt:lpstr>
      <vt:lpstr>Problem Statement</vt:lpstr>
      <vt:lpstr>Problem Statement</vt:lpstr>
      <vt:lpstr>Research Questions</vt:lpstr>
      <vt:lpstr>Objectives</vt:lpstr>
      <vt:lpstr>Hypothesis Based on the Study</vt:lpstr>
      <vt:lpstr>Literature Review</vt:lpstr>
      <vt:lpstr>Selection of design</vt:lpstr>
      <vt:lpstr>Selection methods</vt:lpstr>
      <vt:lpstr>qualitative method</vt:lpstr>
      <vt:lpstr>Quantitative method</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Effectiveness of Encryption Techniques in Data Security</dc:title>
  <dc:creator>SHOWMITRA ROY</dc:creator>
  <cp:lastModifiedBy>SHOWMITRA ROY</cp:lastModifiedBy>
  <cp:revision>5</cp:revision>
  <dcterms:created xsi:type="dcterms:W3CDTF">2023-02-27T16:22:51Z</dcterms:created>
  <dcterms:modified xsi:type="dcterms:W3CDTF">2023-02-27T19:36:56Z</dcterms:modified>
</cp:coreProperties>
</file>