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7" r:id="rId3"/>
  </p:sldMasterIdLst>
  <p:sldIdLst>
    <p:sldId id="256" r:id="rId4"/>
    <p:sldId id="261" r:id="rId5"/>
    <p:sldId id="262" r:id="rId6"/>
    <p:sldId id="257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858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448050" y="2009775"/>
            <a:ext cx="5181600" cy="22098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448050" y="4286250"/>
            <a:ext cx="5181600" cy="9239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solidFill>
                  <a:srgbClr val="CC5700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553200"/>
            <a:ext cx="2133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777777"/>
                </a:solidFill>
                <a:latin typeface="Arial" pitchFamily="34" charset="0"/>
              </a:defRPr>
            </a:lvl1pPr>
          </a:lstStyle>
          <a:p>
            <a:fld id="{59D7ED44-D62D-4218-9C47-82141F3A3F95}" type="datetimeFigureOut">
              <a:rPr lang="es-ES" smtClean="0"/>
              <a:pPr/>
              <a:t>29/09/2009</a:t>
            </a:fld>
            <a:endParaRPr lang="es-E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53200"/>
            <a:ext cx="2133600" cy="228600"/>
          </a:xfrm>
        </p:spPr>
        <p:txBody>
          <a:bodyPr/>
          <a:lstStyle>
            <a:lvl1pPr algn="r">
              <a:defRPr sz="800" b="0">
                <a:solidFill>
                  <a:srgbClr val="777777"/>
                </a:solidFill>
              </a:defRPr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77050" y="76200"/>
            <a:ext cx="2057400" cy="63627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04850" y="76200"/>
            <a:ext cx="6019800" cy="63627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2050" name="Image" r:id="rId3" imgW="12698413" imgH="9523810" progId="">
              <p:embed/>
            </p:oleObj>
          </a:graphicData>
        </a:graphic>
      </p:graphicFrame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448050" y="2009775"/>
            <a:ext cx="5181600" cy="22098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448050" y="4286250"/>
            <a:ext cx="5181600" cy="9239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solidFill>
                  <a:srgbClr val="CC5700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553200"/>
            <a:ext cx="2133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777777"/>
                </a:solidFill>
                <a:latin typeface="Arial" pitchFamily="34" charset="0"/>
                <a:cs typeface="+mn-cs"/>
              </a:defRPr>
            </a:lvl1pPr>
          </a:lstStyle>
          <a:p>
            <a:fld id="{59D7ED44-D62D-4218-9C47-82141F3A3F95}" type="datetimeFigureOut">
              <a:rPr lang="es-ES" smtClean="0"/>
              <a:pPr/>
              <a:t>29/09/2009</a:t>
            </a:fld>
            <a:endParaRPr lang="es-E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53200"/>
            <a:ext cx="2133600" cy="228600"/>
          </a:xfrm>
        </p:spPr>
        <p:txBody>
          <a:bodyPr/>
          <a:lstStyle>
            <a:lvl1pPr algn="r">
              <a:defRPr sz="800" b="0">
                <a:solidFill>
                  <a:srgbClr val="777777"/>
                </a:solidFill>
              </a:defRPr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84F79-8BD3-42CF-AA9A-CDE0D825416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14375" y="1247775"/>
            <a:ext cx="4033838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00613" y="1247775"/>
            <a:ext cx="403383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84F79-8BD3-42CF-AA9A-CDE0D825416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77050" y="76200"/>
            <a:ext cx="2057400" cy="63627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04850" y="76200"/>
            <a:ext cx="6019800" cy="63627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4850" y="76200"/>
            <a:ext cx="7981950" cy="10191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714375" y="1247775"/>
            <a:ext cx="8220075" cy="5191125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una tabla</a:t>
            </a:r>
            <a:endParaRPr lang="es-E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8C120-6831-4DCF-AD86-4A7E0B4882C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C7F98-D372-4121-B2EB-95E784188E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A1495-2390-41E1-AA74-ECD53CC3A68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14375" y="1247775"/>
            <a:ext cx="4033838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00613" y="1247775"/>
            <a:ext cx="403383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009B8-58C2-40B7-8F8A-05D29CCEC3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40915-F41F-4071-AF50-AC925E1E401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284A0-0749-4B16-88AF-C39B9147B9B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D621E-D8A5-47FA-8BB1-70204678F3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8AE6-E3BF-43EB-9C0A-92931C5ABE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58C19-37C6-4D7B-9595-1901FC645F3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5887-F810-42BE-8BA5-4A6CBA7BB0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77050" y="76200"/>
            <a:ext cx="2057400" cy="63627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04850" y="76200"/>
            <a:ext cx="6019800" cy="63627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C93FC-BC4F-4064-97E5-908DDEEC59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14375" y="1247775"/>
            <a:ext cx="4033838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00613" y="1247775"/>
            <a:ext cx="403383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17" Type="http://schemas.openxmlformats.org/officeDocument/2006/relationships/oleObject" Target="../embeddings/oleObject3.bin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8" descr="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76200"/>
            <a:ext cx="79819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247775"/>
            <a:ext cx="82200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0756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335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 b="0">
                <a:solidFill>
                  <a:srgbClr val="777777"/>
                </a:solidFill>
                <a:latin typeface="Arial" pitchFamily="34" charset="0"/>
              </a:defRPr>
            </a:lvl1pPr>
          </a:lstStyle>
          <a:p>
            <a:endParaRPr lang="es-ES"/>
          </a:p>
        </p:txBody>
      </p:sp>
      <p:pic>
        <p:nvPicPr>
          <p:cNvPr id="3078" name="Picture 20" descr="rti_ClearBack_logover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210550" y="6440488"/>
            <a:ext cx="8001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756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3400" y="6554788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9pPr>
    </p:titleStyle>
    <p:bodyStyle>
      <a:lvl1pPr marL="400050" indent="-4000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3429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11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1314450" indent="-3429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57350" indent="-2286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110000"/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717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30289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861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9433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b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76200"/>
            <a:ext cx="79819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247775"/>
            <a:ext cx="82200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335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777777"/>
                </a:solidFill>
                <a:latin typeface="Arial" pitchFamily="34" charset="0"/>
                <a:cs typeface="+mn-cs"/>
              </a:defRPr>
            </a:lvl1pPr>
          </a:lstStyle>
          <a:p>
            <a:endParaRPr lang="es-ES"/>
          </a:p>
        </p:txBody>
      </p:sp>
      <p:pic>
        <p:nvPicPr>
          <p:cNvPr id="1032" name="Picture 6" descr="rti_ClearBack_logover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210550" y="6440488"/>
            <a:ext cx="8001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3400" y="6554788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1">
                <a:latin typeface="Arial" pitchFamily="34" charset="0"/>
                <a:cs typeface="+mn-cs"/>
              </a:defRPr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6588125" y="6453188"/>
          <a:ext cx="1411288" cy="325437"/>
        </p:xfrm>
        <a:graphic>
          <a:graphicData uri="http://schemas.openxmlformats.org/presentationml/2006/ole">
            <p:oleObj spid="_x0000_s1026" name="Image" r:id="rId18" imgW="3542857" imgH="1092063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9pPr>
    </p:titleStyle>
    <p:bodyStyle>
      <a:lvl1pPr marL="400050" indent="-4000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3429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11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1314450" indent="-3429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57350" indent="-2286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110000"/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717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30289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861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9433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2" descr="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76200"/>
            <a:ext cx="79819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247775"/>
            <a:ext cx="82200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335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777777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3080" name="Picture 6" descr="rti_ClearBack_logover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210550" y="6440488"/>
            <a:ext cx="8001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3400" y="6554788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D2715144-A730-4F16-87CD-1D97F96879F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s-ES">
              <a:latin typeface="Arial" pitchFamily="34" charset="0"/>
              <a:cs typeface="+mn-cs"/>
            </a:endParaRP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0" y="933450"/>
            <a:ext cx="92392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s-ES">
              <a:latin typeface="Arial" pitchFamily="34" charset="0"/>
              <a:cs typeface="+mn-cs"/>
            </a:endParaRPr>
          </a:p>
        </p:txBody>
      </p:sp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6588125" y="6453188"/>
          <a:ext cx="1411288" cy="325437"/>
        </p:xfrm>
        <a:graphic>
          <a:graphicData uri="http://schemas.openxmlformats.org/presentationml/2006/ole">
            <p:oleObj spid="_x0000_s3074" name="Image" r:id="rId17" imgW="3542857" imgH="1092063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9pPr>
    </p:titleStyle>
    <p:bodyStyle>
      <a:lvl1pPr marL="400050" indent="-4000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3429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11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1314450" indent="-3429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57350" indent="-2286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110000"/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717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30289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861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9433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Comunicaciones</a:t>
            </a:r>
            <a:br>
              <a:rPr lang="es-ES" dirty="0" smtClean="0"/>
            </a:br>
            <a:r>
              <a:rPr lang="es-ES" dirty="0" smtClean="0"/>
              <a:t>Cliente/Servidor</a:t>
            </a:r>
            <a:br>
              <a:rPr lang="es-ES" dirty="0" smtClean="0"/>
            </a:br>
            <a:r>
              <a:rPr lang="es-ES" dirty="0" smtClean="0"/>
              <a:t>sobre DDS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dirty="0" smtClean="0"/>
              <a:t>DDS-CS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DDS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DDS (Data </a:t>
            </a:r>
            <a:r>
              <a:rPr lang="es-ES" sz="2400" dirty="0" err="1" smtClean="0"/>
              <a:t>Distribution</a:t>
            </a:r>
            <a:r>
              <a:rPr lang="es-ES" sz="2400" dirty="0" smtClean="0"/>
              <a:t> </a:t>
            </a:r>
            <a:r>
              <a:rPr lang="es-ES" sz="2400" dirty="0" err="1" smtClean="0"/>
              <a:t>Service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Real-Time </a:t>
            </a:r>
            <a:r>
              <a:rPr lang="es-ES" sz="2400" dirty="0" err="1" smtClean="0"/>
              <a:t>Systems</a:t>
            </a:r>
            <a:r>
              <a:rPr lang="es-ES" sz="2400" dirty="0" smtClean="0"/>
              <a:t>) es una especificación OMG de un modelo de comunicación por publicación/subscripción centrado en los datos (DCPS, Data </a:t>
            </a:r>
            <a:r>
              <a:rPr lang="es-ES" sz="2400" dirty="0" err="1" smtClean="0"/>
              <a:t>Centric</a:t>
            </a:r>
            <a:r>
              <a:rPr lang="es-ES" sz="2400" dirty="0" smtClean="0"/>
              <a:t> </a:t>
            </a:r>
            <a:r>
              <a:rPr lang="es-ES" sz="2400" dirty="0" err="1" smtClean="0"/>
              <a:t>Publish</a:t>
            </a:r>
            <a:r>
              <a:rPr lang="es-ES" sz="2400" dirty="0" smtClean="0"/>
              <a:t>/Subscribe) para la transmisión de datos en sistemas de tiempo real.</a:t>
            </a:r>
          </a:p>
          <a:p>
            <a:r>
              <a:rPr lang="es-ES" sz="2400" dirty="0" smtClean="0"/>
              <a:t>Es un </a:t>
            </a:r>
            <a:r>
              <a:rPr lang="es-ES" sz="2400" i="1" dirty="0" smtClean="0"/>
              <a:t>middleware</a:t>
            </a:r>
            <a:r>
              <a:rPr lang="es-ES" sz="2400" dirty="0" smtClean="0"/>
              <a:t> de red que:</a:t>
            </a:r>
          </a:p>
          <a:p>
            <a:pPr lvl="1"/>
            <a:r>
              <a:rPr lang="es-ES" sz="2000" dirty="0" smtClean="0"/>
              <a:t>Simplifica y estandariza la transmisión de datos en sistemas de tiempo real distribuidos,</a:t>
            </a:r>
          </a:p>
          <a:p>
            <a:pPr lvl="1"/>
            <a:r>
              <a:rPr lang="es-ES" sz="2000" dirty="0" smtClean="0"/>
              <a:t>Comunicación robusta (sin punto único de fallo) y eficiente (mínima latencia)</a:t>
            </a:r>
          </a:p>
          <a:p>
            <a:pPr lvl="1"/>
            <a:r>
              <a:rPr lang="es-ES" sz="2000" dirty="0" smtClean="0"/>
              <a:t>Calidades de servicio que permiten controlar las características de la comunicación. </a:t>
            </a:r>
          </a:p>
          <a:p>
            <a:pPr lvl="1"/>
            <a:endParaRPr lang="es-ES" sz="2000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DDS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357562"/>
            <a:ext cx="7321660" cy="307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1000100" y="1428736"/>
            <a:ext cx="77152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Los nodos que producen información (publicadores) crean </a:t>
            </a:r>
            <a:r>
              <a:rPr lang="es-ES" i="1" dirty="0" smtClean="0"/>
              <a:t>tópicos</a:t>
            </a:r>
            <a:r>
              <a:rPr lang="es-ES" dirty="0" smtClean="0"/>
              <a:t> (por ejemplo, temperatura, localización, presión, etc.) y publican </a:t>
            </a:r>
            <a:r>
              <a:rPr lang="es-ES" i="1" dirty="0" smtClean="0"/>
              <a:t>muestras</a:t>
            </a:r>
            <a:r>
              <a:rPr lang="es-ES" dirty="0" smtClean="0"/>
              <a:t>. DDS entrega la muestra a todos los nodos subscriptores que se declaran interesados en ese </a:t>
            </a:r>
            <a:r>
              <a:rPr lang="es-ES" i="1" dirty="0" smtClean="0"/>
              <a:t>tópico</a:t>
            </a:r>
            <a:r>
              <a:rPr lang="es-ES" dirty="0" smtClean="0"/>
              <a:t>. Cualquier nodo puede ser un publicador, un subscriptor o ambas cosas simultáneamente.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/>
              <a:t>Cliente Servidor sobre DDS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myService.idl:</a:t>
            </a:r>
          </a:p>
          <a:p>
            <a:pPr lvl="1">
              <a:buNone/>
            </a:pPr>
            <a:r>
              <a:rPr lang="es-ES" sz="1800" dirty="0" err="1" smtClean="0"/>
              <a:t>typedef</a:t>
            </a:r>
            <a:r>
              <a:rPr lang="es-ES" sz="1800" dirty="0" smtClean="0"/>
              <a:t>  </a:t>
            </a:r>
            <a:r>
              <a:rPr lang="es-ES" sz="1800" dirty="0" err="1" smtClean="0"/>
              <a:t>sequence</a:t>
            </a:r>
            <a:r>
              <a:rPr lang="es-ES" sz="1800" dirty="0" smtClean="0"/>
              <a:t>&lt;octet,128&gt; Key;</a:t>
            </a:r>
          </a:p>
          <a:p>
            <a:pPr lvl="1">
              <a:buNone/>
            </a:pPr>
            <a:r>
              <a:rPr lang="es-ES" sz="1800" dirty="0" smtClean="0"/>
              <a:t>interface </a:t>
            </a:r>
            <a:r>
              <a:rPr lang="es-ES" sz="1800" dirty="0" err="1" smtClean="0"/>
              <a:t>myService</a:t>
            </a:r>
            <a:r>
              <a:rPr lang="es-ES" sz="1800" dirty="0" smtClean="0"/>
              <a:t>{</a:t>
            </a:r>
          </a:p>
          <a:p>
            <a:pPr lvl="2">
              <a:buNone/>
            </a:pPr>
            <a:r>
              <a:rPr lang="es-ES" sz="1800" dirty="0" err="1" smtClean="0"/>
              <a:t>l</a:t>
            </a:r>
            <a:r>
              <a:rPr lang="es-ES" sz="1800" dirty="0" err="1" smtClean="0"/>
              <a:t>ong</a:t>
            </a:r>
            <a:r>
              <a:rPr lang="es-ES" sz="1800" dirty="0" smtClean="0"/>
              <a:t> fun1(in Key param1, </a:t>
            </a:r>
            <a:r>
              <a:rPr lang="es-ES" sz="1800" dirty="0" err="1" smtClean="0"/>
              <a:t>inout</a:t>
            </a:r>
            <a:r>
              <a:rPr lang="es-ES" sz="1800" dirty="0" smtClean="0"/>
              <a:t> </a:t>
            </a:r>
            <a:r>
              <a:rPr lang="es-ES" sz="1800" dirty="0" err="1" smtClean="0"/>
              <a:t>string</a:t>
            </a:r>
            <a:r>
              <a:rPr lang="es-ES" sz="1800" dirty="0" smtClean="0"/>
              <a:t> param2, </a:t>
            </a:r>
            <a:r>
              <a:rPr lang="es-ES" sz="1800" dirty="0" err="1" smtClean="0"/>
              <a:t>out</a:t>
            </a:r>
            <a:r>
              <a:rPr lang="es-ES" sz="1800" dirty="0" smtClean="0"/>
              <a:t> </a:t>
            </a:r>
            <a:r>
              <a:rPr lang="es-ES" sz="1800" dirty="0" err="1" smtClean="0"/>
              <a:t>string</a:t>
            </a:r>
            <a:r>
              <a:rPr lang="es-ES" sz="1800" dirty="0" smtClean="0"/>
              <a:t> param3);</a:t>
            </a:r>
          </a:p>
          <a:p>
            <a:pPr lvl="2">
              <a:buNone/>
            </a:pPr>
            <a:r>
              <a:rPr lang="es-ES" sz="1800" dirty="0" err="1" smtClean="0"/>
              <a:t>long</a:t>
            </a:r>
            <a:r>
              <a:rPr lang="es-ES" sz="1800" dirty="0" smtClean="0"/>
              <a:t> </a:t>
            </a:r>
            <a:r>
              <a:rPr lang="es-ES" sz="1800" dirty="0" smtClean="0"/>
              <a:t>fun2(in </a:t>
            </a:r>
            <a:r>
              <a:rPr lang="es-ES" sz="1800" dirty="0" smtClean="0"/>
              <a:t>Key </a:t>
            </a:r>
            <a:r>
              <a:rPr lang="es-ES" sz="1800" dirty="0" smtClean="0"/>
              <a:t>param2);</a:t>
            </a:r>
            <a:endParaRPr lang="es-ES" sz="1600" dirty="0" smtClean="0"/>
          </a:p>
          <a:p>
            <a:pPr lvl="1">
              <a:buNone/>
            </a:pPr>
            <a:r>
              <a:rPr lang="es-ES" sz="1800" dirty="0" smtClean="0"/>
              <a:t>}</a:t>
            </a:r>
            <a:endParaRPr lang="es-ES" sz="1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00034" y="3500438"/>
          <a:ext cx="8384874" cy="2363799"/>
        </p:xfrm>
        <a:graphic>
          <a:graphicData uri="http://schemas.openxmlformats.org/presentationml/2006/ole">
            <p:oleObj spid="_x0000_s27650" name="Visio" r:id="rId3" imgW="6442671" imgH="181548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Enfoque Manual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Para cad</a:t>
            </a:r>
            <a:r>
              <a:rPr lang="es-ES" sz="2400" dirty="0" smtClean="0"/>
              <a:t>a interface: </a:t>
            </a:r>
          </a:p>
          <a:p>
            <a:pPr lvl="1"/>
            <a:r>
              <a:rPr lang="es-ES" sz="2000" dirty="0" err="1" smtClean="0"/>
              <a:t>myService</a:t>
            </a:r>
            <a:r>
              <a:rPr lang="es-ES" sz="2000" dirty="0" smtClean="0"/>
              <a:t>, </a:t>
            </a:r>
            <a:r>
              <a:rPr lang="es-ES" sz="2000" dirty="0" err="1" smtClean="0"/>
              <a:t>myServiceSupport</a:t>
            </a:r>
            <a:r>
              <a:rPr lang="es-ES" sz="2000" dirty="0" smtClean="0"/>
              <a:t>, </a:t>
            </a:r>
            <a:r>
              <a:rPr lang="es-ES" sz="2000" dirty="0" err="1" smtClean="0"/>
              <a:t>myServicePlugin</a:t>
            </a:r>
            <a:r>
              <a:rPr lang="es-ES" sz="2000" dirty="0" smtClean="0"/>
              <a:t> </a:t>
            </a:r>
            <a:r>
              <a:rPr lang="es-ES" sz="2000" dirty="0" smtClean="0"/>
              <a:t>(</a:t>
            </a:r>
            <a:r>
              <a:rPr lang="es-ES" sz="2000" dirty="0" err="1" smtClean="0"/>
              <a:t>rtiddsgen</a:t>
            </a:r>
            <a:r>
              <a:rPr lang="es-ES" sz="2000" dirty="0" smtClean="0"/>
              <a:t>)</a:t>
            </a:r>
          </a:p>
          <a:p>
            <a:pPr lvl="1"/>
            <a:r>
              <a:rPr lang="es-ES" sz="2000" dirty="0" err="1" smtClean="0"/>
              <a:t>myServiceProxy</a:t>
            </a:r>
            <a:r>
              <a:rPr lang="es-ES" sz="2000" dirty="0" smtClean="0"/>
              <a:t>, </a:t>
            </a:r>
            <a:r>
              <a:rPr lang="es-ES" sz="2000" dirty="0" err="1" smtClean="0"/>
              <a:t>myServiceServer</a:t>
            </a:r>
            <a:endParaRPr lang="es-ES" sz="2000" dirty="0" smtClean="0"/>
          </a:p>
          <a:p>
            <a:pPr lvl="1"/>
            <a:r>
              <a:rPr lang="es-ES" sz="2000" dirty="0" err="1" smtClean="0"/>
              <a:t>Client</a:t>
            </a:r>
            <a:r>
              <a:rPr lang="es-ES" sz="2000" dirty="0" smtClean="0"/>
              <a:t> </a:t>
            </a:r>
            <a:r>
              <a:rPr lang="es-ES" sz="2000" dirty="0" err="1" smtClean="0"/>
              <a:t>main</a:t>
            </a:r>
            <a:r>
              <a:rPr lang="es-ES" sz="2000" dirty="0" smtClean="0"/>
              <a:t>, Server </a:t>
            </a:r>
            <a:r>
              <a:rPr lang="es-ES" sz="2000" dirty="0" err="1" smtClean="0"/>
              <a:t>main</a:t>
            </a:r>
            <a:r>
              <a:rPr lang="es-ES" sz="2000" dirty="0" smtClean="0"/>
              <a:t>.</a:t>
            </a:r>
          </a:p>
          <a:p>
            <a:pPr lvl="1"/>
            <a:r>
              <a:rPr lang="es-ES" sz="2000" dirty="0" smtClean="0"/>
              <a:t>Código de cliente y servidor para la gestión de peticiones, inicialización y configuración de entidades DDS…</a:t>
            </a:r>
          </a:p>
          <a:p>
            <a:r>
              <a:rPr lang="es-ES" sz="2400" dirty="0" smtClean="0"/>
              <a:t>Para cada método: </a:t>
            </a:r>
          </a:p>
          <a:p>
            <a:pPr lvl="1"/>
            <a:r>
              <a:rPr lang="es-ES" sz="2000" dirty="0" smtClean="0"/>
              <a:t>fun1Request, fun1RequestSupport</a:t>
            </a:r>
            <a:r>
              <a:rPr lang="es-ES" sz="2000" dirty="0" smtClean="0"/>
              <a:t>, fun1RequestPlugin (</a:t>
            </a:r>
            <a:r>
              <a:rPr lang="es-ES" sz="2000" dirty="0" err="1" smtClean="0"/>
              <a:t>rtiddsgen</a:t>
            </a:r>
            <a:r>
              <a:rPr lang="es-ES" sz="2000" dirty="0" smtClean="0"/>
              <a:t>)</a:t>
            </a:r>
            <a:endParaRPr lang="es-ES" sz="2000" dirty="0" smtClean="0"/>
          </a:p>
          <a:p>
            <a:pPr lvl="1"/>
            <a:r>
              <a:rPr lang="es-ES" sz="2000" dirty="0" smtClean="0"/>
              <a:t>fun1Reply, fun1ReplySupport, fun1ReplyPlugin </a:t>
            </a:r>
            <a:r>
              <a:rPr lang="es-ES" sz="2000" dirty="0" smtClean="0"/>
              <a:t>(</a:t>
            </a:r>
            <a:r>
              <a:rPr lang="es-ES" sz="2000" dirty="0" err="1" smtClean="0"/>
              <a:t>rtiddsgen</a:t>
            </a:r>
            <a:r>
              <a:rPr lang="es-ES" sz="2000" dirty="0" smtClean="0"/>
              <a:t>)</a:t>
            </a:r>
          </a:p>
          <a:p>
            <a:pPr lvl="1"/>
            <a:r>
              <a:rPr lang="es-ES" sz="2000" dirty="0" smtClean="0"/>
              <a:t>Código de cliente y servidor para gestionar peticiones/respuestas, parámetros…</a:t>
            </a:r>
          </a:p>
          <a:p>
            <a:pPr lvl="1"/>
            <a:endParaRPr lang="es-ES" sz="2000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IDL2DDSCS</a:t>
            </a:r>
            <a:endParaRPr lang="es-E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143116"/>
            <a:ext cx="7870884" cy="37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DDS-CS: 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Permite al desarrollador centrarse en el desarrollo de la lógica de aplicación</a:t>
            </a:r>
          </a:p>
          <a:p>
            <a:r>
              <a:rPr lang="es-ES" sz="2400" dirty="0" err="1" smtClean="0"/>
              <a:t>Skeleton</a:t>
            </a:r>
            <a:r>
              <a:rPr lang="es-ES" sz="2400" dirty="0" smtClean="0"/>
              <a:t> vacío para el </a:t>
            </a:r>
            <a:r>
              <a:rPr lang="es-ES" sz="2400" dirty="0" smtClean="0"/>
              <a:t>servidor</a:t>
            </a:r>
          </a:p>
          <a:p>
            <a:r>
              <a:rPr lang="es-ES" sz="2400" dirty="0" smtClean="0"/>
              <a:t>Transparencia. </a:t>
            </a:r>
          </a:p>
          <a:p>
            <a:r>
              <a:rPr lang="es-ES" sz="2400" dirty="0" smtClean="0"/>
              <a:t>Servidor </a:t>
            </a:r>
            <a:r>
              <a:rPr lang="es-ES" sz="2400" dirty="0" err="1" smtClean="0"/>
              <a:t>multithread</a:t>
            </a:r>
            <a:r>
              <a:rPr lang="es-ES" sz="2400" dirty="0" smtClean="0"/>
              <a:t>. </a:t>
            </a:r>
            <a:endParaRPr lang="es-ES" sz="2400" dirty="0" smtClean="0"/>
          </a:p>
          <a:p>
            <a:r>
              <a:rPr lang="es-ES" sz="2400" dirty="0" smtClean="0"/>
              <a:t>Generación automática de: </a:t>
            </a:r>
            <a:endParaRPr lang="es-ES" dirty="0" smtClean="0"/>
          </a:p>
          <a:p>
            <a:pPr lvl="1"/>
            <a:r>
              <a:rPr lang="es-ES" sz="2800" dirty="0" smtClean="0"/>
              <a:t>Código de servidor y cliente.</a:t>
            </a:r>
          </a:p>
          <a:p>
            <a:pPr lvl="1"/>
            <a:r>
              <a:rPr lang="es-ES" sz="2800" dirty="0" smtClean="0"/>
              <a:t>Tópicos Petición y Respuesta.</a:t>
            </a:r>
          </a:p>
          <a:p>
            <a:pPr lvl="1"/>
            <a:r>
              <a:rPr lang="es-ES" sz="2800" dirty="0" smtClean="0"/>
              <a:t>Integración con entorno de desarrollo: (Visual Studio o </a:t>
            </a:r>
            <a:r>
              <a:rPr lang="es-ES" sz="2800" dirty="0" err="1" smtClean="0"/>
              <a:t>makefiles</a:t>
            </a:r>
            <a:r>
              <a:rPr lang="es-ES" sz="2800" dirty="0" smtClean="0"/>
              <a:t>)</a:t>
            </a:r>
          </a:p>
          <a:p>
            <a:pPr lvl="1"/>
            <a:endParaRPr lang="es-E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tI">
  <a:themeElements>
    <a:clrScheme name="Pixel 15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C8641E"/>
      </a:accent1>
      <a:accent2>
        <a:srgbClr val="BED796"/>
      </a:accent2>
      <a:accent3>
        <a:srgbClr val="FFFFFF"/>
      </a:accent3>
      <a:accent4>
        <a:srgbClr val="000000"/>
      </a:accent4>
      <a:accent5>
        <a:srgbClr val="E0B8AB"/>
      </a:accent5>
      <a:accent6>
        <a:srgbClr val="ACC387"/>
      </a:accent6>
      <a:hlink>
        <a:srgbClr val="053C78"/>
      </a:hlink>
      <a:folHlink>
        <a:srgbClr val="BEBEBE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648C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D2D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BEBE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ti-Eprosima">
  <a:themeElements>
    <a:clrScheme name="Pixel 15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C8641E"/>
      </a:accent1>
      <a:accent2>
        <a:srgbClr val="BED796"/>
      </a:accent2>
      <a:accent3>
        <a:srgbClr val="FFFFFF"/>
      </a:accent3>
      <a:accent4>
        <a:srgbClr val="000000"/>
      </a:accent4>
      <a:accent5>
        <a:srgbClr val="E0B8AB"/>
      </a:accent5>
      <a:accent6>
        <a:srgbClr val="ACC387"/>
      </a:accent6>
      <a:hlink>
        <a:srgbClr val="053C78"/>
      </a:hlink>
      <a:folHlink>
        <a:srgbClr val="BEBEBE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648C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D2D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BEBE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xel">
  <a:themeElements>
    <a:clrScheme name="1_Pixel 15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C8641E"/>
      </a:accent1>
      <a:accent2>
        <a:srgbClr val="BED796"/>
      </a:accent2>
      <a:accent3>
        <a:srgbClr val="FFFFFF"/>
      </a:accent3>
      <a:accent4>
        <a:srgbClr val="000000"/>
      </a:accent4>
      <a:accent5>
        <a:srgbClr val="E0B8AB"/>
      </a:accent5>
      <a:accent6>
        <a:srgbClr val="ACC387"/>
      </a:accent6>
      <a:hlink>
        <a:srgbClr val="053C78"/>
      </a:hlink>
      <a:folHlink>
        <a:srgbClr val="BEBEBE"/>
      </a:folHlink>
    </a:clrScheme>
    <a:fontScheme name="1_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648C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4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D2D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5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BEBE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rtI</Template>
  <TotalTime>340</TotalTime>
  <Words>309</Words>
  <Application>Microsoft Office PowerPoint</Application>
  <PresentationFormat>Presentación en pantalla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3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rtI</vt:lpstr>
      <vt:lpstr>Rti-Eprosima</vt:lpstr>
      <vt:lpstr>1_Pixel</vt:lpstr>
      <vt:lpstr>Image</vt:lpstr>
      <vt:lpstr>Dibujo de Microsoft Office Visio</vt:lpstr>
      <vt:lpstr>Comunicaciones Cliente/Servidor sobre DDS</vt:lpstr>
      <vt:lpstr>DDS</vt:lpstr>
      <vt:lpstr>DDS</vt:lpstr>
      <vt:lpstr>Cliente Servidor sobre DDS</vt:lpstr>
      <vt:lpstr>Enfoque Manual</vt:lpstr>
      <vt:lpstr>IDL2DDSCS</vt:lpstr>
      <vt:lpstr>DDS-CS: Ventajas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Adaptativo</dc:title>
  <dc:creator>RodolfoMartin</dc:creator>
  <cp:lastModifiedBy>RodolfoMartin</cp:lastModifiedBy>
  <cp:revision>67</cp:revision>
  <dcterms:created xsi:type="dcterms:W3CDTF">2009-09-03T15:51:57Z</dcterms:created>
  <dcterms:modified xsi:type="dcterms:W3CDTF">2009-09-29T08:31:31Z</dcterms:modified>
</cp:coreProperties>
</file>