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4" r:id="rId16"/>
    <p:sldId id="275" r:id="rId17"/>
    <p:sldId id="269" r:id="rId18"/>
    <p:sldId id="271" r:id="rId19"/>
    <p:sldId id="272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C3348C-C77D-4741-BF12-80723D78A5DF}" type="datetimeFigureOut">
              <a:rPr lang="es-ES" smtClean="0"/>
              <a:pPr/>
              <a:t>18/09/2012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4156B8-71CC-4E10-BCB3-70DF8DCA0112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DDSCS</a:t>
            </a:r>
            <a:br>
              <a:rPr lang="es-ES" dirty="0" smtClean="0"/>
            </a:br>
            <a:r>
              <a:rPr lang="es-ES" dirty="0" err="1" smtClean="0"/>
              <a:t>Design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utils</a:t>
            </a:r>
            <a:endParaRPr lang="es-E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979712" y="2492896"/>
            <a:ext cx="5326063" cy="3096344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function1Request*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function1Request* instance =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function1RequestTypeSupport::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create_data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instance-&gt;param1 = 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instance-&gt;param2 = 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instance;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extractTypeData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(function1Request* data 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param1 = data-&gt;param1;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param2 = data-&gt;param2;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Reply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</a:t>
            </a:r>
            <a:r>
              <a:rPr lang="es-ES" dirty="0" err="1" smtClean="0"/>
              <a:t>utils</a:t>
            </a:r>
            <a:endParaRPr lang="es-E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79712" y="2492896"/>
            <a:ext cx="5328592" cy="3096344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function1Request*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function1Request* instance =</a:t>
            </a: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   function1RequestTypeSupport::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create_data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instance-&gt;param1 = 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instance-&gt;param2 = 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instance;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function1RequestUtils::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extractTypeData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(function1Request* data 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DDS_Short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&amp;param1,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DDS_Long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&amp;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param1 = data-&gt;param1;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param2 = data-&gt;param2;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72816"/>
            <a:ext cx="56559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Proxy</a:t>
            </a:r>
            <a:endParaRPr lang="es-E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0888"/>
            <a:ext cx="58959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endParaRPr lang="es-E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060848"/>
            <a:ext cx="9144000" cy="4005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creation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35442"/>
            <a:ext cx="6696744" cy="502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Calling</a:t>
            </a:r>
            <a:r>
              <a:rPr lang="es-ES" dirty="0" smtClean="0"/>
              <a:t> </a:t>
            </a:r>
            <a:r>
              <a:rPr lang="es-ES" dirty="0" err="1" smtClean="0"/>
              <a:t>procedure</a:t>
            </a:r>
            <a:endParaRPr lang="es-E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1" y="1772816"/>
            <a:ext cx="5883317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Remote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endParaRPr lang="es-E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79980"/>
            <a:ext cx="3901232" cy="507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Server</a:t>
            </a:r>
            <a:endParaRPr lang="es-E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88840"/>
            <a:ext cx="55530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Skeleton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356992"/>
            <a:ext cx="49815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DDSCS </a:t>
            </a:r>
            <a:r>
              <a:rPr lang="es-ES" dirty="0" err="1" smtClean="0"/>
              <a:t>application’s</a:t>
            </a:r>
            <a:r>
              <a:rPr lang="es-ES" dirty="0" smtClean="0"/>
              <a:t> </a:t>
            </a:r>
            <a:r>
              <a:rPr lang="es-ES" dirty="0" err="1" smtClean="0"/>
              <a:t>components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1916832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4 Grupo"/>
          <p:cNvGrpSpPr/>
          <p:nvPr/>
        </p:nvGrpSpPr>
        <p:grpSpPr>
          <a:xfrm>
            <a:off x="683568" y="4581128"/>
            <a:ext cx="7632848" cy="1656184"/>
            <a:chOff x="683568" y="4581128"/>
            <a:chExt cx="7632848" cy="1656184"/>
          </a:xfrm>
        </p:grpSpPr>
        <p:sp>
          <p:nvSpPr>
            <p:cNvPr id="6" name="5 Rectángulo"/>
            <p:cNvSpPr/>
            <p:nvPr/>
          </p:nvSpPr>
          <p:spPr>
            <a:xfrm>
              <a:off x="683568" y="4581128"/>
              <a:ext cx="7632848" cy="165618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b="1" dirty="0"/>
                <a:t> </a:t>
              </a:r>
              <a:r>
                <a:rPr lang="es-ES" b="1" dirty="0" smtClean="0"/>
                <a:t>      DDSCS </a:t>
              </a:r>
              <a:r>
                <a:rPr lang="es-ES" b="1" dirty="0" err="1" smtClean="0"/>
                <a:t>application</a:t>
              </a:r>
              <a:endParaRPr lang="es-ES" b="1" dirty="0"/>
            </a:p>
          </p:txBody>
        </p:sp>
        <p:pic>
          <p:nvPicPr>
            <p:cNvPr id="7" name="6 Imagen" descr="application_ico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577" y="4653136"/>
              <a:ext cx="360040" cy="270030"/>
            </a:xfrm>
            <a:prstGeom prst="rect">
              <a:avLst/>
            </a:prstGeom>
          </p:spPr>
        </p:pic>
      </p:grpSp>
      <p:grpSp>
        <p:nvGrpSpPr>
          <p:cNvPr id="8" name="7 Grupo"/>
          <p:cNvGrpSpPr/>
          <p:nvPr/>
        </p:nvGrpSpPr>
        <p:grpSpPr>
          <a:xfrm>
            <a:off x="2051720" y="5157192"/>
            <a:ext cx="1152128" cy="981690"/>
            <a:chOff x="2051720" y="5157192"/>
            <a:chExt cx="1152128" cy="981690"/>
          </a:xfrm>
        </p:grpSpPr>
        <p:pic>
          <p:nvPicPr>
            <p:cNvPr id="9" name="8 Imagen" descr="library-icon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736" y="5157192"/>
              <a:ext cx="720080" cy="720080"/>
            </a:xfrm>
            <a:prstGeom prst="rect">
              <a:avLst/>
            </a:prstGeom>
          </p:spPr>
        </p:pic>
        <p:sp>
          <p:nvSpPr>
            <p:cNvPr id="10" name="9 CuadroTexto"/>
            <p:cNvSpPr txBox="1"/>
            <p:nvPr/>
          </p:nvSpPr>
          <p:spPr>
            <a:xfrm>
              <a:off x="2051720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smtClean="0"/>
                <a:t>DDSCS </a:t>
              </a:r>
              <a:r>
                <a:rPr lang="es-ES" sz="1100" dirty="0" err="1" smtClean="0"/>
                <a:t>library</a:t>
              </a:r>
              <a:endParaRPr lang="es-ES" sz="1100" dirty="0"/>
            </a:p>
          </p:txBody>
        </p:sp>
      </p:grpSp>
      <p:sp>
        <p:nvSpPr>
          <p:cNvPr id="11" name="10 Cruz"/>
          <p:cNvSpPr/>
          <p:nvPr/>
        </p:nvSpPr>
        <p:spPr>
          <a:xfrm>
            <a:off x="4211960" y="5301208"/>
            <a:ext cx="432048" cy="43204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2" name="11 Grupo"/>
          <p:cNvGrpSpPr/>
          <p:nvPr/>
        </p:nvGrpSpPr>
        <p:grpSpPr>
          <a:xfrm>
            <a:off x="5940152" y="5157192"/>
            <a:ext cx="1152128" cy="981690"/>
            <a:chOff x="5940152" y="5157192"/>
            <a:chExt cx="1152128" cy="981690"/>
          </a:xfrm>
        </p:grpSpPr>
        <p:grpSp>
          <p:nvGrpSpPr>
            <p:cNvPr id="13" name="19 Grupo"/>
            <p:cNvGrpSpPr/>
            <p:nvPr/>
          </p:nvGrpSpPr>
          <p:grpSpPr>
            <a:xfrm>
              <a:off x="5940152" y="5157192"/>
              <a:ext cx="1112851" cy="720080"/>
              <a:chOff x="5796136" y="5085184"/>
              <a:chExt cx="1224136" cy="792088"/>
            </a:xfrm>
          </p:grpSpPr>
          <p:pic>
            <p:nvPicPr>
              <p:cNvPr id="15" name="15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796136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6" name="15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40152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7" name="16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84168" y="5085184"/>
                <a:ext cx="792088" cy="792088"/>
              </a:xfrm>
              <a:prstGeom prst="rect">
                <a:avLst/>
              </a:prstGeom>
            </p:spPr>
          </p:pic>
          <p:pic>
            <p:nvPicPr>
              <p:cNvPr id="18" name="17 Imagen" descr="code_icon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228184" y="5085184"/>
                <a:ext cx="792088" cy="792088"/>
              </a:xfrm>
              <a:prstGeom prst="rect">
                <a:avLst/>
              </a:prstGeom>
            </p:spPr>
          </p:pic>
        </p:grpSp>
        <p:sp>
          <p:nvSpPr>
            <p:cNvPr id="14" name="13 CuadroTexto"/>
            <p:cNvSpPr txBox="1"/>
            <p:nvPr/>
          </p:nvSpPr>
          <p:spPr>
            <a:xfrm>
              <a:off x="5940152" y="5877272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Code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generated</a:t>
              </a:r>
              <a:endParaRPr lang="es-ES" sz="1100" dirty="0" smtClean="0"/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5652120" y="3501008"/>
            <a:ext cx="1719808" cy="351656"/>
            <a:chOff x="5652120" y="3501008"/>
            <a:chExt cx="1719808" cy="351656"/>
          </a:xfrm>
        </p:grpSpPr>
        <p:sp>
          <p:nvSpPr>
            <p:cNvPr id="20" name="19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21" name="20 Imagen" descr="application_icon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22" name="21 Flecha abajo"/>
          <p:cNvSpPr/>
          <p:nvPr/>
        </p:nvSpPr>
        <p:spPr>
          <a:xfrm>
            <a:off x="6300192" y="2852936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abajo"/>
          <p:cNvSpPr/>
          <p:nvPr/>
        </p:nvSpPr>
        <p:spPr>
          <a:xfrm>
            <a:off x="6300192" y="3933056"/>
            <a:ext cx="28803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endParaRPr lang="es-E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96338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Server </a:t>
            </a:r>
            <a:r>
              <a:rPr lang="es-ES" dirty="0" err="1" smtClean="0"/>
              <a:t>creation</a:t>
            </a:r>
            <a:endParaRPr lang="es-E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852145"/>
            <a:ext cx="4752528" cy="500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 </a:t>
            </a:r>
            <a:r>
              <a:rPr lang="es-ES" dirty="0" err="1" smtClean="0"/>
              <a:t>side</a:t>
            </a:r>
            <a:r>
              <a:rPr lang="es-ES" dirty="0" smtClean="0"/>
              <a:t>: </a:t>
            </a:r>
            <a:r>
              <a:rPr lang="es-ES" dirty="0" err="1" smtClean="0"/>
              <a:t>Receiving</a:t>
            </a:r>
            <a:r>
              <a:rPr lang="es-ES" dirty="0" smtClean="0"/>
              <a:t> </a:t>
            </a:r>
            <a:r>
              <a:rPr lang="es-ES" dirty="0" err="1" smtClean="0"/>
              <a:t>request</a:t>
            </a:r>
            <a:endParaRPr lang="es-E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8853289" cy="478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DDSCS </a:t>
            </a:r>
            <a:r>
              <a:rPr lang="es-ES" dirty="0" err="1" smtClean="0"/>
              <a:t>library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3754760" cy="6593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err="1" smtClean="0"/>
              <a:t>Client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3"/>
          </p:nvPr>
        </p:nvSpPr>
        <p:spPr>
          <a:xfrm>
            <a:off x="4932040" y="1859757"/>
            <a:ext cx="3754760" cy="654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smtClean="0"/>
              <a:t>Server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participant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entities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 </a:t>
            </a:r>
            <a:r>
              <a:rPr lang="es-ES" sz="1800" dirty="0" err="1" smtClean="0"/>
              <a:t>that</a:t>
            </a:r>
            <a:r>
              <a:rPr lang="es-ES" sz="1800" dirty="0" smtClean="0"/>
              <a:t> are use </a:t>
            </a:r>
            <a:r>
              <a:rPr lang="es-ES" sz="1800" dirty="0" err="1" smtClean="0"/>
              <a:t>to</a:t>
            </a:r>
            <a:r>
              <a:rPr lang="es-ES" sz="1800" dirty="0" smtClean="0"/>
              <a:t> </a:t>
            </a:r>
            <a:r>
              <a:rPr lang="es-ES" sz="1800" dirty="0" err="1" smtClean="0"/>
              <a:t>send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and </a:t>
            </a:r>
            <a:r>
              <a:rPr lang="es-ES" sz="1800" dirty="0" err="1" smtClean="0"/>
              <a:t>receive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mechanism</a:t>
            </a:r>
            <a:r>
              <a:rPr lang="es-ES" sz="1800" dirty="0" smtClean="0"/>
              <a:t> of </a:t>
            </a:r>
            <a:r>
              <a:rPr lang="es-ES" sz="1800" dirty="0" err="1" smtClean="0"/>
              <a:t>sending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and </a:t>
            </a:r>
            <a:r>
              <a:rPr lang="es-ES" sz="1800" dirty="0" err="1" smtClean="0"/>
              <a:t>waiting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server’s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</a:p>
          <a:p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participant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DDS </a:t>
            </a:r>
            <a:r>
              <a:rPr lang="es-ES" sz="1800" dirty="0" err="1" smtClean="0"/>
              <a:t>entities</a:t>
            </a:r>
            <a:r>
              <a:rPr lang="es-ES" sz="1800" dirty="0" smtClean="0"/>
              <a:t> </a:t>
            </a:r>
            <a:r>
              <a:rPr lang="es-ES" sz="1800" dirty="0" err="1" smtClean="0"/>
              <a:t>creation</a:t>
            </a:r>
            <a:r>
              <a:rPr lang="es-ES" sz="1800" dirty="0" smtClean="0"/>
              <a:t> and </a:t>
            </a:r>
            <a:r>
              <a:rPr lang="es-ES" sz="1800" dirty="0" err="1" smtClean="0"/>
              <a:t>management</a:t>
            </a:r>
            <a:r>
              <a:rPr lang="es-ES" sz="1800" dirty="0" smtClean="0"/>
              <a:t> </a:t>
            </a:r>
            <a:r>
              <a:rPr lang="es-ES" sz="1800" dirty="0" err="1" smtClean="0"/>
              <a:t>that</a:t>
            </a:r>
            <a:r>
              <a:rPr lang="es-ES" sz="1800" dirty="0" smtClean="0"/>
              <a:t> are use </a:t>
            </a:r>
            <a:r>
              <a:rPr lang="es-ES" sz="1800" dirty="0" err="1" smtClean="0"/>
              <a:t>to</a:t>
            </a:r>
            <a:r>
              <a:rPr lang="es-ES" sz="1800" dirty="0" smtClean="0"/>
              <a:t> </a:t>
            </a:r>
            <a:r>
              <a:rPr lang="es-ES" sz="1800" dirty="0" err="1" smtClean="0"/>
              <a:t>receive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 and </a:t>
            </a:r>
            <a:r>
              <a:rPr lang="es-ES" sz="1800" dirty="0" err="1" smtClean="0"/>
              <a:t>send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</a:p>
          <a:p>
            <a:r>
              <a:rPr lang="es-ES" sz="1800" dirty="0" err="1" smtClean="0"/>
              <a:t>Encapsulates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mechanism</a:t>
            </a:r>
            <a:r>
              <a:rPr lang="es-ES" sz="1800" dirty="0" smtClean="0"/>
              <a:t> of </a:t>
            </a:r>
            <a:r>
              <a:rPr lang="es-ES" sz="1800" dirty="0" err="1" smtClean="0"/>
              <a:t>receiving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request</a:t>
            </a:r>
            <a:r>
              <a:rPr lang="es-ES" sz="1800" dirty="0" smtClean="0"/>
              <a:t>, </a:t>
            </a:r>
            <a:r>
              <a:rPr lang="es-ES" sz="1800" dirty="0" err="1" smtClean="0"/>
              <a:t>procesing</a:t>
            </a:r>
            <a:r>
              <a:rPr lang="es-ES" sz="1800" dirty="0" smtClean="0"/>
              <a:t> </a:t>
            </a:r>
            <a:r>
              <a:rPr lang="es-ES" sz="1800" dirty="0" err="1" smtClean="0"/>
              <a:t>it</a:t>
            </a:r>
            <a:r>
              <a:rPr lang="es-ES" sz="1800" dirty="0" smtClean="0"/>
              <a:t> in a </a:t>
            </a:r>
            <a:r>
              <a:rPr lang="es-ES" sz="1800" dirty="0" err="1" smtClean="0"/>
              <a:t>separate</a:t>
            </a:r>
            <a:r>
              <a:rPr lang="es-ES" sz="1800" dirty="0" smtClean="0"/>
              <a:t> </a:t>
            </a:r>
            <a:r>
              <a:rPr lang="es-ES" sz="1800" dirty="0" err="1" smtClean="0"/>
              <a:t>thread</a:t>
            </a:r>
            <a:r>
              <a:rPr lang="es-ES" sz="1800" dirty="0" smtClean="0"/>
              <a:t>, </a:t>
            </a:r>
            <a:r>
              <a:rPr lang="es-ES" sz="1800" dirty="0" err="1" smtClean="0"/>
              <a:t>calling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user</a:t>
            </a:r>
            <a:r>
              <a:rPr lang="es-ES" sz="1800" dirty="0" smtClean="0"/>
              <a:t> </a:t>
            </a:r>
            <a:r>
              <a:rPr lang="es-ES" sz="1800" dirty="0" err="1" smtClean="0"/>
              <a:t>implementation</a:t>
            </a:r>
            <a:r>
              <a:rPr lang="es-ES" sz="1800" dirty="0" smtClean="0"/>
              <a:t> of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remote</a:t>
            </a:r>
            <a:r>
              <a:rPr lang="es-ES" sz="1800" dirty="0" smtClean="0"/>
              <a:t> </a:t>
            </a:r>
            <a:r>
              <a:rPr lang="es-ES" sz="1800" dirty="0" err="1" smtClean="0"/>
              <a:t>procedure</a:t>
            </a:r>
            <a:r>
              <a:rPr lang="es-ES" sz="1800" dirty="0" smtClean="0"/>
              <a:t> and </a:t>
            </a:r>
            <a:r>
              <a:rPr lang="es-ES" sz="1800" dirty="0" err="1" smtClean="0"/>
              <a:t>sending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reply</a:t>
            </a:r>
            <a:r>
              <a:rPr lang="es-ES" sz="1800" dirty="0" smtClean="0"/>
              <a:t>.</a:t>
            </a:r>
            <a:endParaRPr lang="es-ES" sz="1800" dirty="0"/>
          </a:p>
        </p:txBody>
      </p:sp>
      <p:sp>
        <p:nvSpPr>
          <p:cNvPr id="10" name="9 Cruz"/>
          <p:cNvSpPr/>
          <p:nvPr/>
        </p:nvSpPr>
        <p:spPr>
          <a:xfrm>
            <a:off x="4427984" y="2060848"/>
            <a:ext cx="216024" cy="216024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Client</a:t>
            </a:r>
            <a:endParaRPr lang="es-ES" dirty="0"/>
          </a:p>
        </p:txBody>
      </p:sp>
      <p:grpSp>
        <p:nvGrpSpPr>
          <p:cNvPr id="30" name="29 Grupo"/>
          <p:cNvGrpSpPr/>
          <p:nvPr/>
        </p:nvGrpSpPr>
        <p:grpSpPr>
          <a:xfrm>
            <a:off x="2915816" y="1052736"/>
            <a:ext cx="6018287" cy="5805264"/>
            <a:chOff x="2915816" y="1052736"/>
            <a:chExt cx="6018287" cy="580526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9872" y="1052736"/>
              <a:ext cx="4752528" cy="1333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5816" y="3120770"/>
              <a:ext cx="6018287" cy="3737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13 Conector recto de flecha"/>
            <p:cNvCxnSpPr>
              <a:stCxn id="18" idx="0"/>
            </p:cNvCxnSpPr>
            <p:nvPr/>
          </p:nvCxnSpPr>
          <p:spPr>
            <a:xfrm flipV="1">
              <a:off x="5796136" y="227687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ecisión"/>
            <p:cNvSpPr/>
            <p:nvPr/>
          </p:nvSpPr>
          <p:spPr>
            <a:xfrm>
              <a:off x="5724128" y="3068960"/>
              <a:ext cx="144016" cy="144016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796136" y="2852936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*</a:t>
              </a:r>
              <a:endParaRPr lang="es-ES" sz="1400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796136" y="234888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1</a:t>
              </a:r>
              <a:endParaRPr lang="es-E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Server</a:t>
            </a:r>
            <a:endParaRPr lang="es-ES" dirty="0"/>
          </a:p>
        </p:txBody>
      </p:sp>
      <p:grpSp>
        <p:nvGrpSpPr>
          <p:cNvPr id="15" name="14 Grupo"/>
          <p:cNvGrpSpPr/>
          <p:nvPr/>
        </p:nvGrpSpPr>
        <p:grpSpPr>
          <a:xfrm>
            <a:off x="3059832" y="764704"/>
            <a:ext cx="5868144" cy="6093296"/>
            <a:chOff x="3275856" y="764704"/>
            <a:chExt cx="5868144" cy="6093296"/>
          </a:xfrm>
        </p:grpSpPr>
        <p:sp>
          <p:nvSpPr>
            <p:cNvPr id="10" name="9 CuadroTexto"/>
            <p:cNvSpPr txBox="1"/>
            <p:nvPr/>
          </p:nvSpPr>
          <p:spPr>
            <a:xfrm>
              <a:off x="6156176" y="2708920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1</a:t>
              </a:r>
              <a:endParaRPr lang="es-ES" sz="14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5856" y="3274154"/>
              <a:ext cx="5868144" cy="358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1960" y="764704"/>
              <a:ext cx="393678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6 Conector recto de flecha"/>
            <p:cNvCxnSpPr>
              <a:stCxn id="8" idx="0"/>
            </p:cNvCxnSpPr>
            <p:nvPr/>
          </p:nvCxnSpPr>
          <p:spPr>
            <a:xfrm flipV="1">
              <a:off x="6156176" y="270892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7 Decisión"/>
            <p:cNvSpPr/>
            <p:nvPr/>
          </p:nvSpPr>
          <p:spPr>
            <a:xfrm>
              <a:off x="6084168" y="3212976"/>
              <a:ext cx="144016" cy="144016"/>
            </a:xfrm>
            <a:prstGeom prst="flowChartDecisi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6156176" y="2996952"/>
              <a:ext cx="144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smtClean="0"/>
                <a:t>*</a:t>
              </a:r>
              <a:endParaRPr lang="es-E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Generated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1547664" y="3789040"/>
            <a:ext cx="1656184" cy="351656"/>
            <a:chOff x="5652120" y="3501008"/>
            <a:chExt cx="1719808" cy="351656"/>
          </a:xfrm>
        </p:grpSpPr>
        <p:sp>
          <p:nvSpPr>
            <p:cNvPr id="4" name="3 Rectángulo"/>
            <p:cNvSpPr/>
            <p:nvPr/>
          </p:nvSpPr>
          <p:spPr>
            <a:xfrm>
              <a:off x="5652120" y="3501008"/>
              <a:ext cx="171980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Code</a:t>
              </a:r>
              <a:r>
                <a:rPr lang="es-ES" sz="1200" b="1" dirty="0" smtClean="0"/>
                <a:t> </a:t>
              </a:r>
              <a:r>
                <a:rPr lang="es-ES" sz="1200" b="1" dirty="0" err="1" smtClean="0"/>
                <a:t>generator</a:t>
              </a:r>
              <a:endParaRPr lang="es-ES" sz="1200" b="1" dirty="0"/>
            </a:p>
          </p:txBody>
        </p:sp>
        <p:pic>
          <p:nvPicPr>
            <p:cNvPr id="5" name="4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120" y="3573016"/>
              <a:ext cx="288032" cy="216024"/>
            </a:xfrm>
            <a:prstGeom prst="rect">
              <a:avLst/>
            </a:prstGeom>
          </p:spPr>
        </p:pic>
      </p:grpSp>
      <p:sp>
        <p:nvSpPr>
          <p:cNvPr id="6" name="5 Flecha abajo"/>
          <p:cNvSpPr/>
          <p:nvPr/>
        </p:nvSpPr>
        <p:spPr>
          <a:xfrm rot="16200000">
            <a:off x="971600" y="3717032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573016"/>
            <a:ext cx="288032" cy="87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Flecha doblada"/>
          <p:cNvSpPr/>
          <p:nvPr/>
        </p:nvSpPr>
        <p:spPr>
          <a:xfrm>
            <a:off x="3347864" y="1988840"/>
            <a:ext cx="288032" cy="19442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3779912" y="1844824"/>
            <a:ext cx="1152128" cy="351656"/>
            <a:chOff x="3779912" y="1844824"/>
            <a:chExt cx="1152128" cy="351656"/>
          </a:xfrm>
        </p:grpSpPr>
        <p:sp>
          <p:nvSpPr>
            <p:cNvPr id="10" name="9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11" name="10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12" name="11 Flecha abajo"/>
          <p:cNvSpPr/>
          <p:nvPr/>
        </p:nvSpPr>
        <p:spPr>
          <a:xfrm rot="16200000">
            <a:off x="5364088" y="1700808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oblada"/>
          <p:cNvSpPr/>
          <p:nvPr/>
        </p:nvSpPr>
        <p:spPr>
          <a:xfrm>
            <a:off x="3347864" y="2924944"/>
            <a:ext cx="288032" cy="1224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3491880" y="2708920"/>
            <a:ext cx="1584176" cy="909682"/>
            <a:chOff x="5580112" y="1556792"/>
            <a:chExt cx="1584176" cy="909682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556792"/>
              <a:ext cx="288032" cy="871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15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IDL</a:t>
              </a:r>
            </a:p>
          </p:txBody>
        </p:sp>
      </p:grpSp>
      <p:sp>
        <p:nvSpPr>
          <p:cNvPr id="17" name="16 Flecha abajo"/>
          <p:cNvSpPr/>
          <p:nvPr/>
        </p:nvSpPr>
        <p:spPr>
          <a:xfrm rot="16200000">
            <a:off x="4860032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8" name="17 Grupo"/>
          <p:cNvGrpSpPr/>
          <p:nvPr/>
        </p:nvGrpSpPr>
        <p:grpSpPr>
          <a:xfrm>
            <a:off x="5364088" y="2780928"/>
            <a:ext cx="1152128" cy="351656"/>
            <a:chOff x="3779912" y="1844824"/>
            <a:chExt cx="1152128" cy="351656"/>
          </a:xfrm>
        </p:grpSpPr>
        <p:sp>
          <p:nvSpPr>
            <p:cNvPr id="19" name="18 Rectángulo"/>
            <p:cNvSpPr/>
            <p:nvPr/>
          </p:nvSpPr>
          <p:spPr>
            <a:xfrm>
              <a:off x="3779912" y="1844824"/>
              <a:ext cx="1152128" cy="3516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s-ES" sz="1200" b="1" dirty="0"/>
                <a:t> </a:t>
              </a:r>
              <a:r>
                <a:rPr lang="es-ES" sz="1200" b="1" dirty="0" smtClean="0"/>
                <a:t>      </a:t>
              </a:r>
              <a:r>
                <a:rPr lang="es-ES" sz="1200" b="1" dirty="0" err="1" smtClean="0"/>
                <a:t>rtiddsgen</a:t>
              </a:r>
              <a:endParaRPr lang="es-ES" sz="1200" b="1" dirty="0"/>
            </a:p>
          </p:txBody>
        </p:sp>
        <p:pic>
          <p:nvPicPr>
            <p:cNvPr id="20" name="19 Imagen" descr="application_ic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912" y="1916832"/>
              <a:ext cx="277376" cy="216024"/>
            </a:xfrm>
            <a:prstGeom prst="rect">
              <a:avLst/>
            </a:prstGeom>
          </p:spPr>
        </p:pic>
      </p:grpSp>
      <p:sp>
        <p:nvSpPr>
          <p:cNvPr id="21" name="20 Flecha abajo"/>
          <p:cNvSpPr/>
          <p:nvPr/>
        </p:nvSpPr>
        <p:spPr>
          <a:xfrm rot="16200000">
            <a:off x="6876256" y="2708920"/>
            <a:ext cx="14401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2" name="21 Grupo"/>
          <p:cNvGrpSpPr/>
          <p:nvPr/>
        </p:nvGrpSpPr>
        <p:grpSpPr>
          <a:xfrm>
            <a:off x="5580112" y="1700808"/>
            <a:ext cx="1584176" cy="765666"/>
            <a:chOff x="5580112" y="1700808"/>
            <a:chExt cx="1584176" cy="765666"/>
          </a:xfrm>
        </p:grpSpPr>
        <p:sp>
          <p:nvSpPr>
            <p:cNvPr id="23" name="22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Type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definitions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24" name="23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grpSp>
        <p:nvGrpSpPr>
          <p:cNvPr id="25" name="24 Grupo"/>
          <p:cNvGrpSpPr/>
          <p:nvPr/>
        </p:nvGrpSpPr>
        <p:grpSpPr>
          <a:xfrm>
            <a:off x="7092280" y="2636912"/>
            <a:ext cx="1584176" cy="934943"/>
            <a:chOff x="5580112" y="1700808"/>
            <a:chExt cx="1584176" cy="934943"/>
          </a:xfrm>
        </p:grpSpPr>
        <p:sp>
          <p:nvSpPr>
            <p:cNvPr id="26" name="25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types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 smtClean="0"/>
            </a:p>
          </p:txBody>
        </p:sp>
        <p:pic>
          <p:nvPicPr>
            <p:cNvPr id="27" name="26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28" name="27 Flecha doblada"/>
          <p:cNvSpPr/>
          <p:nvPr/>
        </p:nvSpPr>
        <p:spPr>
          <a:xfrm flipV="1">
            <a:off x="3347864" y="4077072"/>
            <a:ext cx="288032" cy="11521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29" name="28 Grupo"/>
          <p:cNvGrpSpPr/>
          <p:nvPr/>
        </p:nvGrpSpPr>
        <p:grpSpPr>
          <a:xfrm>
            <a:off x="3419872" y="4869160"/>
            <a:ext cx="1584176" cy="765666"/>
            <a:chOff x="5580112" y="1700808"/>
            <a:chExt cx="1584176" cy="765666"/>
          </a:xfrm>
        </p:grpSpPr>
        <p:sp>
          <p:nvSpPr>
            <p:cNvPr id="30" name="29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Client’s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1" name="30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2" name="31 Flecha doblada"/>
          <p:cNvSpPr/>
          <p:nvPr/>
        </p:nvSpPr>
        <p:spPr>
          <a:xfrm flipV="1">
            <a:off x="3347864" y="4077072"/>
            <a:ext cx="288032" cy="20882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33" name="32 Grupo"/>
          <p:cNvGrpSpPr/>
          <p:nvPr/>
        </p:nvGrpSpPr>
        <p:grpSpPr>
          <a:xfrm>
            <a:off x="3419872" y="5805264"/>
            <a:ext cx="1584176" cy="765666"/>
            <a:chOff x="5580112" y="1700808"/>
            <a:chExt cx="1584176" cy="765666"/>
          </a:xfrm>
        </p:grpSpPr>
        <p:sp>
          <p:nvSpPr>
            <p:cNvPr id="34" name="33 CuadroTexto"/>
            <p:cNvSpPr txBox="1"/>
            <p:nvPr/>
          </p:nvSpPr>
          <p:spPr>
            <a:xfrm>
              <a:off x="5580112" y="2204864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Server’s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5" name="34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  <p:sp>
        <p:nvSpPr>
          <p:cNvPr id="36" name="35 Flecha abajo"/>
          <p:cNvSpPr/>
          <p:nvPr/>
        </p:nvSpPr>
        <p:spPr>
          <a:xfrm rot="16200000">
            <a:off x="3419872" y="3933056"/>
            <a:ext cx="14401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7" name="36 Grupo"/>
          <p:cNvGrpSpPr/>
          <p:nvPr/>
        </p:nvGrpSpPr>
        <p:grpSpPr>
          <a:xfrm>
            <a:off x="3419872" y="3861048"/>
            <a:ext cx="1584176" cy="934943"/>
            <a:chOff x="5580112" y="1700808"/>
            <a:chExt cx="1584176" cy="934943"/>
          </a:xfrm>
        </p:grpSpPr>
        <p:sp>
          <p:nvSpPr>
            <p:cNvPr id="38" name="37 CuadroTexto"/>
            <p:cNvSpPr txBox="1"/>
            <p:nvPr/>
          </p:nvSpPr>
          <p:spPr>
            <a:xfrm>
              <a:off x="5580112" y="2204864"/>
              <a:ext cx="1584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err="1" smtClean="0"/>
                <a:t>Request</a:t>
              </a:r>
              <a:r>
                <a:rPr lang="es-ES" sz="1100" dirty="0" smtClean="0"/>
                <a:t>/</a:t>
              </a:r>
              <a:r>
                <a:rPr lang="es-ES" sz="1100" dirty="0" err="1" smtClean="0"/>
                <a:t>Reply</a:t>
              </a:r>
              <a:r>
                <a:rPr lang="es-ES" sz="1100" dirty="0" smtClean="0"/>
                <a:t> </a:t>
              </a:r>
              <a:r>
                <a:rPr lang="es-ES" sz="1100" dirty="0" err="1" smtClean="0"/>
                <a:t>utils</a:t>
              </a:r>
              <a:r>
                <a:rPr lang="es-ES" sz="1100" dirty="0" smtClean="0"/>
                <a:t>’ </a:t>
              </a:r>
              <a:r>
                <a:rPr lang="es-ES" sz="1100" dirty="0" err="1" smtClean="0"/>
                <a:t>code</a:t>
              </a:r>
              <a:endParaRPr lang="es-ES" sz="1100" dirty="0"/>
            </a:p>
          </p:txBody>
        </p:sp>
        <p:pic>
          <p:nvPicPr>
            <p:cNvPr id="39" name="38 Imagen" descr="code_icon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4168" y="1700808"/>
              <a:ext cx="504056" cy="504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763688" y="3645024"/>
            <a:ext cx="5518150" cy="809625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interface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Example1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function1(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param1,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param2,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param3);</a:t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</a:b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endParaRPr lang="es-E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763688" y="3356992"/>
            <a:ext cx="5326063" cy="10541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function1tRequest{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clientServiceId[4];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//@key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numSec;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short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param1;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param2;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//@top-level true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Reply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endParaRPr lang="es-E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1763688" y="3429000"/>
            <a:ext cx="5326063" cy="1300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struct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function1Reply{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serverServiceId[4];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//@key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clientServiceId[4];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//@key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unsigned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numSec;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ddscsRetCode;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param3;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returnedValue;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}; 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//@top-level true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</TotalTime>
  <Words>304</Words>
  <Application>Microsoft Office PowerPoint</Application>
  <PresentationFormat>Presentación en pantalla (4:3)</PresentationFormat>
  <Paragraphs>95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Flujo</vt:lpstr>
      <vt:lpstr>DDSCS Design</vt:lpstr>
      <vt:lpstr>DDSCS application’s components</vt:lpstr>
      <vt:lpstr>DDSCS library</vt:lpstr>
      <vt:lpstr>Client</vt:lpstr>
      <vt:lpstr>Server</vt:lpstr>
      <vt:lpstr>Generated code</vt:lpstr>
      <vt:lpstr>Understanding with an example</vt:lpstr>
      <vt:lpstr>Request type</vt:lpstr>
      <vt:lpstr>Reply type</vt:lpstr>
      <vt:lpstr>Request type utils</vt:lpstr>
      <vt:lpstr>Reply type utils</vt:lpstr>
      <vt:lpstr>Client side: Remote service</vt:lpstr>
      <vt:lpstr>Client side: Proxy</vt:lpstr>
      <vt:lpstr>Client side</vt:lpstr>
      <vt:lpstr>Client side: Client creation</vt:lpstr>
      <vt:lpstr>Client side: Calling procedure</vt:lpstr>
      <vt:lpstr>Server side: Remote service</vt:lpstr>
      <vt:lpstr>Server side: Server</vt:lpstr>
      <vt:lpstr>Server side: Skeleton</vt:lpstr>
      <vt:lpstr>Server side</vt:lpstr>
      <vt:lpstr>Server side: Server creation</vt:lpstr>
      <vt:lpstr>Server side: Receiving request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DDSCS Design</dc:title>
  <dc:creator>RGM</dc:creator>
  <cp:lastModifiedBy>RGM</cp:lastModifiedBy>
  <cp:revision>12</cp:revision>
  <dcterms:created xsi:type="dcterms:W3CDTF">2012-06-21T12:31:12Z</dcterms:created>
  <dcterms:modified xsi:type="dcterms:W3CDTF">2012-09-18T09:33:53Z</dcterms:modified>
</cp:coreProperties>
</file>