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</p:sldMasterIdLst>
  <p:sldIdLst>
    <p:sldId id="256" r:id="rId4"/>
    <p:sldId id="261" r:id="rId5"/>
    <p:sldId id="262" r:id="rId6"/>
    <p:sldId id="257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85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448050" y="2009775"/>
            <a:ext cx="5181600" cy="22098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448050" y="4286250"/>
            <a:ext cx="5181600" cy="9239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solidFill>
                  <a:srgbClr val="CC5700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2133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777777"/>
                </a:solidFill>
                <a:latin typeface="Arial" pitchFamily="34" charset="0"/>
              </a:defRPr>
            </a:lvl1pPr>
          </a:lstStyle>
          <a:p>
            <a:fld id="{59D7ED44-D62D-4218-9C47-82141F3A3F95}" type="datetimeFigureOut">
              <a:rPr lang="es-ES" smtClean="0"/>
              <a:pPr/>
              <a:t>29/09/2009</a:t>
            </a:fld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228600"/>
          </a:xfrm>
        </p:spPr>
        <p:txBody>
          <a:bodyPr/>
          <a:lstStyle>
            <a:lvl1pPr algn="r">
              <a:defRPr sz="800" b="0">
                <a:solidFill>
                  <a:srgbClr val="777777"/>
                </a:solidFill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2050" name="Image" r:id="rId3" imgW="12698413" imgH="9523810" progId="">
              <p:embed/>
            </p:oleObj>
          </a:graphicData>
        </a:graphic>
      </p:graphicFrame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448050" y="2009775"/>
            <a:ext cx="5181600" cy="22098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448050" y="4286250"/>
            <a:ext cx="5181600" cy="9239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solidFill>
                  <a:srgbClr val="CC5700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0" y="6553200"/>
            <a:ext cx="2133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fld id="{59D7ED44-D62D-4218-9C47-82141F3A3F95}" type="datetimeFigureOut">
              <a:rPr lang="es-ES" smtClean="0"/>
              <a:pPr/>
              <a:t>29/09/2009</a:t>
            </a:fld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228600"/>
          </a:xfrm>
        </p:spPr>
        <p:txBody>
          <a:bodyPr/>
          <a:lstStyle>
            <a:lvl1pPr algn="r">
              <a:defRPr sz="800" b="0">
                <a:solidFill>
                  <a:srgbClr val="777777"/>
                </a:solidFill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4F79-8BD3-42CF-AA9A-CDE0D825416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4F79-8BD3-42CF-AA9A-CDE0D82541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4850" y="76200"/>
            <a:ext cx="7981950" cy="1019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714375" y="1247775"/>
            <a:ext cx="8220075" cy="5191125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tabla</a:t>
            </a:r>
            <a:endParaRPr lang="es-E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8C120-6831-4DCF-AD86-4A7E0B4882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C7F98-D372-4121-B2EB-95E784188E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A1495-2390-41E1-AA74-ECD53CC3A6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009B8-58C2-40B7-8F8A-05D29CCEC3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40915-F41F-4071-AF50-AC925E1E40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284A0-0749-4B16-88AF-C39B9147B9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621E-D8A5-47FA-8BB1-70204678F3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8AE6-E3BF-43EB-9C0A-92931C5ABE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58C19-37C6-4D7B-9595-1901FC645F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5887-F810-42BE-8BA5-4A6CBA7BB0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057400" cy="63627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4850" y="76200"/>
            <a:ext cx="6019800" cy="63627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C93FC-BC4F-4064-97E5-908DDEEC59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14375" y="1247775"/>
            <a:ext cx="4033838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00613" y="1247775"/>
            <a:ext cx="403383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8" descr="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0756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solidFill>
                  <a:srgbClr val="777777"/>
                </a:solidFill>
                <a:latin typeface="Arial" pitchFamily="34" charset="0"/>
              </a:defRPr>
            </a:lvl1pPr>
          </a:lstStyle>
          <a:p>
            <a:endParaRPr lang="es-ES"/>
          </a:p>
        </p:txBody>
      </p:sp>
      <p:pic>
        <p:nvPicPr>
          <p:cNvPr id="3078" name="Picture 20" descr="rti_ClearBack_logover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756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endParaRPr lang="es-ES"/>
          </a:p>
        </p:txBody>
      </p:sp>
      <p:pic>
        <p:nvPicPr>
          <p:cNvPr id="1032" name="Picture 6" descr="rti_ClearBack_logover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pitchFamily="34" charset="0"/>
                <a:cs typeface="+mn-cs"/>
              </a:defRPr>
            </a:lvl1pPr>
          </a:lstStyle>
          <a:p>
            <a:fld id="{6896E943-7CFE-4D50-AD82-74CDEF98F6E7}" type="slidenum">
              <a:rPr lang="es-ES" smtClean="0"/>
              <a:pPr/>
              <a:t>‹Nº›</a:t>
            </a:fld>
            <a:endParaRPr lang="es-E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6588125" y="6453188"/>
          <a:ext cx="1411288" cy="325437"/>
        </p:xfrm>
        <a:graphic>
          <a:graphicData uri="http://schemas.openxmlformats.org/presentationml/2006/ole">
            <p:oleObj spid="_x0000_s1026" name="Image" r:id="rId18" imgW="3542857" imgH="10920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2" descr="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76200"/>
            <a:ext cx="7981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247775"/>
            <a:ext cx="8220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35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77777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3080" name="Picture 6" descr="rti_ClearBack_logover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10550" y="6440488"/>
            <a:ext cx="80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3400" y="6554788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2715144-A730-4F16-87CD-1D97F96879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s-ES">
              <a:latin typeface="Arial" pitchFamily="34" charset="0"/>
              <a:cs typeface="+mn-cs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0" y="933450"/>
            <a:ext cx="92392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s-ES">
              <a:latin typeface="Arial" pitchFamily="34" charset="0"/>
              <a:cs typeface="+mn-cs"/>
            </a:endParaRP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6588125" y="6453188"/>
          <a:ext cx="1411288" cy="325437"/>
        </p:xfrm>
        <a:graphic>
          <a:graphicData uri="http://schemas.openxmlformats.org/presentationml/2006/ole">
            <p:oleObj spid="_x0000_s3074" name="Image" r:id="rId17" imgW="3542857" imgH="10920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53C79"/>
          </a:solidFill>
          <a:latin typeface="Arial" pitchFamily="34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314450" indent="-3429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57350" indent="-22860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110000"/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717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861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943350" indent="-285750" algn="l" rtl="0" eaLnBrk="1" fontAlgn="base" hangingPunct="1">
        <a:spcBef>
          <a:spcPct val="20000"/>
        </a:spcBef>
        <a:spcAft>
          <a:spcPct val="0"/>
        </a:spcAft>
        <a:buClr>
          <a:srgbClr val="053C79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Comunicaciones</a:t>
            </a:r>
            <a:br>
              <a:rPr lang="es-ES" dirty="0" smtClean="0"/>
            </a:br>
            <a:r>
              <a:rPr lang="es-ES" dirty="0" smtClean="0"/>
              <a:t>Cliente/Servidor</a:t>
            </a:r>
            <a:br>
              <a:rPr lang="es-ES" dirty="0" smtClean="0"/>
            </a:br>
            <a:r>
              <a:rPr lang="es-ES" dirty="0" smtClean="0"/>
              <a:t>sobre DDS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 smtClean="0"/>
              <a:t>DDS-CS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DDS (Data </a:t>
            </a:r>
            <a:r>
              <a:rPr lang="es-ES" sz="2400" dirty="0" err="1" smtClean="0"/>
              <a:t>Distribution</a:t>
            </a:r>
            <a:r>
              <a:rPr lang="es-ES" sz="2400" dirty="0" smtClean="0"/>
              <a:t> </a:t>
            </a:r>
            <a:r>
              <a:rPr lang="es-ES" sz="2400" dirty="0" err="1" smtClean="0"/>
              <a:t>Service</a:t>
            </a:r>
            <a:r>
              <a:rPr lang="es-ES" sz="2400" dirty="0" smtClean="0"/>
              <a:t> </a:t>
            </a:r>
            <a:r>
              <a:rPr lang="es-ES" sz="2400" dirty="0" err="1" smtClean="0"/>
              <a:t>for</a:t>
            </a:r>
            <a:r>
              <a:rPr lang="es-ES" sz="2400" dirty="0" smtClean="0"/>
              <a:t> Real-Time </a:t>
            </a:r>
            <a:r>
              <a:rPr lang="es-ES" sz="2400" dirty="0" err="1" smtClean="0"/>
              <a:t>Systems</a:t>
            </a:r>
            <a:r>
              <a:rPr lang="es-ES" sz="2400" dirty="0" smtClean="0"/>
              <a:t>) es una especificación OMG de un modelo de comunicación por publicación/subscripción centrado en los datos (DCPS, Data </a:t>
            </a:r>
            <a:r>
              <a:rPr lang="es-ES" sz="2400" dirty="0" err="1" smtClean="0"/>
              <a:t>Centric</a:t>
            </a:r>
            <a:r>
              <a:rPr lang="es-ES" sz="2400" dirty="0" smtClean="0"/>
              <a:t> </a:t>
            </a:r>
            <a:r>
              <a:rPr lang="es-ES" sz="2400" dirty="0" err="1" smtClean="0"/>
              <a:t>Publish</a:t>
            </a:r>
            <a:r>
              <a:rPr lang="es-ES" sz="2400" dirty="0" smtClean="0"/>
              <a:t>/Subscribe) para la transmisión de datos en sistemas de tiempo real.</a:t>
            </a:r>
          </a:p>
          <a:p>
            <a:r>
              <a:rPr lang="es-ES" sz="2400" dirty="0" smtClean="0"/>
              <a:t>Es un </a:t>
            </a:r>
            <a:r>
              <a:rPr lang="es-ES" sz="2400" i="1" dirty="0" smtClean="0"/>
              <a:t>middleware</a:t>
            </a:r>
            <a:r>
              <a:rPr lang="es-ES" sz="2400" dirty="0" smtClean="0"/>
              <a:t> de red que:</a:t>
            </a:r>
          </a:p>
          <a:p>
            <a:pPr lvl="1"/>
            <a:r>
              <a:rPr lang="es-ES" sz="2000" dirty="0" smtClean="0"/>
              <a:t>Simplifica y estandariza la transmisión de datos en sistemas de tiempo real distribuidos,</a:t>
            </a:r>
          </a:p>
          <a:p>
            <a:pPr lvl="1"/>
            <a:r>
              <a:rPr lang="es-ES" sz="2000" dirty="0" smtClean="0"/>
              <a:t>Comunicación robusta (sin punto único de fallo) y eficiente (mínima latencia)</a:t>
            </a:r>
          </a:p>
          <a:p>
            <a:pPr lvl="1"/>
            <a:r>
              <a:rPr lang="es-ES" sz="2000" dirty="0" smtClean="0"/>
              <a:t>Calidades de servicio que permiten controlar las características de la comunicación. </a:t>
            </a:r>
          </a:p>
          <a:p>
            <a:pPr lvl="1"/>
            <a:endParaRPr lang="es-ES" sz="20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</a:t>
            </a:r>
            <a:endParaRPr lang="es-ES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357562"/>
            <a:ext cx="7321660" cy="307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00100" y="1428736"/>
            <a:ext cx="7715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Los nodos que producen información (publicadores) crean </a:t>
            </a:r>
            <a:r>
              <a:rPr lang="es-ES" i="1" dirty="0" smtClean="0"/>
              <a:t>tópicos</a:t>
            </a:r>
            <a:r>
              <a:rPr lang="es-ES" dirty="0" smtClean="0"/>
              <a:t> (por ejemplo, temperatura, localización, presión, etc.) y publican </a:t>
            </a:r>
            <a:r>
              <a:rPr lang="es-ES" i="1" dirty="0" smtClean="0"/>
              <a:t>muestras</a:t>
            </a:r>
            <a:r>
              <a:rPr lang="es-ES" dirty="0" smtClean="0"/>
              <a:t>. DDS entrega la muestra a todos los nodos subscriptores que se declaran interesados en ese </a:t>
            </a:r>
            <a:r>
              <a:rPr lang="es-ES" i="1" dirty="0" smtClean="0"/>
              <a:t>tópico</a:t>
            </a:r>
            <a:r>
              <a:rPr lang="es-ES" dirty="0" smtClean="0"/>
              <a:t>. Cualquier nodo puede ser un publicador, un subscriptor o ambas cosas simultáneamente.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Cliente Servidor sobre DDS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DDS </a:t>
            </a:r>
            <a:r>
              <a:rPr lang="es-ES" dirty="0" smtClean="0"/>
              <a:t>implementa el modelo </a:t>
            </a:r>
            <a:r>
              <a:rPr lang="es-ES" dirty="0" smtClean="0"/>
              <a:t>publicación/subscripción pero </a:t>
            </a:r>
            <a:r>
              <a:rPr lang="es-ES" dirty="0" smtClean="0"/>
              <a:t>no llamadas a procedimiento </a:t>
            </a:r>
            <a:r>
              <a:rPr lang="es-ES" dirty="0" smtClean="0"/>
              <a:t>remoto</a:t>
            </a:r>
          </a:p>
          <a:p>
            <a:endParaRPr lang="es-ES" dirty="0" smtClean="0"/>
          </a:p>
          <a:p>
            <a:r>
              <a:rPr lang="es-ES" dirty="0" smtClean="0"/>
              <a:t>Con </a:t>
            </a:r>
            <a:r>
              <a:rPr lang="es-ES" dirty="0" smtClean="0"/>
              <a:t>DDS </a:t>
            </a:r>
            <a:r>
              <a:rPr lang="es-ES" dirty="0" smtClean="0"/>
              <a:t>se puede  </a:t>
            </a:r>
            <a:r>
              <a:rPr lang="es-ES" dirty="0" smtClean="0"/>
              <a:t>implementar este patrón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 </a:t>
            </a:r>
            <a:r>
              <a:rPr lang="es-ES" dirty="0" smtClean="0"/>
              <a:t>Dada una función remota a la que </a:t>
            </a:r>
            <a:r>
              <a:rPr lang="es-ES" dirty="0" smtClean="0"/>
              <a:t>se quiera </a:t>
            </a:r>
            <a:r>
              <a:rPr lang="es-ES" dirty="0" smtClean="0"/>
              <a:t>llamar, </a:t>
            </a:r>
            <a:r>
              <a:rPr lang="es-ES" dirty="0" smtClean="0"/>
              <a:t>se deben </a:t>
            </a:r>
            <a:r>
              <a:rPr lang="es-ES" dirty="0" smtClean="0"/>
              <a:t>crear un par de tópicos, uno para los parámetros de entrada de la función y otro para los de salida, así como codificar el comportamiento </a:t>
            </a:r>
            <a:r>
              <a:rPr lang="es-ES" dirty="0" smtClean="0"/>
              <a:t>cliente/servidor…</a:t>
            </a: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Cliente Servidor sobre DDS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myService.idl:</a:t>
            </a:r>
          </a:p>
          <a:p>
            <a:pPr lvl="1">
              <a:buNone/>
            </a:pPr>
            <a:r>
              <a:rPr lang="es-ES" sz="1800" dirty="0" err="1" smtClean="0"/>
              <a:t>typedef</a:t>
            </a:r>
            <a:r>
              <a:rPr lang="es-ES" sz="1800" dirty="0" smtClean="0"/>
              <a:t>  </a:t>
            </a:r>
            <a:r>
              <a:rPr lang="es-ES" sz="1800" dirty="0" err="1" smtClean="0"/>
              <a:t>sequence</a:t>
            </a:r>
            <a:r>
              <a:rPr lang="es-ES" sz="1800" dirty="0" smtClean="0"/>
              <a:t>&lt;octet,128&gt; Key;</a:t>
            </a:r>
          </a:p>
          <a:p>
            <a:pPr lvl="1">
              <a:buNone/>
            </a:pPr>
            <a:r>
              <a:rPr lang="es-ES" sz="1800" dirty="0" smtClean="0"/>
              <a:t>interface </a:t>
            </a:r>
            <a:r>
              <a:rPr lang="es-ES" sz="1800" dirty="0" err="1" smtClean="0"/>
              <a:t>myService</a:t>
            </a:r>
            <a:r>
              <a:rPr lang="es-ES" sz="1800" dirty="0" smtClean="0"/>
              <a:t>{</a:t>
            </a:r>
          </a:p>
          <a:p>
            <a:pPr lvl="2">
              <a:buNone/>
            </a:pPr>
            <a:r>
              <a:rPr lang="es-ES" sz="1800" dirty="0" err="1" smtClean="0"/>
              <a:t>long</a:t>
            </a:r>
            <a:r>
              <a:rPr lang="es-ES" sz="1800" dirty="0" smtClean="0"/>
              <a:t> fun1(in Key param1, </a:t>
            </a:r>
            <a:r>
              <a:rPr lang="es-ES" sz="1800" dirty="0" err="1" smtClean="0"/>
              <a:t>inout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param2, </a:t>
            </a:r>
            <a:r>
              <a:rPr lang="es-ES" sz="1800" dirty="0" err="1" smtClean="0"/>
              <a:t>out</a:t>
            </a:r>
            <a:r>
              <a:rPr lang="es-ES" sz="1800" dirty="0" smtClean="0"/>
              <a:t>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param3);</a:t>
            </a:r>
          </a:p>
          <a:p>
            <a:pPr lvl="2">
              <a:buNone/>
            </a:pPr>
            <a:r>
              <a:rPr lang="es-ES" sz="1800" dirty="0" err="1" smtClean="0"/>
              <a:t>long</a:t>
            </a:r>
            <a:r>
              <a:rPr lang="es-ES" sz="1800" dirty="0" smtClean="0"/>
              <a:t> fun2(in Key param2);</a:t>
            </a:r>
            <a:endParaRPr lang="es-ES" sz="1600" dirty="0" smtClean="0"/>
          </a:p>
          <a:p>
            <a:pPr lvl="1">
              <a:buNone/>
            </a:pPr>
            <a:r>
              <a:rPr lang="es-ES" sz="1800" dirty="0" smtClean="0"/>
              <a:t>}</a:t>
            </a:r>
            <a:endParaRPr lang="es-ES" sz="1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00034" y="3500438"/>
          <a:ext cx="8384874" cy="2363799"/>
        </p:xfrm>
        <a:graphic>
          <a:graphicData uri="http://schemas.openxmlformats.org/presentationml/2006/ole">
            <p:oleObj spid="_x0000_s43010" name="Visio" r:id="rId3" imgW="6442671" imgH="181548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Enfoque Manual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Para cada interface: </a:t>
            </a:r>
          </a:p>
          <a:p>
            <a:pPr lvl="1"/>
            <a:r>
              <a:rPr lang="es-ES" sz="2000" dirty="0" err="1" smtClean="0"/>
              <a:t>myService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myServiceSupport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myServicePlugin</a:t>
            </a:r>
            <a:r>
              <a:rPr lang="es-ES" sz="2000" dirty="0" smtClean="0"/>
              <a:t>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err="1" smtClean="0"/>
              <a:t>myServiceProxy</a:t>
            </a:r>
            <a:r>
              <a:rPr lang="es-ES" sz="2000" dirty="0" smtClean="0"/>
              <a:t>, </a:t>
            </a:r>
            <a:r>
              <a:rPr lang="es-ES" sz="2000" dirty="0" err="1" smtClean="0"/>
              <a:t>myServiceServer</a:t>
            </a:r>
            <a:endParaRPr lang="es-ES" sz="2000" dirty="0" smtClean="0"/>
          </a:p>
          <a:p>
            <a:pPr lvl="1"/>
            <a:r>
              <a:rPr lang="es-ES" sz="2000" dirty="0" err="1" smtClean="0"/>
              <a:t>Client</a:t>
            </a:r>
            <a:r>
              <a:rPr lang="es-ES" sz="2000" dirty="0" smtClean="0"/>
              <a:t> </a:t>
            </a:r>
            <a:r>
              <a:rPr lang="es-ES" sz="2000" dirty="0" err="1" smtClean="0"/>
              <a:t>main</a:t>
            </a:r>
            <a:r>
              <a:rPr lang="es-ES" sz="2000" dirty="0" smtClean="0"/>
              <a:t>, Server </a:t>
            </a:r>
            <a:r>
              <a:rPr lang="es-ES" sz="2000" dirty="0" err="1" smtClean="0"/>
              <a:t>main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Código de cliente y servidor para la gestión de peticiones, inicialización y configuración de entidades DDS…</a:t>
            </a:r>
          </a:p>
          <a:p>
            <a:r>
              <a:rPr lang="es-ES" sz="2400" dirty="0" smtClean="0"/>
              <a:t>Para cada método: </a:t>
            </a:r>
          </a:p>
          <a:p>
            <a:pPr lvl="1"/>
            <a:r>
              <a:rPr lang="es-ES" sz="2000" dirty="0" smtClean="0"/>
              <a:t>fun1Request, fun1RequestSupport, fun1RequestPlugin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smtClean="0"/>
              <a:t>fun1Reply, fun1ReplySupport, fun1ReplyPlugin (</a:t>
            </a:r>
            <a:r>
              <a:rPr lang="es-ES" sz="2000" dirty="0" err="1" smtClean="0"/>
              <a:t>rtiddsgen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smtClean="0"/>
              <a:t>Código de cliente y servidor para gestionar peticiones/respuestas, parámetros…</a:t>
            </a:r>
          </a:p>
          <a:p>
            <a:pPr lvl="1"/>
            <a:endParaRPr lang="es-ES" sz="2000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IDL2DDSCS</a:t>
            </a:r>
            <a:endParaRPr lang="es-E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3116"/>
            <a:ext cx="7870884" cy="37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DDS-CS: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Permite al desarrollador centrarse en el desarrollo de la lógica de aplicación</a:t>
            </a:r>
          </a:p>
          <a:p>
            <a:r>
              <a:rPr lang="es-ES" sz="2400" dirty="0" smtClean="0"/>
              <a:t>Enfoque similar a CORBA pero más sencillo de utilizar y con calidades de servicio configurables.</a:t>
            </a:r>
            <a:endParaRPr lang="es-ES" sz="2400" dirty="0" smtClean="0"/>
          </a:p>
          <a:p>
            <a:r>
              <a:rPr lang="es-ES" sz="2400" dirty="0" smtClean="0"/>
              <a:t>Transparencia. </a:t>
            </a:r>
          </a:p>
          <a:p>
            <a:r>
              <a:rPr lang="es-ES" sz="2400" dirty="0" smtClean="0"/>
              <a:t>Servidor </a:t>
            </a:r>
            <a:r>
              <a:rPr lang="es-ES" sz="2400" dirty="0" err="1" smtClean="0"/>
              <a:t>multithread</a:t>
            </a:r>
            <a:r>
              <a:rPr lang="es-ES" sz="2400" dirty="0" smtClean="0"/>
              <a:t>. </a:t>
            </a:r>
            <a:endParaRPr lang="es-ES" sz="2400" smtClean="0"/>
          </a:p>
          <a:p>
            <a:r>
              <a:rPr lang="es-ES" sz="2400" smtClean="0"/>
              <a:t>Generación </a:t>
            </a:r>
            <a:r>
              <a:rPr lang="es-ES" sz="2400" dirty="0" smtClean="0"/>
              <a:t>automática de: </a:t>
            </a:r>
            <a:endParaRPr lang="es-ES" dirty="0" smtClean="0"/>
          </a:p>
          <a:p>
            <a:pPr lvl="1"/>
            <a:r>
              <a:rPr lang="es-ES" sz="2800" dirty="0" smtClean="0"/>
              <a:t>Código de servidor y cliente.</a:t>
            </a:r>
          </a:p>
          <a:p>
            <a:pPr lvl="1"/>
            <a:r>
              <a:rPr lang="es-ES" sz="2800" dirty="0" smtClean="0"/>
              <a:t>Tópicos Petición y Respuesta.</a:t>
            </a:r>
          </a:p>
          <a:p>
            <a:pPr lvl="1"/>
            <a:r>
              <a:rPr lang="es-ES" sz="2800" dirty="0" smtClean="0"/>
              <a:t>Integración con entorno de desarrollo: (Visual Studio o </a:t>
            </a:r>
            <a:r>
              <a:rPr lang="es-ES" sz="2800" dirty="0" err="1" smtClean="0"/>
              <a:t>makefiles</a:t>
            </a:r>
            <a:r>
              <a:rPr lang="es-ES" sz="2800" dirty="0" smtClean="0"/>
              <a:t>)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tI">
  <a:themeElements>
    <a:clrScheme name="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ti-Eprosima">
  <a:themeElements>
    <a:clrScheme name="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1_Pixel 15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C8641E"/>
      </a:accent1>
      <a:accent2>
        <a:srgbClr val="BED796"/>
      </a:accent2>
      <a:accent3>
        <a:srgbClr val="FFFFFF"/>
      </a:accent3>
      <a:accent4>
        <a:srgbClr val="000000"/>
      </a:accent4>
      <a:accent5>
        <a:srgbClr val="E0B8AB"/>
      </a:accent5>
      <a:accent6>
        <a:srgbClr val="ACC387"/>
      </a:accent6>
      <a:hlink>
        <a:srgbClr val="053C78"/>
      </a:hlink>
      <a:folHlink>
        <a:srgbClr val="BEBEBE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648C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D2D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C8641E"/>
        </a:accent1>
        <a:accent2>
          <a:srgbClr val="BED796"/>
        </a:accent2>
        <a:accent3>
          <a:srgbClr val="FFFFFF"/>
        </a:accent3>
        <a:accent4>
          <a:srgbClr val="000000"/>
        </a:accent4>
        <a:accent5>
          <a:srgbClr val="E0B8AB"/>
        </a:accent5>
        <a:accent6>
          <a:srgbClr val="ACC387"/>
        </a:accent6>
        <a:hlink>
          <a:srgbClr val="053C78"/>
        </a:hlink>
        <a:folHlink>
          <a:srgbClr val="BEBE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</Template>
  <TotalTime>346</TotalTime>
  <Words>386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rtI</vt:lpstr>
      <vt:lpstr>Rti-Eprosima</vt:lpstr>
      <vt:lpstr>1_Pixel</vt:lpstr>
      <vt:lpstr>Image</vt:lpstr>
      <vt:lpstr>Visio</vt:lpstr>
      <vt:lpstr>Comunicaciones Cliente/Servidor sobre DDS</vt:lpstr>
      <vt:lpstr>DDS</vt:lpstr>
      <vt:lpstr>DDS</vt:lpstr>
      <vt:lpstr>Cliente Servidor sobre DDS</vt:lpstr>
      <vt:lpstr>Cliente Servidor sobre DDS</vt:lpstr>
      <vt:lpstr>Enfoque Manual</vt:lpstr>
      <vt:lpstr>IDL2DDSCS</vt:lpstr>
      <vt:lpstr>DDS-CS: Ventajas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Adaptativo</dc:title>
  <dc:creator>RodolfoMartin</dc:creator>
  <cp:lastModifiedBy>RodolfoMartin</cp:lastModifiedBy>
  <cp:revision>69</cp:revision>
  <dcterms:created xsi:type="dcterms:W3CDTF">2009-09-03T15:51:57Z</dcterms:created>
  <dcterms:modified xsi:type="dcterms:W3CDTF">2009-09-29T16:15:46Z</dcterms:modified>
</cp:coreProperties>
</file>