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69" autoAdjust="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C191-6891-4FF3-829D-63122C75BCB4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5E69-B755-4441-B9CD-F24C22F498D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C191-6891-4FF3-829D-63122C75BCB4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5E69-B755-4441-B9CD-F24C22F498D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C191-6891-4FF3-829D-63122C75BCB4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5E69-B755-4441-B9CD-F24C22F498D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C191-6891-4FF3-829D-63122C75BCB4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5E69-B755-4441-B9CD-F24C22F498D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C191-6891-4FF3-829D-63122C75BCB4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5E69-B755-4441-B9CD-F24C22F498D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C191-6891-4FF3-829D-63122C75BCB4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5E69-B755-4441-B9CD-F24C22F498D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C191-6891-4FF3-829D-63122C75BCB4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5E69-B755-4441-B9CD-F24C22F498D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C191-6891-4FF3-829D-63122C75BCB4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5E69-B755-4441-B9CD-F24C22F498D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C191-6891-4FF3-829D-63122C75BCB4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5E69-B755-4441-B9CD-F24C22F498D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C191-6891-4FF3-829D-63122C75BCB4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5E69-B755-4441-B9CD-F24C22F498D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C191-6891-4FF3-829D-63122C75BCB4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7125E69-B755-4441-B9CD-F24C22F498DD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D6C191-6891-4FF3-829D-63122C75BCB4}" type="datetimeFigureOut">
              <a:rPr lang="es-ES" smtClean="0"/>
              <a:t>21/06/2012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125E69-B755-4441-B9CD-F24C22F498DD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DDSCS</a:t>
            </a:r>
            <a:br>
              <a:rPr lang="es-ES" dirty="0" smtClean="0"/>
            </a:br>
            <a:r>
              <a:rPr lang="es-ES" dirty="0" err="1" smtClean="0"/>
              <a:t>Client</a:t>
            </a:r>
            <a:r>
              <a:rPr lang="es-ES" dirty="0" smtClean="0"/>
              <a:t>/Server </a:t>
            </a:r>
            <a:r>
              <a:rPr lang="es-ES" dirty="0" err="1" smtClean="0"/>
              <a:t>over</a:t>
            </a:r>
            <a:r>
              <a:rPr lang="es-ES" dirty="0" smtClean="0"/>
              <a:t> DDS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ordenad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3212976"/>
            <a:ext cx="1440160" cy="1440160"/>
          </a:xfrm>
          <a:prstGeom prst="rect">
            <a:avLst/>
          </a:prstGeom>
        </p:spPr>
      </p:pic>
      <p:pic>
        <p:nvPicPr>
          <p:cNvPr id="5" name="4 Imagen" descr="servid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2924944"/>
            <a:ext cx="1161419" cy="1800200"/>
          </a:xfrm>
          <a:prstGeom prst="rect">
            <a:avLst/>
          </a:prstGeom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About</a:t>
            </a:r>
            <a:r>
              <a:rPr lang="es-ES" dirty="0" smtClean="0"/>
              <a:t> DDSCS</a:t>
            </a:r>
            <a:endParaRPr lang="es-ES" dirty="0"/>
          </a:p>
        </p:txBody>
      </p:sp>
      <p:grpSp>
        <p:nvGrpSpPr>
          <p:cNvPr id="9" name="8 Grupo"/>
          <p:cNvGrpSpPr/>
          <p:nvPr/>
        </p:nvGrpSpPr>
        <p:grpSpPr>
          <a:xfrm>
            <a:off x="3131840" y="2996952"/>
            <a:ext cx="2562225" cy="1781175"/>
            <a:chOff x="3131840" y="2996952"/>
            <a:chExt cx="2562225" cy="1781175"/>
          </a:xfrm>
        </p:grpSpPr>
        <p:pic>
          <p:nvPicPr>
            <p:cNvPr id="7" name="6 Imagen" descr="nub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1840" y="2996952"/>
              <a:ext cx="2562225" cy="1781175"/>
            </a:xfrm>
            <a:prstGeom prst="rect">
              <a:avLst/>
            </a:prstGeom>
          </p:spPr>
        </p:pic>
        <p:sp>
          <p:nvSpPr>
            <p:cNvPr id="8" name="7 CuadroTexto"/>
            <p:cNvSpPr txBox="1"/>
            <p:nvPr/>
          </p:nvSpPr>
          <p:spPr>
            <a:xfrm>
              <a:off x="3779912" y="3645024"/>
              <a:ext cx="13681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>
                  <a:latin typeface="BD Cartoon Shout" pitchFamily="2" charset="0"/>
                </a:rPr>
                <a:t>DDS</a:t>
              </a:r>
              <a:endParaRPr lang="es-ES" b="1" dirty="0">
                <a:latin typeface="BD Cartoon Shout" pitchFamily="2" charset="0"/>
              </a:endParaRPr>
            </a:p>
          </p:txBody>
        </p:sp>
      </p:grpSp>
      <p:sp>
        <p:nvSpPr>
          <p:cNvPr id="10" name="9 Flecha derecha"/>
          <p:cNvSpPr/>
          <p:nvPr/>
        </p:nvSpPr>
        <p:spPr>
          <a:xfrm>
            <a:off x="2123728" y="3068960"/>
            <a:ext cx="4824536" cy="432048"/>
          </a:xfrm>
          <a:prstGeom prst="rightArrow">
            <a:avLst/>
          </a:prstGeom>
          <a:solidFill>
            <a:srgbClr val="0F6FC6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lecha derecha"/>
          <p:cNvSpPr/>
          <p:nvPr/>
        </p:nvSpPr>
        <p:spPr>
          <a:xfrm flipH="1">
            <a:off x="2123728" y="4221088"/>
            <a:ext cx="4824536" cy="432048"/>
          </a:xfrm>
          <a:prstGeom prst="rightArrow">
            <a:avLst/>
          </a:prstGeom>
          <a:solidFill>
            <a:srgbClr val="0F6FC6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" name="13 Grupo"/>
          <p:cNvGrpSpPr/>
          <p:nvPr/>
        </p:nvGrpSpPr>
        <p:grpSpPr>
          <a:xfrm>
            <a:off x="2195736" y="2492896"/>
            <a:ext cx="720080" cy="576064"/>
            <a:chOff x="2195736" y="2492896"/>
            <a:chExt cx="720080" cy="576064"/>
          </a:xfrm>
        </p:grpSpPr>
        <p:pic>
          <p:nvPicPr>
            <p:cNvPr id="12" name="11 Imagen" descr="sobr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9752" y="2780928"/>
              <a:ext cx="445410" cy="288032"/>
            </a:xfrm>
            <a:prstGeom prst="rect">
              <a:avLst/>
            </a:prstGeom>
          </p:spPr>
        </p:pic>
        <p:sp>
          <p:nvSpPr>
            <p:cNvPr id="13" name="12 CuadroTexto"/>
            <p:cNvSpPr txBox="1"/>
            <p:nvPr/>
          </p:nvSpPr>
          <p:spPr>
            <a:xfrm>
              <a:off x="2195736" y="2492896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err="1" smtClean="0"/>
                <a:t>Request</a:t>
              </a:r>
              <a:endParaRPr lang="es-ES" sz="1100" b="1" dirty="0"/>
            </a:p>
          </p:txBody>
        </p:sp>
      </p:grpSp>
      <p:grpSp>
        <p:nvGrpSpPr>
          <p:cNvPr id="18" name="17 Grupo"/>
          <p:cNvGrpSpPr/>
          <p:nvPr/>
        </p:nvGrpSpPr>
        <p:grpSpPr>
          <a:xfrm>
            <a:off x="6156176" y="4653136"/>
            <a:ext cx="720080" cy="549642"/>
            <a:chOff x="6156176" y="4941168"/>
            <a:chExt cx="720080" cy="549642"/>
          </a:xfrm>
        </p:grpSpPr>
        <p:pic>
          <p:nvPicPr>
            <p:cNvPr id="16" name="15 Imagen" descr="sobr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0192" y="4941168"/>
              <a:ext cx="445410" cy="288032"/>
            </a:xfrm>
            <a:prstGeom prst="rect">
              <a:avLst/>
            </a:prstGeom>
          </p:spPr>
        </p:pic>
        <p:sp>
          <p:nvSpPr>
            <p:cNvPr id="17" name="16 CuadroTexto"/>
            <p:cNvSpPr txBox="1"/>
            <p:nvPr/>
          </p:nvSpPr>
          <p:spPr>
            <a:xfrm>
              <a:off x="6156176" y="5229200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err="1" smtClean="0"/>
                <a:t>Reply</a:t>
              </a:r>
              <a:endParaRPr lang="es-ES" sz="1100" b="1" dirty="0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7452320" y="2060848"/>
            <a:ext cx="1368152" cy="720080"/>
            <a:chOff x="7452320" y="2060848"/>
            <a:chExt cx="1368152" cy="720080"/>
          </a:xfrm>
        </p:grpSpPr>
        <p:sp>
          <p:nvSpPr>
            <p:cNvPr id="19" name="18 Llamada de nube"/>
            <p:cNvSpPr/>
            <p:nvPr/>
          </p:nvSpPr>
          <p:spPr>
            <a:xfrm>
              <a:off x="7452320" y="2060848"/>
              <a:ext cx="1368152" cy="720080"/>
            </a:xfrm>
            <a:prstGeom prst="cloud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" name="19 Imagen" descr="ruedas_dentadas5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12360" y="2181436"/>
              <a:ext cx="675139" cy="45547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07407E-6 L 0.42518 -4.0740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42517 1.48148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 are </a:t>
            </a:r>
            <a:r>
              <a:rPr lang="es-ES" dirty="0" err="1" smtClean="0"/>
              <a:t>defined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IDL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 smtClean="0"/>
              <a:t>IDL </a:t>
            </a:r>
            <a:r>
              <a:rPr lang="es-ES" dirty="0" err="1" smtClean="0"/>
              <a:t>structure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s-ES" dirty="0" smtClean="0"/>
              <a:t>IDL </a:t>
            </a:r>
            <a:r>
              <a:rPr lang="es-ES" dirty="0" err="1" smtClean="0"/>
              <a:t>example</a:t>
            </a:r>
            <a:endParaRPr lang="es-E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67544" y="2492896"/>
            <a:ext cx="3888431" cy="3816424"/>
          </a:xfrm>
          <a:prstGeom prst="rect">
            <a:avLst/>
          </a:prstGeom>
          <a:solidFill>
            <a:srgbClr val="95B3D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IDL File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05086" y="2781820"/>
            <a:ext cx="3606874" cy="86320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definitions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5086" y="3789040"/>
            <a:ext cx="3606874" cy="2232248"/>
          </a:xfrm>
          <a:prstGeom prst="rect">
            <a:avLst/>
          </a:prstGeom>
          <a:solidFill>
            <a:srgbClr val="FABF8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Interface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definition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3568" y="4149080"/>
            <a:ext cx="3384376" cy="1656184"/>
          </a:xfrm>
          <a:prstGeom prst="rect">
            <a:avLst/>
          </a:prstGeom>
          <a:solidFill>
            <a:srgbClr val="D9959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Procedure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definitions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4644008" y="2492896"/>
            <a:ext cx="4104456" cy="3108543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ReturnCode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SYSTEM_ERROR,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ACCOUNT_NOT_FOUND,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AUTHORIZATION_ERROR,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NOT_MONEY_ENOUGH,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OPERATION_SUCCESS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struct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Account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AccountNumber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Username;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Password;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};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//@top-level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Bank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deposit(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Account ac,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money);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};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//#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qos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Bank_Library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Bank_Profile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DDSCS </a:t>
            </a:r>
            <a:r>
              <a:rPr lang="es-ES" dirty="0" err="1" smtClean="0"/>
              <a:t>application’s</a:t>
            </a:r>
            <a:r>
              <a:rPr lang="es-ES" dirty="0" smtClean="0"/>
              <a:t> </a:t>
            </a:r>
            <a:r>
              <a:rPr lang="es-ES" dirty="0" err="1" smtClean="0"/>
              <a:t>components</a:t>
            </a:r>
            <a:endParaRPr lang="es-E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916832"/>
            <a:ext cx="288032" cy="87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24 Grupo"/>
          <p:cNvGrpSpPr/>
          <p:nvPr/>
        </p:nvGrpSpPr>
        <p:grpSpPr>
          <a:xfrm>
            <a:off x="683568" y="4581128"/>
            <a:ext cx="7632848" cy="1656184"/>
            <a:chOff x="683568" y="4581128"/>
            <a:chExt cx="7632848" cy="1656184"/>
          </a:xfrm>
        </p:grpSpPr>
        <p:sp>
          <p:nvSpPr>
            <p:cNvPr id="9" name="8 Rectángulo"/>
            <p:cNvSpPr/>
            <p:nvPr/>
          </p:nvSpPr>
          <p:spPr>
            <a:xfrm>
              <a:off x="683568" y="4581128"/>
              <a:ext cx="7632848" cy="16561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" b="1" dirty="0"/>
                <a:t> </a:t>
              </a:r>
              <a:r>
                <a:rPr lang="es-ES" b="1" dirty="0" smtClean="0"/>
                <a:t>      DDSCS </a:t>
              </a:r>
              <a:r>
                <a:rPr lang="es-ES" b="1" dirty="0" err="1" smtClean="0"/>
                <a:t>application</a:t>
              </a:r>
              <a:endParaRPr lang="es-ES" b="1" dirty="0"/>
            </a:p>
          </p:txBody>
        </p:sp>
        <p:pic>
          <p:nvPicPr>
            <p:cNvPr id="11" name="10 Imagen" descr="application_icon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7" y="4653136"/>
              <a:ext cx="360040" cy="270030"/>
            </a:xfrm>
            <a:prstGeom prst="rect">
              <a:avLst/>
            </a:prstGeom>
          </p:spPr>
        </p:pic>
      </p:grpSp>
      <p:grpSp>
        <p:nvGrpSpPr>
          <p:cNvPr id="15" name="14 Grupo"/>
          <p:cNvGrpSpPr/>
          <p:nvPr/>
        </p:nvGrpSpPr>
        <p:grpSpPr>
          <a:xfrm>
            <a:off x="2051720" y="5157192"/>
            <a:ext cx="1152128" cy="981690"/>
            <a:chOff x="2051720" y="5157192"/>
            <a:chExt cx="1152128" cy="981690"/>
          </a:xfrm>
        </p:grpSpPr>
        <p:pic>
          <p:nvPicPr>
            <p:cNvPr id="12" name="11 Imagen" descr="library-icon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5736" y="5157192"/>
              <a:ext cx="720080" cy="720080"/>
            </a:xfrm>
            <a:prstGeom prst="rect">
              <a:avLst/>
            </a:prstGeom>
          </p:spPr>
        </p:pic>
        <p:sp>
          <p:nvSpPr>
            <p:cNvPr id="13" name="12 CuadroTexto"/>
            <p:cNvSpPr txBox="1"/>
            <p:nvPr/>
          </p:nvSpPr>
          <p:spPr>
            <a:xfrm>
              <a:off x="2051720" y="5877272"/>
              <a:ext cx="1152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smtClean="0"/>
                <a:t>DDSCS </a:t>
              </a:r>
              <a:r>
                <a:rPr lang="es-ES" sz="1100" dirty="0" err="1" smtClean="0"/>
                <a:t>library</a:t>
              </a:r>
              <a:endParaRPr lang="es-ES" sz="1100" dirty="0"/>
            </a:p>
          </p:txBody>
        </p:sp>
      </p:grpSp>
      <p:sp>
        <p:nvSpPr>
          <p:cNvPr id="14" name="13 Cruz"/>
          <p:cNvSpPr/>
          <p:nvPr/>
        </p:nvSpPr>
        <p:spPr>
          <a:xfrm>
            <a:off x="4211960" y="5301208"/>
            <a:ext cx="432048" cy="43204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2" name="21 Grupo"/>
          <p:cNvGrpSpPr/>
          <p:nvPr/>
        </p:nvGrpSpPr>
        <p:grpSpPr>
          <a:xfrm>
            <a:off x="5940152" y="5157192"/>
            <a:ext cx="1152128" cy="981690"/>
            <a:chOff x="5940152" y="5157192"/>
            <a:chExt cx="1152128" cy="981690"/>
          </a:xfrm>
        </p:grpSpPr>
        <p:grpSp>
          <p:nvGrpSpPr>
            <p:cNvPr id="20" name="19 Grupo"/>
            <p:cNvGrpSpPr/>
            <p:nvPr/>
          </p:nvGrpSpPr>
          <p:grpSpPr>
            <a:xfrm>
              <a:off x="5940152" y="5157192"/>
              <a:ext cx="1112851" cy="720080"/>
              <a:chOff x="5796136" y="5085184"/>
              <a:chExt cx="1224136" cy="792088"/>
            </a:xfrm>
          </p:grpSpPr>
          <p:pic>
            <p:nvPicPr>
              <p:cNvPr id="16" name="15 Imagen" descr="code_icon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796136" y="5085184"/>
                <a:ext cx="792088" cy="792088"/>
              </a:xfrm>
              <a:prstGeom prst="rect">
                <a:avLst/>
              </a:prstGeom>
            </p:spPr>
          </p:pic>
          <p:pic>
            <p:nvPicPr>
              <p:cNvPr id="17" name="16 Imagen" descr="code_icon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940152" y="5085184"/>
                <a:ext cx="792088" cy="792088"/>
              </a:xfrm>
              <a:prstGeom prst="rect">
                <a:avLst/>
              </a:prstGeom>
            </p:spPr>
          </p:pic>
          <p:pic>
            <p:nvPicPr>
              <p:cNvPr id="18" name="17 Imagen" descr="code_icon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84168" y="5085184"/>
                <a:ext cx="792088" cy="792088"/>
              </a:xfrm>
              <a:prstGeom prst="rect">
                <a:avLst/>
              </a:prstGeom>
            </p:spPr>
          </p:pic>
          <p:pic>
            <p:nvPicPr>
              <p:cNvPr id="19" name="18 Imagen" descr="code_icon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28184" y="5085184"/>
                <a:ext cx="792088" cy="792088"/>
              </a:xfrm>
              <a:prstGeom prst="rect">
                <a:avLst/>
              </a:prstGeom>
            </p:spPr>
          </p:pic>
        </p:grpSp>
        <p:sp>
          <p:nvSpPr>
            <p:cNvPr id="21" name="20 CuadroTexto"/>
            <p:cNvSpPr txBox="1"/>
            <p:nvPr/>
          </p:nvSpPr>
          <p:spPr>
            <a:xfrm>
              <a:off x="5940152" y="5877272"/>
              <a:ext cx="1152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err="1" smtClean="0"/>
                <a:t>Code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generated</a:t>
              </a:r>
              <a:endParaRPr lang="es-ES" sz="1100" dirty="0" smtClean="0"/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5652120" y="3501008"/>
            <a:ext cx="1719808" cy="351656"/>
            <a:chOff x="5652120" y="3501008"/>
            <a:chExt cx="1719808" cy="351656"/>
          </a:xfrm>
        </p:grpSpPr>
        <p:sp>
          <p:nvSpPr>
            <p:cNvPr id="23" name="22 Rectángulo"/>
            <p:cNvSpPr/>
            <p:nvPr/>
          </p:nvSpPr>
          <p:spPr>
            <a:xfrm>
              <a:off x="5652120" y="3501008"/>
              <a:ext cx="1719808" cy="3516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" sz="1200" b="1" dirty="0"/>
                <a:t> </a:t>
              </a:r>
              <a:r>
                <a:rPr lang="es-ES" sz="1200" b="1" dirty="0" smtClean="0"/>
                <a:t>      </a:t>
              </a:r>
              <a:r>
                <a:rPr lang="es-ES" sz="1200" b="1" dirty="0" err="1" smtClean="0"/>
                <a:t>Code</a:t>
              </a:r>
              <a:r>
                <a:rPr lang="es-ES" sz="1200" b="1" dirty="0" smtClean="0"/>
                <a:t> </a:t>
              </a:r>
              <a:r>
                <a:rPr lang="es-ES" sz="1200" b="1" dirty="0" err="1" smtClean="0"/>
                <a:t>generator</a:t>
              </a:r>
              <a:endParaRPr lang="es-ES" sz="1200" b="1" dirty="0"/>
            </a:p>
          </p:txBody>
        </p:sp>
        <p:pic>
          <p:nvPicPr>
            <p:cNvPr id="24" name="23 Imagen" descr="application_icon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52120" y="3573016"/>
              <a:ext cx="288032" cy="216024"/>
            </a:xfrm>
            <a:prstGeom prst="rect">
              <a:avLst/>
            </a:prstGeom>
          </p:spPr>
        </p:pic>
      </p:grpSp>
      <p:sp>
        <p:nvSpPr>
          <p:cNvPr id="27" name="26 Flecha abajo"/>
          <p:cNvSpPr/>
          <p:nvPr/>
        </p:nvSpPr>
        <p:spPr>
          <a:xfrm>
            <a:off x="6300192" y="2852936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Flecha abajo"/>
          <p:cNvSpPr/>
          <p:nvPr/>
        </p:nvSpPr>
        <p:spPr>
          <a:xfrm>
            <a:off x="6300192" y="3933056"/>
            <a:ext cx="28803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generator</a:t>
            </a:r>
            <a:endParaRPr lang="es-ES" dirty="0"/>
          </a:p>
        </p:txBody>
      </p:sp>
      <p:grpSp>
        <p:nvGrpSpPr>
          <p:cNvPr id="3" name="2 Grupo"/>
          <p:cNvGrpSpPr/>
          <p:nvPr/>
        </p:nvGrpSpPr>
        <p:grpSpPr>
          <a:xfrm>
            <a:off x="1547664" y="3789040"/>
            <a:ext cx="1656184" cy="351656"/>
            <a:chOff x="5652120" y="3501008"/>
            <a:chExt cx="1719808" cy="351656"/>
          </a:xfrm>
        </p:grpSpPr>
        <p:sp>
          <p:nvSpPr>
            <p:cNvPr id="4" name="3 Rectángulo"/>
            <p:cNvSpPr/>
            <p:nvPr/>
          </p:nvSpPr>
          <p:spPr>
            <a:xfrm>
              <a:off x="5652120" y="3501008"/>
              <a:ext cx="1719808" cy="3516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" sz="1200" b="1" dirty="0"/>
                <a:t> </a:t>
              </a:r>
              <a:r>
                <a:rPr lang="es-ES" sz="1200" b="1" dirty="0" smtClean="0"/>
                <a:t>      </a:t>
              </a:r>
              <a:r>
                <a:rPr lang="es-ES" sz="1200" b="1" dirty="0" err="1" smtClean="0"/>
                <a:t>Code</a:t>
              </a:r>
              <a:r>
                <a:rPr lang="es-ES" sz="1200" b="1" dirty="0" smtClean="0"/>
                <a:t> </a:t>
              </a:r>
              <a:r>
                <a:rPr lang="es-ES" sz="1200" b="1" dirty="0" err="1" smtClean="0"/>
                <a:t>generator</a:t>
              </a:r>
              <a:endParaRPr lang="es-ES" sz="1200" b="1" dirty="0"/>
            </a:p>
          </p:txBody>
        </p:sp>
        <p:pic>
          <p:nvPicPr>
            <p:cNvPr id="5" name="4 Imagen" descr="application_icon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2120" y="3573016"/>
              <a:ext cx="288032" cy="216024"/>
            </a:xfrm>
            <a:prstGeom prst="rect">
              <a:avLst/>
            </a:prstGeom>
          </p:spPr>
        </p:pic>
      </p:grpSp>
      <p:sp>
        <p:nvSpPr>
          <p:cNvPr id="6" name="5 Flecha abajo"/>
          <p:cNvSpPr/>
          <p:nvPr/>
        </p:nvSpPr>
        <p:spPr>
          <a:xfrm rot="16200000">
            <a:off x="971600" y="3717032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573016"/>
            <a:ext cx="288032" cy="87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Flecha doblada"/>
          <p:cNvSpPr/>
          <p:nvPr/>
        </p:nvSpPr>
        <p:spPr>
          <a:xfrm>
            <a:off x="3347864" y="1988840"/>
            <a:ext cx="288032" cy="194421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12" name="11 Grupo"/>
          <p:cNvGrpSpPr/>
          <p:nvPr/>
        </p:nvGrpSpPr>
        <p:grpSpPr>
          <a:xfrm>
            <a:off x="3779912" y="1844824"/>
            <a:ext cx="1152128" cy="351656"/>
            <a:chOff x="3779912" y="1844824"/>
            <a:chExt cx="1152128" cy="351656"/>
          </a:xfrm>
        </p:grpSpPr>
        <p:sp>
          <p:nvSpPr>
            <p:cNvPr id="10" name="9 Rectángulo"/>
            <p:cNvSpPr/>
            <p:nvPr/>
          </p:nvSpPr>
          <p:spPr>
            <a:xfrm>
              <a:off x="3779912" y="1844824"/>
              <a:ext cx="1152128" cy="3516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" sz="1200" b="1" dirty="0"/>
                <a:t> </a:t>
              </a:r>
              <a:r>
                <a:rPr lang="es-ES" sz="1200" b="1" dirty="0" smtClean="0"/>
                <a:t>      </a:t>
              </a:r>
              <a:r>
                <a:rPr lang="es-ES" sz="1200" b="1" dirty="0" err="1" smtClean="0"/>
                <a:t>rtiddsgen</a:t>
              </a:r>
              <a:endParaRPr lang="es-ES" sz="1200" b="1" dirty="0"/>
            </a:p>
          </p:txBody>
        </p:sp>
        <p:pic>
          <p:nvPicPr>
            <p:cNvPr id="11" name="10 Imagen" descr="application_icon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9912" y="1916832"/>
              <a:ext cx="277376" cy="216024"/>
            </a:xfrm>
            <a:prstGeom prst="rect">
              <a:avLst/>
            </a:prstGeom>
          </p:spPr>
        </p:pic>
      </p:grpSp>
      <p:sp>
        <p:nvSpPr>
          <p:cNvPr id="13" name="12 Flecha abajo"/>
          <p:cNvSpPr/>
          <p:nvPr/>
        </p:nvSpPr>
        <p:spPr>
          <a:xfrm rot="16200000">
            <a:off x="5364088" y="1700808"/>
            <a:ext cx="14401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Flecha doblada"/>
          <p:cNvSpPr/>
          <p:nvPr/>
        </p:nvSpPr>
        <p:spPr>
          <a:xfrm>
            <a:off x="3347864" y="2924944"/>
            <a:ext cx="288032" cy="12241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18" name="17 Grupo"/>
          <p:cNvGrpSpPr/>
          <p:nvPr/>
        </p:nvGrpSpPr>
        <p:grpSpPr>
          <a:xfrm>
            <a:off x="3491880" y="2708920"/>
            <a:ext cx="1584176" cy="909682"/>
            <a:chOff x="5580112" y="1556792"/>
            <a:chExt cx="1584176" cy="909682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4168" y="1556792"/>
              <a:ext cx="288032" cy="871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19 CuadroTexto"/>
            <p:cNvSpPr txBox="1"/>
            <p:nvPr/>
          </p:nvSpPr>
          <p:spPr>
            <a:xfrm>
              <a:off x="5580112" y="2204864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1100" dirty="0" err="1" smtClean="0"/>
                <a:t>Request</a:t>
              </a:r>
              <a:r>
                <a:rPr lang="es-ES" sz="1100" dirty="0" smtClean="0"/>
                <a:t>/</a:t>
              </a:r>
              <a:r>
                <a:rPr lang="es-ES" sz="1100" dirty="0" err="1" smtClean="0"/>
                <a:t>Reply</a:t>
              </a:r>
              <a:r>
                <a:rPr lang="es-ES" sz="1100" dirty="0" smtClean="0"/>
                <a:t> IDL</a:t>
              </a:r>
            </a:p>
          </p:txBody>
        </p:sp>
      </p:grpSp>
      <p:sp>
        <p:nvSpPr>
          <p:cNvPr id="21" name="20 Flecha abajo"/>
          <p:cNvSpPr/>
          <p:nvPr/>
        </p:nvSpPr>
        <p:spPr>
          <a:xfrm rot="16200000">
            <a:off x="4860032" y="2708920"/>
            <a:ext cx="14401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2" name="21 Grupo"/>
          <p:cNvGrpSpPr/>
          <p:nvPr/>
        </p:nvGrpSpPr>
        <p:grpSpPr>
          <a:xfrm>
            <a:off x="5364088" y="2780928"/>
            <a:ext cx="1152128" cy="351656"/>
            <a:chOff x="3779912" y="1844824"/>
            <a:chExt cx="1152128" cy="351656"/>
          </a:xfrm>
        </p:grpSpPr>
        <p:sp>
          <p:nvSpPr>
            <p:cNvPr id="23" name="22 Rectángulo"/>
            <p:cNvSpPr/>
            <p:nvPr/>
          </p:nvSpPr>
          <p:spPr>
            <a:xfrm>
              <a:off x="3779912" y="1844824"/>
              <a:ext cx="1152128" cy="3516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" sz="1200" b="1" dirty="0"/>
                <a:t> </a:t>
              </a:r>
              <a:r>
                <a:rPr lang="es-ES" sz="1200" b="1" dirty="0" smtClean="0"/>
                <a:t>      </a:t>
              </a:r>
              <a:r>
                <a:rPr lang="es-ES" sz="1200" b="1" dirty="0" err="1" smtClean="0"/>
                <a:t>rtiddsgen</a:t>
              </a:r>
              <a:endParaRPr lang="es-ES" sz="1200" b="1" dirty="0"/>
            </a:p>
          </p:txBody>
        </p:sp>
        <p:pic>
          <p:nvPicPr>
            <p:cNvPr id="24" name="23 Imagen" descr="application_icon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9912" y="1916832"/>
              <a:ext cx="277376" cy="216024"/>
            </a:xfrm>
            <a:prstGeom prst="rect">
              <a:avLst/>
            </a:prstGeom>
          </p:spPr>
        </p:pic>
      </p:grpSp>
      <p:sp>
        <p:nvSpPr>
          <p:cNvPr id="25" name="24 Flecha abajo"/>
          <p:cNvSpPr/>
          <p:nvPr/>
        </p:nvSpPr>
        <p:spPr>
          <a:xfrm rot="16200000">
            <a:off x="6876256" y="2708920"/>
            <a:ext cx="14401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7" name="26 Grupo"/>
          <p:cNvGrpSpPr/>
          <p:nvPr/>
        </p:nvGrpSpPr>
        <p:grpSpPr>
          <a:xfrm>
            <a:off x="5580112" y="1700808"/>
            <a:ext cx="1584176" cy="765666"/>
            <a:chOff x="5580112" y="1700808"/>
            <a:chExt cx="1584176" cy="765666"/>
          </a:xfrm>
        </p:grpSpPr>
        <p:sp>
          <p:nvSpPr>
            <p:cNvPr id="15" name="14 CuadroTexto"/>
            <p:cNvSpPr txBox="1"/>
            <p:nvPr/>
          </p:nvSpPr>
          <p:spPr>
            <a:xfrm>
              <a:off x="5580112" y="2204864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Type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definitions</a:t>
              </a:r>
              <a:r>
                <a:rPr lang="es-ES" sz="1100" dirty="0" smtClean="0"/>
                <a:t>’ </a:t>
              </a:r>
              <a:r>
                <a:rPr lang="es-ES" sz="1100" dirty="0" err="1" smtClean="0"/>
                <a:t>code</a:t>
              </a:r>
              <a:endParaRPr lang="es-ES" sz="1100" dirty="0"/>
            </a:p>
          </p:txBody>
        </p:sp>
        <p:pic>
          <p:nvPicPr>
            <p:cNvPr id="26" name="25 Imagen" descr="code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168" y="1700808"/>
              <a:ext cx="504056" cy="504056"/>
            </a:xfrm>
            <a:prstGeom prst="rect">
              <a:avLst/>
            </a:prstGeom>
          </p:spPr>
        </p:pic>
      </p:grpSp>
      <p:grpSp>
        <p:nvGrpSpPr>
          <p:cNvPr id="28" name="27 Grupo"/>
          <p:cNvGrpSpPr/>
          <p:nvPr/>
        </p:nvGrpSpPr>
        <p:grpSpPr>
          <a:xfrm>
            <a:off x="7092280" y="2636912"/>
            <a:ext cx="1584176" cy="934943"/>
            <a:chOff x="5580112" y="1700808"/>
            <a:chExt cx="1584176" cy="934943"/>
          </a:xfrm>
        </p:grpSpPr>
        <p:sp>
          <p:nvSpPr>
            <p:cNvPr id="29" name="28 CuadroTexto"/>
            <p:cNvSpPr txBox="1"/>
            <p:nvPr/>
          </p:nvSpPr>
          <p:spPr>
            <a:xfrm>
              <a:off x="5580112" y="2204864"/>
              <a:ext cx="158417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Request</a:t>
              </a:r>
              <a:r>
                <a:rPr lang="es-ES" sz="1100" dirty="0" smtClean="0"/>
                <a:t>/</a:t>
              </a:r>
              <a:r>
                <a:rPr lang="es-ES" sz="1100" dirty="0" err="1" smtClean="0"/>
                <a:t>Reply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types</a:t>
              </a:r>
              <a:r>
                <a:rPr lang="es-ES" sz="1100" dirty="0" smtClean="0"/>
                <a:t>’ </a:t>
              </a:r>
              <a:r>
                <a:rPr lang="es-ES" sz="1100" dirty="0" err="1" smtClean="0"/>
                <a:t>code</a:t>
              </a:r>
              <a:endParaRPr lang="es-ES" sz="1100" dirty="0" smtClean="0"/>
            </a:p>
          </p:txBody>
        </p:sp>
        <p:pic>
          <p:nvPicPr>
            <p:cNvPr id="30" name="29 Imagen" descr="code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168" y="1700808"/>
              <a:ext cx="504056" cy="504056"/>
            </a:xfrm>
            <a:prstGeom prst="rect">
              <a:avLst/>
            </a:prstGeom>
          </p:spPr>
        </p:pic>
      </p:grpSp>
      <p:sp>
        <p:nvSpPr>
          <p:cNvPr id="31" name="30 Flecha doblada"/>
          <p:cNvSpPr/>
          <p:nvPr/>
        </p:nvSpPr>
        <p:spPr>
          <a:xfrm flipV="1">
            <a:off x="3347864" y="4077072"/>
            <a:ext cx="288032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32" name="31 Grupo"/>
          <p:cNvGrpSpPr/>
          <p:nvPr/>
        </p:nvGrpSpPr>
        <p:grpSpPr>
          <a:xfrm>
            <a:off x="3419872" y="4869160"/>
            <a:ext cx="1584176" cy="765666"/>
            <a:chOff x="5580112" y="1700808"/>
            <a:chExt cx="1584176" cy="765666"/>
          </a:xfrm>
        </p:grpSpPr>
        <p:sp>
          <p:nvSpPr>
            <p:cNvPr id="33" name="32 CuadroTexto"/>
            <p:cNvSpPr txBox="1"/>
            <p:nvPr/>
          </p:nvSpPr>
          <p:spPr>
            <a:xfrm>
              <a:off x="5580112" y="2204864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Client’s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code</a:t>
              </a:r>
              <a:endParaRPr lang="es-ES" sz="1100" dirty="0"/>
            </a:p>
          </p:txBody>
        </p:sp>
        <p:pic>
          <p:nvPicPr>
            <p:cNvPr id="34" name="33 Imagen" descr="code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168" y="1700808"/>
              <a:ext cx="504056" cy="504056"/>
            </a:xfrm>
            <a:prstGeom prst="rect">
              <a:avLst/>
            </a:prstGeom>
          </p:spPr>
        </p:pic>
      </p:grpSp>
      <p:sp>
        <p:nvSpPr>
          <p:cNvPr id="35" name="34 Flecha doblada"/>
          <p:cNvSpPr/>
          <p:nvPr/>
        </p:nvSpPr>
        <p:spPr>
          <a:xfrm flipV="1">
            <a:off x="3347864" y="4077072"/>
            <a:ext cx="288032" cy="20882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36" name="35 Grupo"/>
          <p:cNvGrpSpPr/>
          <p:nvPr/>
        </p:nvGrpSpPr>
        <p:grpSpPr>
          <a:xfrm>
            <a:off x="3419872" y="5805264"/>
            <a:ext cx="1584176" cy="765666"/>
            <a:chOff x="5580112" y="1700808"/>
            <a:chExt cx="1584176" cy="765666"/>
          </a:xfrm>
        </p:grpSpPr>
        <p:sp>
          <p:nvSpPr>
            <p:cNvPr id="37" name="36 CuadroTexto"/>
            <p:cNvSpPr txBox="1"/>
            <p:nvPr/>
          </p:nvSpPr>
          <p:spPr>
            <a:xfrm>
              <a:off x="5580112" y="2204864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Server’s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code</a:t>
              </a:r>
              <a:endParaRPr lang="es-ES" sz="1100" dirty="0"/>
            </a:p>
          </p:txBody>
        </p:sp>
        <p:pic>
          <p:nvPicPr>
            <p:cNvPr id="38" name="37 Imagen" descr="code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168" y="1700808"/>
              <a:ext cx="504056" cy="504056"/>
            </a:xfrm>
            <a:prstGeom prst="rect">
              <a:avLst/>
            </a:prstGeom>
          </p:spPr>
        </p:pic>
      </p:grpSp>
      <p:sp>
        <p:nvSpPr>
          <p:cNvPr id="39" name="38 Flecha abajo"/>
          <p:cNvSpPr/>
          <p:nvPr/>
        </p:nvSpPr>
        <p:spPr>
          <a:xfrm rot="16200000">
            <a:off x="3419872" y="3933056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0" name="39 Grupo"/>
          <p:cNvGrpSpPr/>
          <p:nvPr/>
        </p:nvGrpSpPr>
        <p:grpSpPr>
          <a:xfrm>
            <a:off x="3419872" y="3861048"/>
            <a:ext cx="1584176" cy="934943"/>
            <a:chOff x="5580112" y="1700808"/>
            <a:chExt cx="1584176" cy="934943"/>
          </a:xfrm>
        </p:grpSpPr>
        <p:sp>
          <p:nvSpPr>
            <p:cNvPr id="41" name="40 CuadroTexto"/>
            <p:cNvSpPr txBox="1"/>
            <p:nvPr/>
          </p:nvSpPr>
          <p:spPr>
            <a:xfrm>
              <a:off x="5580112" y="2204864"/>
              <a:ext cx="15841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Request</a:t>
              </a:r>
              <a:r>
                <a:rPr lang="es-ES" sz="1100" dirty="0" smtClean="0"/>
                <a:t>/</a:t>
              </a:r>
              <a:r>
                <a:rPr lang="es-ES" sz="1100" dirty="0" err="1" smtClean="0"/>
                <a:t>Reply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utils</a:t>
              </a:r>
              <a:r>
                <a:rPr lang="es-ES" sz="1100" dirty="0" smtClean="0"/>
                <a:t>’ </a:t>
              </a:r>
              <a:r>
                <a:rPr lang="es-ES" sz="1100" dirty="0" err="1" smtClean="0"/>
                <a:t>code</a:t>
              </a:r>
              <a:endParaRPr lang="es-ES" sz="1100" dirty="0"/>
            </a:p>
          </p:txBody>
        </p:sp>
        <p:pic>
          <p:nvPicPr>
            <p:cNvPr id="42" name="41 Imagen" descr="code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168" y="1700808"/>
              <a:ext cx="504056" cy="50405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Files </a:t>
            </a:r>
            <a:r>
              <a:rPr lang="es-ES" dirty="0" err="1" smtClean="0"/>
              <a:t>generated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67544" y="1843002"/>
          <a:ext cx="8352927" cy="4970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3624402"/>
                <a:gridCol w="2784309"/>
              </a:tblGrid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latin typeface="+mj-lt"/>
                        </a:rPr>
                        <a:t>Module</a:t>
                      </a:r>
                      <a:endParaRPr lang="es-E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latin typeface="+mj-lt"/>
                        </a:rPr>
                        <a:t>Files</a:t>
                      </a:r>
                      <a:endParaRPr lang="es-E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 smtClean="0">
                          <a:latin typeface="+mj-lt"/>
                        </a:rPr>
                        <a:t>Description</a:t>
                      </a:r>
                      <a:endParaRPr lang="es-ES" sz="1100" dirty="0">
                        <a:latin typeface="+mj-lt"/>
                      </a:endParaRPr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r>
                        <a:rPr lang="es-ES" sz="900" b="1" dirty="0" err="1" smtClean="0">
                          <a:latin typeface="+mj-lt"/>
                        </a:rPr>
                        <a:t>Type</a:t>
                      </a:r>
                      <a:r>
                        <a:rPr lang="es-ES" sz="900" b="1" baseline="0" dirty="0" smtClean="0">
                          <a:latin typeface="+mj-lt"/>
                        </a:rPr>
                        <a:t> </a:t>
                      </a:r>
                      <a:r>
                        <a:rPr lang="es-ES" sz="900" b="1" baseline="0" dirty="0" err="1" smtClean="0">
                          <a:latin typeface="+mj-lt"/>
                        </a:rPr>
                        <a:t>definitions</a:t>
                      </a:r>
                      <a:r>
                        <a:rPr lang="es-ES" sz="900" b="1" baseline="0" dirty="0" smtClean="0">
                          <a:latin typeface="+mj-lt"/>
                        </a:rPr>
                        <a:t>’ </a:t>
                      </a:r>
                      <a:r>
                        <a:rPr lang="es-ES" sz="900" b="1" baseline="0" dirty="0" err="1" smtClean="0">
                          <a:latin typeface="+mj-lt"/>
                        </a:rPr>
                        <a:t>code</a:t>
                      </a:r>
                      <a:endParaRPr lang="es-ES" sz="9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 smtClean="0">
                          <a:latin typeface="+mj-lt"/>
                        </a:rPr>
                        <a:t>Bank.h</a:t>
                      </a:r>
                      <a:r>
                        <a:rPr lang="es-ES" sz="900" dirty="0" smtClean="0">
                          <a:latin typeface="+mj-lt"/>
                        </a:rPr>
                        <a:t> Bank.cxx</a:t>
                      </a:r>
                      <a:br>
                        <a:rPr lang="es-ES" sz="900" dirty="0" smtClean="0">
                          <a:latin typeface="+mj-lt"/>
                        </a:rPr>
                      </a:br>
                      <a:r>
                        <a:rPr lang="es-ES" sz="900" dirty="0" err="1" smtClean="0">
                          <a:latin typeface="+mj-lt"/>
                        </a:rPr>
                        <a:t>Bank</a:t>
                      </a:r>
                      <a:r>
                        <a:rPr lang="es-ES" sz="900" baseline="0" dirty="0" err="1" smtClean="0">
                          <a:latin typeface="+mj-lt"/>
                        </a:rPr>
                        <a:t>Plugin.h</a:t>
                      </a:r>
                      <a:r>
                        <a:rPr lang="es-ES" sz="900" baseline="0" dirty="0" smtClean="0">
                          <a:latin typeface="+mj-lt"/>
                        </a:rPr>
                        <a:t> BankPlugin.cxx</a:t>
                      </a:r>
                      <a:br>
                        <a:rPr lang="es-ES" sz="900" baseline="0" dirty="0" smtClean="0">
                          <a:latin typeface="+mj-lt"/>
                        </a:rPr>
                      </a:br>
                      <a:r>
                        <a:rPr lang="es-ES" sz="900" baseline="0" dirty="0" err="1" smtClean="0">
                          <a:latin typeface="+mj-lt"/>
                        </a:rPr>
                        <a:t>BankSupport.h</a:t>
                      </a:r>
                      <a:r>
                        <a:rPr lang="es-ES" sz="900" baseline="0" dirty="0" smtClean="0">
                          <a:latin typeface="+mj-lt"/>
                        </a:rPr>
                        <a:t> BankSupport.cxx</a:t>
                      </a:r>
                      <a:endParaRPr lang="es-E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 smtClean="0">
                          <a:latin typeface="+mj-lt"/>
                        </a:rPr>
                        <a:t>Implement</a:t>
                      </a:r>
                      <a:r>
                        <a:rPr lang="es-ES" sz="900" dirty="0" smtClean="0">
                          <a:latin typeface="+mj-lt"/>
                        </a:rPr>
                        <a:t> </a:t>
                      </a:r>
                      <a:r>
                        <a:rPr lang="es-ES" sz="900" dirty="0" err="1" smtClean="0">
                          <a:latin typeface="+mj-lt"/>
                        </a:rPr>
                        <a:t>functions</a:t>
                      </a:r>
                      <a:r>
                        <a:rPr lang="es-ES" sz="900" dirty="0" smtClean="0">
                          <a:latin typeface="+mj-lt"/>
                        </a:rPr>
                        <a:t> </a:t>
                      </a:r>
                      <a:r>
                        <a:rPr lang="es-ES" sz="900" dirty="0" err="1" smtClean="0">
                          <a:latin typeface="+mj-lt"/>
                        </a:rPr>
                        <a:t>that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create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the</a:t>
                      </a:r>
                      <a:r>
                        <a:rPr lang="es-ES" sz="900" baseline="0" dirty="0" smtClean="0">
                          <a:latin typeface="+mj-lt"/>
                        </a:rPr>
                        <a:t> data of 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the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type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definitions</a:t>
                      </a:r>
                      <a:r>
                        <a:rPr lang="es-ES" sz="900" baseline="0" dirty="0" smtClean="0">
                          <a:latin typeface="+mj-lt"/>
                        </a:rPr>
                        <a:t> and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serialize</a:t>
                      </a:r>
                      <a:r>
                        <a:rPr lang="es-ES" sz="900" baseline="0" dirty="0" smtClean="0">
                          <a:latin typeface="+mj-lt"/>
                        </a:rPr>
                        <a:t>/</a:t>
                      </a:r>
                      <a:r>
                        <a:rPr lang="es-ES" sz="900" baseline="0" dirty="0" err="1" smtClean="0">
                          <a:latin typeface="+mj-lt"/>
                        </a:rPr>
                        <a:t>deserialize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them</a:t>
                      </a:r>
                      <a:r>
                        <a:rPr lang="es-ES" sz="900" baseline="0" dirty="0" smtClean="0">
                          <a:latin typeface="+mj-lt"/>
                        </a:rPr>
                        <a:t>.</a:t>
                      </a:r>
                      <a:endParaRPr lang="es-ES" sz="900" dirty="0">
                        <a:latin typeface="+mj-lt"/>
                      </a:endParaRPr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dirty="0" err="1" smtClean="0">
                          <a:latin typeface="+mj-lt"/>
                        </a:rPr>
                        <a:t>Request</a:t>
                      </a:r>
                      <a:r>
                        <a:rPr lang="es-ES" sz="900" b="1" dirty="0" smtClean="0">
                          <a:latin typeface="+mj-lt"/>
                        </a:rPr>
                        <a:t>/</a:t>
                      </a:r>
                      <a:r>
                        <a:rPr lang="es-ES" sz="900" b="1" dirty="0" err="1" smtClean="0">
                          <a:latin typeface="+mj-lt"/>
                        </a:rPr>
                        <a:t>Reply</a:t>
                      </a:r>
                      <a:r>
                        <a:rPr lang="es-ES" sz="900" b="1" dirty="0" smtClean="0">
                          <a:latin typeface="+mj-lt"/>
                        </a:rPr>
                        <a:t> </a:t>
                      </a:r>
                      <a:r>
                        <a:rPr lang="es-ES" sz="900" b="1" dirty="0" err="1" smtClean="0">
                          <a:latin typeface="+mj-lt"/>
                        </a:rPr>
                        <a:t>types</a:t>
                      </a:r>
                      <a:r>
                        <a:rPr lang="es-ES" sz="900" b="1" dirty="0" smtClean="0">
                          <a:latin typeface="+mj-lt"/>
                        </a:rPr>
                        <a:t>’ </a:t>
                      </a:r>
                      <a:r>
                        <a:rPr lang="es-ES" sz="900" b="1" dirty="0" err="1" smtClean="0">
                          <a:latin typeface="+mj-lt"/>
                        </a:rPr>
                        <a:t>code</a:t>
                      </a:r>
                      <a:endParaRPr lang="es-ES" sz="9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 smtClean="0">
                          <a:latin typeface="+mj-lt"/>
                        </a:rPr>
                        <a:t>BankRequestReply.h</a:t>
                      </a:r>
                      <a:r>
                        <a:rPr lang="es-ES" sz="900" baseline="0" dirty="0" smtClean="0">
                          <a:latin typeface="+mj-lt"/>
                        </a:rPr>
                        <a:t> BankRequestReply.cxx</a:t>
                      </a:r>
                      <a:br>
                        <a:rPr lang="es-ES" sz="900" baseline="0" dirty="0" smtClean="0">
                          <a:latin typeface="+mj-lt"/>
                        </a:rPr>
                      </a:br>
                      <a:r>
                        <a:rPr lang="es-ES" sz="900" baseline="0" dirty="0" err="1" smtClean="0">
                          <a:latin typeface="+mj-lt"/>
                        </a:rPr>
                        <a:t>BankRequestReplyPlugin.h</a:t>
                      </a:r>
                      <a:r>
                        <a:rPr lang="es-ES" sz="900" baseline="0" dirty="0" smtClean="0">
                          <a:latin typeface="+mj-lt"/>
                        </a:rPr>
                        <a:t> BankRequestReplyPlugin.cxx</a:t>
                      </a:r>
                      <a:br>
                        <a:rPr lang="es-ES" sz="900" baseline="0" dirty="0" smtClean="0">
                          <a:latin typeface="+mj-lt"/>
                        </a:rPr>
                      </a:br>
                      <a:r>
                        <a:rPr lang="es-ES" sz="900" baseline="0" dirty="0" err="1" smtClean="0">
                          <a:latin typeface="+mj-lt"/>
                        </a:rPr>
                        <a:t>BankRequestReplySupport.h</a:t>
                      </a:r>
                      <a:r>
                        <a:rPr lang="es-ES" sz="900" baseline="0" dirty="0" smtClean="0">
                          <a:latin typeface="+mj-lt"/>
                        </a:rPr>
                        <a:t> BankRequestReplySupport.cxx</a:t>
                      </a:r>
                      <a:endParaRPr lang="es-E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 smtClean="0">
                          <a:latin typeface="+mj-lt"/>
                        </a:rPr>
                        <a:t>Implement</a:t>
                      </a:r>
                      <a:r>
                        <a:rPr lang="es-ES" sz="900" dirty="0" smtClean="0">
                          <a:latin typeface="+mj-lt"/>
                        </a:rPr>
                        <a:t> </a:t>
                      </a:r>
                      <a:r>
                        <a:rPr lang="es-ES" sz="900" dirty="0" err="1" smtClean="0">
                          <a:latin typeface="+mj-lt"/>
                        </a:rPr>
                        <a:t>functions</a:t>
                      </a:r>
                      <a:r>
                        <a:rPr lang="es-ES" sz="900" dirty="0" smtClean="0">
                          <a:latin typeface="+mj-lt"/>
                        </a:rPr>
                        <a:t> </a:t>
                      </a:r>
                      <a:r>
                        <a:rPr lang="es-ES" sz="900" dirty="0" err="1" smtClean="0">
                          <a:latin typeface="+mj-lt"/>
                        </a:rPr>
                        <a:t>that</a:t>
                      </a:r>
                      <a:r>
                        <a:rPr lang="es-ES" sz="900" dirty="0" smtClean="0">
                          <a:latin typeface="+mj-lt"/>
                        </a:rPr>
                        <a:t> </a:t>
                      </a:r>
                      <a:r>
                        <a:rPr lang="es-ES" sz="900" dirty="0" err="1" smtClean="0">
                          <a:latin typeface="+mj-lt"/>
                        </a:rPr>
                        <a:t>create</a:t>
                      </a:r>
                      <a:r>
                        <a:rPr lang="es-ES" sz="900" dirty="0" smtClean="0">
                          <a:latin typeface="+mj-lt"/>
                        </a:rPr>
                        <a:t> </a:t>
                      </a:r>
                      <a:r>
                        <a:rPr lang="es-ES" sz="900" dirty="0" err="1" smtClean="0">
                          <a:latin typeface="+mj-lt"/>
                        </a:rPr>
                        <a:t>the</a:t>
                      </a:r>
                      <a:r>
                        <a:rPr lang="es-ES" sz="900" dirty="0" smtClean="0">
                          <a:latin typeface="+mj-lt"/>
                        </a:rPr>
                        <a:t> data of </a:t>
                      </a:r>
                      <a:r>
                        <a:rPr lang="es-ES" sz="900" dirty="0" err="1" smtClean="0">
                          <a:latin typeface="+mj-lt"/>
                        </a:rPr>
                        <a:t>Request</a:t>
                      </a:r>
                      <a:r>
                        <a:rPr lang="es-ES" sz="900" dirty="0" smtClean="0">
                          <a:latin typeface="+mj-lt"/>
                        </a:rPr>
                        <a:t>/</a:t>
                      </a:r>
                      <a:r>
                        <a:rPr lang="es-ES" sz="900" dirty="0" err="1" smtClean="0">
                          <a:latin typeface="+mj-lt"/>
                        </a:rPr>
                        <a:t>Reply</a:t>
                      </a:r>
                      <a:r>
                        <a:rPr lang="es-ES" sz="900" dirty="0" smtClean="0">
                          <a:latin typeface="+mj-lt"/>
                        </a:rPr>
                        <a:t> </a:t>
                      </a:r>
                      <a:r>
                        <a:rPr lang="es-ES" sz="900" dirty="0" err="1" smtClean="0">
                          <a:latin typeface="+mj-lt"/>
                        </a:rPr>
                        <a:t>types</a:t>
                      </a:r>
                      <a:r>
                        <a:rPr lang="es-ES" sz="900" dirty="0" smtClean="0">
                          <a:latin typeface="+mj-lt"/>
                        </a:rPr>
                        <a:t> and </a:t>
                      </a:r>
                      <a:r>
                        <a:rPr lang="es-ES" sz="900" dirty="0" err="1" smtClean="0">
                          <a:latin typeface="+mj-lt"/>
                        </a:rPr>
                        <a:t>serialize</a:t>
                      </a:r>
                      <a:r>
                        <a:rPr lang="es-ES" sz="900" dirty="0" smtClean="0">
                          <a:latin typeface="+mj-lt"/>
                        </a:rPr>
                        <a:t>/</a:t>
                      </a:r>
                      <a:r>
                        <a:rPr lang="es-ES" sz="900" dirty="0" err="1" smtClean="0">
                          <a:latin typeface="+mj-lt"/>
                        </a:rPr>
                        <a:t>deserialize</a:t>
                      </a:r>
                      <a:r>
                        <a:rPr lang="es-ES" sz="900" dirty="0" smtClean="0">
                          <a:latin typeface="+mj-lt"/>
                        </a:rPr>
                        <a:t> </a:t>
                      </a:r>
                      <a:r>
                        <a:rPr lang="es-ES" sz="900" dirty="0" err="1" smtClean="0">
                          <a:latin typeface="+mj-lt"/>
                        </a:rPr>
                        <a:t>them</a:t>
                      </a:r>
                      <a:r>
                        <a:rPr lang="es-ES" sz="900" dirty="0" smtClean="0">
                          <a:latin typeface="+mj-lt"/>
                        </a:rPr>
                        <a:t>.</a:t>
                      </a:r>
                      <a:endParaRPr lang="es-ES" sz="900" dirty="0">
                        <a:latin typeface="+mj-lt"/>
                      </a:endParaRPr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dirty="0" err="1" smtClean="0">
                          <a:latin typeface="+mj-lt"/>
                        </a:rPr>
                        <a:t>Request</a:t>
                      </a:r>
                      <a:r>
                        <a:rPr lang="es-ES" sz="900" b="1" dirty="0" smtClean="0">
                          <a:latin typeface="+mj-lt"/>
                        </a:rPr>
                        <a:t>/</a:t>
                      </a:r>
                      <a:r>
                        <a:rPr lang="es-ES" sz="900" b="1" dirty="0" err="1" smtClean="0">
                          <a:latin typeface="+mj-lt"/>
                        </a:rPr>
                        <a:t>Reply</a:t>
                      </a:r>
                      <a:r>
                        <a:rPr lang="es-ES" sz="900" b="1" dirty="0" smtClean="0">
                          <a:latin typeface="+mj-lt"/>
                        </a:rPr>
                        <a:t> </a:t>
                      </a:r>
                      <a:r>
                        <a:rPr lang="es-ES" sz="900" b="1" dirty="0" err="1" smtClean="0">
                          <a:latin typeface="+mj-lt"/>
                        </a:rPr>
                        <a:t>utils</a:t>
                      </a:r>
                      <a:r>
                        <a:rPr lang="es-ES" sz="900" b="1" dirty="0" smtClean="0">
                          <a:latin typeface="+mj-lt"/>
                        </a:rPr>
                        <a:t>’ </a:t>
                      </a:r>
                      <a:r>
                        <a:rPr lang="es-ES" sz="900" b="1" dirty="0" err="1" smtClean="0">
                          <a:latin typeface="+mj-lt"/>
                        </a:rPr>
                        <a:t>code</a:t>
                      </a:r>
                      <a:endParaRPr lang="es-ES" sz="9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 smtClean="0">
                          <a:latin typeface="+mj-lt"/>
                        </a:rPr>
                        <a:t>BankRequestReplyUtils.h</a:t>
                      </a:r>
                      <a:r>
                        <a:rPr lang="es-ES" sz="900" dirty="0" smtClean="0">
                          <a:latin typeface="+mj-lt"/>
                        </a:rPr>
                        <a:t/>
                      </a:r>
                      <a:br>
                        <a:rPr lang="es-ES" sz="900" dirty="0" smtClean="0">
                          <a:latin typeface="+mj-lt"/>
                        </a:rPr>
                      </a:br>
                      <a:r>
                        <a:rPr lang="es-ES" sz="900" dirty="0" smtClean="0">
                          <a:latin typeface="+mj-lt"/>
                        </a:rPr>
                        <a:t>BankRequestReplyUtils.cxx</a:t>
                      </a:r>
                      <a:endParaRPr lang="es-E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 smtClean="0">
                          <a:latin typeface="+mj-lt"/>
                        </a:rPr>
                        <a:t>Implement</a:t>
                      </a:r>
                      <a:r>
                        <a:rPr lang="es-ES" sz="900" dirty="0" smtClean="0">
                          <a:latin typeface="+mj-lt"/>
                        </a:rPr>
                        <a:t> </a:t>
                      </a:r>
                      <a:r>
                        <a:rPr lang="es-ES" sz="900" dirty="0" err="1" smtClean="0">
                          <a:latin typeface="+mj-lt"/>
                        </a:rPr>
                        <a:t>functions</a:t>
                      </a:r>
                      <a:r>
                        <a:rPr lang="es-ES" sz="900" dirty="0" smtClean="0">
                          <a:latin typeface="+mj-lt"/>
                        </a:rPr>
                        <a:t> </a:t>
                      </a:r>
                      <a:r>
                        <a:rPr lang="es-ES" sz="900" dirty="0" err="1" smtClean="0">
                          <a:latin typeface="+mj-lt"/>
                        </a:rPr>
                        <a:t>that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store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procedure’s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parameters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to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Request</a:t>
                      </a:r>
                      <a:r>
                        <a:rPr lang="es-ES" sz="900" baseline="0" dirty="0" smtClean="0">
                          <a:latin typeface="+mj-lt"/>
                        </a:rPr>
                        <a:t>/</a:t>
                      </a:r>
                      <a:r>
                        <a:rPr lang="es-ES" sz="900" baseline="0" dirty="0" err="1" smtClean="0">
                          <a:latin typeface="+mj-lt"/>
                        </a:rPr>
                        <a:t>Reply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types</a:t>
                      </a:r>
                      <a:r>
                        <a:rPr lang="es-ES" sz="900" baseline="0" dirty="0" smtClean="0">
                          <a:latin typeface="+mj-lt"/>
                        </a:rPr>
                        <a:t> and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extract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procedure’s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parameters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from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Request</a:t>
                      </a:r>
                      <a:r>
                        <a:rPr lang="es-ES" sz="900" baseline="0" dirty="0" smtClean="0">
                          <a:latin typeface="+mj-lt"/>
                        </a:rPr>
                        <a:t>/</a:t>
                      </a:r>
                      <a:r>
                        <a:rPr lang="es-ES" sz="900" baseline="0" dirty="0" err="1" smtClean="0">
                          <a:latin typeface="+mj-lt"/>
                        </a:rPr>
                        <a:t>Reply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types</a:t>
                      </a:r>
                      <a:r>
                        <a:rPr lang="es-ES" sz="900" baseline="0" dirty="0" smtClean="0">
                          <a:latin typeface="+mj-lt"/>
                        </a:rPr>
                        <a:t>.</a:t>
                      </a:r>
                      <a:endParaRPr lang="es-ES" sz="900" dirty="0">
                        <a:latin typeface="+mj-lt"/>
                      </a:endParaRPr>
                    </a:p>
                  </a:txBody>
                  <a:tcPr/>
                </a:tc>
              </a:tr>
              <a:tr h="423047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Client’s</a:t>
                      </a:r>
                      <a:r>
                        <a:rPr kumimoji="0" lang="es-ES" sz="9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code</a:t>
                      </a:r>
                      <a:endParaRPr kumimoji="0" lang="es-ES" sz="900" b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 err="1" smtClean="0">
                          <a:latin typeface="+mj-lt"/>
                        </a:rPr>
                        <a:t>BankClientRemoteServiceSupport.h</a:t>
                      </a:r>
                      <a:r>
                        <a:rPr lang="es-ES" sz="900" dirty="0" smtClean="0">
                          <a:latin typeface="+mj-lt"/>
                        </a:rPr>
                        <a:t/>
                      </a:r>
                      <a:br>
                        <a:rPr lang="es-ES" sz="900" dirty="0" smtClean="0">
                          <a:latin typeface="+mj-lt"/>
                        </a:rPr>
                      </a:br>
                      <a:r>
                        <a:rPr lang="es-ES" sz="900" dirty="0" smtClean="0">
                          <a:latin typeface="+mj-lt"/>
                        </a:rPr>
                        <a:t>BankClientRemoteServiceSupport.cxx</a:t>
                      </a:r>
                      <a:endParaRPr lang="es-E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 smtClean="0">
                          <a:latin typeface="+mj-lt"/>
                        </a:rPr>
                        <a:t>Contain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one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class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for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each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remote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procedure</a:t>
                      </a:r>
                      <a:r>
                        <a:rPr lang="es-ES" sz="900" baseline="0" dirty="0" smtClean="0">
                          <a:latin typeface="+mj-lt"/>
                        </a:rPr>
                        <a:t>.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These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classes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managed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the</a:t>
                      </a:r>
                      <a:r>
                        <a:rPr lang="es-ES" sz="900" baseline="0" dirty="0" smtClean="0">
                          <a:latin typeface="+mj-lt"/>
                        </a:rPr>
                        <a:t> DDS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entities</a:t>
                      </a:r>
                      <a:r>
                        <a:rPr lang="es-ES" sz="900" baseline="0" dirty="0" smtClean="0">
                          <a:latin typeface="+mj-lt"/>
                        </a:rPr>
                        <a:t> of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the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remote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procedure</a:t>
                      </a:r>
                      <a:r>
                        <a:rPr lang="es-ES" sz="900" baseline="0" dirty="0" smtClean="0">
                          <a:latin typeface="+mj-lt"/>
                        </a:rPr>
                        <a:t> and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they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send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the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requests</a:t>
                      </a:r>
                      <a:r>
                        <a:rPr lang="es-ES" sz="900" baseline="0" dirty="0" smtClean="0">
                          <a:latin typeface="+mj-lt"/>
                        </a:rPr>
                        <a:t> and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receive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the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replys</a:t>
                      </a:r>
                      <a:r>
                        <a:rPr lang="es-ES" sz="900" baseline="0" dirty="0" smtClean="0">
                          <a:latin typeface="+mj-lt"/>
                        </a:rPr>
                        <a:t>.</a:t>
                      </a:r>
                      <a:endParaRPr lang="es-ES" sz="900" dirty="0">
                        <a:latin typeface="+mj-lt"/>
                      </a:endParaRPr>
                    </a:p>
                  </a:txBody>
                  <a:tcPr/>
                </a:tc>
              </a:tr>
              <a:tr h="42304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 smtClean="0">
                          <a:latin typeface="+mj-lt"/>
                        </a:rPr>
                        <a:t>BankProxy.h</a:t>
                      </a:r>
                      <a:r>
                        <a:rPr lang="es-ES" sz="900" dirty="0" smtClean="0">
                          <a:latin typeface="+mj-lt"/>
                        </a:rPr>
                        <a:t/>
                      </a:r>
                      <a:br>
                        <a:rPr lang="es-ES" sz="900" dirty="0" smtClean="0">
                          <a:latin typeface="+mj-lt"/>
                        </a:rPr>
                      </a:br>
                      <a:r>
                        <a:rPr lang="es-ES" sz="900" dirty="0" smtClean="0">
                          <a:latin typeface="+mj-lt"/>
                        </a:rPr>
                        <a:t>BankProxy.cxx</a:t>
                      </a:r>
                      <a:endParaRPr lang="es-E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i="0" dirty="0" err="1" smtClean="0">
                          <a:latin typeface="+mj-lt"/>
                        </a:rPr>
                        <a:t>Main</a:t>
                      </a:r>
                      <a:r>
                        <a:rPr lang="es-ES" sz="900" i="0" dirty="0" smtClean="0">
                          <a:latin typeface="+mj-lt"/>
                        </a:rPr>
                        <a:t> </a:t>
                      </a:r>
                      <a:r>
                        <a:rPr lang="es-ES" sz="900" i="0" dirty="0" err="1" smtClean="0">
                          <a:latin typeface="+mj-lt"/>
                        </a:rPr>
                        <a:t>class</a:t>
                      </a:r>
                      <a:r>
                        <a:rPr lang="es-ES" sz="900" i="0" dirty="0" smtClean="0">
                          <a:latin typeface="+mj-lt"/>
                        </a:rPr>
                        <a:t> of </a:t>
                      </a:r>
                      <a:r>
                        <a:rPr lang="es-ES" sz="900" i="0" dirty="0" err="1" smtClean="0">
                          <a:latin typeface="+mj-lt"/>
                        </a:rPr>
                        <a:t>client</a:t>
                      </a:r>
                      <a:r>
                        <a:rPr lang="es-ES" sz="900" i="0" dirty="0" smtClean="0">
                          <a:latin typeface="+mj-lt"/>
                        </a:rPr>
                        <a:t>. </a:t>
                      </a:r>
                      <a:r>
                        <a:rPr lang="es-ES" sz="900" i="0" dirty="0" err="1" smtClean="0">
                          <a:latin typeface="+mj-lt"/>
                        </a:rPr>
                        <a:t>It</a:t>
                      </a:r>
                      <a:r>
                        <a:rPr lang="es-ES" sz="900" i="0" baseline="0" dirty="0" smtClean="0">
                          <a:latin typeface="+mj-lt"/>
                        </a:rPr>
                        <a:t> </a:t>
                      </a:r>
                      <a:r>
                        <a:rPr lang="es-ES" sz="900" i="0" baseline="0" dirty="0" err="1" smtClean="0">
                          <a:latin typeface="+mj-lt"/>
                        </a:rPr>
                        <a:t>offers</a:t>
                      </a:r>
                      <a:r>
                        <a:rPr lang="es-ES" sz="900" i="0" baseline="0" dirty="0" smtClean="0">
                          <a:latin typeface="+mj-lt"/>
                        </a:rPr>
                        <a:t> </a:t>
                      </a:r>
                      <a:r>
                        <a:rPr lang="es-ES" sz="900" i="0" baseline="0" dirty="0" err="1" smtClean="0">
                          <a:latin typeface="+mj-lt"/>
                        </a:rPr>
                        <a:t>the</a:t>
                      </a:r>
                      <a:r>
                        <a:rPr lang="es-ES" sz="900" i="0" baseline="0" dirty="0" smtClean="0">
                          <a:latin typeface="+mj-lt"/>
                        </a:rPr>
                        <a:t> </a:t>
                      </a:r>
                      <a:r>
                        <a:rPr lang="es-ES" sz="900" i="0" baseline="0" dirty="0" err="1" smtClean="0">
                          <a:latin typeface="+mj-lt"/>
                        </a:rPr>
                        <a:t>server’s</a:t>
                      </a:r>
                      <a:r>
                        <a:rPr lang="es-ES" sz="900" i="0" baseline="0" dirty="0" smtClean="0">
                          <a:latin typeface="+mj-lt"/>
                        </a:rPr>
                        <a:t> interface </a:t>
                      </a:r>
                      <a:r>
                        <a:rPr lang="es-ES" sz="900" i="0" baseline="0" dirty="0" err="1" smtClean="0">
                          <a:latin typeface="+mj-lt"/>
                        </a:rPr>
                        <a:t>to</a:t>
                      </a:r>
                      <a:r>
                        <a:rPr lang="es-ES" sz="900" i="0" baseline="0" dirty="0" smtClean="0">
                          <a:latin typeface="+mj-lt"/>
                        </a:rPr>
                        <a:t> </a:t>
                      </a:r>
                      <a:r>
                        <a:rPr lang="es-ES" sz="900" i="0" baseline="0" dirty="0" err="1" smtClean="0">
                          <a:latin typeface="+mj-lt"/>
                        </a:rPr>
                        <a:t>the</a:t>
                      </a:r>
                      <a:r>
                        <a:rPr lang="es-ES" sz="900" i="0" baseline="0" dirty="0" smtClean="0">
                          <a:latin typeface="+mj-lt"/>
                        </a:rPr>
                        <a:t> </a:t>
                      </a:r>
                      <a:r>
                        <a:rPr lang="es-ES" sz="900" i="0" baseline="0" dirty="0" err="1" smtClean="0">
                          <a:latin typeface="+mj-lt"/>
                        </a:rPr>
                        <a:t>user</a:t>
                      </a:r>
                      <a:r>
                        <a:rPr lang="es-ES" sz="900" i="0" baseline="0" dirty="0" smtClean="0">
                          <a:latin typeface="+mj-lt"/>
                        </a:rPr>
                        <a:t>.</a:t>
                      </a:r>
                      <a:endParaRPr lang="es-ES" sz="900" i="0" dirty="0">
                        <a:latin typeface="+mj-lt"/>
                      </a:endParaRPr>
                    </a:p>
                  </a:txBody>
                  <a:tcPr/>
                </a:tc>
              </a:tr>
              <a:tr h="245426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latin typeface="+mj-lt"/>
                        </a:rPr>
                        <a:t>Client.cxx</a:t>
                      </a:r>
                      <a:endParaRPr lang="es-E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 smtClean="0">
                          <a:latin typeface="+mj-lt"/>
                        </a:rPr>
                        <a:t>Example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how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to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user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BankProxy</a:t>
                      </a:r>
                      <a:r>
                        <a:rPr lang="es-ES" sz="900" baseline="0" dirty="0" smtClean="0">
                          <a:latin typeface="+mj-lt"/>
                        </a:rPr>
                        <a:t>.</a:t>
                      </a:r>
                      <a:endParaRPr lang="es-ES" sz="900" dirty="0">
                        <a:latin typeface="+mj-lt"/>
                      </a:endParaRPr>
                    </a:p>
                  </a:txBody>
                  <a:tcPr/>
                </a:tc>
              </a:tr>
              <a:tr h="423047">
                <a:tc rowSpan="4">
                  <a:txBody>
                    <a:bodyPr/>
                    <a:lstStyle/>
                    <a:p>
                      <a:r>
                        <a:rPr lang="es-ES" sz="900" b="1" dirty="0" err="1" smtClean="0">
                          <a:latin typeface="+mj-lt"/>
                        </a:rPr>
                        <a:t>Server’s</a:t>
                      </a:r>
                      <a:r>
                        <a:rPr lang="es-ES" sz="900" b="1" dirty="0" smtClean="0">
                          <a:latin typeface="+mj-lt"/>
                        </a:rPr>
                        <a:t> </a:t>
                      </a:r>
                      <a:r>
                        <a:rPr lang="es-ES" sz="900" b="1" dirty="0" err="1" smtClean="0">
                          <a:latin typeface="+mj-lt"/>
                        </a:rPr>
                        <a:t>code</a:t>
                      </a:r>
                      <a:endParaRPr lang="es-ES" sz="9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BankClientRemoteServiceSupport.h</a:t>
                      </a:r>
                      <a:r>
                        <a:rPr kumimoji="0" lang="es-ES" sz="9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s-ES" sz="9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s-ES" sz="9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BankClientRemoteServiceSupport.cxx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Contain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one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for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each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remote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procedure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These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classes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managed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DDS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entities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of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remote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procedure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they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receive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requests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send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replys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kumimoji="0" lang="es-ES" sz="9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3047">
                <a:tc vMerge="1">
                  <a:txBody>
                    <a:bodyPr/>
                    <a:lstStyle/>
                    <a:p>
                      <a:endParaRPr lang="es-ES" sz="11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BankServer.h</a:t>
                      </a:r>
                      <a:r>
                        <a:rPr kumimoji="0" lang="es-E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s-E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s-E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BankServer.cxx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Main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of server. </a:t>
                      </a:r>
                    </a:p>
                  </a:txBody>
                  <a:tcPr/>
                </a:tc>
              </a:tr>
              <a:tr h="423047">
                <a:tc vMerge="1">
                  <a:txBody>
                    <a:bodyPr/>
                    <a:lstStyle/>
                    <a:p>
                      <a:endParaRPr lang="es-ES" sz="11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BankServerImpl.h</a:t>
                      </a:r>
                      <a:r>
                        <a:rPr kumimoji="0" lang="es-E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s-E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s-E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BankServerImpl.cxx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Server’s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skeleton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User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has </a:t>
                      </a: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to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implement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remote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procedures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this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242018">
                <a:tc vMerge="1">
                  <a:txBody>
                    <a:bodyPr/>
                    <a:lstStyle/>
                    <a:p>
                      <a:endParaRPr lang="es-ES" sz="11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Server.cxx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Example</a:t>
                      </a:r>
                      <a:r>
                        <a:rPr kumimoji="0" lang="es-ES" sz="900" i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i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how</a:t>
                      </a:r>
                      <a:r>
                        <a:rPr kumimoji="0" lang="es-ES" sz="900" i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i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to</a:t>
                      </a:r>
                      <a:r>
                        <a:rPr kumimoji="0" lang="es-ES" sz="900" i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i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es-ES" sz="900" i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i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es-ES" sz="900" i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server.</a:t>
                      </a:r>
                      <a:endParaRPr kumimoji="0" lang="es-ES" sz="900" i="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Client</a:t>
            </a:r>
            <a:r>
              <a:rPr lang="es-ES" dirty="0" smtClean="0"/>
              <a:t> </a:t>
            </a:r>
            <a:r>
              <a:rPr lang="es-ES" dirty="0" err="1" smtClean="0"/>
              <a:t>implementation</a:t>
            </a:r>
            <a:endParaRPr lang="es-E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619672" y="2348880"/>
            <a:ext cx="5362575" cy="741363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Bank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deposit(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Account ac,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money);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Flecha abajo"/>
          <p:cNvSpPr/>
          <p:nvPr/>
        </p:nvSpPr>
        <p:spPr>
          <a:xfrm>
            <a:off x="3779912" y="3861048"/>
            <a:ext cx="93610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691680" y="4941168"/>
            <a:ext cx="5362575" cy="1266825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BankProxy *proxy =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BankProxy(0, 4000);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Account *ac = AccountPluginSupport_create_data();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DDS_Long  money ;   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ReturnCode  deposit_ret ;   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DDSCSMessages  depositRetValue 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depositRetValue = proxy-&gt;deposit(*ac, money, deposit_ret);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Server </a:t>
            </a:r>
            <a:r>
              <a:rPr lang="es-ES" dirty="0" err="1" smtClean="0"/>
              <a:t>implementation</a:t>
            </a:r>
            <a:endParaRPr lang="es-E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19672" y="1988840"/>
            <a:ext cx="5362575" cy="741363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Bank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deposit(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Account ac,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money);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Flecha abajo"/>
          <p:cNvSpPr/>
          <p:nvPr/>
        </p:nvSpPr>
        <p:spPr>
          <a:xfrm>
            <a:off x="3779912" y="2996952"/>
            <a:ext cx="93610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619672" y="3717032"/>
            <a:ext cx="5362575" cy="1293813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DDSCSMessages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BankImpl::deposit(Account &amp; ac, DDS_Long money ,ReturnCode &amp;deposit_ret)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DDSCSMessages retCode = OPERATION_SUCCESSFUL;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retCode;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619672" y="5589240"/>
            <a:ext cx="5362575" cy="477838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BankServer *server =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BankServer(0, 5);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server-&gt;executeServer();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QoS</a:t>
            </a:r>
            <a:endParaRPr lang="es-E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47664" y="3501008"/>
            <a:ext cx="5472608" cy="3095625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qos_profile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name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DefaultQoS_Profile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&lt;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datawriter_qos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reliability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kind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RELIABLE_RELIABILITY_QOS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kind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&lt;/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reliability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            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history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kind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KEEP_ALL_HISTORY_QOS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kind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&lt;/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history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		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&lt;/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datawriter_qos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&lt;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datareader_qos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reliability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kind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RELIABLE_RELIABILITY_QOS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kind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&lt;/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reliability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history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kind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KEEP_ALL_HISTORY_QOS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kind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&lt;/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history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&lt;/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datareader_qos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qos_profile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19672" y="1916832"/>
            <a:ext cx="5362575" cy="741363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Bank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deposit(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Account ac,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money);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};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//#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qos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Bank_Library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Bank_Profile</a:t>
            </a:r>
            <a:endParaRPr kumimoji="0" lang="es-E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Flecha abajo"/>
          <p:cNvSpPr/>
          <p:nvPr/>
        </p:nvSpPr>
        <p:spPr>
          <a:xfrm>
            <a:off x="3779912" y="2852936"/>
            <a:ext cx="93610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241</TotalTime>
  <Words>421</Words>
  <Application>Microsoft Office PowerPoint</Application>
  <PresentationFormat>Presentación en pantalla (4:3)</PresentationFormat>
  <Paragraphs>125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Flujo</vt:lpstr>
      <vt:lpstr>DDSCS Client/Server over DDS</vt:lpstr>
      <vt:lpstr>About DDSCS</vt:lpstr>
      <vt:lpstr>Interfaces are defined with IDL</vt:lpstr>
      <vt:lpstr>DDSCS application’s components</vt:lpstr>
      <vt:lpstr>Code generator</vt:lpstr>
      <vt:lpstr>Files generated</vt:lpstr>
      <vt:lpstr>Client implementation</vt:lpstr>
      <vt:lpstr>Server implementation</vt:lpstr>
      <vt:lpstr>QoS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RGM</dc:creator>
  <cp:lastModifiedBy>RGM</cp:lastModifiedBy>
  <cp:revision>27</cp:revision>
  <dcterms:created xsi:type="dcterms:W3CDTF">2012-06-21T08:18:18Z</dcterms:created>
  <dcterms:modified xsi:type="dcterms:W3CDTF">2012-06-21T12:19:33Z</dcterms:modified>
</cp:coreProperties>
</file>