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1397" r:id="rId4"/>
    <p:sldId id="1398" r:id="rId5"/>
    <p:sldId id="383" r:id="rId6"/>
    <p:sldId id="1392" r:id="rId7"/>
    <p:sldId id="407" r:id="rId8"/>
    <p:sldId id="1393" r:id="rId9"/>
    <p:sldId id="1387" r:id="rId10"/>
    <p:sldId id="1394" r:id="rId11"/>
    <p:sldId id="1391" r:id="rId12"/>
    <p:sldId id="13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6357" autoAdjust="0"/>
  </p:normalViewPr>
  <p:slideViewPr>
    <p:cSldViewPr snapToGrid="0">
      <p:cViewPr varScale="1">
        <p:scale>
          <a:sx n="114" d="100"/>
          <a:sy n="114" d="100"/>
        </p:scale>
        <p:origin x="7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2823DB-0B85-476A-BD32-6CE4742DD2E3}" type="doc">
      <dgm:prSet loTypeId="urn:microsoft.com/office/officeart/2009/3/layout/IncreasingArrowsProcess" loCatId="process" qsTypeId="urn:microsoft.com/office/officeart/2005/8/quickstyle/simple1" qsCatId="simple" csTypeId="urn:microsoft.com/office/officeart/2005/8/colors/colorful2" csCatId="colorful" phldr="1"/>
      <dgm:spPr/>
      <dgm:t>
        <a:bodyPr/>
        <a:lstStyle/>
        <a:p>
          <a:endParaRPr lang="en-US"/>
        </a:p>
      </dgm:t>
    </dgm:pt>
    <dgm:pt modelId="{80BBBDCD-25BC-46EA-8846-E9CE30D83548}">
      <dgm:prSet phldrT="[Text]" custT="1"/>
      <dgm:spPr/>
      <dgm:t>
        <a:bodyPr/>
        <a:lstStyle/>
        <a:p>
          <a:r>
            <a:rPr lang="en-US" sz="2400" dirty="0"/>
            <a:t>Targeting</a:t>
          </a:r>
          <a:endParaRPr lang="en-US" sz="2000" dirty="0"/>
        </a:p>
      </dgm:t>
    </dgm:pt>
    <dgm:pt modelId="{4062BD8D-9822-4B0D-8633-93040A226422}" type="parTrans" cxnId="{4255DB77-EA2A-44F6-9D52-93237F16E4EF}">
      <dgm:prSet/>
      <dgm:spPr/>
      <dgm:t>
        <a:bodyPr/>
        <a:lstStyle/>
        <a:p>
          <a:endParaRPr lang="en-US" sz="1800"/>
        </a:p>
      </dgm:t>
    </dgm:pt>
    <dgm:pt modelId="{59601FD7-AA72-48D6-A2B8-A6663D026800}" type="sibTrans" cxnId="{4255DB77-EA2A-44F6-9D52-93237F16E4EF}">
      <dgm:prSet/>
      <dgm:spPr/>
      <dgm:t>
        <a:bodyPr/>
        <a:lstStyle/>
        <a:p>
          <a:endParaRPr lang="en-US" sz="1800"/>
        </a:p>
      </dgm:t>
    </dgm:pt>
    <dgm:pt modelId="{26BC34D8-E0F1-42B9-8BA9-8B9D7BDC8C07}">
      <dgm:prSet phldrT="[Text]" custT="1"/>
      <dgm:spPr/>
      <dgm:t>
        <a:bodyPr/>
        <a:lstStyle/>
        <a:p>
          <a:pPr algn="l"/>
          <a:r>
            <a:rPr lang="en-US" sz="1800" dirty="0"/>
            <a:t>Hacker uses open source web sites to target suppliers and customers</a:t>
          </a:r>
        </a:p>
      </dgm:t>
    </dgm:pt>
    <dgm:pt modelId="{8591FF25-F90B-4F5A-8823-50FD65CF01B7}" type="parTrans" cxnId="{90D479F4-2AEF-44DE-B8DB-D9C6B87192C4}">
      <dgm:prSet/>
      <dgm:spPr/>
      <dgm:t>
        <a:bodyPr/>
        <a:lstStyle/>
        <a:p>
          <a:endParaRPr lang="en-US" sz="1800"/>
        </a:p>
      </dgm:t>
    </dgm:pt>
    <dgm:pt modelId="{01BDBEFB-AC4C-436B-A016-8D1A6DA2693F}" type="sibTrans" cxnId="{90D479F4-2AEF-44DE-B8DB-D9C6B87192C4}">
      <dgm:prSet/>
      <dgm:spPr/>
      <dgm:t>
        <a:bodyPr/>
        <a:lstStyle/>
        <a:p>
          <a:endParaRPr lang="en-US" sz="1800"/>
        </a:p>
      </dgm:t>
    </dgm:pt>
    <dgm:pt modelId="{B4354C1E-8A9F-4746-B421-693EAE9F257C}">
      <dgm:prSet phldrT="[Text]" custT="1"/>
      <dgm:spPr/>
      <dgm:t>
        <a:bodyPr/>
        <a:lstStyle/>
        <a:p>
          <a:r>
            <a:rPr lang="en-US" sz="2400" dirty="0"/>
            <a:t>Takeover</a:t>
          </a:r>
          <a:endParaRPr lang="en-US" sz="2000" dirty="0"/>
        </a:p>
      </dgm:t>
    </dgm:pt>
    <dgm:pt modelId="{DF9C8267-C831-4BFF-82C0-8021941EE579}" type="parTrans" cxnId="{82B8C844-BE24-44EA-9E0B-E3EEE83D5213}">
      <dgm:prSet/>
      <dgm:spPr/>
      <dgm:t>
        <a:bodyPr/>
        <a:lstStyle/>
        <a:p>
          <a:endParaRPr lang="en-US" sz="1800"/>
        </a:p>
      </dgm:t>
    </dgm:pt>
    <dgm:pt modelId="{36AF63BA-C153-4001-A1D4-95F560D462D0}" type="sibTrans" cxnId="{82B8C844-BE24-44EA-9E0B-E3EEE83D5213}">
      <dgm:prSet/>
      <dgm:spPr/>
      <dgm:t>
        <a:bodyPr/>
        <a:lstStyle/>
        <a:p>
          <a:endParaRPr lang="en-US" sz="1800"/>
        </a:p>
      </dgm:t>
    </dgm:pt>
    <dgm:pt modelId="{F1700403-A90A-45F8-9AAB-DECC1EFB8AD1}">
      <dgm:prSet phldrT="[Text]" custT="1"/>
      <dgm:spPr/>
      <dgm:t>
        <a:bodyPr/>
        <a:lstStyle/>
        <a:p>
          <a:pPr algn="l"/>
          <a:r>
            <a:rPr lang="en-US" sz="1800" dirty="0"/>
            <a:t>Hacker compromises one or more supplier email accounts to get inside normal business communications flow</a:t>
          </a:r>
        </a:p>
      </dgm:t>
    </dgm:pt>
    <dgm:pt modelId="{6CC2D744-A10A-4F17-9746-CDB0D0EC4D95}" type="parTrans" cxnId="{E2003D78-CBC1-4866-930F-89BDDAAC85CF}">
      <dgm:prSet/>
      <dgm:spPr/>
      <dgm:t>
        <a:bodyPr/>
        <a:lstStyle/>
        <a:p>
          <a:endParaRPr lang="en-US" sz="1800"/>
        </a:p>
      </dgm:t>
    </dgm:pt>
    <dgm:pt modelId="{2A291C1B-3E9C-4C0B-BE32-3A6D2AEADC5D}" type="sibTrans" cxnId="{E2003D78-CBC1-4866-930F-89BDDAAC85CF}">
      <dgm:prSet/>
      <dgm:spPr/>
      <dgm:t>
        <a:bodyPr/>
        <a:lstStyle/>
        <a:p>
          <a:endParaRPr lang="en-US" sz="1800"/>
        </a:p>
      </dgm:t>
    </dgm:pt>
    <dgm:pt modelId="{2F1B5E5B-D9A7-4DB7-8524-B1B0358983F9}">
      <dgm:prSet phldrT="[Text]" custT="1"/>
      <dgm:spPr/>
      <dgm:t>
        <a:bodyPr/>
        <a:lstStyle/>
        <a:p>
          <a:r>
            <a:rPr lang="en-US" sz="2400" dirty="0"/>
            <a:t>Monitoring</a:t>
          </a:r>
        </a:p>
      </dgm:t>
    </dgm:pt>
    <dgm:pt modelId="{E723FA7B-FCE6-44AE-950F-287C2A97696F}" type="parTrans" cxnId="{C404FBED-AC11-439A-9E03-E98F0FC0545D}">
      <dgm:prSet/>
      <dgm:spPr/>
      <dgm:t>
        <a:bodyPr/>
        <a:lstStyle/>
        <a:p>
          <a:endParaRPr lang="en-US" sz="1800"/>
        </a:p>
      </dgm:t>
    </dgm:pt>
    <dgm:pt modelId="{614F12E3-59C5-41E6-A972-6C41F7ACA4B1}" type="sibTrans" cxnId="{C404FBED-AC11-439A-9E03-E98F0FC0545D}">
      <dgm:prSet/>
      <dgm:spPr/>
      <dgm:t>
        <a:bodyPr/>
        <a:lstStyle/>
        <a:p>
          <a:endParaRPr lang="en-US" sz="1800"/>
        </a:p>
      </dgm:t>
    </dgm:pt>
    <dgm:pt modelId="{33458114-A821-4239-A5EA-80B5FEA58CC5}">
      <dgm:prSet phldrT="[Text]" custT="1"/>
      <dgm:spPr/>
      <dgm:t>
        <a:bodyPr/>
        <a:lstStyle/>
        <a:p>
          <a:pPr algn="l"/>
          <a:r>
            <a:rPr lang="en-US" sz="1800" dirty="0"/>
            <a:t>Hacker inserts ‘bad’ payment info to redirect payment or shipment of goods &amp; material</a:t>
          </a:r>
        </a:p>
      </dgm:t>
    </dgm:pt>
    <dgm:pt modelId="{5A7B0F46-DF00-4EBF-B411-ACA1B61C9B16}" type="parTrans" cxnId="{0F0517EB-A0FC-4F53-B1F7-D811982A8B11}">
      <dgm:prSet/>
      <dgm:spPr/>
      <dgm:t>
        <a:bodyPr/>
        <a:lstStyle/>
        <a:p>
          <a:endParaRPr lang="en-US" sz="1800"/>
        </a:p>
      </dgm:t>
    </dgm:pt>
    <dgm:pt modelId="{93D08E90-21A8-46D6-86E2-DE3EB9BB56A4}" type="sibTrans" cxnId="{0F0517EB-A0FC-4F53-B1F7-D811982A8B11}">
      <dgm:prSet/>
      <dgm:spPr/>
      <dgm:t>
        <a:bodyPr/>
        <a:lstStyle/>
        <a:p>
          <a:endParaRPr lang="en-US" sz="1800"/>
        </a:p>
      </dgm:t>
    </dgm:pt>
    <dgm:pt modelId="{29D0F635-CDF6-4D13-B516-432A51652447}">
      <dgm:prSet phldrT="[Text]" custT="1"/>
      <dgm:spPr/>
      <dgm:t>
        <a:bodyPr/>
        <a:lstStyle/>
        <a:p>
          <a:r>
            <a:rPr lang="en-US" sz="2400" dirty="0"/>
            <a:t>Attack</a:t>
          </a:r>
        </a:p>
      </dgm:t>
    </dgm:pt>
    <dgm:pt modelId="{126B3FD9-A864-401E-96D5-E3B60A743024}" type="parTrans" cxnId="{3B1F11B4-DD5F-4DC3-917A-75B17EFD51BE}">
      <dgm:prSet/>
      <dgm:spPr/>
      <dgm:t>
        <a:bodyPr/>
        <a:lstStyle/>
        <a:p>
          <a:endParaRPr lang="en-US" sz="1800"/>
        </a:p>
      </dgm:t>
    </dgm:pt>
    <dgm:pt modelId="{C78F9DC8-8E85-4EC6-BD16-678A6D73D2ED}" type="sibTrans" cxnId="{3B1F11B4-DD5F-4DC3-917A-75B17EFD51BE}">
      <dgm:prSet/>
      <dgm:spPr/>
      <dgm:t>
        <a:bodyPr/>
        <a:lstStyle/>
        <a:p>
          <a:endParaRPr lang="en-US" sz="1800"/>
        </a:p>
      </dgm:t>
    </dgm:pt>
    <dgm:pt modelId="{3FE52A7F-8F66-4B76-91F9-32DB0D63ECD6}">
      <dgm:prSet phldrT="[Text]" custT="1"/>
      <dgm:spPr/>
      <dgm:t>
        <a:bodyPr/>
        <a:lstStyle/>
        <a:p>
          <a:pPr algn="r"/>
          <a:endParaRPr lang="en-US" sz="1800" dirty="0"/>
        </a:p>
      </dgm:t>
    </dgm:pt>
    <dgm:pt modelId="{4A6C44C4-AE3F-41E6-825D-785F0933A1F1}" type="parTrans" cxnId="{9BA556A8-13ED-408D-842E-5900AC380932}">
      <dgm:prSet/>
      <dgm:spPr/>
      <dgm:t>
        <a:bodyPr/>
        <a:lstStyle/>
        <a:p>
          <a:endParaRPr lang="en-US" sz="1800"/>
        </a:p>
      </dgm:t>
    </dgm:pt>
    <dgm:pt modelId="{033AB3E6-DC92-4A6A-8DA1-B0A668F72FC7}" type="sibTrans" cxnId="{9BA556A8-13ED-408D-842E-5900AC380932}">
      <dgm:prSet/>
      <dgm:spPr/>
      <dgm:t>
        <a:bodyPr/>
        <a:lstStyle/>
        <a:p>
          <a:endParaRPr lang="en-US" sz="1800"/>
        </a:p>
      </dgm:t>
    </dgm:pt>
    <dgm:pt modelId="{983265E4-7FD1-4156-AABF-C869E7436909}">
      <dgm:prSet phldrT="[Text]" custT="1"/>
      <dgm:spPr/>
      <dgm:t>
        <a:bodyPr/>
        <a:lstStyle/>
        <a:p>
          <a:pPr algn="l"/>
          <a:r>
            <a:rPr lang="en-US" sz="1800" dirty="0"/>
            <a:t>Hacker looks for opportunity in email flow (large payments, changes, time sensitive transactions)</a:t>
          </a:r>
        </a:p>
      </dgm:t>
    </dgm:pt>
    <dgm:pt modelId="{2F1CAE63-E60F-4B60-B1D0-58ABDAF2F16A}" type="parTrans" cxnId="{A26C8953-EC3A-4D31-9005-643041830030}">
      <dgm:prSet/>
      <dgm:spPr/>
      <dgm:t>
        <a:bodyPr/>
        <a:lstStyle/>
        <a:p>
          <a:endParaRPr lang="en-US" sz="1800"/>
        </a:p>
      </dgm:t>
    </dgm:pt>
    <dgm:pt modelId="{C0D1B9CB-7D7A-4364-BE5E-750C3357C8B7}" type="sibTrans" cxnId="{A26C8953-EC3A-4D31-9005-643041830030}">
      <dgm:prSet/>
      <dgm:spPr/>
      <dgm:t>
        <a:bodyPr/>
        <a:lstStyle/>
        <a:p>
          <a:endParaRPr lang="en-US" sz="1800"/>
        </a:p>
      </dgm:t>
    </dgm:pt>
    <dgm:pt modelId="{D55D81D3-5032-4253-B1CF-3FB9E5B11EF1}" type="pres">
      <dgm:prSet presAssocID="{172823DB-0B85-476A-BD32-6CE4742DD2E3}" presName="Name0" presStyleCnt="0">
        <dgm:presLayoutVars>
          <dgm:chMax val="5"/>
          <dgm:chPref val="5"/>
          <dgm:dir/>
          <dgm:animLvl val="lvl"/>
        </dgm:presLayoutVars>
      </dgm:prSet>
      <dgm:spPr/>
    </dgm:pt>
    <dgm:pt modelId="{AD9DD822-38A3-4CA0-A6AD-6DA9319EDBBA}" type="pres">
      <dgm:prSet presAssocID="{80BBBDCD-25BC-46EA-8846-E9CE30D83548}" presName="parentText1" presStyleLbl="node1" presStyleIdx="0" presStyleCnt="4">
        <dgm:presLayoutVars>
          <dgm:chMax/>
          <dgm:chPref val="3"/>
          <dgm:bulletEnabled val="1"/>
        </dgm:presLayoutVars>
      </dgm:prSet>
      <dgm:spPr/>
    </dgm:pt>
    <dgm:pt modelId="{2B85FE12-9D89-4C3E-A812-F94F5647C05C}" type="pres">
      <dgm:prSet presAssocID="{80BBBDCD-25BC-46EA-8846-E9CE30D83548}" presName="childText1" presStyleLbl="solidAlignAcc1" presStyleIdx="0" presStyleCnt="4">
        <dgm:presLayoutVars>
          <dgm:chMax val="0"/>
          <dgm:chPref val="0"/>
          <dgm:bulletEnabled val="1"/>
        </dgm:presLayoutVars>
      </dgm:prSet>
      <dgm:spPr/>
    </dgm:pt>
    <dgm:pt modelId="{ACD7305C-17C7-4E41-8381-9FF1D0A738A3}" type="pres">
      <dgm:prSet presAssocID="{B4354C1E-8A9F-4746-B421-693EAE9F257C}" presName="parentText2" presStyleLbl="node1" presStyleIdx="1" presStyleCnt="4">
        <dgm:presLayoutVars>
          <dgm:chMax/>
          <dgm:chPref val="3"/>
          <dgm:bulletEnabled val="1"/>
        </dgm:presLayoutVars>
      </dgm:prSet>
      <dgm:spPr/>
    </dgm:pt>
    <dgm:pt modelId="{B34960C1-2309-4D46-B665-45AF6B69079B}" type="pres">
      <dgm:prSet presAssocID="{B4354C1E-8A9F-4746-B421-693EAE9F257C}" presName="childText2" presStyleLbl="solidAlignAcc1" presStyleIdx="1" presStyleCnt="4">
        <dgm:presLayoutVars>
          <dgm:chMax val="0"/>
          <dgm:chPref val="0"/>
          <dgm:bulletEnabled val="1"/>
        </dgm:presLayoutVars>
      </dgm:prSet>
      <dgm:spPr/>
    </dgm:pt>
    <dgm:pt modelId="{54D4E824-E6BA-477E-8E84-F8552BC0C711}" type="pres">
      <dgm:prSet presAssocID="{2F1B5E5B-D9A7-4DB7-8524-B1B0358983F9}" presName="parentText3" presStyleLbl="node1" presStyleIdx="2" presStyleCnt="4">
        <dgm:presLayoutVars>
          <dgm:chMax/>
          <dgm:chPref val="3"/>
          <dgm:bulletEnabled val="1"/>
        </dgm:presLayoutVars>
      </dgm:prSet>
      <dgm:spPr/>
    </dgm:pt>
    <dgm:pt modelId="{C4E74589-F7A1-4B37-A692-139B94647A1F}" type="pres">
      <dgm:prSet presAssocID="{2F1B5E5B-D9A7-4DB7-8524-B1B0358983F9}" presName="childText3" presStyleLbl="solidAlignAcc1" presStyleIdx="2" presStyleCnt="4">
        <dgm:presLayoutVars>
          <dgm:chMax val="0"/>
          <dgm:chPref val="0"/>
          <dgm:bulletEnabled val="1"/>
        </dgm:presLayoutVars>
      </dgm:prSet>
      <dgm:spPr/>
    </dgm:pt>
    <dgm:pt modelId="{B04BA323-EF3D-4C56-91B5-E814037F6799}" type="pres">
      <dgm:prSet presAssocID="{29D0F635-CDF6-4D13-B516-432A51652447}" presName="parentText4" presStyleLbl="node1" presStyleIdx="3" presStyleCnt="4">
        <dgm:presLayoutVars>
          <dgm:chMax/>
          <dgm:chPref val="3"/>
          <dgm:bulletEnabled val="1"/>
        </dgm:presLayoutVars>
      </dgm:prSet>
      <dgm:spPr/>
    </dgm:pt>
    <dgm:pt modelId="{EDE3093C-700D-4EC8-B2E7-1EC85239278A}" type="pres">
      <dgm:prSet presAssocID="{29D0F635-CDF6-4D13-B516-432A51652447}" presName="childText4" presStyleLbl="solidAlignAcc1" presStyleIdx="3" presStyleCnt="4">
        <dgm:presLayoutVars>
          <dgm:chMax val="0"/>
          <dgm:chPref val="0"/>
          <dgm:bulletEnabled val="1"/>
        </dgm:presLayoutVars>
      </dgm:prSet>
      <dgm:spPr/>
    </dgm:pt>
  </dgm:ptLst>
  <dgm:cxnLst>
    <dgm:cxn modelId="{89592A1F-6D90-41A4-82E7-64E445B1E46B}" type="presOf" srcId="{33458114-A821-4239-A5EA-80B5FEA58CC5}" destId="{EDE3093C-700D-4EC8-B2E7-1EC85239278A}" srcOrd="0" destOrd="0" presId="urn:microsoft.com/office/officeart/2009/3/layout/IncreasingArrowsProcess"/>
    <dgm:cxn modelId="{6FCD395E-FE70-4715-A51E-2F1B35DF2872}" type="presOf" srcId="{B4354C1E-8A9F-4746-B421-693EAE9F257C}" destId="{ACD7305C-17C7-4E41-8381-9FF1D0A738A3}" srcOrd="0" destOrd="0" presId="urn:microsoft.com/office/officeart/2009/3/layout/IncreasingArrowsProcess"/>
    <dgm:cxn modelId="{5F203741-50B4-45AB-86BA-C32220E16EC8}" type="presOf" srcId="{26BC34D8-E0F1-42B9-8BA9-8B9D7BDC8C07}" destId="{2B85FE12-9D89-4C3E-A812-F94F5647C05C}" srcOrd="0" destOrd="0" presId="urn:microsoft.com/office/officeart/2009/3/layout/IncreasingArrowsProcess"/>
    <dgm:cxn modelId="{82B8C844-BE24-44EA-9E0B-E3EEE83D5213}" srcId="{172823DB-0B85-476A-BD32-6CE4742DD2E3}" destId="{B4354C1E-8A9F-4746-B421-693EAE9F257C}" srcOrd="1" destOrd="0" parTransId="{DF9C8267-C831-4BFF-82C0-8021941EE579}" sibTransId="{36AF63BA-C153-4001-A1D4-95F560D462D0}"/>
    <dgm:cxn modelId="{AA12C149-1145-4A35-8B2C-BE1CDC630AD9}" type="presOf" srcId="{F1700403-A90A-45F8-9AAB-DECC1EFB8AD1}" destId="{B34960C1-2309-4D46-B665-45AF6B69079B}" srcOrd="0" destOrd="0" presId="urn:microsoft.com/office/officeart/2009/3/layout/IncreasingArrowsProcess"/>
    <dgm:cxn modelId="{A26C8953-EC3A-4D31-9005-643041830030}" srcId="{2F1B5E5B-D9A7-4DB7-8524-B1B0358983F9}" destId="{983265E4-7FD1-4156-AABF-C869E7436909}" srcOrd="0" destOrd="0" parTransId="{2F1CAE63-E60F-4B60-B1D0-58ABDAF2F16A}" sibTransId="{C0D1B9CB-7D7A-4364-BE5E-750C3357C8B7}"/>
    <dgm:cxn modelId="{4255DB77-EA2A-44F6-9D52-93237F16E4EF}" srcId="{172823DB-0B85-476A-BD32-6CE4742DD2E3}" destId="{80BBBDCD-25BC-46EA-8846-E9CE30D83548}" srcOrd="0" destOrd="0" parTransId="{4062BD8D-9822-4B0D-8633-93040A226422}" sibTransId="{59601FD7-AA72-48D6-A2B8-A6663D026800}"/>
    <dgm:cxn modelId="{E2003D78-CBC1-4866-930F-89BDDAAC85CF}" srcId="{B4354C1E-8A9F-4746-B421-693EAE9F257C}" destId="{F1700403-A90A-45F8-9AAB-DECC1EFB8AD1}" srcOrd="0" destOrd="0" parTransId="{6CC2D744-A10A-4F17-9746-CDB0D0EC4D95}" sibTransId="{2A291C1B-3E9C-4C0B-BE32-3A6D2AEADC5D}"/>
    <dgm:cxn modelId="{20702A88-C116-433D-8D27-0499A99DD3B5}" type="presOf" srcId="{80BBBDCD-25BC-46EA-8846-E9CE30D83548}" destId="{AD9DD822-38A3-4CA0-A6AD-6DA9319EDBBA}" srcOrd="0" destOrd="0" presId="urn:microsoft.com/office/officeart/2009/3/layout/IncreasingArrowsProcess"/>
    <dgm:cxn modelId="{F5194A8A-B905-4C1A-AF33-FC559E3704EC}" type="presOf" srcId="{983265E4-7FD1-4156-AABF-C869E7436909}" destId="{C4E74589-F7A1-4B37-A692-139B94647A1F}" srcOrd="0" destOrd="0" presId="urn:microsoft.com/office/officeart/2009/3/layout/IncreasingArrowsProcess"/>
    <dgm:cxn modelId="{86F9188D-F523-4398-A668-9DD5EFA2A536}" type="presOf" srcId="{172823DB-0B85-476A-BD32-6CE4742DD2E3}" destId="{D55D81D3-5032-4253-B1CF-3FB9E5B11EF1}" srcOrd="0" destOrd="0" presId="urn:microsoft.com/office/officeart/2009/3/layout/IncreasingArrowsProcess"/>
    <dgm:cxn modelId="{4884ABA7-40D0-4C94-A58E-4F61BF46B4D3}" type="presOf" srcId="{2F1B5E5B-D9A7-4DB7-8524-B1B0358983F9}" destId="{54D4E824-E6BA-477E-8E84-F8552BC0C711}" srcOrd="0" destOrd="0" presId="urn:microsoft.com/office/officeart/2009/3/layout/IncreasingArrowsProcess"/>
    <dgm:cxn modelId="{9BA556A8-13ED-408D-842E-5900AC380932}" srcId="{29D0F635-CDF6-4D13-B516-432A51652447}" destId="{3FE52A7F-8F66-4B76-91F9-32DB0D63ECD6}" srcOrd="1" destOrd="0" parTransId="{4A6C44C4-AE3F-41E6-825D-785F0933A1F1}" sibTransId="{033AB3E6-DC92-4A6A-8DA1-B0A668F72FC7}"/>
    <dgm:cxn modelId="{9E04F7B0-4095-4F3F-A50F-7C00EBECE144}" type="presOf" srcId="{29D0F635-CDF6-4D13-B516-432A51652447}" destId="{B04BA323-EF3D-4C56-91B5-E814037F6799}" srcOrd="0" destOrd="0" presId="urn:microsoft.com/office/officeart/2009/3/layout/IncreasingArrowsProcess"/>
    <dgm:cxn modelId="{3B1F11B4-DD5F-4DC3-917A-75B17EFD51BE}" srcId="{172823DB-0B85-476A-BD32-6CE4742DD2E3}" destId="{29D0F635-CDF6-4D13-B516-432A51652447}" srcOrd="3" destOrd="0" parTransId="{126B3FD9-A864-401E-96D5-E3B60A743024}" sibTransId="{C78F9DC8-8E85-4EC6-BD16-678A6D73D2ED}"/>
    <dgm:cxn modelId="{D03BD2CA-0CF3-461C-8A64-BF2E6C92A1E1}" type="presOf" srcId="{3FE52A7F-8F66-4B76-91F9-32DB0D63ECD6}" destId="{EDE3093C-700D-4EC8-B2E7-1EC85239278A}" srcOrd="0" destOrd="1" presId="urn:microsoft.com/office/officeart/2009/3/layout/IncreasingArrowsProcess"/>
    <dgm:cxn modelId="{0F0517EB-A0FC-4F53-B1F7-D811982A8B11}" srcId="{29D0F635-CDF6-4D13-B516-432A51652447}" destId="{33458114-A821-4239-A5EA-80B5FEA58CC5}" srcOrd="0" destOrd="0" parTransId="{5A7B0F46-DF00-4EBF-B411-ACA1B61C9B16}" sibTransId="{93D08E90-21A8-46D6-86E2-DE3EB9BB56A4}"/>
    <dgm:cxn modelId="{C404FBED-AC11-439A-9E03-E98F0FC0545D}" srcId="{172823DB-0B85-476A-BD32-6CE4742DD2E3}" destId="{2F1B5E5B-D9A7-4DB7-8524-B1B0358983F9}" srcOrd="2" destOrd="0" parTransId="{E723FA7B-FCE6-44AE-950F-287C2A97696F}" sibTransId="{614F12E3-59C5-41E6-A972-6C41F7ACA4B1}"/>
    <dgm:cxn modelId="{90D479F4-2AEF-44DE-B8DB-D9C6B87192C4}" srcId="{80BBBDCD-25BC-46EA-8846-E9CE30D83548}" destId="{26BC34D8-E0F1-42B9-8BA9-8B9D7BDC8C07}" srcOrd="0" destOrd="0" parTransId="{8591FF25-F90B-4F5A-8823-50FD65CF01B7}" sibTransId="{01BDBEFB-AC4C-436B-A016-8D1A6DA2693F}"/>
    <dgm:cxn modelId="{C976A65D-D0D9-4E95-8DD1-4651555DF790}" type="presParOf" srcId="{D55D81D3-5032-4253-B1CF-3FB9E5B11EF1}" destId="{AD9DD822-38A3-4CA0-A6AD-6DA9319EDBBA}" srcOrd="0" destOrd="0" presId="urn:microsoft.com/office/officeart/2009/3/layout/IncreasingArrowsProcess"/>
    <dgm:cxn modelId="{6DB2C6B1-491F-4936-A4F1-EFC7B1F493EA}" type="presParOf" srcId="{D55D81D3-5032-4253-B1CF-3FB9E5B11EF1}" destId="{2B85FE12-9D89-4C3E-A812-F94F5647C05C}" srcOrd="1" destOrd="0" presId="urn:microsoft.com/office/officeart/2009/3/layout/IncreasingArrowsProcess"/>
    <dgm:cxn modelId="{B182169C-DC17-40CF-B7E8-06B352C24523}" type="presParOf" srcId="{D55D81D3-5032-4253-B1CF-3FB9E5B11EF1}" destId="{ACD7305C-17C7-4E41-8381-9FF1D0A738A3}" srcOrd="2" destOrd="0" presId="urn:microsoft.com/office/officeart/2009/3/layout/IncreasingArrowsProcess"/>
    <dgm:cxn modelId="{1D67EA45-E9D3-4891-AE3B-471E8CA3D8D7}" type="presParOf" srcId="{D55D81D3-5032-4253-B1CF-3FB9E5B11EF1}" destId="{B34960C1-2309-4D46-B665-45AF6B69079B}" srcOrd="3" destOrd="0" presId="urn:microsoft.com/office/officeart/2009/3/layout/IncreasingArrowsProcess"/>
    <dgm:cxn modelId="{4E47F05E-1C2D-487C-8C0D-D98EB8EC1EA0}" type="presParOf" srcId="{D55D81D3-5032-4253-B1CF-3FB9E5B11EF1}" destId="{54D4E824-E6BA-477E-8E84-F8552BC0C711}" srcOrd="4" destOrd="0" presId="urn:microsoft.com/office/officeart/2009/3/layout/IncreasingArrowsProcess"/>
    <dgm:cxn modelId="{FDB29E4A-3A27-4617-A183-CBC3DA887083}" type="presParOf" srcId="{D55D81D3-5032-4253-B1CF-3FB9E5B11EF1}" destId="{C4E74589-F7A1-4B37-A692-139B94647A1F}" srcOrd="5" destOrd="0" presId="urn:microsoft.com/office/officeart/2009/3/layout/IncreasingArrowsProcess"/>
    <dgm:cxn modelId="{523B4225-AE98-48CB-AE7E-796EA0A8EA84}" type="presParOf" srcId="{D55D81D3-5032-4253-B1CF-3FB9E5B11EF1}" destId="{B04BA323-EF3D-4C56-91B5-E814037F6799}" srcOrd="6" destOrd="0" presId="urn:microsoft.com/office/officeart/2009/3/layout/IncreasingArrowsProcess"/>
    <dgm:cxn modelId="{7AC1B113-8E4F-4D1D-8195-E9A6ED4B6856}" type="presParOf" srcId="{D55D81D3-5032-4253-B1CF-3FB9E5B11EF1}" destId="{EDE3093C-700D-4EC8-B2E7-1EC85239278A}"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DD822-38A3-4CA0-A6AD-6DA9319EDBBA}">
      <dsp:nvSpPr>
        <dsp:cNvPr id="0" name=""/>
        <dsp:cNvSpPr/>
      </dsp:nvSpPr>
      <dsp:spPr>
        <a:xfrm>
          <a:off x="73517" y="40645"/>
          <a:ext cx="8214234" cy="1195869"/>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189844" numCol="1" spcCol="1270" anchor="ctr" anchorCtr="0">
          <a:noAutofit/>
        </a:bodyPr>
        <a:lstStyle/>
        <a:p>
          <a:pPr marL="0" lvl="0" indent="0" algn="l" defTabSz="1066800">
            <a:lnSpc>
              <a:spcPct val="90000"/>
            </a:lnSpc>
            <a:spcBef>
              <a:spcPct val="0"/>
            </a:spcBef>
            <a:spcAft>
              <a:spcPct val="35000"/>
            </a:spcAft>
            <a:buNone/>
          </a:pPr>
          <a:r>
            <a:rPr lang="en-US" sz="2400" kern="1200" dirty="0"/>
            <a:t>Targeting</a:t>
          </a:r>
          <a:endParaRPr lang="en-US" sz="2000" kern="1200" dirty="0"/>
        </a:p>
      </dsp:txBody>
      <dsp:txXfrm>
        <a:off x="73517" y="339612"/>
        <a:ext cx="7915267" cy="597935"/>
      </dsp:txXfrm>
    </dsp:sp>
    <dsp:sp modelId="{2B85FE12-9D89-4C3E-A812-F94F5647C05C}">
      <dsp:nvSpPr>
        <dsp:cNvPr id="0" name=""/>
        <dsp:cNvSpPr/>
      </dsp:nvSpPr>
      <dsp:spPr>
        <a:xfrm>
          <a:off x="73517" y="964783"/>
          <a:ext cx="1893380" cy="2211997"/>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Hacker uses open source web sites to target suppliers and customers</a:t>
          </a:r>
        </a:p>
      </dsp:txBody>
      <dsp:txXfrm>
        <a:off x="73517" y="964783"/>
        <a:ext cx="1893380" cy="2211997"/>
      </dsp:txXfrm>
    </dsp:sp>
    <dsp:sp modelId="{ACD7305C-17C7-4E41-8381-9FF1D0A738A3}">
      <dsp:nvSpPr>
        <dsp:cNvPr id="0" name=""/>
        <dsp:cNvSpPr/>
      </dsp:nvSpPr>
      <dsp:spPr>
        <a:xfrm>
          <a:off x="1966898" y="439127"/>
          <a:ext cx="6320853" cy="1195869"/>
        </a:xfrm>
        <a:prstGeom prst="rightArrow">
          <a:avLst>
            <a:gd name="adj1" fmla="val 50000"/>
            <a:gd name="adj2" fmla="val 5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189844" numCol="1" spcCol="1270" anchor="ctr" anchorCtr="0">
          <a:noAutofit/>
        </a:bodyPr>
        <a:lstStyle/>
        <a:p>
          <a:pPr marL="0" lvl="0" indent="0" algn="l" defTabSz="1066800">
            <a:lnSpc>
              <a:spcPct val="90000"/>
            </a:lnSpc>
            <a:spcBef>
              <a:spcPct val="0"/>
            </a:spcBef>
            <a:spcAft>
              <a:spcPct val="35000"/>
            </a:spcAft>
            <a:buNone/>
          </a:pPr>
          <a:r>
            <a:rPr lang="en-US" sz="2400" kern="1200" dirty="0"/>
            <a:t>Takeover</a:t>
          </a:r>
          <a:endParaRPr lang="en-US" sz="2000" kern="1200" dirty="0"/>
        </a:p>
      </dsp:txBody>
      <dsp:txXfrm>
        <a:off x="1966898" y="738094"/>
        <a:ext cx="6021886" cy="597935"/>
      </dsp:txXfrm>
    </dsp:sp>
    <dsp:sp modelId="{B34960C1-2309-4D46-B665-45AF6B69079B}">
      <dsp:nvSpPr>
        <dsp:cNvPr id="0" name=""/>
        <dsp:cNvSpPr/>
      </dsp:nvSpPr>
      <dsp:spPr>
        <a:xfrm>
          <a:off x="1966898" y="1363265"/>
          <a:ext cx="1893380" cy="2155616"/>
        </a:xfrm>
        <a:prstGeom prst="rect">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Hacker compromises one or more supplier email accounts to get inside normal business communications flow</a:t>
          </a:r>
        </a:p>
      </dsp:txBody>
      <dsp:txXfrm>
        <a:off x="1966898" y="1363265"/>
        <a:ext cx="1893380" cy="2155616"/>
      </dsp:txXfrm>
    </dsp:sp>
    <dsp:sp modelId="{54D4E824-E6BA-477E-8E84-F8552BC0C711}">
      <dsp:nvSpPr>
        <dsp:cNvPr id="0" name=""/>
        <dsp:cNvSpPr/>
      </dsp:nvSpPr>
      <dsp:spPr>
        <a:xfrm>
          <a:off x="3860279" y="837608"/>
          <a:ext cx="4427472" cy="1195869"/>
        </a:xfrm>
        <a:prstGeom prst="rightArrow">
          <a:avLst>
            <a:gd name="adj1" fmla="val 50000"/>
            <a:gd name="adj2" fmla="val 5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189844" numCol="1" spcCol="1270" anchor="ctr" anchorCtr="0">
          <a:noAutofit/>
        </a:bodyPr>
        <a:lstStyle/>
        <a:p>
          <a:pPr marL="0" lvl="0" indent="0" algn="l" defTabSz="1066800">
            <a:lnSpc>
              <a:spcPct val="90000"/>
            </a:lnSpc>
            <a:spcBef>
              <a:spcPct val="0"/>
            </a:spcBef>
            <a:spcAft>
              <a:spcPct val="35000"/>
            </a:spcAft>
            <a:buNone/>
          </a:pPr>
          <a:r>
            <a:rPr lang="en-US" sz="2400" kern="1200" dirty="0"/>
            <a:t>Monitoring</a:t>
          </a:r>
        </a:p>
      </dsp:txBody>
      <dsp:txXfrm>
        <a:off x="3860279" y="1136575"/>
        <a:ext cx="4128505" cy="597935"/>
      </dsp:txXfrm>
    </dsp:sp>
    <dsp:sp modelId="{C4E74589-F7A1-4B37-A692-139B94647A1F}">
      <dsp:nvSpPr>
        <dsp:cNvPr id="0" name=""/>
        <dsp:cNvSpPr/>
      </dsp:nvSpPr>
      <dsp:spPr>
        <a:xfrm>
          <a:off x="3860279" y="1761747"/>
          <a:ext cx="1893380" cy="2170029"/>
        </a:xfrm>
        <a:prstGeom prst="rect">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Hacker looks for opportunity in email flow (large payments, changes, time sensitive transactions)</a:t>
          </a:r>
        </a:p>
      </dsp:txBody>
      <dsp:txXfrm>
        <a:off x="3860279" y="1761747"/>
        <a:ext cx="1893380" cy="2170029"/>
      </dsp:txXfrm>
    </dsp:sp>
    <dsp:sp modelId="{B04BA323-EF3D-4C56-91B5-E814037F6799}">
      <dsp:nvSpPr>
        <dsp:cNvPr id="0" name=""/>
        <dsp:cNvSpPr/>
      </dsp:nvSpPr>
      <dsp:spPr>
        <a:xfrm>
          <a:off x="5753660" y="1236090"/>
          <a:ext cx="2534091" cy="1195869"/>
        </a:xfrm>
        <a:prstGeom prst="rightArrow">
          <a:avLst>
            <a:gd name="adj1" fmla="val 50000"/>
            <a:gd name="adj2" fmla="val 5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189844" numCol="1" spcCol="1270" anchor="ctr" anchorCtr="0">
          <a:noAutofit/>
        </a:bodyPr>
        <a:lstStyle/>
        <a:p>
          <a:pPr marL="0" lvl="0" indent="0" algn="l" defTabSz="1066800">
            <a:lnSpc>
              <a:spcPct val="90000"/>
            </a:lnSpc>
            <a:spcBef>
              <a:spcPct val="0"/>
            </a:spcBef>
            <a:spcAft>
              <a:spcPct val="35000"/>
            </a:spcAft>
            <a:buNone/>
          </a:pPr>
          <a:r>
            <a:rPr lang="en-US" sz="2400" kern="1200" dirty="0"/>
            <a:t>Attack</a:t>
          </a:r>
        </a:p>
      </dsp:txBody>
      <dsp:txXfrm>
        <a:off x="5753660" y="1535057"/>
        <a:ext cx="2235124" cy="597935"/>
      </dsp:txXfrm>
    </dsp:sp>
    <dsp:sp modelId="{EDE3093C-700D-4EC8-B2E7-1EC85239278A}">
      <dsp:nvSpPr>
        <dsp:cNvPr id="0" name=""/>
        <dsp:cNvSpPr/>
      </dsp:nvSpPr>
      <dsp:spPr>
        <a:xfrm>
          <a:off x="5753660" y="2160228"/>
          <a:ext cx="1910630" cy="2195464"/>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Hacker inserts ‘bad’ payment info to redirect payment or shipment of goods &amp; material</a:t>
          </a:r>
        </a:p>
        <a:p>
          <a:pPr marL="0" lvl="0" indent="0" algn="r" defTabSz="800100">
            <a:lnSpc>
              <a:spcPct val="90000"/>
            </a:lnSpc>
            <a:spcBef>
              <a:spcPct val="0"/>
            </a:spcBef>
            <a:spcAft>
              <a:spcPct val="35000"/>
            </a:spcAft>
            <a:buNone/>
          </a:pPr>
          <a:endParaRPr lang="en-US" sz="1800" kern="1200" dirty="0"/>
        </a:p>
      </dsp:txBody>
      <dsp:txXfrm>
        <a:off x="5753660" y="2160228"/>
        <a:ext cx="1910630" cy="2195464"/>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99F40-0785-4A63-BCDE-4C816521A6F6}" type="datetimeFigureOut">
              <a:rPr lang="en-US" smtClean="0"/>
              <a:t>07-Sep-22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C08E0-BDA7-4D9F-B019-30382680D5F3}" type="slidenum">
              <a:rPr lang="en-US" smtClean="0"/>
              <a:t>‹#›</a:t>
            </a:fld>
            <a:endParaRPr lang="en-US"/>
          </a:p>
        </p:txBody>
      </p:sp>
    </p:spTree>
    <p:extLst>
      <p:ext uri="{BB962C8B-B14F-4D97-AF65-F5344CB8AC3E}">
        <p14:creationId xmlns:p14="http://schemas.microsoft.com/office/powerpoint/2010/main" val="369763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Calibri-Bold"/>
              </a:rPr>
              <a:t>CSC 431: Cyber Security Operations 3 cr.</a:t>
            </a:r>
          </a:p>
          <a:p>
            <a:pPr algn="l"/>
            <a:r>
              <a:rPr lang="en-US" sz="1800" b="0" i="0" u="none" strike="noStrike" baseline="0" dirty="0">
                <a:latin typeface="Calibri" panose="020F0502020204030204" pitchFamily="34" charset="0"/>
              </a:rPr>
              <a:t>Prerequisite: CSC 382. Introduce the fundamental cyber security operations to secure systems through monitoring, detecting, investigating, analyzing, and responding to security events. Secure systems from cyber security risks, threats, and vulnerabilities. Prepare students for additional certifications beyond the CCNA. Three hours of combined lecture and lab in a computer lab setting.</a:t>
            </a:r>
            <a:endParaRPr lang="en-US" dirty="0"/>
          </a:p>
        </p:txBody>
      </p:sp>
      <p:sp>
        <p:nvSpPr>
          <p:cNvPr id="4" name="Slide Number Placeholder 3"/>
          <p:cNvSpPr>
            <a:spLocks noGrp="1"/>
          </p:cNvSpPr>
          <p:nvPr>
            <p:ph type="sldNum" sz="quarter" idx="5"/>
          </p:nvPr>
        </p:nvSpPr>
        <p:spPr/>
        <p:txBody>
          <a:bodyPr/>
          <a:lstStyle/>
          <a:p>
            <a:fld id="{D23C08E0-BDA7-4D9F-B019-30382680D5F3}" type="slidenum">
              <a:rPr lang="en-US" smtClean="0"/>
              <a:t>1</a:t>
            </a:fld>
            <a:endParaRPr lang="en-US"/>
          </a:p>
        </p:txBody>
      </p:sp>
    </p:spTree>
    <p:extLst>
      <p:ext uri="{BB962C8B-B14F-4D97-AF65-F5344CB8AC3E}">
        <p14:creationId xmlns:p14="http://schemas.microsoft.com/office/powerpoint/2010/main" val="64763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23C08E0-BDA7-4D9F-B019-30382680D5F3}" type="slidenum">
              <a:rPr lang="en-US" smtClean="0"/>
              <a:t>3</a:t>
            </a:fld>
            <a:endParaRPr lang="en-US"/>
          </a:p>
        </p:txBody>
      </p:sp>
    </p:spTree>
    <p:extLst>
      <p:ext uri="{BB962C8B-B14F-4D97-AF65-F5344CB8AC3E}">
        <p14:creationId xmlns:p14="http://schemas.microsoft.com/office/powerpoint/2010/main" val="3263892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Roboto"/>
              </a:rPr>
              <a:t>Strategic Cyber Threat Intelligence</a:t>
            </a:r>
          </a:p>
          <a:p>
            <a:pPr algn="l"/>
            <a:r>
              <a:rPr lang="en-US" b="0" i="0" dirty="0">
                <a:solidFill>
                  <a:srgbClr val="515151"/>
                </a:solidFill>
                <a:effectLst/>
                <a:latin typeface="Roboto"/>
              </a:rPr>
              <a:t>CTI at the strategic level identifies the </a:t>
            </a:r>
            <a:r>
              <a:rPr lang="en-US" b="1" i="1" dirty="0">
                <a:solidFill>
                  <a:srgbClr val="515151"/>
                </a:solidFill>
                <a:effectLst/>
                <a:latin typeface="Roboto"/>
              </a:rPr>
              <a:t>who</a:t>
            </a:r>
            <a:r>
              <a:rPr lang="en-US" b="0" i="0" dirty="0">
                <a:solidFill>
                  <a:srgbClr val="515151"/>
                </a:solidFill>
                <a:effectLst/>
                <a:latin typeface="Roboto"/>
              </a:rPr>
              <a:t> and </a:t>
            </a:r>
            <a:r>
              <a:rPr lang="en-US" b="1" i="1" dirty="0">
                <a:solidFill>
                  <a:srgbClr val="515151"/>
                </a:solidFill>
                <a:effectLst/>
                <a:latin typeface="Roboto"/>
              </a:rPr>
              <a:t>why</a:t>
            </a:r>
            <a:r>
              <a:rPr lang="en-US" b="0" i="0" dirty="0">
                <a:solidFill>
                  <a:srgbClr val="515151"/>
                </a:solidFill>
                <a:effectLst/>
                <a:latin typeface="Roboto"/>
              </a:rPr>
              <a:t> to provide organizations with crucial insight.  It aims to identify who is behind a specific threat/family of threats, while addressing ongoing trends.  CTI at the strategic level is also about the why.  Why is an organization an organization being targeted?  Why is a specific malicious cyber actor (MCA) or group of MCAs interested in an organization or industry vertical — for example, healthcare?  In many cases, strategic level CTI can be tied to Advanced Persistent Threats (APT) activities although not always.</a:t>
            </a:r>
          </a:p>
          <a:p>
            <a:pPr algn="l"/>
            <a:r>
              <a:rPr lang="en-US" b="1" i="0" dirty="0">
                <a:effectLst/>
                <a:latin typeface="Roboto"/>
              </a:rPr>
              <a:t>Operational Cyber Threat Intelligence</a:t>
            </a:r>
          </a:p>
          <a:p>
            <a:pPr algn="l"/>
            <a:r>
              <a:rPr lang="en-US" b="0" i="0" dirty="0">
                <a:solidFill>
                  <a:srgbClr val="515151"/>
                </a:solidFill>
                <a:effectLst/>
                <a:latin typeface="Roboto"/>
              </a:rPr>
              <a:t>CTI at the operational level addresses the </a:t>
            </a:r>
            <a:r>
              <a:rPr lang="en-US" b="1" i="1" dirty="0">
                <a:solidFill>
                  <a:srgbClr val="515151"/>
                </a:solidFill>
                <a:effectLst/>
                <a:latin typeface="Roboto"/>
              </a:rPr>
              <a:t>how</a:t>
            </a:r>
            <a:r>
              <a:rPr lang="en-US" b="0" i="0" dirty="0">
                <a:solidFill>
                  <a:srgbClr val="515151"/>
                </a:solidFill>
                <a:effectLst/>
                <a:latin typeface="Roboto"/>
              </a:rPr>
              <a:t> and </a:t>
            </a:r>
            <a:r>
              <a:rPr lang="en-US" b="1" i="1" dirty="0">
                <a:solidFill>
                  <a:srgbClr val="515151"/>
                </a:solidFill>
                <a:effectLst/>
                <a:latin typeface="Roboto"/>
              </a:rPr>
              <a:t>where</a:t>
            </a:r>
            <a:r>
              <a:rPr lang="en-US" b="0" i="0" dirty="0">
                <a:solidFill>
                  <a:srgbClr val="515151"/>
                </a:solidFill>
                <a:effectLst/>
                <a:latin typeface="Roboto"/>
              </a:rPr>
              <a:t>.  The observed threat actor Tactics, Techniques, and Procedures (TTP) define the how of CTI.  The how goes beyond just an alert, or series of alerts. The how assists organizations to understand the extent of a breach, or prepare defense in advance.  The where of CTI helps organizations conduct threat hunts proactively, in advance of a compromise, or after an incident when recovery has begun.  In general terms, you cannot catch the MCAs in an environment unless you know where to look.</a:t>
            </a:r>
          </a:p>
          <a:p>
            <a:pPr algn="l"/>
            <a:r>
              <a:rPr lang="en-US" b="1" i="0" dirty="0">
                <a:effectLst/>
                <a:latin typeface="Roboto"/>
              </a:rPr>
              <a:t>Tactical Cyber Threat Intelligence</a:t>
            </a:r>
          </a:p>
          <a:p>
            <a:pPr algn="l"/>
            <a:r>
              <a:rPr lang="en-US" b="0" i="0" dirty="0">
                <a:solidFill>
                  <a:srgbClr val="515151"/>
                </a:solidFill>
                <a:effectLst/>
                <a:latin typeface="Roboto"/>
              </a:rPr>
              <a:t>CTI at the tactical level focuses on the </a:t>
            </a:r>
            <a:r>
              <a:rPr lang="en-US" b="1" i="1" dirty="0">
                <a:solidFill>
                  <a:srgbClr val="515151"/>
                </a:solidFill>
                <a:effectLst/>
                <a:latin typeface="Roboto"/>
              </a:rPr>
              <a:t>what</a:t>
            </a:r>
            <a:r>
              <a:rPr lang="en-US" b="0" i="0" dirty="0">
                <a:solidFill>
                  <a:srgbClr val="515151"/>
                </a:solidFill>
                <a:effectLst/>
                <a:latin typeface="Roboto"/>
              </a:rPr>
              <a:t>.   Indicators of Compromise (IOC) such as file names, file hashes, domain names, IP addresses, and much more, define the what of CTI.  IOCs can be used to triage and validate alerts, support rules for firewalls or intrusion detection/prevention systems, endpoint detection &amp; response systems, and other similar capabilities.  The what takes the form of internally generated data which resides in Security Operations Centers (SOC) and, more often than not, is organized into multiple trusted feeds that are </a:t>
            </a:r>
            <a:r>
              <a:rPr lang="en-US" b="0" i="1" dirty="0">
                <a:solidFill>
                  <a:srgbClr val="515151"/>
                </a:solidFill>
                <a:effectLst/>
                <a:latin typeface="Roboto"/>
              </a:rPr>
              <a:t>hopefully</a:t>
            </a:r>
            <a:r>
              <a:rPr lang="en-US" b="0" i="0" dirty="0">
                <a:solidFill>
                  <a:srgbClr val="515151"/>
                </a:solidFill>
                <a:effectLst/>
                <a:latin typeface="Roboto"/>
              </a:rPr>
              <a:t> tuned to the organization’s environment.</a:t>
            </a:r>
          </a:p>
          <a:p>
            <a:endParaRPr lang="en-US" dirty="0"/>
          </a:p>
          <a:p>
            <a:endParaRPr lang="en-US" dirty="0"/>
          </a:p>
          <a:p>
            <a:r>
              <a:rPr lang="en-US" dirty="0"/>
              <a:t>https://zvelo.com/strategic-operational-tactical-cyber-threat-intelligence/</a:t>
            </a:r>
          </a:p>
          <a:p>
            <a:endParaRPr lang="en-US" dirty="0"/>
          </a:p>
        </p:txBody>
      </p:sp>
      <p:sp>
        <p:nvSpPr>
          <p:cNvPr id="4" name="Slide Number Placeholder 3"/>
          <p:cNvSpPr>
            <a:spLocks noGrp="1"/>
          </p:cNvSpPr>
          <p:nvPr>
            <p:ph type="sldNum" sz="quarter" idx="5"/>
          </p:nvPr>
        </p:nvSpPr>
        <p:spPr/>
        <p:txBody>
          <a:bodyPr/>
          <a:lstStyle/>
          <a:p>
            <a:fld id="{D23C08E0-BDA7-4D9F-B019-30382680D5F3}" type="slidenum">
              <a:rPr lang="en-US" smtClean="0"/>
              <a:t>4</a:t>
            </a:fld>
            <a:endParaRPr lang="en-US"/>
          </a:p>
        </p:txBody>
      </p:sp>
    </p:spTree>
    <p:extLst>
      <p:ext uri="{BB962C8B-B14F-4D97-AF65-F5344CB8AC3E}">
        <p14:creationId xmlns:p14="http://schemas.microsoft.com/office/powerpoint/2010/main" val="3988015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https://yara.readthedocs.io/en/stable/writingrules.html</a:t>
            </a:r>
            <a:endParaRPr lang="en-US" dirty="0"/>
          </a:p>
          <a:p>
            <a:endParaRPr lang="en-US" dirty="0"/>
          </a:p>
          <a:p>
            <a:r>
              <a:rPr lang="en-US" dirty="0"/>
              <a:t>/* rule </a:t>
            </a:r>
            <a:r>
              <a:rPr lang="en-US" dirty="0" err="1"/>
              <a:t>catch_intelligence_files</a:t>
            </a:r>
            <a:endParaRPr lang="en-US" dirty="0"/>
          </a:p>
          <a:p>
            <a:r>
              <a:rPr lang="en-US" dirty="0"/>
              <a:t>{</a:t>
            </a:r>
          </a:p>
          <a:p>
            <a:r>
              <a:rPr lang="en-US" dirty="0"/>
              <a:t>meta:</a:t>
            </a:r>
          </a:p>
          <a:p>
            <a:r>
              <a:rPr lang="en-US" dirty="0"/>
              <a:t>	author = "Frank"</a:t>
            </a:r>
          </a:p>
          <a:p>
            <a:r>
              <a:rPr lang="en-US" dirty="0"/>
              <a:t>	date = "30 Aug 2021"</a:t>
            </a:r>
          </a:p>
          <a:p>
            <a:r>
              <a:rPr lang="en-US" dirty="0"/>
              <a:t>strings:</a:t>
            </a:r>
          </a:p>
          <a:p>
            <a:r>
              <a:rPr lang="en-US" dirty="0"/>
              <a:t>    $meta1 = "Frank Olmstead"</a:t>
            </a:r>
          </a:p>
          <a:p>
            <a:r>
              <a:rPr lang="en-US" dirty="0"/>
              <a:t>    $meta2 = "LSU-</a:t>
            </a:r>
            <a:r>
              <a:rPr lang="en-US" dirty="0" err="1"/>
              <a:t>Shreaveport</a:t>
            </a:r>
            <a:r>
              <a:rPr lang="en-US" dirty="0"/>
              <a:t>"</a:t>
            </a:r>
          </a:p>
          <a:p>
            <a:r>
              <a:rPr lang="en-US" dirty="0"/>
              <a:t>    $meta3 = "Secret Intelligence Stuff"</a:t>
            </a:r>
          </a:p>
          <a:p>
            <a:r>
              <a:rPr lang="en-US" dirty="0"/>
              <a:t>    $meta4 = "FOUO"</a:t>
            </a:r>
          </a:p>
          <a:p>
            <a:r>
              <a:rPr lang="en-US" dirty="0"/>
              <a:t>	$tag1 = "doc"</a:t>
            </a:r>
          </a:p>
          <a:p>
            <a:r>
              <a:rPr lang="en-US" dirty="0"/>
              <a:t>	$tag2 = "</a:t>
            </a:r>
            <a:r>
              <a:rPr lang="en-US" dirty="0" err="1"/>
              <a:t>xls</a:t>
            </a:r>
            <a:r>
              <a:rPr lang="en-US" dirty="0"/>
              <a:t>"</a:t>
            </a:r>
          </a:p>
          <a:p>
            <a:r>
              <a:rPr lang="en-US" dirty="0"/>
              <a:t>	$tag3 = "pdf"</a:t>
            </a:r>
          </a:p>
          <a:p>
            <a:r>
              <a:rPr lang="en-US" dirty="0"/>
              <a:t>condition:</a:t>
            </a:r>
          </a:p>
          <a:p>
            <a:r>
              <a:rPr lang="en-US" dirty="0"/>
              <a:t>    any of ($meta*) and any of ($tag*)</a:t>
            </a:r>
          </a:p>
          <a:p>
            <a:r>
              <a:rPr lang="en-US" dirty="0"/>
              <a:t>}</a:t>
            </a:r>
          </a:p>
          <a:p>
            <a:endParaRPr lang="en-US" dirty="0"/>
          </a:p>
        </p:txBody>
      </p:sp>
      <p:sp>
        <p:nvSpPr>
          <p:cNvPr id="4" name="Slide Number Placeholder 3"/>
          <p:cNvSpPr>
            <a:spLocks noGrp="1"/>
          </p:cNvSpPr>
          <p:nvPr>
            <p:ph type="sldNum" sz="quarter" idx="5"/>
          </p:nvPr>
        </p:nvSpPr>
        <p:spPr/>
        <p:txBody>
          <a:bodyPr/>
          <a:lstStyle/>
          <a:p>
            <a:fld id="{D23C08E0-BDA7-4D9F-B019-30382680D5F3}" type="slidenum">
              <a:rPr lang="en-US" smtClean="0"/>
              <a:t>7</a:t>
            </a:fld>
            <a:endParaRPr lang="en-US"/>
          </a:p>
        </p:txBody>
      </p:sp>
    </p:spTree>
    <p:extLst>
      <p:ext uri="{BB962C8B-B14F-4D97-AF65-F5344CB8AC3E}">
        <p14:creationId xmlns:p14="http://schemas.microsoft.com/office/powerpoint/2010/main" val="1401848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13A516-0A92-419C-AB73-69E2385C83A3}" type="slidenum">
              <a:rPr lang="en-US" altLang="en-US" smtClean="0"/>
              <a:pPr>
                <a:defRPr/>
              </a:pPr>
              <a:t>9</a:t>
            </a:fld>
            <a:endParaRPr lang="en-US" altLang="en-US" dirty="0"/>
          </a:p>
        </p:txBody>
      </p:sp>
    </p:spTree>
    <p:extLst>
      <p:ext uri="{BB962C8B-B14F-4D97-AF65-F5344CB8AC3E}">
        <p14:creationId xmlns:p14="http://schemas.microsoft.com/office/powerpoint/2010/main" val="2564879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dirty="0"/>
              <a:t>GD-OTS has a contract with TENCATE to deliver Armor Kits for Vehicles. </a:t>
            </a:r>
          </a:p>
          <a:p>
            <a:r>
              <a:rPr lang="en-US" sz="1100" b="0" dirty="0"/>
              <a:t>- TENCATE suffered a compromise of their info systems, allowing the threat actor(s) to obtain knowledge of an upcoming payment. </a:t>
            </a:r>
          </a:p>
          <a:p>
            <a:r>
              <a:rPr lang="en-US" sz="1100" b="0" dirty="0"/>
              <a:t>- Threat actor(s) created three domains (gd-otss.com &lt;not used as far as we can see&gt;, tcae-usa.com and tcead-us.com)</a:t>
            </a:r>
          </a:p>
          <a:p>
            <a:pPr marL="177845" indent="-177845">
              <a:buFontTx/>
              <a:buChar char="-"/>
            </a:pPr>
            <a:r>
              <a:rPr lang="en-US" sz="1100" b="0" dirty="0"/>
              <a:t>Utilizing </a:t>
            </a:r>
            <a:r>
              <a:rPr lang="en-US" b="0" dirty="0"/>
              <a:t>tcae-usa.com email to c</a:t>
            </a:r>
            <a:r>
              <a:rPr lang="en-US" sz="1100" b="0" dirty="0"/>
              <a:t>ommunicate with GD-OTS employees, requested to change SWIFT payment information for ~950k PO.</a:t>
            </a:r>
          </a:p>
          <a:p>
            <a:pPr marL="177845" indent="-177845">
              <a:buFontTx/>
              <a:buChar char="-"/>
            </a:pPr>
            <a:endParaRPr lang="en-US" sz="1100" b="0" dirty="0"/>
          </a:p>
          <a:p>
            <a:pPr marL="177845" indent="-177845">
              <a:buFontTx/>
              <a:buChar char="-"/>
            </a:pPr>
            <a:r>
              <a:rPr lang="en-US" sz="1100" b="0" dirty="0"/>
              <a:t>We’ve seen an increase in the WRT doppelganger sites theoretically could be used as BEC:</a:t>
            </a:r>
          </a:p>
          <a:p>
            <a:pPr marL="419239" indent="-180849">
              <a:spcBef>
                <a:spcPts val="0"/>
              </a:spcBef>
            </a:pPr>
            <a:r>
              <a:rPr lang="en-US" sz="1100" b="0" dirty="0"/>
              <a:t>GeneralDynamicsGroup.com  (killed - Registrant)</a:t>
            </a:r>
          </a:p>
          <a:p>
            <a:pPr marL="419239" indent="-180849">
              <a:spcBef>
                <a:spcPts val="0"/>
              </a:spcBef>
            </a:pPr>
            <a:r>
              <a:rPr lang="en-US" sz="1100" b="0" dirty="0"/>
              <a:t>GD-OTSS.com (killed - Registrant)</a:t>
            </a:r>
          </a:p>
          <a:p>
            <a:pPr marL="419239" indent="-180849">
              <a:spcBef>
                <a:spcPts val="0"/>
              </a:spcBef>
            </a:pPr>
            <a:r>
              <a:rPr lang="en-US" sz="1100" b="0" dirty="0"/>
              <a:t>GDBenifits.com</a:t>
            </a:r>
          </a:p>
          <a:p>
            <a:pPr marL="419239" indent="-180849">
              <a:spcBef>
                <a:spcPts val="0"/>
              </a:spcBef>
            </a:pPr>
            <a:r>
              <a:rPr lang="en-US" sz="1100" b="0" dirty="0"/>
              <a:t>GneralDynamic.com (killed - Registrant)</a:t>
            </a:r>
          </a:p>
          <a:p>
            <a:pPr marL="419239" indent="-180849">
              <a:spcBef>
                <a:spcPts val="0"/>
              </a:spcBef>
            </a:pPr>
            <a:r>
              <a:rPr lang="en-US" sz="1100" b="0" dirty="0"/>
              <a:t>GenerallDynamics.com (killed - Registrant)</a:t>
            </a:r>
          </a:p>
          <a:p>
            <a:pPr marL="419239" indent="-180849">
              <a:spcBef>
                <a:spcPts val="0"/>
              </a:spcBef>
            </a:pPr>
            <a:r>
              <a:rPr lang="en-US" sz="1100" b="0" dirty="0"/>
              <a:t>exprofinance.com &amp; exprofinance.info (killed - RCMP)</a:t>
            </a:r>
          </a:p>
          <a:p>
            <a:pPr marL="419239" indent="-180849">
              <a:spcBef>
                <a:spcPts val="0"/>
              </a:spcBef>
            </a:pPr>
            <a:r>
              <a:rPr lang="en-US" sz="1100" b="0" dirty="0"/>
              <a:t>tcae-usa.com &amp; tcead-us.com (killed - Registrant) </a:t>
            </a:r>
          </a:p>
          <a:p>
            <a:pPr marL="419239" indent="-180849">
              <a:spcBef>
                <a:spcPts val="0"/>
              </a:spcBef>
            </a:pPr>
            <a:r>
              <a:rPr lang="en-US" sz="1100" b="0" dirty="0"/>
              <a:t>Gdeufl.com – (killed), used to swindle external folks out of $125k, but going after $1mil</a:t>
            </a:r>
          </a:p>
          <a:p>
            <a:pPr marL="177845" indent="-177845">
              <a:buFontTx/>
              <a:buChar char="-"/>
            </a:pPr>
            <a:endParaRPr lang="en-US" sz="1100" b="0" dirty="0"/>
          </a:p>
          <a:p>
            <a:r>
              <a:rPr lang="en-US" sz="1100" b="0" dirty="0"/>
              <a:t>FBI reporting indicated the total value of funds redirected as a result of BEC scams have doubled from 2017 to $12B, US Companies have lost an estimated $1.3B</a:t>
            </a:r>
          </a:p>
          <a:p>
            <a:r>
              <a:rPr lang="en-US" sz="1100" b="0" dirty="0"/>
              <a:t>- Ref https://www.zdnet.com/article/fbi-us-companies-lost-1-3-billion-in-2018-due-to-bec-scams/</a:t>
            </a:r>
            <a:endParaRPr lang="en-US" sz="1700" b="0" dirty="0"/>
          </a:p>
        </p:txBody>
      </p:sp>
      <p:sp>
        <p:nvSpPr>
          <p:cNvPr id="4" name="Slide Number Placeholder 3"/>
          <p:cNvSpPr>
            <a:spLocks noGrp="1"/>
          </p:cNvSpPr>
          <p:nvPr>
            <p:ph type="sldNum" sz="quarter" idx="10"/>
          </p:nvPr>
        </p:nvSpPr>
        <p:spPr/>
        <p:txBody>
          <a:bodyPr/>
          <a:lstStyle/>
          <a:p>
            <a:pPr>
              <a:defRPr/>
            </a:pPr>
            <a:fld id="{4513A516-0A92-419C-AB73-69E2385C83A3}" type="slidenum">
              <a:rPr lang="en-US" altLang="en-US" smtClean="0"/>
              <a:pPr>
                <a:defRPr/>
              </a:pPr>
              <a:t>10</a:t>
            </a:fld>
            <a:endParaRPr lang="en-US" altLang="en-US" dirty="0"/>
          </a:p>
        </p:txBody>
      </p:sp>
    </p:spTree>
    <p:extLst>
      <p:ext uri="{BB962C8B-B14F-4D97-AF65-F5344CB8AC3E}">
        <p14:creationId xmlns:p14="http://schemas.microsoft.com/office/powerpoint/2010/main" val="305579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9DF8D-E196-D549-B2B9-23D7631A449D}" type="slidenum">
              <a:rPr lang="en-US" smtClean="0"/>
              <a:t>12</a:t>
            </a:fld>
            <a:endParaRPr lang="en-US" dirty="0"/>
          </a:p>
        </p:txBody>
      </p:sp>
    </p:spTree>
    <p:extLst>
      <p:ext uri="{BB962C8B-B14F-4D97-AF65-F5344CB8AC3E}">
        <p14:creationId xmlns:p14="http://schemas.microsoft.com/office/powerpoint/2010/main" val="136255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F786-6BEF-437A-A277-E5C37E2179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99C161-B9F9-4064-BB54-7B23B1E51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96275F-339A-4CCB-B169-9793EDD5F124}"/>
              </a:ext>
            </a:extLst>
          </p:cNvPr>
          <p:cNvSpPr>
            <a:spLocks noGrp="1"/>
          </p:cNvSpPr>
          <p:nvPr>
            <p:ph type="dt" sz="half" idx="10"/>
          </p:nvPr>
        </p:nvSpPr>
        <p:spPr/>
        <p:txBody>
          <a:bodyPr/>
          <a:lstStyle/>
          <a:p>
            <a:fld id="{3BD5F5B1-1DB6-4E75-BBD4-FDA5737DF2F2}" type="datetimeFigureOut">
              <a:rPr lang="en-US" smtClean="0"/>
              <a:t>07-Sep-22</a:t>
            </a:fld>
            <a:endParaRPr lang="en-US"/>
          </a:p>
        </p:txBody>
      </p:sp>
      <p:sp>
        <p:nvSpPr>
          <p:cNvPr id="5" name="Footer Placeholder 4">
            <a:extLst>
              <a:ext uri="{FF2B5EF4-FFF2-40B4-BE49-F238E27FC236}">
                <a16:creationId xmlns:a16="http://schemas.microsoft.com/office/drawing/2014/main" id="{056CB664-F744-4AB0-BABD-EF4618302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C4C01-6112-419F-ACA9-F43A44563853}"/>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306739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9470-E537-42C3-95BE-140A00AE0C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D16CCA-698C-402C-8F11-E4C988EFE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B80DB-18F8-4321-AE90-E80D1A389917}"/>
              </a:ext>
            </a:extLst>
          </p:cNvPr>
          <p:cNvSpPr>
            <a:spLocks noGrp="1"/>
          </p:cNvSpPr>
          <p:nvPr>
            <p:ph type="dt" sz="half" idx="10"/>
          </p:nvPr>
        </p:nvSpPr>
        <p:spPr/>
        <p:txBody>
          <a:bodyPr/>
          <a:lstStyle/>
          <a:p>
            <a:fld id="{3BD5F5B1-1DB6-4E75-BBD4-FDA5737DF2F2}" type="datetimeFigureOut">
              <a:rPr lang="en-US" smtClean="0"/>
              <a:t>07-Sep-22</a:t>
            </a:fld>
            <a:endParaRPr lang="en-US"/>
          </a:p>
        </p:txBody>
      </p:sp>
      <p:sp>
        <p:nvSpPr>
          <p:cNvPr id="5" name="Footer Placeholder 4">
            <a:extLst>
              <a:ext uri="{FF2B5EF4-FFF2-40B4-BE49-F238E27FC236}">
                <a16:creationId xmlns:a16="http://schemas.microsoft.com/office/drawing/2014/main" id="{C9458F0F-5E65-43AB-84A8-A0A2E977D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6A562-7ACF-4D56-9411-F14AE3CED8F2}"/>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52707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EED4A-B68A-4EF8-9AF6-9EF31DE80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587074-D7F7-4C7E-9EDB-0D60F7CB46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40D08-B15B-4262-B9D5-D752D14BD50C}"/>
              </a:ext>
            </a:extLst>
          </p:cNvPr>
          <p:cNvSpPr>
            <a:spLocks noGrp="1"/>
          </p:cNvSpPr>
          <p:nvPr>
            <p:ph type="dt" sz="half" idx="10"/>
          </p:nvPr>
        </p:nvSpPr>
        <p:spPr/>
        <p:txBody>
          <a:bodyPr/>
          <a:lstStyle/>
          <a:p>
            <a:fld id="{3BD5F5B1-1DB6-4E75-BBD4-FDA5737DF2F2}" type="datetimeFigureOut">
              <a:rPr lang="en-US" smtClean="0"/>
              <a:t>07-Sep-22</a:t>
            </a:fld>
            <a:endParaRPr lang="en-US"/>
          </a:p>
        </p:txBody>
      </p:sp>
      <p:sp>
        <p:nvSpPr>
          <p:cNvPr id="5" name="Footer Placeholder 4">
            <a:extLst>
              <a:ext uri="{FF2B5EF4-FFF2-40B4-BE49-F238E27FC236}">
                <a16:creationId xmlns:a16="http://schemas.microsoft.com/office/drawing/2014/main" id="{154C7573-6361-4BC9-A309-908D0FF76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64FCB-2463-4E63-9CD4-00E2874CE1AD}"/>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109115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31B2-A2FF-45A6-B69A-B362353FA6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1932CE-1775-4E96-9ECF-C6AD3E9BE9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80E7F-61A7-419C-843C-3E9E5CF65AB8}"/>
              </a:ext>
            </a:extLst>
          </p:cNvPr>
          <p:cNvSpPr>
            <a:spLocks noGrp="1"/>
          </p:cNvSpPr>
          <p:nvPr>
            <p:ph type="dt" sz="half" idx="10"/>
          </p:nvPr>
        </p:nvSpPr>
        <p:spPr/>
        <p:txBody>
          <a:bodyPr/>
          <a:lstStyle/>
          <a:p>
            <a:fld id="{3BD5F5B1-1DB6-4E75-BBD4-FDA5737DF2F2}" type="datetimeFigureOut">
              <a:rPr lang="en-US" smtClean="0"/>
              <a:t>07-Sep-22</a:t>
            </a:fld>
            <a:endParaRPr lang="en-US"/>
          </a:p>
        </p:txBody>
      </p:sp>
      <p:sp>
        <p:nvSpPr>
          <p:cNvPr id="5" name="Footer Placeholder 4">
            <a:extLst>
              <a:ext uri="{FF2B5EF4-FFF2-40B4-BE49-F238E27FC236}">
                <a16:creationId xmlns:a16="http://schemas.microsoft.com/office/drawing/2014/main" id="{AA5C4546-BE8F-4AE6-85C1-728B94C85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88117-8695-4B33-8008-2A66C9D751BC}"/>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314294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FF8B-F055-4E55-A06B-C194EEB47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E61269-FCA6-4881-9E9A-ABA62C7ED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5427E1-304D-4DC2-BBAF-6953AD742104}"/>
              </a:ext>
            </a:extLst>
          </p:cNvPr>
          <p:cNvSpPr>
            <a:spLocks noGrp="1"/>
          </p:cNvSpPr>
          <p:nvPr>
            <p:ph type="dt" sz="half" idx="10"/>
          </p:nvPr>
        </p:nvSpPr>
        <p:spPr/>
        <p:txBody>
          <a:bodyPr/>
          <a:lstStyle/>
          <a:p>
            <a:fld id="{3BD5F5B1-1DB6-4E75-BBD4-FDA5737DF2F2}" type="datetimeFigureOut">
              <a:rPr lang="en-US" smtClean="0"/>
              <a:t>07-Sep-22</a:t>
            </a:fld>
            <a:endParaRPr lang="en-US"/>
          </a:p>
        </p:txBody>
      </p:sp>
      <p:sp>
        <p:nvSpPr>
          <p:cNvPr id="5" name="Footer Placeholder 4">
            <a:extLst>
              <a:ext uri="{FF2B5EF4-FFF2-40B4-BE49-F238E27FC236}">
                <a16:creationId xmlns:a16="http://schemas.microsoft.com/office/drawing/2014/main" id="{ED7CA0E0-F283-4CFF-8F8B-89D65F3F9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3E9E3-DF0D-4F0C-80A0-C64A09A6D582}"/>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366867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EA2A-C63C-4CDF-ABA2-524F6A844F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F1E2B-28F9-4123-A92E-F779D65AA4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BDB5EE-779B-455D-8BA0-EBC7962265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0ADF78-AD77-4488-ADE5-C53881A44A09}"/>
              </a:ext>
            </a:extLst>
          </p:cNvPr>
          <p:cNvSpPr>
            <a:spLocks noGrp="1"/>
          </p:cNvSpPr>
          <p:nvPr>
            <p:ph type="dt" sz="half" idx="10"/>
          </p:nvPr>
        </p:nvSpPr>
        <p:spPr/>
        <p:txBody>
          <a:bodyPr/>
          <a:lstStyle/>
          <a:p>
            <a:fld id="{3BD5F5B1-1DB6-4E75-BBD4-FDA5737DF2F2}" type="datetimeFigureOut">
              <a:rPr lang="en-US" smtClean="0"/>
              <a:t>07-Sep-22</a:t>
            </a:fld>
            <a:endParaRPr lang="en-US"/>
          </a:p>
        </p:txBody>
      </p:sp>
      <p:sp>
        <p:nvSpPr>
          <p:cNvPr id="6" name="Footer Placeholder 5">
            <a:extLst>
              <a:ext uri="{FF2B5EF4-FFF2-40B4-BE49-F238E27FC236}">
                <a16:creationId xmlns:a16="http://schemas.microsoft.com/office/drawing/2014/main" id="{3AE2E15A-D96E-47ED-99D3-CEBA5A548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D43A3-3D26-4A33-A522-3C724F87D483}"/>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168214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9F84-5983-4B3F-8382-D52179127C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AB4016-1ADA-4D36-A4DF-178FCFC89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E4E114-75D5-4BD6-84FF-0C7D9DBB8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4F5BD-8263-47BA-BF0D-D28A94BD05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33F06A-E150-41D0-B3A5-4A1E2E0987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3E3B21-C85F-44D1-ADCD-E29412C7101F}"/>
              </a:ext>
            </a:extLst>
          </p:cNvPr>
          <p:cNvSpPr>
            <a:spLocks noGrp="1"/>
          </p:cNvSpPr>
          <p:nvPr>
            <p:ph type="dt" sz="half" idx="10"/>
          </p:nvPr>
        </p:nvSpPr>
        <p:spPr/>
        <p:txBody>
          <a:bodyPr/>
          <a:lstStyle/>
          <a:p>
            <a:fld id="{3BD5F5B1-1DB6-4E75-BBD4-FDA5737DF2F2}" type="datetimeFigureOut">
              <a:rPr lang="en-US" smtClean="0"/>
              <a:t>07-Sep-22</a:t>
            </a:fld>
            <a:endParaRPr lang="en-US"/>
          </a:p>
        </p:txBody>
      </p:sp>
      <p:sp>
        <p:nvSpPr>
          <p:cNvPr id="8" name="Footer Placeholder 7">
            <a:extLst>
              <a:ext uri="{FF2B5EF4-FFF2-40B4-BE49-F238E27FC236}">
                <a16:creationId xmlns:a16="http://schemas.microsoft.com/office/drawing/2014/main" id="{9AECD4DF-56C8-4D0B-AFD8-560A4CE93C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83A533-9B65-4548-A59A-33C4A7BF2D56}"/>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264372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8102-BC5E-4434-BC9D-145D59C306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C2DC99-9371-4AD5-B7D6-8D327BA0CB46}"/>
              </a:ext>
            </a:extLst>
          </p:cNvPr>
          <p:cNvSpPr>
            <a:spLocks noGrp="1"/>
          </p:cNvSpPr>
          <p:nvPr>
            <p:ph type="dt" sz="half" idx="10"/>
          </p:nvPr>
        </p:nvSpPr>
        <p:spPr/>
        <p:txBody>
          <a:bodyPr/>
          <a:lstStyle/>
          <a:p>
            <a:fld id="{3BD5F5B1-1DB6-4E75-BBD4-FDA5737DF2F2}" type="datetimeFigureOut">
              <a:rPr lang="en-US" smtClean="0"/>
              <a:t>07-Sep-22</a:t>
            </a:fld>
            <a:endParaRPr lang="en-US"/>
          </a:p>
        </p:txBody>
      </p:sp>
      <p:sp>
        <p:nvSpPr>
          <p:cNvPr id="4" name="Footer Placeholder 3">
            <a:extLst>
              <a:ext uri="{FF2B5EF4-FFF2-40B4-BE49-F238E27FC236}">
                <a16:creationId xmlns:a16="http://schemas.microsoft.com/office/drawing/2014/main" id="{D557A38B-946A-4EAD-837F-09F3DA7A1F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EEF974-99F5-46F4-A71E-C17B2CDE93F4}"/>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255553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8C1B2-2456-4552-B6EE-06DD4C7EB813}"/>
              </a:ext>
            </a:extLst>
          </p:cNvPr>
          <p:cNvSpPr>
            <a:spLocks noGrp="1"/>
          </p:cNvSpPr>
          <p:nvPr>
            <p:ph type="dt" sz="half" idx="10"/>
          </p:nvPr>
        </p:nvSpPr>
        <p:spPr/>
        <p:txBody>
          <a:bodyPr/>
          <a:lstStyle/>
          <a:p>
            <a:fld id="{3BD5F5B1-1DB6-4E75-BBD4-FDA5737DF2F2}" type="datetimeFigureOut">
              <a:rPr lang="en-US" smtClean="0"/>
              <a:t>07-Sep-22</a:t>
            </a:fld>
            <a:endParaRPr lang="en-US"/>
          </a:p>
        </p:txBody>
      </p:sp>
      <p:sp>
        <p:nvSpPr>
          <p:cNvPr id="3" name="Footer Placeholder 2">
            <a:extLst>
              <a:ext uri="{FF2B5EF4-FFF2-40B4-BE49-F238E27FC236}">
                <a16:creationId xmlns:a16="http://schemas.microsoft.com/office/drawing/2014/main" id="{CA691192-2583-4780-8580-0394F67FC4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A4A8-C152-4BBD-8AE4-779E7B059A69}"/>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57587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A4F0-25EC-4AFA-81D2-1DCEC827E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91BF96-1159-4EAB-9308-61A20435E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46C1E7-DE78-4007-9C9E-6F4FF413E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C4A23-CA4F-4F99-9B05-329C31048307}"/>
              </a:ext>
            </a:extLst>
          </p:cNvPr>
          <p:cNvSpPr>
            <a:spLocks noGrp="1"/>
          </p:cNvSpPr>
          <p:nvPr>
            <p:ph type="dt" sz="half" idx="10"/>
          </p:nvPr>
        </p:nvSpPr>
        <p:spPr/>
        <p:txBody>
          <a:bodyPr/>
          <a:lstStyle/>
          <a:p>
            <a:fld id="{3BD5F5B1-1DB6-4E75-BBD4-FDA5737DF2F2}" type="datetimeFigureOut">
              <a:rPr lang="en-US" smtClean="0"/>
              <a:t>07-Sep-22</a:t>
            </a:fld>
            <a:endParaRPr lang="en-US"/>
          </a:p>
        </p:txBody>
      </p:sp>
      <p:sp>
        <p:nvSpPr>
          <p:cNvPr id="6" name="Footer Placeholder 5">
            <a:extLst>
              <a:ext uri="{FF2B5EF4-FFF2-40B4-BE49-F238E27FC236}">
                <a16:creationId xmlns:a16="http://schemas.microsoft.com/office/drawing/2014/main" id="{0CF23165-2139-49F2-A103-D4A966865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0DBEF-1AAE-4E13-90CF-8949413FC620}"/>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18461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7A50-803F-4E0C-B69F-9A06EC225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7DE42D-A9FB-473A-AA12-458B5E62B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1AD72B-68ED-45D8-950D-2301AD8B0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285E5-0AFB-4757-9C23-3B355D9D9010}"/>
              </a:ext>
            </a:extLst>
          </p:cNvPr>
          <p:cNvSpPr>
            <a:spLocks noGrp="1"/>
          </p:cNvSpPr>
          <p:nvPr>
            <p:ph type="dt" sz="half" idx="10"/>
          </p:nvPr>
        </p:nvSpPr>
        <p:spPr/>
        <p:txBody>
          <a:bodyPr/>
          <a:lstStyle/>
          <a:p>
            <a:fld id="{3BD5F5B1-1DB6-4E75-BBD4-FDA5737DF2F2}" type="datetimeFigureOut">
              <a:rPr lang="en-US" smtClean="0"/>
              <a:t>07-Sep-22</a:t>
            </a:fld>
            <a:endParaRPr lang="en-US"/>
          </a:p>
        </p:txBody>
      </p:sp>
      <p:sp>
        <p:nvSpPr>
          <p:cNvPr id="6" name="Footer Placeholder 5">
            <a:extLst>
              <a:ext uri="{FF2B5EF4-FFF2-40B4-BE49-F238E27FC236}">
                <a16:creationId xmlns:a16="http://schemas.microsoft.com/office/drawing/2014/main" id="{998165E7-826B-4845-94C3-27FF9950B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B6171-78A5-4A2E-934D-9F67D3D52B64}"/>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83453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C98A99-FF68-4845-A262-25F3978577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6D1957-CDDF-419A-A76B-7B72D7955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E8D84-2705-4A07-90F4-088DDEEBC2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5F5B1-1DB6-4E75-BBD4-FDA5737DF2F2}" type="datetimeFigureOut">
              <a:rPr lang="en-US" smtClean="0"/>
              <a:t>07-Sep-22</a:t>
            </a:fld>
            <a:endParaRPr lang="en-US"/>
          </a:p>
        </p:txBody>
      </p:sp>
      <p:sp>
        <p:nvSpPr>
          <p:cNvPr id="5" name="Footer Placeholder 4">
            <a:extLst>
              <a:ext uri="{FF2B5EF4-FFF2-40B4-BE49-F238E27FC236}">
                <a16:creationId xmlns:a16="http://schemas.microsoft.com/office/drawing/2014/main" id="{35F3FEF7-7012-408C-B92B-E61C17394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4CAECD-6C49-4EC7-914F-3EC990202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2F52C-6CF2-4FD7-980C-F3CEE2D38E69}" type="slidenum">
              <a:rPr lang="en-US" smtClean="0"/>
              <a:t>‹#›</a:t>
            </a:fld>
            <a:endParaRPr lang="en-US"/>
          </a:p>
        </p:txBody>
      </p:sp>
    </p:spTree>
    <p:extLst>
      <p:ext uri="{BB962C8B-B14F-4D97-AF65-F5344CB8AC3E}">
        <p14:creationId xmlns:p14="http://schemas.microsoft.com/office/powerpoint/2010/main" val="985129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jp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jp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876A18-2952-4298-BD72-A11CE8ED89AC}"/>
              </a:ext>
            </a:extLst>
          </p:cNvPr>
          <p:cNvSpPr>
            <a:spLocks noGrp="1"/>
          </p:cNvSpPr>
          <p:nvPr>
            <p:ph type="ctrTitle"/>
          </p:nvPr>
        </p:nvSpPr>
        <p:spPr/>
        <p:txBody>
          <a:bodyPr>
            <a:normAutofit fontScale="90000"/>
          </a:bodyPr>
          <a:lstStyle/>
          <a:p>
            <a:r>
              <a:rPr lang="en-US" dirty="0"/>
              <a:t>CSC 431: Cyber Security Operations</a:t>
            </a:r>
            <a:br>
              <a:rPr lang="en-US" dirty="0"/>
            </a:br>
            <a:r>
              <a:rPr lang="en-US" u="sng" dirty="0"/>
              <a:t>Week 2</a:t>
            </a:r>
          </a:p>
        </p:txBody>
      </p:sp>
      <p:sp>
        <p:nvSpPr>
          <p:cNvPr id="5" name="Subtitle 4">
            <a:extLst>
              <a:ext uri="{FF2B5EF4-FFF2-40B4-BE49-F238E27FC236}">
                <a16:creationId xmlns:a16="http://schemas.microsoft.com/office/drawing/2014/main" id="{A22A0744-625D-407E-8A2C-B57E9DDD1F59}"/>
              </a:ext>
            </a:extLst>
          </p:cNvPr>
          <p:cNvSpPr>
            <a:spLocks noGrp="1"/>
          </p:cNvSpPr>
          <p:nvPr>
            <p:ph type="subTitle" idx="1"/>
          </p:nvPr>
        </p:nvSpPr>
        <p:spPr/>
        <p:txBody>
          <a:bodyPr/>
          <a:lstStyle/>
          <a:p>
            <a:r>
              <a:rPr lang="en-US" dirty="0"/>
              <a:t>Frank M. Olmstead</a:t>
            </a:r>
          </a:p>
          <a:p>
            <a:r>
              <a:rPr lang="en-US" dirty="0"/>
              <a:t>Frank.Olmstead@lsus.edu</a:t>
            </a:r>
          </a:p>
        </p:txBody>
      </p:sp>
    </p:spTree>
    <p:extLst>
      <p:ext uri="{BB962C8B-B14F-4D97-AF65-F5344CB8AC3E}">
        <p14:creationId xmlns:p14="http://schemas.microsoft.com/office/powerpoint/2010/main" val="341107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47BAB91-0804-45F3-B4EF-484E689827C5}"/>
              </a:ext>
            </a:extLst>
          </p:cNvPr>
          <p:cNvGrpSpPr/>
          <p:nvPr/>
        </p:nvGrpSpPr>
        <p:grpSpPr>
          <a:xfrm>
            <a:off x="2543832" y="2282063"/>
            <a:ext cx="715417" cy="715417"/>
            <a:chOff x="1318691" y="411"/>
            <a:chExt cx="715417" cy="715417"/>
          </a:xfrm>
        </p:grpSpPr>
        <p:sp>
          <p:nvSpPr>
            <p:cNvPr id="30" name="Oval 29">
              <a:extLst>
                <a:ext uri="{FF2B5EF4-FFF2-40B4-BE49-F238E27FC236}">
                  <a16:creationId xmlns:a16="http://schemas.microsoft.com/office/drawing/2014/main" id="{76479E29-7E80-4FC4-A797-3EE39A242EA1}"/>
                </a:ext>
              </a:extLst>
            </p:cNvPr>
            <p:cNvSpPr/>
            <p:nvPr/>
          </p:nvSpPr>
          <p:spPr>
            <a:xfrm>
              <a:off x="1318691" y="411"/>
              <a:ext cx="715417" cy="715417"/>
            </a:xfrm>
            <a:prstGeom prst="ellipse">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Oval 4">
              <a:extLst>
                <a:ext uri="{FF2B5EF4-FFF2-40B4-BE49-F238E27FC236}">
                  <a16:creationId xmlns:a16="http://schemas.microsoft.com/office/drawing/2014/main" id="{51C8E6CF-0413-45F6-8E20-F620A6566401}"/>
                </a:ext>
              </a:extLst>
            </p:cNvPr>
            <p:cNvSpPr txBox="1"/>
            <p:nvPr/>
          </p:nvSpPr>
          <p:spPr>
            <a:xfrm>
              <a:off x="1423461" y="105181"/>
              <a:ext cx="505877" cy="5058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algn="ctr" defTabSz="1422400">
                <a:lnSpc>
                  <a:spcPct val="90000"/>
                </a:lnSpc>
                <a:spcBef>
                  <a:spcPct val="0"/>
                </a:spcBef>
                <a:spcAft>
                  <a:spcPct val="35000"/>
                </a:spcAft>
              </a:pPr>
              <a:endParaRPr lang="en-US" sz="3200" dirty="0"/>
            </a:p>
          </p:txBody>
        </p:sp>
      </p:grpSp>
      <p:sp>
        <p:nvSpPr>
          <p:cNvPr id="3" name="Oval 2"/>
          <p:cNvSpPr/>
          <p:nvPr/>
        </p:nvSpPr>
        <p:spPr bwMode="auto">
          <a:xfrm>
            <a:off x="8169581" y="5150029"/>
            <a:ext cx="343735" cy="310033"/>
          </a:xfrm>
          <a:prstGeom prst="ellipse">
            <a:avLst/>
          </a:prstGeom>
          <a:solidFill>
            <a:schemeClr val="tx2">
              <a:lumMod val="40000"/>
              <a:lumOff val="60000"/>
            </a:schemeClr>
          </a:solidFill>
          <a:ln>
            <a:noFill/>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50000"/>
              </a:spcBef>
              <a:spcAft>
                <a:spcPct val="0"/>
              </a:spcAft>
            </a:pPr>
            <a:r>
              <a:rPr lang="en-US" b="1" dirty="0">
                <a:solidFill>
                  <a:schemeClr val="bg1"/>
                </a:solidFill>
                <a:latin typeface="Arial" charset="0"/>
              </a:rPr>
              <a:t>5</a:t>
            </a:r>
          </a:p>
        </p:txBody>
      </p:sp>
      <p:grpSp>
        <p:nvGrpSpPr>
          <p:cNvPr id="43" name="Group 42">
            <a:extLst>
              <a:ext uri="{FF2B5EF4-FFF2-40B4-BE49-F238E27FC236}">
                <a16:creationId xmlns:a16="http://schemas.microsoft.com/office/drawing/2014/main" id="{42F2CE55-C095-424F-B4C0-D85F0BFDDDD5}"/>
              </a:ext>
            </a:extLst>
          </p:cNvPr>
          <p:cNvGrpSpPr/>
          <p:nvPr/>
        </p:nvGrpSpPr>
        <p:grpSpPr>
          <a:xfrm>
            <a:off x="4749472" y="2382339"/>
            <a:ext cx="715417" cy="715417"/>
            <a:chOff x="2249184" y="1612071"/>
            <a:chExt cx="715417" cy="715417"/>
          </a:xfrm>
        </p:grpSpPr>
        <p:sp>
          <p:nvSpPr>
            <p:cNvPr id="44" name="Oval 43">
              <a:extLst>
                <a:ext uri="{FF2B5EF4-FFF2-40B4-BE49-F238E27FC236}">
                  <a16:creationId xmlns:a16="http://schemas.microsoft.com/office/drawing/2014/main" id="{8AAD9BF1-B56E-48F6-A227-141E6C2923D1}"/>
                </a:ext>
              </a:extLst>
            </p:cNvPr>
            <p:cNvSpPr/>
            <p:nvPr/>
          </p:nvSpPr>
          <p:spPr>
            <a:xfrm>
              <a:off x="2249184" y="1612071"/>
              <a:ext cx="715417" cy="715417"/>
            </a:xfrm>
            <a:prstGeom prst="ellipse">
              <a:avLst/>
            </a:prstGeom>
            <a:blipFill rotWithShape="0">
              <a:blip r:embed="rId4"/>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Oval 4">
              <a:extLst>
                <a:ext uri="{FF2B5EF4-FFF2-40B4-BE49-F238E27FC236}">
                  <a16:creationId xmlns:a16="http://schemas.microsoft.com/office/drawing/2014/main" id="{37726F20-FD74-4604-8888-7B823220E2B3}"/>
                </a:ext>
              </a:extLst>
            </p:cNvPr>
            <p:cNvSpPr txBox="1"/>
            <p:nvPr/>
          </p:nvSpPr>
          <p:spPr>
            <a:xfrm>
              <a:off x="2353954" y="1716841"/>
              <a:ext cx="505877" cy="5058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algn="ctr" defTabSz="1422400">
                <a:lnSpc>
                  <a:spcPct val="90000"/>
                </a:lnSpc>
                <a:spcBef>
                  <a:spcPct val="0"/>
                </a:spcBef>
                <a:spcAft>
                  <a:spcPct val="35000"/>
                </a:spcAft>
              </a:pPr>
              <a:r>
                <a:rPr lang="en-US" sz="3200" dirty="0"/>
                <a:t> </a:t>
              </a:r>
            </a:p>
          </p:txBody>
        </p:sp>
      </p:grpSp>
      <p:sp>
        <p:nvSpPr>
          <p:cNvPr id="2" name="Title 1"/>
          <p:cNvSpPr>
            <a:spLocks noGrp="1"/>
          </p:cNvSpPr>
          <p:nvPr>
            <p:ph type="title"/>
          </p:nvPr>
        </p:nvSpPr>
        <p:spPr/>
        <p:txBody>
          <a:bodyPr/>
          <a:lstStyle/>
          <a:p>
            <a:r>
              <a:rPr lang="en-US" dirty="0"/>
              <a:t>Threat Example</a:t>
            </a:r>
            <a:br>
              <a:rPr lang="en-US" dirty="0"/>
            </a:br>
            <a:r>
              <a:rPr lang="en-US" sz="2400" dirty="0"/>
              <a:t>Anatomy of a Supply Chain Business Email Attack</a:t>
            </a:r>
          </a:p>
        </p:txBody>
      </p:sp>
      <p:sp>
        <p:nvSpPr>
          <p:cNvPr id="4" name="Content Placeholder 3">
            <a:extLst>
              <a:ext uri="{FF2B5EF4-FFF2-40B4-BE49-F238E27FC236}">
                <a16:creationId xmlns:a16="http://schemas.microsoft.com/office/drawing/2014/main" id="{83C851E8-66C1-4145-ABDE-F6CA9A36351E}"/>
              </a:ext>
            </a:extLst>
          </p:cNvPr>
          <p:cNvSpPr>
            <a:spLocks noGrp="1"/>
          </p:cNvSpPr>
          <p:nvPr>
            <p:ph idx="1"/>
          </p:nvPr>
        </p:nvSpPr>
        <p:spPr>
          <a:xfrm>
            <a:off x="2152651" y="3442019"/>
            <a:ext cx="4629150" cy="2898528"/>
          </a:xfrm>
        </p:spPr>
        <p:txBody>
          <a:bodyPr/>
          <a:lstStyle/>
          <a:p>
            <a:pPr marL="0" indent="0">
              <a:buNone/>
            </a:pPr>
            <a:r>
              <a:rPr lang="en-US" sz="2000" b="1" dirty="0"/>
              <a:t>Supplier Challenges</a:t>
            </a:r>
          </a:p>
          <a:p>
            <a:r>
              <a:rPr lang="en-US" sz="2000" dirty="0"/>
              <a:t>Small scale ($85M revenue, 500 employees) can’t support mature defenses</a:t>
            </a:r>
          </a:p>
          <a:p>
            <a:r>
              <a:rPr lang="en-US" sz="2000" dirty="0"/>
              <a:t>Lack of funding for cyber tools</a:t>
            </a:r>
          </a:p>
          <a:p>
            <a:r>
              <a:rPr lang="en-US" sz="2000" dirty="0"/>
              <a:t>Part time (if any) cyber security staff</a:t>
            </a:r>
          </a:p>
        </p:txBody>
      </p:sp>
      <p:pic>
        <p:nvPicPr>
          <p:cNvPr id="25" name="Picture 24"/>
          <p:cNvPicPr>
            <a:picLocks noChangeAspect="1"/>
          </p:cNvPicPr>
          <p:nvPr/>
        </p:nvPicPr>
        <p:blipFill>
          <a:blip r:embed="rId5"/>
          <a:stretch>
            <a:fillRect/>
          </a:stretch>
        </p:blipFill>
        <p:spPr>
          <a:xfrm>
            <a:off x="2074452" y="1647059"/>
            <a:ext cx="262087" cy="377985"/>
          </a:xfrm>
          <a:prstGeom prst="rect">
            <a:avLst/>
          </a:prstGeom>
        </p:spPr>
      </p:pic>
      <p:pic>
        <p:nvPicPr>
          <p:cNvPr id="26" name="Picture 25"/>
          <p:cNvPicPr>
            <a:picLocks noChangeAspect="1"/>
          </p:cNvPicPr>
          <p:nvPr/>
        </p:nvPicPr>
        <p:blipFill>
          <a:blip r:embed="rId6"/>
          <a:stretch>
            <a:fillRect/>
          </a:stretch>
        </p:blipFill>
        <p:spPr>
          <a:xfrm>
            <a:off x="4335037" y="1691206"/>
            <a:ext cx="329213" cy="384081"/>
          </a:xfrm>
          <a:prstGeom prst="rect">
            <a:avLst/>
          </a:prstGeom>
        </p:spPr>
      </p:pic>
      <p:pic>
        <p:nvPicPr>
          <p:cNvPr id="28" name="Picture 27"/>
          <p:cNvPicPr>
            <a:picLocks noChangeAspect="1"/>
          </p:cNvPicPr>
          <p:nvPr/>
        </p:nvPicPr>
        <p:blipFill>
          <a:blip r:embed="rId7"/>
          <a:stretch>
            <a:fillRect/>
          </a:stretch>
        </p:blipFill>
        <p:spPr>
          <a:xfrm>
            <a:off x="7310554" y="1647059"/>
            <a:ext cx="347502" cy="377985"/>
          </a:xfrm>
          <a:prstGeom prst="rect">
            <a:avLst/>
          </a:prstGeom>
        </p:spPr>
      </p:pic>
      <p:pic>
        <p:nvPicPr>
          <p:cNvPr id="29" name="Picture 28"/>
          <p:cNvPicPr>
            <a:picLocks noChangeAspect="1"/>
          </p:cNvPicPr>
          <p:nvPr/>
        </p:nvPicPr>
        <p:blipFill>
          <a:blip r:embed="rId8"/>
          <a:stretch>
            <a:fillRect/>
          </a:stretch>
        </p:blipFill>
        <p:spPr>
          <a:xfrm>
            <a:off x="8165251" y="3516814"/>
            <a:ext cx="335309" cy="384081"/>
          </a:xfrm>
          <a:prstGeom prst="rect">
            <a:avLst/>
          </a:prstGeom>
        </p:spPr>
      </p:pic>
      <p:sp>
        <p:nvSpPr>
          <p:cNvPr id="32" name="Line Callout 1 (Accent Bar) 31"/>
          <p:cNvSpPr/>
          <p:nvPr/>
        </p:nvSpPr>
        <p:spPr bwMode="auto">
          <a:xfrm>
            <a:off x="2187701" y="1680488"/>
            <a:ext cx="1799569" cy="566057"/>
          </a:xfrm>
          <a:prstGeom prst="accentCallout1">
            <a:avLst/>
          </a:prstGeom>
          <a:noFill/>
          <a:ln>
            <a:noFill/>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50000"/>
              </a:spcBef>
              <a:spcAft>
                <a:spcPct val="0"/>
              </a:spcAft>
            </a:pPr>
            <a:r>
              <a:rPr lang="en-US" sz="2000" dirty="0">
                <a:latin typeface="Arial" charset="0"/>
              </a:rPr>
              <a:t> Supplier Compromised</a:t>
            </a:r>
          </a:p>
        </p:txBody>
      </p:sp>
      <p:sp>
        <p:nvSpPr>
          <p:cNvPr id="39" name="TextBox 33"/>
          <p:cNvSpPr txBox="1"/>
          <p:nvPr/>
        </p:nvSpPr>
        <p:spPr bwMode="gray">
          <a:xfrm>
            <a:off x="2414738" y="6281355"/>
            <a:ext cx="7275117" cy="369332"/>
          </a:xfrm>
          <a:prstGeom prst="rect">
            <a:avLst/>
          </a:prstGeom>
          <a:solidFill>
            <a:srgbClr val="FFFF00"/>
          </a:solidFill>
          <a:ln>
            <a:noFill/>
          </a:ln>
        </p:spPr>
        <p:txBody>
          <a:bodyPr wrap="square" rtlCol="0" anchor="b">
            <a:spAutoFit/>
          </a:bodyPr>
          <a:lstStyle>
            <a:defPPr>
              <a:defRPr lang="en-US"/>
            </a:defPPr>
            <a:lvl1pPr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1pPr>
            <a:lvl2pPr marL="4572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2pPr>
            <a:lvl3pPr marL="9144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3pPr>
            <a:lvl4pPr marL="13716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4pPr>
            <a:lvl5pPr marL="18288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r>
              <a:rPr lang="en-US" sz="1800" i="1" dirty="0"/>
              <a:t>FBI estimates 2018 losses from Business Email Attacks at $12B</a:t>
            </a:r>
          </a:p>
        </p:txBody>
      </p:sp>
      <p:sp>
        <p:nvSpPr>
          <p:cNvPr id="19" name="Line Callout 1 (Accent Bar) 31">
            <a:extLst>
              <a:ext uri="{FF2B5EF4-FFF2-40B4-BE49-F238E27FC236}">
                <a16:creationId xmlns:a16="http://schemas.microsoft.com/office/drawing/2014/main" id="{AF9C3A23-54BE-43AC-B8CB-EBB0AA711F25}"/>
              </a:ext>
            </a:extLst>
          </p:cNvPr>
          <p:cNvSpPr/>
          <p:nvPr/>
        </p:nvSpPr>
        <p:spPr bwMode="auto">
          <a:xfrm>
            <a:off x="4722265" y="1691206"/>
            <a:ext cx="2610172" cy="566057"/>
          </a:xfrm>
          <a:prstGeom prst="accentCallout1">
            <a:avLst/>
          </a:prstGeom>
          <a:noFill/>
          <a:ln>
            <a:noFill/>
          </a:ln>
          <a:effectLst/>
        </p:spPr>
        <p:txBody>
          <a:bodyPr vert="horz" wrap="square" lIns="91440" tIns="45720" rIns="91440" bIns="45720" numCol="1" rtlCol="0" anchor="ctr" anchorCtr="0" compatLnSpc="1">
            <a:prstTxWarp prst="textNoShape">
              <a:avLst/>
            </a:prstTxWarp>
          </a:bodyPr>
          <a:lstStyle/>
          <a:p>
            <a:pPr eaLnBrk="0" fontAlgn="base" hangingPunct="0">
              <a:spcBef>
                <a:spcPct val="50000"/>
              </a:spcBef>
              <a:spcAft>
                <a:spcPct val="0"/>
              </a:spcAft>
            </a:pPr>
            <a:r>
              <a:rPr lang="en-US" sz="2000" dirty="0"/>
              <a:t>Attacker compromises supplier email services</a:t>
            </a:r>
          </a:p>
        </p:txBody>
      </p:sp>
      <p:sp>
        <p:nvSpPr>
          <p:cNvPr id="20" name="Line Callout 1 (Accent Bar) 31">
            <a:extLst>
              <a:ext uri="{FF2B5EF4-FFF2-40B4-BE49-F238E27FC236}">
                <a16:creationId xmlns:a16="http://schemas.microsoft.com/office/drawing/2014/main" id="{534B2753-F3C8-4F48-8FE6-22177C02BD4B}"/>
              </a:ext>
            </a:extLst>
          </p:cNvPr>
          <p:cNvSpPr/>
          <p:nvPr/>
        </p:nvSpPr>
        <p:spPr bwMode="auto">
          <a:xfrm>
            <a:off x="7460618" y="1688508"/>
            <a:ext cx="2964182" cy="566057"/>
          </a:xfrm>
          <a:prstGeom prst="accentCallout1">
            <a:avLst/>
          </a:prstGeom>
          <a:noFill/>
          <a:ln>
            <a:noFill/>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50000"/>
              </a:spcBef>
              <a:spcAft>
                <a:spcPct val="0"/>
              </a:spcAft>
            </a:pPr>
            <a:r>
              <a:rPr lang="en-US" sz="2000" dirty="0">
                <a:latin typeface="Arial" charset="0"/>
              </a:rPr>
              <a:t> </a:t>
            </a:r>
            <a:r>
              <a:rPr lang="en-US" sz="2000" dirty="0"/>
              <a:t>Attacker monitors email server to ID relationships</a:t>
            </a:r>
          </a:p>
        </p:txBody>
      </p:sp>
      <p:sp>
        <p:nvSpPr>
          <p:cNvPr id="21" name="Line Callout 1 (Accent Bar) 31">
            <a:extLst>
              <a:ext uri="{FF2B5EF4-FFF2-40B4-BE49-F238E27FC236}">
                <a16:creationId xmlns:a16="http://schemas.microsoft.com/office/drawing/2014/main" id="{2F217E14-57C6-43C4-8FD5-E1E2C8A903D7}"/>
              </a:ext>
            </a:extLst>
          </p:cNvPr>
          <p:cNvSpPr/>
          <p:nvPr/>
        </p:nvSpPr>
        <p:spPr bwMode="auto">
          <a:xfrm>
            <a:off x="8056200" y="3618553"/>
            <a:ext cx="2275114" cy="996779"/>
          </a:xfrm>
          <a:prstGeom prst="accentCallout1">
            <a:avLst/>
          </a:prstGeom>
          <a:noFill/>
          <a:ln>
            <a:noFill/>
          </a:ln>
          <a:effectLst/>
        </p:spPr>
        <p:txBody>
          <a:bodyPr vert="horz" wrap="square" lIns="91440" tIns="45720" rIns="91440" bIns="45720" numCol="1" rtlCol="0" anchor="ctr" anchorCtr="0" compatLnSpc="1">
            <a:prstTxWarp prst="textNoShape">
              <a:avLst/>
            </a:prstTxWarp>
          </a:bodyPr>
          <a:lstStyle/>
          <a:p>
            <a:pPr algn="ctr" eaLnBrk="0" fontAlgn="base" hangingPunct="0">
              <a:spcAft>
                <a:spcPct val="0"/>
              </a:spcAft>
            </a:pPr>
            <a:r>
              <a:rPr lang="en-US" sz="2000" dirty="0">
                <a:latin typeface="Arial" charset="0"/>
              </a:rPr>
              <a:t> </a:t>
            </a:r>
            <a:r>
              <a:rPr lang="en-US" sz="2000" dirty="0"/>
              <a:t>Creates fake website</a:t>
            </a:r>
          </a:p>
          <a:p>
            <a:pPr algn="ctr" eaLnBrk="0" fontAlgn="base" hangingPunct="0">
              <a:spcAft>
                <a:spcPct val="0"/>
              </a:spcAft>
            </a:pPr>
            <a:r>
              <a:rPr lang="en-US" sz="2000" dirty="0"/>
              <a:t>Vendor.com -&gt; </a:t>
            </a:r>
          </a:p>
          <a:p>
            <a:pPr algn="ctr" eaLnBrk="0" fontAlgn="base" hangingPunct="0">
              <a:spcAft>
                <a:spcPct val="0"/>
              </a:spcAft>
            </a:pPr>
            <a:r>
              <a:rPr lang="en-US" sz="2000" dirty="0">
                <a:solidFill>
                  <a:srgbClr val="C00000"/>
                </a:solidFill>
              </a:rPr>
              <a:t>vendor-us.com</a:t>
            </a:r>
          </a:p>
        </p:txBody>
      </p:sp>
      <p:sp>
        <p:nvSpPr>
          <p:cNvPr id="22" name="Line Callout 1 (Accent Bar) 31">
            <a:extLst>
              <a:ext uri="{FF2B5EF4-FFF2-40B4-BE49-F238E27FC236}">
                <a16:creationId xmlns:a16="http://schemas.microsoft.com/office/drawing/2014/main" id="{9913C073-6DD2-41B0-ACE3-82559A61C6A8}"/>
              </a:ext>
            </a:extLst>
          </p:cNvPr>
          <p:cNvSpPr/>
          <p:nvPr/>
        </p:nvSpPr>
        <p:spPr bwMode="auto">
          <a:xfrm>
            <a:off x="8213057" y="5224710"/>
            <a:ext cx="1799569" cy="566057"/>
          </a:xfrm>
          <a:prstGeom prst="accentCallout1">
            <a:avLst/>
          </a:prstGeom>
          <a:noFill/>
          <a:ln>
            <a:noFill/>
          </a:ln>
          <a:effectLst/>
        </p:spPr>
        <p:txBody>
          <a:bodyPr vert="horz" wrap="square" lIns="91440" tIns="45720" rIns="91440" bIns="45720" numCol="1" rtlCol="0" anchor="ctr" anchorCtr="0" compatLnSpc="1">
            <a:prstTxWarp prst="textNoShape">
              <a:avLst/>
            </a:prstTxWarp>
          </a:bodyPr>
          <a:lstStyle/>
          <a:p>
            <a:pPr algn="ctr" eaLnBrk="0" fontAlgn="base" hangingPunct="0">
              <a:spcAft>
                <a:spcPct val="0"/>
              </a:spcAft>
            </a:pPr>
            <a:r>
              <a:rPr lang="en-US" sz="2000" dirty="0">
                <a:latin typeface="Arial" charset="0"/>
              </a:rPr>
              <a:t> </a:t>
            </a:r>
            <a:r>
              <a:rPr lang="en-US" sz="2000" dirty="0"/>
              <a:t>Sends doctored invoice to Customer</a:t>
            </a:r>
          </a:p>
        </p:txBody>
      </p:sp>
      <p:grpSp>
        <p:nvGrpSpPr>
          <p:cNvPr id="46" name="Group 45">
            <a:extLst>
              <a:ext uri="{FF2B5EF4-FFF2-40B4-BE49-F238E27FC236}">
                <a16:creationId xmlns:a16="http://schemas.microsoft.com/office/drawing/2014/main" id="{41FC17B7-C9CF-462D-BA80-2108F4E9B17D}"/>
              </a:ext>
            </a:extLst>
          </p:cNvPr>
          <p:cNvGrpSpPr/>
          <p:nvPr/>
        </p:nvGrpSpPr>
        <p:grpSpPr>
          <a:xfrm>
            <a:off x="7257419" y="2426929"/>
            <a:ext cx="598117" cy="566057"/>
            <a:chOff x="1318691" y="2149291"/>
            <a:chExt cx="715417" cy="715417"/>
          </a:xfrm>
        </p:grpSpPr>
        <p:sp>
          <p:nvSpPr>
            <p:cNvPr id="47" name="Oval 46">
              <a:extLst>
                <a:ext uri="{FF2B5EF4-FFF2-40B4-BE49-F238E27FC236}">
                  <a16:creationId xmlns:a16="http://schemas.microsoft.com/office/drawing/2014/main" id="{31FF6D9B-0FB2-42BA-8588-2066ECDB7521}"/>
                </a:ext>
              </a:extLst>
            </p:cNvPr>
            <p:cNvSpPr/>
            <p:nvPr/>
          </p:nvSpPr>
          <p:spPr>
            <a:xfrm>
              <a:off x="1318691" y="2149291"/>
              <a:ext cx="715417" cy="715417"/>
            </a:xfrm>
            <a:prstGeom prst="ellipse">
              <a:avLst/>
            </a:prstGeom>
            <a:blipFill rotWithShape="0">
              <a:blip r:embed="rId9"/>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6DCCB978-F626-42D3-9A02-8DF843E55EC1}"/>
                </a:ext>
              </a:extLst>
            </p:cNvPr>
            <p:cNvSpPr txBox="1"/>
            <p:nvPr/>
          </p:nvSpPr>
          <p:spPr>
            <a:xfrm>
              <a:off x="1423461" y="2254061"/>
              <a:ext cx="505877" cy="5058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algn="ctr" defTabSz="1422400">
                <a:lnSpc>
                  <a:spcPct val="90000"/>
                </a:lnSpc>
                <a:spcBef>
                  <a:spcPct val="0"/>
                </a:spcBef>
                <a:spcAft>
                  <a:spcPct val="35000"/>
                </a:spcAft>
              </a:pPr>
              <a:r>
                <a:rPr lang="en-US" sz="3200" dirty="0"/>
                <a:t> </a:t>
              </a:r>
            </a:p>
          </p:txBody>
        </p:sp>
      </p:grpSp>
      <p:grpSp>
        <p:nvGrpSpPr>
          <p:cNvPr id="49" name="Group 48">
            <a:extLst>
              <a:ext uri="{FF2B5EF4-FFF2-40B4-BE49-F238E27FC236}">
                <a16:creationId xmlns:a16="http://schemas.microsoft.com/office/drawing/2014/main" id="{94083FED-9950-4EFC-8410-E22555EBC38D}"/>
              </a:ext>
            </a:extLst>
          </p:cNvPr>
          <p:cNvGrpSpPr/>
          <p:nvPr/>
        </p:nvGrpSpPr>
        <p:grpSpPr>
          <a:xfrm>
            <a:off x="7197389" y="3448837"/>
            <a:ext cx="715417" cy="715417"/>
            <a:chOff x="388199" y="1612071"/>
            <a:chExt cx="715417" cy="715417"/>
          </a:xfrm>
        </p:grpSpPr>
        <p:sp>
          <p:nvSpPr>
            <p:cNvPr id="50" name="Oval 49">
              <a:extLst>
                <a:ext uri="{FF2B5EF4-FFF2-40B4-BE49-F238E27FC236}">
                  <a16:creationId xmlns:a16="http://schemas.microsoft.com/office/drawing/2014/main" id="{2EBF4A4A-8A89-4303-B2B0-3D957279EDBF}"/>
                </a:ext>
              </a:extLst>
            </p:cNvPr>
            <p:cNvSpPr/>
            <p:nvPr/>
          </p:nvSpPr>
          <p:spPr>
            <a:xfrm>
              <a:off x="388199" y="1612071"/>
              <a:ext cx="715417" cy="715417"/>
            </a:xfrm>
            <a:prstGeom prst="ellipse">
              <a:avLst/>
            </a:prstGeom>
            <a:blipFill rotWithShape="0">
              <a:blip r:embed="rId10"/>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Oval 4">
              <a:extLst>
                <a:ext uri="{FF2B5EF4-FFF2-40B4-BE49-F238E27FC236}">
                  <a16:creationId xmlns:a16="http://schemas.microsoft.com/office/drawing/2014/main" id="{D2B0A116-3E17-40CE-A22B-B043D6C5D8D3}"/>
                </a:ext>
              </a:extLst>
            </p:cNvPr>
            <p:cNvSpPr txBox="1"/>
            <p:nvPr/>
          </p:nvSpPr>
          <p:spPr>
            <a:xfrm>
              <a:off x="492969" y="1716841"/>
              <a:ext cx="505877" cy="5058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algn="ctr" defTabSz="1422400">
                <a:lnSpc>
                  <a:spcPct val="90000"/>
                </a:lnSpc>
                <a:spcBef>
                  <a:spcPct val="0"/>
                </a:spcBef>
                <a:spcAft>
                  <a:spcPct val="35000"/>
                </a:spcAft>
              </a:pPr>
              <a:r>
                <a:rPr lang="en-US" sz="3200" dirty="0"/>
                <a:t> </a:t>
              </a:r>
            </a:p>
          </p:txBody>
        </p:sp>
      </p:grpSp>
      <p:grpSp>
        <p:nvGrpSpPr>
          <p:cNvPr id="52" name="Group 51">
            <a:extLst>
              <a:ext uri="{FF2B5EF4-FFF2-40B4-BE49-F238E27FC236}">
                <a16:creationId xmlns:a16="http://schemas.microsoft.com/office/drawing/2014/main" id="{1CA13AB8-B378-4E1B-8D45-0FB06F5DE035}"/>
              </a:ext>
            </a:extLst>
          </p:cNvPr>
          <p:cNvGrpSpPr/>
          <p:nvPr/>
        </p:nvGrpSpPr>
        <p:grpSpPr>
          <a:xfrm>
            <a:off x="7227668" y="4709762"/>
            <a:ext cx="715417" cy="715417"/>
            <a:chOff x="388199" y="537631"/>
            <a:chExt cx="715417" cy="715417"/>
          </a:xfrm>
        </p:grpSpPr>
        <p:sp>
          <p:nvSpPr>
            <p:cNvPr id="53" name="Oval 52">
              <a:extLst>
                <a:ext uri="{FF2B5EF4-FFF2-40B4-BE49-F238E27FC236}">
                  <a16:creationId xmlns:a16="http://schemas.microsoft.com/office/drawing/2014/main" id="{BA51C4CB-DEDA-4321-A3DD-BFEA8254CBB8}"/>
                </a:ext>
              </a:extLst>
            </p:cNvPr>
            <p:cNvSpPr/>
            <p:nvPr/>
          </p:nvSpPr>
          <p:spPr>
            <a:xfrm>
              <a:off x="388199" y="537631"/>
              <a:ext cx="715417" cy="715417"/>
            </a:xfrm>
            <a:prstGeom prst="ellipse">
              <a:avLst/>
            </a:prstGeom>
            <a:blipFill rotWithShape="0">
              <a:blip r:embed="rId11"/>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4" name="Oval 4">
              <a:extLst>
                <a:ext uri="{FF2B5EF4-FFF2-40B4-BE49-F238E27FC236}">
                  <a16:creationId xmlns:a16="http://schemas.microsoft.com/office/drawing/2014/main" id="{0A8EE950-423D-4B69-99B1-48D5AC9FA165}"/>
                </a:ext>
              </a:extLst>
            </p:cNvPr>
            <p:cNvSpPr txBox="1"/>
            <p:nvPr/>
          </p:nvSpPr>
          <p:spPr>
            <a:xfrm>
              <a:off x="492969" y="642401"/>
              <a:ext cx="505877" cy="5058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algn="ctr" defTabSz="1422400">
                <a:lnSpc>
                  <a:spcPct val="90000"/>
                </a:lnSpc>
                <a:spcBef>
                  <a:spcPct val="0"/>
                </a:spcBef>
                <a:spcAft>
                  <a:spcPct val="35000"/>
                </a:spcAft>
              </a:pPr>
              <a:r>
                <a:rPr lang="en-US" sz="3200" dirty="0"/>
                <a:t> </a:t>
              </a:r>
            </a:p>
          </p:txBody>
        </p:sp>
      </p:grpSp>
      <p:cxnSp>
        <p:nvCxnSpPr>
          <p:cNvPr id="6" name="Straight Arrow Connector 5">
            <a:extLst>
              <a:ext uri="{FF2B5EF4-FFF2-40B4-BE49-F238E27FC236}">
                <a16:creationId xmlns:a16="http://schemas.microsoft.com/office/drawing/2014/main" id="{F5B6252C-72DA-41E0-A193-819B5D3871AD}"/>
              </a:ext>
            </a:extLst>
          </p:cNvPr>
          <p:cNvCxnSpPr/>
          <p:nvPr/>
        </p:nvCxnSpPr>
        <p:spPr bwMode="auto">
          <a:xfrm>
            <a:off x="3441701" y="2682948"/>
            <a:ext cx="1222549" cy="0"/>
          </a:xfrm>
          <a:prstGeom prst="straightConnector1">
            <a:avLst/>
          </a:prstGeom>
          <a:ln w="76200" cap="flat" cmpd="sng" algn="ctr">
            <a:solidFill>
              <a:srgbClr val="C00000"/>
            </a:solidFill>
            <a:prstDash val="solid"/>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EA575D57-B272-45A2-80EC-639603099914}"/>
              </a:ext>
            </a:extLst>
          </p:cNvPr>
          <p:cNvCxnSpPr/>
          <p:nvPr/>
        </p:nvCxnSpPr>
        <p:spPr bwMode="auto">
          <a:xfrm>
            <a:off x="5694261" y="2708348"/>
            <a:ext cx="1222549" cy="0"/>
          </a:xfrm>
          <a:prstGeom prst="straightConnector1">
            <a:avLst/>
          </a:prstGeom>
          <a:ln w="76200" cap="flat" cmpd="sng" algn="ctr">
            <a:solidFill>
              <a:srgbClr val="C00000"/>
            </a:solidFill>
            <a:prstDash val="solid"/>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0" name="Connector: Curved 9">
            <a:extLst>
              <a:ext uri="{FF2B5EF4-FFF2-40B4-BE49-F238E27FC236}">
                <a16:creationId xmlns:a16="http://schemas.microsoft.com/office/drawing/2014/main" id="{422D339E-0140-4699-95F6-AB69D4D4A30D}"/>
              </a:ext>
            </a:extLst>
          </p:cNvPr>
          <p:cNvCxnSpPr/>
          <p:nvPr/>
        </p:nvCxnSpPr>
        <p:spPr bwMode="auto">
          <a:xfrm>
            <a:off x="9870601" y="3216348"/>
            <a:ext cx="914400" cy="914400"/>
          </a:xfrm>
          <a:prstGeom prst="curvedConnector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onnector: Curved 11">
            <a:extLst>
              <a:ext uri="{FF2B5EF4-FFF2-40B4-BE49-F238E27FC236}">
                <a16:creationId xmlns:a16="http://schemas.microsoft.com/office/drawing/2014/main" id="{9FAB3C81-B60E-412B-9B0F-87CE350EB41B}"/>
              </a:ext>
            </a:extLst>
          </p:cNvPr>
          <p:cNvCxnSpPr>
            <a:cxnSpLocks/>
            <a:stCxn id="47" idx="6"/>
          </p:cNvCxnSpPr>
          <p:nvPr/>
        </p:nvCxnSpPr>
        <p:spPr bwMode="auto">
          <a:xfrm flipH="1">
            <a:off x="7767943" y="2709957"/>
            <a:ext cx="87592" cy="711870"/>
          </a:xfrm>
          <a:prstGeom prst="curvedConnector4">
            <a:avLst>
              <a:gd name="adj1" fmla="val -260983"/>
              <a:gd name="adj2" fmla="val 69879"/>
            </a:avLst>
          </a:prstGeom>
          <a:noFill/>
          <a:ln w="76200" cap="flat" cmpd="sng" algn="ctr">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Connector: Curved 57">
            <a:extLst>
              <a:ext uri="{FF2B5EF4-FFF2-40B4-BE49-F238E27FC236}">
                <a16:creationId xmlns:a16="http://schemas.microsoft.com/office/drawing/2014/main" id="{9D6392C3-C627-443A-A301-721847A81928}"/>
              </a:ext>
            </a:extLst>
          </p:cNvPr>
          <p:cNvCxnSpPr>
            <a:cxnSpLocks/>
          </p:cNvCxnSpPr>
          <p:nvPr/>
        </p:nvCxnSpPr>
        <p:spPr bwMode="auto">
          <a:xfrm flipH="1">
            <a:off x="7816624" y="3983812"/>
            <a:ext cx="87592" cy="711870"/>
          </a:xfrm>
          <a:prstGeom prst="curvedConnector4">
            <a:avLst>
              <a:gd name="adj1" fmla="val -260983"/>
              <a:gd name="adj2" fmla="val 69879"/>
            </a:avLst>
          </a:prstGeom>
          <a:noFill/>
          <a:ln w="76200" cap="flat" cmpd="sng" algn="ctr">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3573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162251-FF52-4DAE-B9EC-11FB78F9ED40}"/>
              </a:ext>
            </a:extLst>
          </p:cNvPr>
          <p:cNvSpPr>
            <a:spLocks noGrp="1"/>
          </p:cNvSpPr>
          <p:nvPr>
            <p:ph type="title"/>
          </p:nvPr>
        </p:nvSpPr>
        <p:spPr/>
        <p:txBody>
          <a:bodyPr/>
          <a:lstStyle/>
          <a:p>
            <a:r>
              <a:rPr lang="en-US" dirty="0"/>
              <a:t>Actual BEC Email Sample </a:t>
            </a:r>
          </a:p>
        </p:txBody>
      </p:sp>
      <p:sp>
        <p:nvSpPr>
          <p:cNvPr id="4" name="Content Placeholder 3">
            <a:extLst>
              <a:ext uri="{FF2B5EF4-FFF2-40B4-BE49-F238E27FC236}">
                <a16:creationId xmlns:a16="http://schemas.microsoft.com/office/drawing/2014/main" id="{35D7DCFA-55E3-4C0E-9761-25082E96610F}"/>
              </a:ext>
            </a:extLst>
          </p:cNvPr>
          <p:cNvSpPr>
            <a:spLocks noGrp="1"/>
          </p:cNvSpPr>
          <p:nvPr>
            <p:ph idx="1"/>
          </p:nvPr>
        </p:nvSpPr>
        <p:spPr>
          <a:xfrm>
            <a:off x="1970400" y="1235151"/>
            <a:ext cx="8251200" cy="5231262"/>
          </a:xfrm>
        </p:spPr>
        <p:txBody>
          <a:bodyPr>
            <a:normAutofit/>
          </a:bodyPr>
          <a:lstStyle/>
          <a:p>
            <a:pPr marL="0" indent="0">
              <a:buNone/>
            </a:pPr>
            <a:r>
              <a:rPr lang="en-US" sz="2400" dirty="0"/>
              <a:t>Man in the Mailbox Email Attack</a:t>
            </a:r>
          </a:p>
        </p:txBody>
      </p:sp>
      <p:pic>
        <p:nvPicPr>
          <p:cNvPr id="10" name="Picture 9"/>
          <p:cNvPicPr>
            <a:picLocks noChangeAspect="1"/>
          </p:cNvPicPr>
          <p:nvPr/>
        </p:nvPicPr>
        <p:blipFill>
          <a:blip r:embed="rId2"/>
          <a:stretch>
            <a:fillRect/>
          </a:stretch>
        </p:blipFill>
        <p:spPr>
          <a:xfrm>
            <a:off x="2123036" y="1759002"/>
            <a:ext cx="7326983" cy="4880418"/>
          </a:xfrm>
          <a:prstGeom prst="rect">
            <a:avLst/>
          </a:prstGeom>
          <a:effectLst>
            <a:softEdge rad="12700"/>
          </a:effectLst>
        </p:spPr>
      </p:pic>
      <p:sp>
        <p:nvSpPr>
          <p:cNvPr id="11" name="Speech Bubble: Rectangle 5">
            <a:extLst>
              <a:ext uri="{FF2B5EF4-FFF2-40B4-BE49-F238E27FC236}">
                <a16:creationId xmlns:a16="http://schemas.microsoft.com/office/drawing/2014/main" id="{F76374A1-6FC6-40A8-A364-F074318AD252}"/>
              </a:ext>
            </a:extLst>
          </p:cNvPr>
          <p:cNvSpPr/>
          <p:nvPr/>
        </p:nvSpPr>
        <p:spPr>
          <a:xfrm>
            <a:off x="7397409" y="2539181"/>
            <a:ext cx="2438400" cy="695325"/>
          </a:xfrm>
          <a:prstGeom prst="wedgeRectCallout">
            <a:avLst>
              <a:gd name="adj1" fmla="val -93215"/>
              <a:gd name="adj2" fmla="val 6665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Compelling reason they are asking for change</a:t>
            </a:r>
          </a:p>
        </p:txBody>
      </p:sp>
      <p:sp>
        <p:nvSpPr>
          <p:cNvPr id="12" name="Speech Bubble: Rectangle 5">
            <a:extLst>
              <a:ext uri="{FF2B5EF4-FFF2-40B4-BE49-F238E27FC236}">
                <a16:creationId xmlns:a16="http://schemas.microsoft.com/office/drawing/2014/main" id="{F76374A1-6FC6-40A8-A364-F074318AD252}"/>
              </a:ext>
            </a:extLst>
          </p:cNvPr>
          <p:cNvSpPr/>
          <p:nvPr/>
        </p:nvSpPr>
        <p:spPr>
          <a:xfrm>
            <a:off x="7240154" y="5084172"/>
            <a:ext cx="2438400" cy="695325"/>
          </a:xfrm>
          <a:prstGeom prst="wedgeRectCallout">
            <a:avLst>
              <a:gd name="adj1" fmla="val -115064"/>
              <a:gd name="adj2" fmla="val -9415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Look for time pressures to make change fast</a:t>
            </a:r>
          </a:p>
        </p:txBody>
      </p:sp>
      <p:sp>
        <p:nvSpPr>
          <p:cNvPr id="16" name="Speech Bubble: Rectangle 5">
            <a:extLst>
              <a:ext uri="{FF2B5EF4-FFF2-40B4-BE49-F238E27FC236}">
                <a16:creationId xmlns:a16="http://schemas.microsoft.com/office/drawing/2014/main" id="{123180A8-1CD9-40A4-896A-2CB59A91EC32}"/>
              </a:ext>
            </a:extLst>
          </p:cNvPr>
          <p:cNvSpPr/>
          <p:nvPr/>
        </p:nvSpPr>
        <p:spPr>
          <a:xfrm>
            <a:off x="6949791" y="3734491"/>
            <a:ext cx="2438400" cy="695325"/>
          </a:xfrm>
          <a:prstGeom prst="wedgeRectCallout">
            <a:avLst>
              <a:gd name="adj1" fmla="val -146530"/>
              <a:gd name="adj2" fmla="val -1102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Inject fraudulent payment info</a:t>
            </a:r>
          </a:p>
        </p:txBody>
      </p:sp>
      <p:sp>
        <p:nvSpPr>
          <p:cNvPr id="2" name="Rectangle 1">
            <a:extLst>
              <a:ext uri="{FF2B5EF4-FFF2-40B4-BE49-F238E27FC236}">
                <a16:creationId xmlns:a16="http://schemas.microsoft.com/office/drawing/2014/main" id="{79FF7207-9D74-48A4-A504-8B7C9EA06CE6}"/>
              </a:ext>
            </a:extLst>
          </p:cNvPr>
          <p:cNvSpPr/>
          <p:nvPr/>
        </p:nvSpPr>
        <p:spPr>
          <a:xfrm>
            <a:off x="2133546" y="5605932"/>
            <a:ext cx="2522537" cy="759556"/>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22C58DC-0EA7-4E35-BB25-99AD0D758447}"/>
              </a:ext>
            </a:extLst>
          </p:cNvPr>
          <p:cNvSpPr/>
          <p:nvPr/>
        </p:nvSpPr>
        <p:spPr>
          <a:xfrm>
            <a:off x="2303805" y="2285973"/>
            <a:ext cx="1210921" cy="261697"/>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B00F2B3-8ED9-44D8-AA3D-DAC2DAC4A360}"/>
              </a:ext>
            </a:extLst>
          </p:cNvPr>
          <p:cNvSpPr/>
          <p:nvPr/>
        </p:nvSpPr>
        <p:spPr>
          <a:xfrm>
            <a:off x="2722905" y="1959742"/>
            <a:ext cx="2399165" cy="155605"/>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EC8E8C1-C10D-4CE1-9FB0-090BE03C1B98}"/>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Tree>
    <p:extLst>
      <p:ext uri="{BB962C8B-B14F-4D97-AF65-F5344CB8AC3E}">
        <p14:creationId xmlns:p14="http://schemas.microsoft.com/office/powerpoint/2010/main" val="415261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E518-F0EB-47E4-B9E5-E13FBAF888B5}"/>
              </a:ext>
            </a:extLst>
          </p:cNvPr>
          <p:cNvSpPr>
            <a:spLocks noGrp="1"/>
          </p:cNvSpPr>
          <p:nvPr>
            <p:ph idx="1"/>
          </p:nvPr>
        </p:nvSpPr>
        <p:spPr>
          <a:xfrm>
            <a:off x="956345" y="1279660"/>
            <a:ext cx="10397455" cy="5412827"/>
          </a:xfrm>
        </p:spPr>
        <p:txBody>
          <a:bodyPr>
            <a:normAutofit lnSpcReduction="10000"/>
          </a:bodyPr>
          <a:lstStyle/>
          <a:p>
            <a:pPr marL="0" indent="0">
              <a:buNone/>
            </a:pPr>
            <a:r>
              <a:rPr lang="en-US" b="1" dirty="0"/>
              <a:t>Do:</a:t>
            </a:r>
          </a:p>
          <a:p>
            <a:pPr lvl="1"/>
            <a:r>
              <a:rPr lang="en-US" dirty="0"/>
              <a:t>Engage with AP and Treasury teams on implementing internal controls memo: ‘immediately implement call-back’</a:t>
            </a:r>
          </a:p>
          <a:p>
            <a:pPr lvl="1"/>
            <a:r>
              <a:rPr lang="en-US" dirty="0"/>
              <a:t>Consider mandatory ‘pause’ on all payment / banking changes with delayed second person review / approval</a:t>
            </a:r>
          </a:p>
          <a:p>
            <a:pPr lvl="1"/>
            <a:r>
              <a:rPr lang="en-US" dirty="0"/>
              <a:t>Consider NOT processing changes after noon on Thursday (hard to reverse payment over weekend!)</a:t>
            </a:r>
          </a:p>
          <a:p>
            <a:pPr lvl="1"/>
            <a:r>
              <a:rPr lang="en-US" dirty="0"/>
              <a:t>Flag external emails with a warning banner</a:t>
            </a:r>
          </a:p>
          <a:p>
            <a:pPr lvl="1"/>
            <a:r>
              <a:rPr lang="en-US" dirty="0"/>
              <a:t>Utilize non-email verification (e.g. verbal confirmations, etc.) for banking changes</a:t>
            </a:r>
          </a:p>
          <a:p>
            <a:pPr marL="0" indent="0">
              <a:buNone/>
            </a:pPr>
            <a:r>
              <a:rPr lang="en-US" b="1" dirty="0"/>
              <a:t>Don’t:</a:t>
            </a:r>
          </a:p>
          <a:p>
            <a:pPr lvl="1"/>
            <a:r>
              <a:rPr lang="en-US" dirty="0"/>
              <a:t>Delay reporting! First 72 hours are key to recovering $</a:t>
            </a:r>
          </a:p>
          <a:p>
            <a:pPr lvl="1"/>
            <a:r>
              <a:rPr lang="en-US" dirty="0"/>
              <a:t>Trust the contact information given</a:t>
            </a:r>
          </a:p>
          <a:p>
            <a:pPr lvl="1"/>
            <a:r>
              <a:rPr lang="en-US" dirty="0"/>
              <a:t>Think someone else will fix this, everyone is part of solution</a:t>
            </a:r>
          </a:p>
          <a:p>
            <a:pPr lvl="1"/>
            <a:endParaRPr lang="en-US" dirty="0"/>
          </a:p>
          <a:p>
            <a:endParaRPr lang="en-US" dirty="0"/>
          </a:p>
        </p:txBody>
      </p:sp>
      <p:sp>
        <p:nvSpPr>
          <p:cNvPr id="3" name="Title 2">
            <a:extLst>
              <a:ext uri="{FF2B5EF4-FFF2-40B4-BE49-F238E27FC236}">
                <a16:creationId xmlns:a16="http://schemas.microsoft.com/office/drawing/2014/main" id="{09162251-FF52-4DAE-B9EC-11FB78F9ED40}"/>
              </a:ext>
            </a:extLst>
          </p:cNvPr>
          <p:cNvSpPr>
            <a:spLocks noGrp="1"/>
          </p:cNvSpPr>
          <p:nvPr>
            <p:ph type="title"/>
          </p:nvPr>
        </p:nvSpPr>
        <p:spPr/>
        <p:txBody>
          <a:bodyPr/>
          <a:lstStyle/>
          <a:p>
            <a:r>
              <a:rPr lang="en-US" dirty="0"/>
              <a:t>Best Practice Do’s and Don’ts</a:t>
            </a:r>
          </a:p>
        </p:txBody>
      </p:sp>
      <p:sp>
        <p:nvSpPr>
          <p:cNvPr id="4" name="Rectangle 3">
            <a:extLst>
              <a:ext uri="{FF2B5EF4-FFF2-40B4-BE49-F238E27FC236}">
                <a16:creationId xmlns:a16="http://schemas.microsoft.com/office/drawing/2014/main" id="{AC69DCC1-907A-4748-A44E-32C29EE90F86}"/>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Tree>
    <p:extLst>
      <p:ext uri="{BB962C8B-B14F-4D97-AF65-F5344CB8AC3E}">
        <p14:creationId xmlns:p14="http://schemas.microsoft.com/office/powerpoint/2010/main" val="303305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41A6-1507-4076-A0C3-9F0830FE6290}"/>
              </a:ext>
            </a:extLst>
          </p:cNvPr>
          <p:cNvSpPr>
            <a:spLocks noGrp="1"/>
          </p:cNvSpPr>
          <p:nvPr>
            <p:ph type="title"/>
          </p:nvPr>
        </p:nvSpPr>
        <p:spPr/>
        <p:txBody>
          <a:bodyPr/>
          <a:lstStyle/>
          <a:p>
            <a:r>
              <a:rPr lang="en-US" dirty="0"/>
              <a:t>Agenda – 2nd Meeting</a:t>
            </a:r>
          </a:p>
        </p:txBody>
      </p:sp>
      <p:sp>
        <p:nvSpPr>
          <p:cNvPr id="3" name="Content Placeholder 2">
            <a:extLst>
              <a:ext uri="{FF2B5EF4-FFF2-40B4-BE49-F238E27FC236}">
                <a16:creationId xmlns:a16="http://schemas.microsoft.com/office/drawing/2014/main" id="{14D5AA58-ACBE-4487-A55F-C02D57E8A933}"/>
              </a:ext>
            </a:extLst>
          </p:cNvPr>
          <p:cNvSpPr>
            <a:spLocks noGrp="1"/>
          </p:cNvSpPr>
          <p:nvPr>
            <p:ph idx="1"/>
          </p:nvPr>
        </p:nvSpPr>
        <p:spPr/>
        <p:txBody>
          <a:bodyPr>
            <a:normAutofit fontScale="85000" lnSpcReduction="20000"/>
          </a:bodyPr>
          <a:lstStyle/>
          <a:p>
            <a:r>
              <a:rPr lang="en-US" dirty="0"/>
              <a:t>Recap of 1st Meeting</a:t>
            </a:r>
          </a:p>
          <a:p>
            <a:r>
              <a:rPr lang="en-US" dirty="0"/>
              <a:t>Types of reporting</a:t>
            </a:r>
          </a:p>
          <a:p>
            <a:pPr lvl="1"/>
            <a:r>
              <a:rPr lang="en-US" dirty="0"/>
              <a:t>I&amp;W</a:t>
            </a:r>
          </a:p>
          <a:p>
            <a:pPr lvl="1"/>
            <a:r>
              <a:rPr lang="en-US" dirty="0"/>
              <a:t>AS&amp;W</a:t>
            </a:r>
          </a:p>
          <a:p>
            <a:pPr marL="228600" lvl="1">
              <a:lnSpc>
                <a:spcPct val="100000"/>
              </a:lnSpc>
              <a:spcBef>
                <a:spcPts val="1000"/>
              </a:spcBef>
            </a:pPr>
            <a:r>
              <a:rPr lang="en-US" sz="2800" dirty="0"/>
              <a:t>Level of Reporting</a:t>
            </a:r>
          </a:p>
          <a:p>
            <a:pPr lvl="1"/>
            <a:r>
              <a:rPr lang="en-US" dirty="0"/>
              <a:t>Operational</a:t>
            </a:r>
          </a:p>
          <a:p>
            <a:pPr lvl="1"/>
            <a:r>
              <a:rPr lang="en-US" dirty="0"/>
              <a:t>Tactical</a:t>
            </a:r>
          </a:p>
          <a:p>
            <a:pPr lvl="1"/>
            <a:r>
              <a:rPr lang="en-US" dirty="0"/>
              <a:t>Strategic</a:t>
            </a:r>
          </a:p>
          <a:p>
            <a:pPr marL="228600" lvl="1">
              <a:lnSpc>
                <a:spcPct val="110000"/>
              </a:lnSpc>
              <a:spcBef>
                <a:spcPts val="1000"/>
              </a:spcBef>
            </a:pPr>
            <a:r>
              <a:rPr lang="en-US" sz="2800" dirty="0"/>
              <a:t>Malware Analysis</a:t>
            </a:r>
          </a:p>
          <a:p>
            <a:pPr lvl="1"/>
            <a:r>
              <a:rPr lang="en-US" dirty="0"/>
              <a:t>Types</a:t>
            </a:r>
          </a:p>
          <a:p>
            <a:pPr lvl="1"/>
            <a:r>
              <a:rPr lang="en-US" dirty="0"/>
              <a:t>Process (Overview)</a:t>
            </a:r>
          </a:p>
          <a:p>
            <a:r>
              <a:rPr lang="en-US" dirty="0"/>
              <a:t>Developing Rules</a:t>
            </a:r>
          </a:p>
          <a:p>
            <a:r>
              <a:rPr lang="en-US" dirty="0"/>
              <a:t>A day in the life – BEC Example</a:t>
            </a:r>
          </a:p>
          <a:p>
            <a:endParaRPr lang="en-US" dirty="0"/>
          </a:p>
          <a:p>
            <a:pPr lvl="1"/>
            <a:endParaRPr lang="en-US" dirty="0"/>
          </a:p>
        </p:txBody>
      </p:sp>
      <p:sp>
        <p:nvSpPr>
          <p:cNvPr id="4" name="Rectangle 3">
            <a:extLst>
              <a:ext uri="{FF2B5EF4-FFF2-40B4-BE49-F238E27FC236}">
                <a16:creationId xmlns:a16="http://schemas.microsoft.com/office/drawing/2014/main" id="{CE01E64A-8226-4759-A8B7-3E713A7F4F70}"/>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Tree>
    <p:extLst>
      <p:ext uri="{BB962C8B-B14F-4D97-AF65-F5344CB8AC3E}">
        <p14:creationId xmlns:p14="http://schemas.microsoft.com/office/powerpoint/2010/main" val="80957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B14C18B-9D2E-C6CB-2074-64AE8A11202A}"/>
              </a:ext>
            </a:extLst>
          </p:cNvPr>
          <p:cNvPicPr>
            <a:picLocks noChangeAspect="1"/>
          </p:cNvPicPr>
          <p:nvPr/>
        </p:nvPicPr>
        <p:blipFill>
          <a:blip r:embed="rId3"/>
          <a:stretch>
            <a:fillRect/>
          </a:stretch>
        </p:blipFill>
        <p:spPr>
          <a:xfrm>
            <a:off x="4069339" y="4496483"/>
            <a:ext cx="3048000" cy="2105025"/>
          </a:xfrm>
          <a:prstGeom prst="rect">
            <a:avLst/>
          </a:prstGeom>
        </p:spPr>
      </p:pic>
      <p:pic>
        <p:nvPicPr>
          <p:cNvPr id="12" name="Picture 11">
            <a:extLst>
              <a:ext uri="{FF2B5EF4-FFF2-40B4-BE49-F238E27FC236}">
                <a16:creationId xmlns:a16="http://schemas.microsoft.com/office/drawing/2014/main" id="{BF69BB8E-BC3C-16F1-8020-3D9F7C4FA4A8}"/>
              </a:ext>
            </a:extLst>
          </p:cNvPr>
          <p:cNvPicPr>
            <a:picLocks noChangeAspect="1"/>
          </p:cNvPicPr>
          <p:nvPr/>
        </p:nvPicPr>
        <p:blipFill>
          <a:blip r:embed="rId4"/>
          <a:stretch>
            <a:fillRect/>
          </a:stretch>
        </p:blipFill>
        <p:spPr>
          <a:xfrm>
            <a:off x="6776795" y="5439458"/>
            <a:ext cx="3552825" cy="1162050"/>
          </a:xfrm>
          <a:prstGeom prst="rect">
            <a:avLst/>
          </a:prstGeom>
        </p:spPr>
      </p:pic>
      <p:sp>
        <p:nvSpPr>
          <p:cNvPr id="10" name="Title 9"/>
          <p:cNvSpPr>
            <a:spLocks noGrp="1"/>
          </p:cNvSpPr>
          <p:nvPr>
            <p:ph type="title"/>
          </p:nvPr>
        </p:nvSpPr>
        <p:spPr/>
        <p:txBody>
          <a:bodyPr/>
          <a:lstStyle/>
          <a:p>
            <a:r>
              <a:rPr lang="en-US" dirty="0"/>
              <a:t>Types of Reporting</a:t>
            </a:r>
          </a:p>
        </p:txBody>
      </p:sp>
      <p:sp>
        <p:nvSpPr>
          <p:cNvPr id="11" name="Content Placeholder 10">
            <a:extLst>
              <a:ext uri="{FF2B5EF4-FFF2-40B4-BE49-F238E27FC236}">
                <a16:creationId xmlns:a16="http://schemas.microsoft.com/office/drawing/2014/main" id="{1014DE9B-209A-482C-B1BC-426A82A26977}"/>
              </a:ext>
            </a:extLst>
          </p:cNvPr>
          <p:cNvSpPr>
            <a:spLocks noGrp="1"/>
          </p:cNvSpPr>
          <p:nvPr>
            <p:ph sz="half" idx="1"/>
          </p:nvPr>
        </p:nvSpPr>
        <p:spPr>
          <a:xfrm>
            <a:off x="838200" y="1472331"/>
            <a:ext cx="5181600" cy="4351338"/>
          </a:xfrm>
        </p:spPr>
        <p:txBody>
          <a:bodyPr>
            <a:normAutofit/>
          </a:bodyPr>
          <a:lstStyle/>
          <a:p>
            <a:pPr marL="0" indent="0">
              <a:buNone/>
            </a:pPr>
            <a:r>
              <a:rPr lang="en-US" dirty="0"/>
              <a:t>Indicators &amp; Warning (I&amp;W)</a:t>
            </a:r>
          </a:p>
          <a:p>
            <a:r>
              <a:rPr lang="en-US" sz="2200" dirty="0"/>
              <a:t>Sense changes in threat tactics</a:t>
            </a:r>
          </a:p>
          <a:p>
            <a:endParaRPr lang="en-US" dirty="0"/>
          </a:p>
          <a:p>
            <a:pPr marL="0" indent="0">
              <a:buNone/>
            </a:pPr>
            <a:endParaRPr lang="en-US" sz="2400" dirty="0"/>
          </a:p>
          <a:p>
            <a:pPr marL="0" indent="0">
              <a:buNone/>
            </a:pPr>
            <a:endParaRPr lang="en-US" dirty="0"/>
          </a:p>
          <a:p>
            <a:pPr marL="0" indent="0">
              <a:buNone/>
            </a:pPr>
            <a:endParaRPr lang="en-US" dirty="0"/>
          </a:p>
        </p:txBody>
      </p:sp>
      <p:sp>
        <p:nvSpPr>
          <p:cNvPr id="13" name="Content Placeholder 12">
            <a:extLst>
              <a:ext uri="{FF2B5EF4-FFF2-40B4-BE49-F238E27FC236}">
                <a16:creationId xmlns:a16="http://schemas.microsoft.com/office/drawing/2014/main" id="{02BE44D7-F9D5-CA5F-5AA8-84F42ED5213B}"/>
              </a:ext>
            </a:extLst>
          </p:cNvPr>
          <p:cNvSpPr>
            <a:spLocks noGrp="1"/>
          </p:cNvSpPr>
          <p:nvPr>
            <p:ph sz="half" idx="2"/>
          </p:nvPr>
        </p:nvSpPr>
        <p:spPr>
          <a:xfrm>
            <a:off x="6309987" y="888726"/>
            <a:ext cx="5181600" cy="4351338"/>
          </a:xfrm>
        </p:spPr>
        <p:txBody>
          <a:bodyPr>
            <a:normAutofit/>
          </a:bodyPr>
          <a:lstStyle/>
          <a:p>
            <a:pPr marL="0" indent="0">
              <a:buNone/>
            </a:pPr>
            <a:r>
              <a:rPr lang="en-US" dirty="0"/>
              <a:t>Attack Sensing &amp; Warning (AS&amp;W)</a:t>
            </a:r>
          </a:p>
          <a:p>
            <a:r>
              <a:rPr lang="en-US" sz="2200" dirty="0"/>
              <a:t>Sense changes in owner's environment (e.g., vulnerabilities)</a:t>
            </a:r>
          </a:p>
          <a:p>
            <a:r>
              <a:rPr lang="en-US" sz="2200" dirty="0"/>
              <a:t>Vulnerability alerts</a:t>
            </a:r>
          </a:p>
          <a:p>
            <a:r>
              <a:rPr lang="en-US" sz="2200" dirty="0"/>
              <a:t>Antivirus alerts for new worms, Trojans, malware, </a:t>
            </a:r>
            <a:r>
              <a:rPr lang="en-US" sz="2200" dirty="0" err="1"/>
              <a:t>etc</a:t>
            </a:r>
            <a:endParaRPr lang="en-US" sz="2200" dirty="0"/>
          </a:p>
          <a:p>
            <a:r>
              <a:rPr lang="en-US" sz="2200" dirty="0"/>
              <a:t>Suspicions e-mails (sources, content, attachments) </a:t>
            </a:r>
          </a:p>
          <a:p>
            <a:r>
              <a:rPr lang="en-US" sz="2200" dirty="0"/>
              <a:t>Hostile IPs and domains</a:t>
            </a:r>
          </a:p>
          <a:p>
            <a:endParaRPr lang="en-US" dirty="0"/>
          </a:p>
        </p:txBody>
      </p:sp>
      <p:sp>
        <p:nvSpPr>
          <p:cNvPr id="82" name="Slide Number Placeholder 4">
            <a:extLst>
              <a:ext uri="{FF2B5EF4-FFF2-40B4-BE49-F238E27FC236}">
                <a16:creationId xmlns:a16="http://schemas.microsoft.com/office/drawing/2014/main" id="{626F7178-621C-4FF1-AEEF-008A1534B374}"/>
              </a:ext>
            </a:extLst>
          </p:cNvPr>
          <p:cNvSpPr>
            <a:spLocks noGrp="1"/>
          </p:cNvSpPr>
          <p:nvPr>
            <p:ph type="sldNum" sz="quarter" idx="12"/>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07024CDC-CF68-4D8C-9225-2260FB816485}" type="slidenum">
              <a:rPr kumimoji="0" lang="en-US" sz="600" b="0" i="0" u="none" strike="noStrike" kern="1200" cap="none" spc="0" normalizeH="0" baseline="0" noProof="0">
                <a:ln>
                  <a:noFill/>
                </a:ln>
                <a:solidFill>
                  <a:srgbClr val="474A4C"/>
                </a:solidFill>
                <a:effectLst/>
                <a:uLnTx/>
                <a:uFillTx/>
                <a:latin typeface="Arial" panose="020B0604020202020204" pitchFamily="34" charset="0"/>
                <a:ea typeface="+mn-ea"/>
                <a:cs typeface="Arial" panose="020B0604020202020204" pitchFamily="34" charset="0"/>
              </a:rPr>
              <a:pPr marL="0" marR="0" lvl="0" indent="0" algn="r" defTabSz="228600"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a:ln>
                <a:noFill/>
              </a:ln>
              <a:solidFill>
                <a:srgbClr val="474A4C"/>
              </a:solidFill>
              <a:effectLst/>
              <a:uLnTx/>
              <a:uFillTx/>
              <a:latin typeface="Arial" panose="020B0604020202020204" pitchFamily="34" charset="0"/>
              <a:ea typeface="+mn-ea"/>
              <a:cs typeface="Arial" panose="020B0604020202020204" pitchFamily="34" charset="0"/>
            </a:endParaRPr>
          </a:p>
        </p:txBody>
      </p:sp>
      <p:sp>
        <p:nvSpPr>
          <p:cNvPr id="59" name="Title 1"/>
          <p:cNvSpPr txBox="1">
            <a:spLocks/>
          </p:cNvSpPr>
          <p:nvPr/>
        </p:nvSpPr>
        <p:spPr>
          <a:xfrm>
            <a:off x="914401" y="427396"/>
            <a:ext cx="10363201" cy="688975"/>
          </a:xfrm>
          <a:prstGeom prst="rect">
            <a:avLst/>
          </a:prstGeom>
        </p:spPr>
        <p:txBody>
          <a:bodyPr vert="horz" lIns="45720" tIns="22860" rIns="45720" bIns="22860" rtlCol="0" anchor="t">
            <a:noAutofit/>
          </a:bodyPr>
          <a:lstStyle>
            <a:lvl1pPr algn="l" defTabSz="1828800" rtl="0" eaLnBrk="1" latinLnBrk="0" hangingPunct="1">
              <a:lnSpc>
                <a:spcPct val="90000"/>
              </a:lnSpc>
              <a:spcBef>
                <a:spcPct val="0"/>
              </a:spcBef>
              <a:buNone/>
              <a:defRPr lang="en-US" sz="4800" b="0" i="0" kern="1200" dirty="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000" b="0" i="0" u="none" strike="noStrike" kern="1200" cap="none" spc="0" normalizeH="0" baseline="0" noProof="0" dirty="0">
              <a:ln>
                <a:noFill/>
              </a:ln>
              <a:solidFill>
                <a:srgbClr val="474A4C"/>
              </a:solidFill>
              <a:effectLst/>
              <a:uLnTx/>
              <a:uFillTx/>
              <a:latin typeface="Arial" panose="020B0604020202020204" pitchFamily="34" charset="0"/>
              <a:ea typeface="+mj-ea"/>
              <a:cs typeface="Arial" panose="020B0604020202020204" pitchFamily="34" charset="0"/>
            </a:endParaRPr>
          </a:p>
        </p:txBody>
      </p:sp>
      <p:sp>
        <p:nvSpPr>
          <p:cNvPr id="8" name="Rectangle 7">
            <a:extLst>
              <a:ext uri="{FF2B5EF4-FFF2-40B4-BE49-F238E27FC236}">
                <a16:creationId xmlns:a16="http://schemas.microsoft.com/office/drawing/2014/main" id="{FD0D78FA-CA18-48B8-BAB1-85D865460A8E}"/>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pic>
        <p:nvPicPr>
          <p:cNvPr id="6" name="Picture 5">
            <a:extLst>
              <a:ext uri="{FF2B5EF4-FFF2-40B4-BE49-F238E27FC236}">
                <a16:creationId xmlns:a16="http://schemas.microsoft.com/office/drawing/2014/main" id="{B124E515-8FBE-848D-499A-F0536B9EC3F1}"/>
              </a:ext>
            </a:extLst>
          </p:cNvPr>
          <p:cNvPicPr>
            <a:picLocks noChangeAspect="1"/>
          </p:cNvPicPr>
          <p:nvPr/>
        </p:nvPicPr>
        <p:blipFill>
          <a:blip r:embed="rId5"/>
          <a:stretch>
            <a:fillRect/>
          </a:stretch>
        </p:blipFill>
        <p:spPr>
          <a:xfrm>
            <a:off x="9691470" y="4691745"/>
            <a:ext cx="2238375" cy="1714500"/>
          </a:xfrm>
          <a:prstGeom prst="rect">
            <a:avLst/>
          </a:prstGeom>
        </p:spPr>
      </p:pic>
      <p:pic>
        <p:nvPicPr>
          <p:cNvPr id="17" name="Picture 16">
            <a:extLst>
              <a:ext uri="{FF2B5EF4-FFF2-40B4-BE49-F238E27FC236}">
                <a16:creationId xmlns:a16="http://schemas.microsoft.com/office/drawing/2014/main" id="{C8D7BBA7-63DE-CBE2-A088-3B5701225E1A}"/>
              </a:ext>
            </a:extLst>
          </p:cNvPr>
          <p:cNvPicPr>
            <a:picLocks noChangeAspect="1"/>
          </p:cNvPicPr>
          <p:nvPr/>
        </p:nvPicPr>
        <p:blipFill>
          <a:blip r:embed="rId6"/>
          <a:stretch>
            <a:fillRect/>
          </a:stretch>
        </p:blipFill>
        <p:spPr>
          <a:xfrm>
            <a:off x="148447" y="2636838"/>
            <a:ext cx="3768492" cy="3637901"/>
          </a:xfrm>
          <a:prstGeom prst="rect">
            <a:avLst/>
          </a:prstGeom>
        </p:spPr>
      </p:pic>
    </p:spTree>
    <p:extLst>
      <p:ext uri="{BB962C8B-B14F-4D97-AF65-F5344CB8AC3E}">
        <p14:creationId xmlns:p14="http://schemas.microsoft.com/office/powerpoint/2010/main" val="86825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AB96-A2D4-22D4-E524-1595CFF03943}"/>
              </a:ext>
            </a:extLst>
          </p:cNvPr>
          <p:cNvSpPr>
            <a:spLocks noGrp="1"/>
          </p:cNvSpPr>
          <p:nvPr>
            <p:ph type="title"/>
          </p:nvPr>
        </p:nvSpPr>
        <p:spPr/>
        <p:txBody>
          <a:bodyPr/>
          <a:lstStyle/>
          <a:p>
            <a:r>
              <a:rPr lang="en-US" dirty="0"/>
              <a:t>Levels of Reporting</a:t>
            </a:r>
          </a:p>
        </p:txBody>
      </p:sp>
      <p:sp>
        <p:nvSpPr>
          <p:cNvPr id="5" name="TextBox 4">
            <a:extLst>
              <a:ext uri="{FF2B5EF4-FFF2-40B4-BE49-F238E27FC236}">
                <a16:creationId xmlns:a16="http://schemas.microsoft.com/office/drawing/2014/main" id="{98D259F1-9245-F180-B90B-EC893D28BEDC}"/>
              </a:ext>
            </a:extLst>
          </p:cNvPr>
          <p:cNvSpPr txBox="1"/>
          <p:nvPr/>
        </p:nvSpPr>
        <p:spPr>
          <a:xfrm>
            <a:off x="561111" y="1510998"/>
            <a:ext cx="6098058" cy="5020862"/>
          </a:xfrm>
          <a:prstGeom prst="rect">
            <a:avLst/>
          </a:prstGeom>
          <a:noFill/>
        </p:spPr>
        <p:txBody>
          <a:bodyPr wrap="square">
            <a:spAutoFit/>
          </a:bodyPr>
          <a:lstStyle/>
          <a:p>
            <a:pPr>
              <a:lnSpc>
                <a:spcPct val="90000"/>
              </a:lnSpc>
              <a:spcBef>
                <a:spcPts val="1000"/>
              </a:spcBef>
            </a:pPr>
            <a:r>
              <a:rPr lang="en-US" sz="2800" dirty="0"/>
              <a:t>Strategic </a:t>
            </a:r>
            <a:endParaRPr lang="en-US" sz="2800" b="0" i="0" dirty="0">
              <a:solidFill>
                <a:srgbClr val="000000"/>
              </a:solidFill>
              <a:effectLst/>
              <a:latin typeface="Calibri" panose="020F0502020204030204" pitchFamily="34" charset="0"/>
            </a:endParaRPr>
          </a:p>
          <a:p>
            <a:pPr marL="228600" indent="-228600">
              <a:lnSpc>
                <a:spcPct val="90000"/>
              </a:lnSpc>
              <a:spcBef>
                <a:spcPts val="1000"/>
              </a:spcBef>
              <a:buFont typeface="Arial" panose="020B0604020202020204" pitchFamily="34" charset="0"/>
              <a:buChar char="•"/>
            </a:pPr>
            <a:r>
              <a:rPr lang="en-US" sz="2400" dirty="0"/>
              <a:t>Identifies the who and why to provide organizations with crucial insight</a:t>
            </a:r>
          </a:p>
          <a:p>
            <a:endParaRPr lang="en-US" sz="1200" b="0" i="0" dirty="0">
              <a:solidFill>
                <a:srgbClr val="000000"/>
              </a:solidFill>
              <a:effectLst/>
              <a:latin typeface="Calibri" panose="020F0502020204030204" pitchFamily="34" charset="0"/>
            </a:endParaRPr>
          </a:p>
          <a:p>
            <a:r>
              <a:rPr lang="en-US" sz="2800" b="0" i="0" dirty="0">
                <a:solidFill>
                  <a:srgbClr val="000000"/>
                </a:solidFill>
                <a:effectLst/>
                <a:latin typeface="Calibri" panose="020F0502020204030204" pitchFamily="34" charset="0"/>
              </a:rPr>
              <a:t>Operational</a:t>
            </a:r>
          </a:p>
          <a:p>
            <a:pPr marL="228600" indent="-228600">
              <a:lnSpc>
                <a:spcPct val="90000"/>
              </a:lnSpc>
              <a:spcBef>
                <a:spcPts val="1000"/>
              </a:spcBef>
              <a:buFont typeface="Arial" panose="020B0604020202020204" pitchFamily="34" charset="0"/>
              <a:buChar char="•"/>
            </a:pPr>
            <a:r>
              <a:rPr lang="en-US" sz="2400" dirty="0"/>
              <a:t>Observed threat actor Tactics, Techniques, and Procedures (TTP) </a:t>
            </a:r>
          </a:p>
          <a:p>
            <a:endParaRPr lang="en-US" sz="1200" b="0" i="0" dirty="0">
              <a:solidFill>
                <a:srgbClr val="000000"/>
              </a:solidFill>
              <a:effectLst/>
              <a:latin typeface="Calibri" panose="020F0502020204030204" pitchFamily="34" charset="0"/>
            </a:endParaRPr>
          </a:p>
          <a:p>
            <a:r>
              <a:rPr lang="en-US" sz="2800" b="0" i="0" dirty="0">
                <a:solidFill>
                  <a:srgbClr val="000000"/>
                </a:solidFill>
                <a:effectLst/>
                <a:latin typeface="Calibri" panose="020F0502020204030204" pitchFamily="34" charset="0"/>
              </a:rPr>
              <a:t>Tactical</a:t>
            </a:r>
          </a:p>
          <a:p>
            <a:pPr marL="228600" indent="-228600">
              <a:lnSpc>
                <a:spcPct val="90000"/>
              </a:lnSpc>
              <a:spcBef>
                <a:spcPts val="1000"/>
              </a:spcBef>
              <a:buFont typeface="Arial" panose="020B0604020202020204" pitchFamily="34" charset="0"/>
              <a:buChar char="•"/>
            </a:pPr>
            <a:r>
              <a:rPr lang="en-US" sz="2400" dirty="0"/>
              <a:t>Indicators of Compromise (IOC) such as file names, file hashes, domain names, IP addresses</a:t>
            </a:r>
          </a:p>
          <a:p>
            <a:endParaRPr lang="en-US" sz="2800" b="0" i="0" dirty="0">
              <a:solidFill>
                <a:srgbClr val="000000"/>
              </a:solidFill>
              <a:effectLst/>
              <a:latin typeface="Calibri" panose="020F0502020204030204" pitchFamily="34" charset="0"/>
            </a:endParaRPr>
          </a:p>
        </p:txBody>
      </p:sp>
      <p:pic>
        <p:nvPicPr>
          <p:cNvPr id="6" name="Picture 5" descr="Shape&#10;&#10;Description automatically generated">
            <a:extLst>
              <a:ext uri="{FF2B5EF4-FFF2-40B4-BE49-F238E27FC236}">
                <a16:creationId xmlns:a16="http://schemas.microsoft.com/office/drawing/2014/main" id="{6DCD7184-4886-D1FB-EC6E-85C94EA11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492" y="2245371"/>
            <a:ext cx="4785867" cy="2954002"/>
          </a:xfrm>
          <a:prstGeom prst="rect">
            <a:avLst/>
          </a:prstGeom>
        </p:spPr>
      </p:pic>
      <p:sp>
        <p:nvSpPr>
          <p:cNvPr id="7" name="Rectangle 6">
            <a:extLst>
              <a:ext uri="{FF2B5EF4-FFF2-40B4-BE49-F238E27FC236}">
                <a16:creationId xmlns:a16="http://schemas.microsoft.com/office/drawing/2014/main" id="{79DCB970-4DB5-B384-6231-C599A19BB6E8}"/>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Tree>
    <p:extLst>
      <p:ext uri="{BB962C8B-B14F-4D97-AF65-F5344CB8AC3E}">
        <p14:creationId xmlns:p14="http://schemas.microsoft.com/office/powerpoint/2010/main" val="179470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Malware Analysis</a:t>
            </a:r>
          </a:p>
        </p:txBody>
      </p:sp>
      <p:sp>
        <p:nvSpPr>
          <p:cNvPr id="11" name="Content Placeholder 10">
            <a:extLst>
              <a:ext uri="{FF2B5EF4-FFF2-40B4-BE49-F238E27FC236}">
                <a16:creationId xmlns:a16="http://schemas.microsoft.com/office/drawing/2014/main" id="{1014DE9B-209A-482C-B1BC-426A82A26977}"/>
              </a:ext>
            </a:extLst>
          </p:cNvPr>
          <p:cNvSpPr>
            <a:spLocks noGrp="1"/>
          </p:cNvSpPr>
          <p:nvPr>
            <p:ph sz="half" idx="1"/>
          </p:nvPr>
        </p:nvSpPr>
        <p:spPr/>
        <p:txBody>
          <a:bodyPr/>
          <a:lstStyle/>
          <a:p>
            <a:r>
              <a:rPr lang="en-US" dirty="0"/>
              <a:t>Types</a:t>
            </a:r>
          </a:p>
          <a:p>
            <a:pPr lvl="1"/>
            <a:r>
              <a:rPr lang="en-US" dirty="0"/>
              <a:t>Code Review</a:t>
            </a:r>
          </a:p>
          <a:p>
            <a:pPr lvl="1"/>
            <a:r>
              <a:rPr lang="en-US" dirty="0"/>
              <a:t>Dynamic</a:t>
            </a:r>
          </a:p>
          <a:p>
            <a:pPr lvl="1"/>
            <a:r>
              <a:rPr lang="en-US" dirty="0"/>
              <a:t>Static</a:t>
            </a:r>
          </a:p>
          <a:p>
            <a:pPr lvl="1"/>
            <a:r>
              <a:rPr lang="en-US" dirty="0"/>
              <a:t>Surface</a:t>
            </a:r>
          </a:p>
        </p:txBody>
      </p:sp>
      <p:sp>
        <p:nvSpPr>
          <p:cNvPr id="82" name="Slide Number Placeholder 4">
            <a:extLst>
              <a:ext uri="{FF2B5EF4-FFF2-40B4-BE49-F238E27FC236}">
                <a16:creationId xmlns:a16="http://schemas.microsoft.com/office/drawing/2014/main" id="{626F7178-621C-4FF1-AEEF-008A1534B374}"/>
              </a:ext>
            </a:extLst>
          </p:cNvPr>
          <p:cNvSpPr>
            <a:spLocks noGrp="1"/>
          </p:cNvSpPr>
          <p:nvPr>
            <p:ph type="sldNum" sz="quarter" idx="12"/>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07024CDC-CF68-4D8C-9225-2260FB816485}" type="slidenum">
              <a:rPr kumimoji="0" lang="en-US" sz="600" b="0" i="0" u="none" strike="noStrike" kern="1200" cap="none" spc="0" normalizeH="0" baseline="0" noProof="0">
                <a:ln>
                  <a:noFill/>
                </a:ln>
                <a:solidFill>
                  <a:srgbClr val="474A4C"/>
                </a:solidFill>
                <a:effectLst/>
                <a:uLnTx/>
                <a:uFillTx/>
                <a:latin typeface="Arial" panose="020B0604020202020204" pitchFamily="34" charset="0"/>
                <a:ea typeface="+mn-ea"/>
                <a:cs typeface="Arial" panose="020B0604020202020204" pitchFamily="34" charset="0"/>
              </a:rPr>
              <a:pPr marL="0" marR="0" lvl="0" indent="0" algn="r" defTabSz="228600" rtl="0" eaLnBrk="1" fontAlgn="auto" latinLnBrk="0" hangingPunct="1">
                <a:lnSpc>
                  <a:spcPct val="100000"/>
                </a:lnSpc>
                <a:spcBef>
                  <a:spcPts val="0"/>
                </a:spcBef>
                <a:spcAft>
                  <a:spcPts val="0"/>
                </a:spcAft>
                <a:buClrTx/>
                <a:buSzTx/>
                <a:buFontTx/>
                <a:buNone/>
                <a:tabLst/>
                <a:defRPr/>
              </a:pPr>
              <a:t>5</a:t>
            </a:fld>
            <a:endParaRPr kumimoji="0" lang="en-US" sz="600" b="0" i="0" u="none" strike="noStrike" kern="1200" cap="none" spc="0" normalizeH="0" baseline="0" noProof="0">
              <a:ln>
                <a:noFill/>
              </a:ln>
              <a:solidFill>
                <a:srgbClr val="474A4C"/>
              </a:solidFill>
              <a:effectLst/>
              <a:uLnTx/>
              <a:uFillTx/>
              <a:latin typeface="Arial" panose="020B0604020202020204" pitchFamily="34" charset="0"/>
              <a:ea typeface="+mn-ea"/>
              <a:cs typeface="Arial" panose="020B0604020202020204" pitchFamily="34" charset="0"/>
            </a:endParaRPr>
          </a:p>
        </p:txBody>
      </p:sp>
      <p:sp>
        <p:nvSpPr>
          <p:cNvPr id="59" name="Title 1"/>
          <p:cNvSpPr txBox="1">
            <a:spLocks/>
          </p:cNvSpPr>
          <p:nvPr/>
        </p:nvSpPr>
        <p:spPr>
          <a:xfrm>
            <a:off x="914401" y="427396"/>
            <a:ext cx="10363201" cy="688975"/>
          </a:xfrm>
          <a:prstGeom prst="rect">
            <a:avLst/>
          </a:prstGeom>
        </p:spPr>
        <p:txBody>
          <a:bodyPr vert="horz" lIns="45720" tIns="22860" rIns="45720" bIns="22860" rtlCol="0" anchor="t">
            <a:noAutofit/>
          </a:bodyPr>
          <a:lstStyle>
            <a:lvl1pPr algn="l" defTabSz="1828800" rtl="0" eaLnBrk="1" latinLnBrk="0" hangingPunct="1">
              <a:lnSpc>
                <a:spcPct val="90000"/>
              </a:lnSpc>
              <a:spcBef>
                <a:spcPct val="0"/>
              </a:spcBef>
              <a:buNone/>
              <a:defRPr lang="en-US" sz="4800" b="0" i="0" kern="1200" dirty="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000" b="0" i="0" u="none" strike="noStrike" kern="1200" cap="none" spc="0" normalizeH="0" baseline="0" noProof="0" dirty="0">
              <a:ln>
                <a:noFill/>
              </a:ln>
              <a:solidFill>
                <a:srgbClr val="474A4C"/>
              </a:solidFill>
              <a:effectLst/>
              <a:uLnTx/>
              <a:uFillTx/>
              <a:latin typeface="Arial" panose="020B0604020202020204" pitchFamily="34" charset="0"/>
              <a:ea typeface="+mj-ea"/>
              <a:cs typeface="Arial" panose="020B0604020202020204" pitchFamily="34" charset="0"/>
            </a:endParaRPr>
          </a:p>
        </p:txBody>
      </p:sp>
      <p:sp>
        <p:nvSpPr>
          <p:cNvPr id="8" name="Rectangle 7">
            <a:extLst>
              <a:ext uri="{FF2B5EF4-FFF2-40B4-BE49-F238E27FC236}">
                <a16:creationId xmlns:a16="http://schemas.microsoft.com/office/drawing/2014/main" id="{FD0D78FA-CA18-48B8-BAB1-85D865460A8E}"/>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pic>
        <p:nvPicPr>
          <p:cNvPr id="3" name="Picture 2">
            <a:extLst>
              <a:ext uri="{FF2B5EF4-FFF2-40B4-BE49-F238E27FC236}">
                <a16:creationId xmlns:a16="http://schemas.microsoft.com/office/drawing/2014/main" id="{5CA4EE05-8C2C-4386-B52A-AD3CA21A8903}"/>
              </a:ext>
            </a:extLst>
          </p:cNvPr>
          <p:cNvPicPr>
            <a:picLocks noChangeAspect="1"/>
          </p:cNvPicPr>
          <p:nvPr/>
        </p:nvPicPr>
        <p:blipFill>
          <a:blip r:embed="rId2"/>
          <a:stretch>
            <a:fillRect/>
          </a:stretch>
        </p:blipFill>
        <p:spPr>
          <a:xfrm>
            <a:off x="7759220" y="465931"/>
            <a:ext cx="1266825" cy="1123950"/>
          </a:xfrm>
          <a:prstGeom prst="rect">
            <a:avLst/>
          </a:prstGeom>
        </p:spPr>
      </p:pic>
      <p:pic>
        <p:nvPicPr>
          <p:cNvPr id="5" name="Picture 4">
            <a:extLst>
              <a:ext uri="{FF2B5EF4-FFF2-40B4-BE49-F238E27FC236}">
                <a16:creationId xmlns:a16="http://schemas.microsoft.com/office/drawing/2014/main" id="{AA4310DE-665D-456A-9E85-B9E533B057FD}"/>
              </a:ext>
            </a:extLst>
          </p:cNvPr>
          <p:cNvPicPr>
            <a:picLocks noChangeAspect="1"/>
          </p:cNvPicPr>
          <p:nvPr/>
        </p:nvPicPr>
        <p:blipFill>
          <a:blip r:embed="rId3"/>
          <a:stretch>
            <a:fillRect/>
          </a:stretch>
        </p:blipFill>
        <p:spPr>
          <a:xfrm>
            <a:off x="3242497" y="1589881"/>
            <a:ext cx="1107740" cy="2958183"/>
          </a:xfrm>
          <a:prstGeom prst="rect">
            <a:avLst/>
          </a:prstGeom>
        </p:spPr>
      </p:pic>
      <p:pic>
        <p:nvPicPr>
          <p:cNvPr id="12" name="Picture 11">
            <a:extLst>
              <a:ext uri="{FF2B5EF4-FFF2-40B4-BE49-F238E27FC236}">
                <a16:creationId xmlns:a16="http://schemas.microsoft.com/office/drawing/2014/main" id="{13D472AD-53A2-4816-93C5-C60E031F36AA}"/>
              </a:ext>
            </a:extLst>
          </p:cNvPr>
          <p:cNvPicPr>
            <a:picLocks noChangeAspect="1"/>
          </p:cNvPicPr>
          <p:nvPr/>
        </p:nvPicPr>
        <p:blipFill>
          <a:blip r:embed="rId4"/>
          <a:stretch>
            <a:fillRect/>
          </a:stretch>
        </p:blipFill>
        <p:spPr>
          <a:xfrm>
            <a:off x="8772846" y="4825501"/>
            <a:ext cx="2632433" cy="1185322"/>
          </a:xfrm>
          <a:prstGeom prst="rect">
            <a:avLst/>
          </a:prstGeom>
        </p:spPr>
      </p:pic>
      <p:pic>
        <p:nvPicPr>
          <p:cNvPr id="14" name="Picture 13">
            <a:extLst>
              <a:ext uri="{FF2B5EF4-FFF2-40B4-BE49-F238E27FC236}">
                <a16:creationId xmlns:a16="http://schemas.microsoft.com/office/drawing/2014/main" id="{6B28E9A0-972E-45F0-A344-62432EFD213C}"/>
              </a:ext>
            </a:extLst>
          </p:cNvPr>
          <p:cNvPicPr>
            <a:picLocks noChangeAspect="1"/>
          </p:cNvPicPr>
          <p:nvPr/>
        </p:nvPicPr>
        <p:blipFill>
          <a:blip r:embed="rId5"/>
          <a:stretch>
            <a:fillRect/>
          </a:stretch>
        </p:blipFill>
        <p:spPr>
          <a:xfrm>
            <a:off x="4137638" y="4001294"/>
            <a:ext cx="4069128" cy="2646285"/>
          </a:xfrm>
          <a:prstGeom prst="rect">
            <a:avLst/>
          </a:prstGeom>
        </p:spPr>
      </p:pic>
      <p:pic>
        <p:nvPicPr>
          <p:cNvPr id="7" name="Picture 6">
            <a:extLst>
              <a:ext uri="{FF2B5EF4-FFF2-40B4-BE49-F238E27FC236}">
                <a16:creationId xmlns:a16="http://schemas.microsoft.com/office/drawing/2014/main" id="{2D2AC4CE-3B23-4DB6-A312-19BBDD0A0911}"/>
              </a:ext>
            </a:extLst>
          </p:cNvPr>
          <p:cNvPicPr>
            <a:picLocks noChangeAspect="1"/>
          </p:cNvPicPr>
          <p:nvPr/>
        </p:nvPicPr>
        <p:blipFill>
          <a:blip r:embed="rId6"/>
          <a:stretch>
            <a:fillRect/>
          </a:stretch>
        </p:blipFill>
        <p:spPr>
          <a:xfrm>
            <a:off x="5999956" y="2343810"/>
            <a:ext cx="3468061" cy="2652777"/>
          </a:xfrm>
          <a:prstGeom prst="rect">
            <a:avLst/>
          </a:prstGeom>
        </p:spPr>
      </p:pic>
      <p:pic>
        <p:nvPicPr>
          <p:cNvPr id="4" name="Picture 3">
            <a:extLst>
              <a:ext uri="{FF2B5EF4-FFF2-40B4-BE49-F238E27FC236}">
                <a16:creationId xmlns:a16="http://schemas.microsoft.com/office/drawing/2014/main" id="{0EB1F78A-95F3-49BD-92D6-830441B44A7C}"/>
              </a:ext>
            </a:extLst>
          </p:cNvPr>
          <p:cNvPicPr>
            <a:picLocks noChangeAspect="1"/>
          </p:cNvPicPr>
          <p:nvPr/>
        </p:nvPicPr>
        <p:blipFill>
          <a:blip r:embed="rId7"/>
          <a:stretch>
            <a:fillRect/>
          </a:stretch>
        </p:blipFill>
        <p:spPr>
          <a:xfrm>
            <a:off x="7028498" y="1729223"/>
            <a:ext cx="4552950" cy="990600"/>
          </a:xfrm>
          <a:prstGeom prst="rect">
            <a:avLst/>
          </a:prstGeom>
        </p:spPr>
      </p:pic>
    </p:spTree>
    <p:extLst>
      <p:ext uri="{BB962C8B-B14F-4D97-AF65-F5344CB8AC3E}">
        <p14:creationId xmlns:p14="http://schemas.microsoft.com/office/powerpoint/2010/main" val="19179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9FEBFD-A6A4-47BE-9922-56132A93F3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82687" y="531861"/>
            <a:ext cx="4652674" cy="6028329"/>
          </a:xfrm>
          <a:prstGeom prst="rect">
            <a:avLst/>
          </a:prstGeom>
          <a:noFill/>
          <a:ln>
            <a:noFill/>
          </a:ln>
        </p:spPr>
      </p:pic>
      <p:sp>
        <p:nvSpPr>
          <p:cNvPr id="3" name="Rectangle 2">
            <a:extLst>
              <a:ext uri="{FF2B5EF4-FFF2-40B4-BE49-F238E27FC236}">
                <a16:creationId xmlns:a16="http://schemas.microsoft.com/office/drawing/2014/main" id="{5635D5B5-97FF-4773-A68F-7E59C9F40B66}"/>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
        <p:nvSpPr>
          <p:cNvPr id="4" name="Title 9">
            <a:extLst>
              <a:ext uri="{FF2B5EF4-FFF2-40B4-BE49-F238E27FC236}">
                <a16:creationId xmlns:a16="http://schemas.microsoft.com/office/drawing/2014/main" id="{D4B926DF-81DF-449D-9DA9-2F31C6F0DEB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Malware Analysis</a:t>
            </a:r>
            <a:endParaRPr lang="en-US" dirty="0"/>
          </a:p>
        </p:txBody>
      </p:sp>
      <p:sp>
        <p:nvSpPr>
          <p:cNvPr id="6" name="TextBox 5">
            <a:extLst>
              <a:ext uri="{FF2B5EF4-FFF2-40B4-BE49-F238E27FC236}">
                <a16:creationId xmlns:a16="http://schemas.microsoft.com/office/drawing/2014/main" id="{A09A412C-F602-4EC7-B87C-95811393EC37}"/>
              </a:ext>
            </a:extLst>
          </p:cNvPr>
          <p:cNvSpPr txBox="1"/>
          <p:nvPr/>
        </p:nvSpPr>
        <p:spPr>
          <a:xfrm>
            <a:off x="404769" y="2186191"/>
            <a:ext cx="6094602" cy="3308598"/>
          </a:xfrm>
          <a:prstGeom prst="rect">
            <a:avLst/>
          </a:prstGeom>
          <a:noFill/>
        </p:spPr>
        <p:txBody>
          <a:bodyPr wrap="square">
            <a:spAutoFit/>
          </a:bodyPr>
          <a:lstStyle/>
          <a:p>
            <a:pPr marL="0" marR="0">
              <a:spcBef>
                <a:spcPts val="0"/>
              </a:spcBef>
              <a:spcAft>
                <a:spcPts val="0"/>
              </a:spcAft>
            </a:pPr>
            <a:r>
              <a:rPr lang="en-US" sz="1100" dirty="0">
                <a:effectLst/>
                <a:latin typeface="Arial" panose="020B0604020202020204" pitchFamily="34" charset="0"/>
                <a:ea typeface="MS Mincho" panose="020B0400000000000000" pitchFamily="49" charset="-128"/>
                <a:cs typeface="Arial" panose="020B0604020202020204" pitchFamily="34" charset="0"/>
              </a:rPr>
              <a:t>The analyst should ask the following questions to determine if the file or site involved in the incident is malicious:</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0" marR="0">
              <a:spcBef>
                <a:spcPts val="0"/>
              </a:spcBef>
              <a:spcAft>
                <a:spcPts val="0"/>
              </a:spcAft>
            </a:pPr>
            <a:r>
              <a:rPr lang="en-US" sz="1100" dirty="0">
                <a:effectLst/>
                <a:latin typeface="Arial" panose="020B0604020202020204" pitchFamily="34" charset="0"/>
                <a:ea typeface="MS Mincho" panose="020B0400000000000000" pitchFamily="49" charset="-128"/>
                <a:cs typeface="Arial" panose="020B0604020202020204" pitchFamily="34" charset="0"/>
              </a:rPr>
              <a:t> </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What files were created/modified/deleted on the workstation when the malware was run?</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Were any registry keys added/deleted/removed when the malware was run?</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What network traffic was generated upon executing the malware? (IPs, Ports, Protocols used)</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Was the file packed? If so, which packer was used?</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What communication channel is being used?</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What vulnerability is being exploited?</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What mitigation techniques could be used to prevent this attack?</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1100" dirty="0">
                <a:effectLst/>
                <a:latin typeface="Arial" panose="020B0604020202020204" pitchFamily="34" charset="0"/>
                <a:ea typeface="MS Mincho" panose="020B0400000000000000" pitchFamily="49" charset="-128"/>
                <a:cs typeface="Arial" panose="020B0604020202020204" pitchFamily="34" charset="0"/>
              </a:rPr>
              <a:t>Is there a patch that could be installed?</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1100" dirty="0">
                <a:effectLst/>
                <a:latin typeface="Arial" panose="020B0604020202020204" pitchFamily="34" charset="0"/>
                <a:ea typeface="MS Mincho" panose="020B0400000000000000" pitchFamily="49" charset="-128"/>
                <a:cs typeface="Arial" panose="020B0604020202020204" pitchFamily="34" charset="0"/>
              </a:rPr>
              <a:t>Does AV detect this threat?</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1100" dirty="0">
                <a:effectLst/>
                <a:latin typeface="Arial" panose="020B0604020202020204" pitchFamily="34" charset="0"/>
                <a:ea typeface="MS Mincho" panose="020B0400000000000000" pitchFamily="49" charset="-128"/>
                <a:cs typeface="Arial" panose="020B0604020202020204" pitchFamily="34" charset="0"/>
              </a:rPr>
              <a:t>Are there any tools that could block the activity ?</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1100" dirty="0">
                <a:effectLst/>
                <a:latin typeface="Arial" panose="020B0604020202020204" pitchFamily="34" charset="0"/>
                <a:ea typeface="MS Mincho" panose="020B0400000000000000" pitchFamily="49" charset="-128"/>
                <a:cs typeface="Arial" panose="020B0604020202020204" pitchFamily="34" charset="0"/>
              </a:rPr>
              <a:t>Can the C2 domain or the IP be blackholed or blocked?</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1100" dirty="0">
                <a:effectLst/>
                <a:latin typeface="Arial" panose="020B0604020202020204" pitchFamily="34" charset="0"/>
                <a:ea typeface="MS Mincho" panose="020B0400000000000000" pitchFamily="49" charset="-128"/>
                <a:cs typeface="Arial" panose="020B0604020202020204" pitchFamily="34" charset="0"/>
              </a:rPr>
              <a:t>Can a vulnerable function be disabled within the vulnerable application or OS?</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1100" dirty="0">
                <a:effectLst/>
                <a:latin typeface="Arial" panose="020B0604020202020204" pitchFamily="34" charset="0"/>
                <a:ea typeface="MS Mincho" panose="020B0400000000000000" pitchFamily="49" charset="-128"/>
                <a:cs typeface="Arial" panose="020B0604020202020204" pitchFamily="34" charset="0"/>
              </a:rPr>
              <a:t>Can HBSS signatures be written to detect this threat?</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What is the intent of the adversary?</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How sophisticated is the attack?</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p:txBody>
      </p:sp>
    </p:spTree>
    <p:extLst>
      <p:ext uri="{BB962C8B-B14F-4D97-AF65-F5344CB8AC3E}">
        <p14:creationId xmlns:p14="http://schemas.microsoft.com/office/powerpoint/2010/main" val="147620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732D-F0D1-42B3-8E45-C1145605D5B2}"/>
              </a:ext>
            </a:extLst>
          </p:cNvPr>
          <p:cNvSpPr>
            <a:spLocks noGrp="1"/>
          </p:cNvSpPr>
          <p:nvPr>
            <p:ph type="title"/>
          </p:nvPr>
        </p:nvSpPr>
        <p:spPr/>
        <p:txBody>
          <a:bodyPr/>
          <a:lstStyle/>
          <a:p>
            <a:r>
              <a:rPr lang="en-US" dirty="0"/>
              <a:t>Creating simplistic rules</a:t>
            </a:r>
          </a:p>
        </p:txBody>
      </p:sp>
      <p:sp>
        <p:nvSpPr>
          <p:cNvPr id="7" name="TextBox 6">
            <a:extLst>
              <a:ext uri="{FF2B5EF4-FFF2-40B4-BE49-F238E27FC236}">
                <a16:creationId xmlns:a16="http://schemas.microsoft.com/office/drawing/2014/main" id="{DFB53E41-B621-45F1-A2E0-71DDFDCCD8DA}"/>
              </a:ext>
            </a:extLst>
          </p:cNvPr>
          <p:cNvSpPr txBox="1"/>
          <p:nvPr/>
        </p:nvSpPr>
        <p:spPr>
          <a:xfrm>
            <a:off x="5561618" y="1690688"/>
            <a:ext cx="4664561" cy="2031325"/>
          </a:xfrm>
          <a:prstGeom prst="rect">
            <a:avLst/>
          </a:prstGeom>
          <a:noFill/>
        </p:spPr>
        <p:txBody>
          <a:bodyPr wrap="square">
            <a:spAutoFit/>
          </a:bodyPr>
          <a:lstStyle/>
          <a:p>
            <a:r>
              <a:rPr kumimoji="0" lang="en-US" altLang="en-US" sz="1800" b="0" i="0" u="none" strike="noStrike" cap="none" normalizeH="0" baseline="0" dirty="0">
                <a:ln>
                  <a:noFill/>
                </a:ln>
                <a:solidFill>
                  <a:srgbClr val="404040"/>
                </a:solidFill>
                <a:effectLst/>
                <a:latin typeface="SFMono-Regular"/>
              </a:rPr>
              <a:t>rule </a:t>
            </a:r>
            <a:r>
              <a:rPr kumimoji="0" lang="en-US" altLang="en-US" sz="1800" b="0" i="0" u="none" strike="noStrike" cap="none" normalizeH="0" baseline="0" dirty="0" err="1">
                <a:ln>
                  <a:noFill/>
                </a:ln>
                <a:solidFill>
                  <a:srgbClr val="404040"/>
                </a:solidFill>
                <a:effectLst/>
                <a:latin typeface="SFMono-Regular"/>
              </a:rPr>
              <a:t>YaraTextExample</a:t>
            </a:r>
            <a:r>
              <a:rPr kumimoji="0" lang="en-US" altLang="en-US" sz="1800" b="0" i="0" u="none" strike="noStrike" cap="none" normalizeH="0" baseline="0" dirty="0">
                <a:ln>
                  <a:noFill/>
                </a:ln>
                <a:solidFill>
                  <a:srgbClr val="404040"/>
                </a:solidFill>
                <a:effectLst/>
                <a:latin typeface="SFMono-Regular"/>
              </a:rPr>
              <a:t> </a:t>
            </a:r>
          </a:p>
          <a:p>
            <a:r>
              <a:rPr kumimoji="0" lang="en-US" altLang="en-US" sz="1800" b="0" i="0" u="none" strike="noStrike" cap="none" normalizeH="0" baseline="0" dirty="0">
                <a:ln>
                  <a:noFill/>
                </a:ln>
                <a:solidFill>
                  <a:srgbClr val="404040"/>
                </a:solidFill>
                <a:effectLst/>
                <a:latin typeface="SFMono-Regular"/>
              </a:rPr>
              <a:t>{</a:t>
            </a:r>
          </a:p>
          <a:p>
            <a:r>
              <a:rPr kumimoji="0" lang="en-US" altLang="en-US" sz="1800" b="0" i="0" u="none" strike="noStrike" cap="none" normalizeH="0" baseline="0" dirty="0">
                <a:ln>
                  <a:noFill/>
                </a:ln>
                <a:solidFill>
                  <a:srgbClr val="404040"/>
                </a:solidFill>
                <a:effectLst/>
                <a:latin typeface="SFMono-Regular"/>
              </a:rPr>
              <a:t> strings: </a:t>
            </a:r>
          </a:p>
          <a:p>
            <a:r>
              <a:rPr lang="en-US" altLang="en-US" dirty="0">
                <a:solidFill>
                  <a:srgbClr val="404040"/>
                </a:solidFill>
                <a:latin typeface="SFMono-Regular"/>
              </a:rPr>
              <a:t>	</a:t>
            </a:r>
            <a:r>
              <a:rPr kumimoji="0" lang="en-US" altLang="en-US" sz="1800" b="0" i="0" u="none" strike="noStrike" cap="none" normalizeH="0" baseline="0" dirty="0">
                <a:ln>
                  <a:noFill/>
                </a:ln>
                <a:solidFill>
                  <a:srgbClr val="404040"/>
                </a:solidFill>
                <a:effectLst/>
                <a:latin typeface="SFMono-Regular"/>
              </a:rPr>
              <a:t>$</a:t>
            </a:r>
            <a:r>
              <a:rPr kumimoji="0" lang="en-US" altLang="en-US" sz="1800" b="0" i="0" u="none" strike="noStrike" cap="none" normalizeH="0" baseline="0" dirty="0" err="1">
                <a:ln>
                  <a:noFill/>
                </a:ln>
                <a:solidFill>
                  <a:srgbClr val="404040"/>
                </a:solidFill>
                <a:effectLst/>
                <a:latin typeface="SFMono-Regular"/>
              </a:rPr>
              <a:t>text_string</a:t>
            </a:r>
            <a:r>
              <a:rPr kumimoji="0" lang="en-US" altLang="en-US" sz="1800" b="0" i="0" u="none" strike="noStrike" cap="none" normalizeH="0" baseline="0" dirty="0">
                <a:ln>
                  <a:noFill/>
                </a:ln>
                <a:solidFill>
                  <a:srgbClr val="404040"/>
                </a:solidFill>
                <a:effectLst/>
                <a:latin typeface="SFMono-Regular"/>
              </a:rPr>
              <a:t> = “joebaitshop.com “ </a:t>
            </a:r>
          </a:p>
          <a:p>
            <a:r>
              <a:rPr kumimoji="0" lang="en-US" altLang="en-US" sz="1800" b="0" i="0" u="none" strike="noStrike" cap="none" normalizeH="0" baseline="0" dirty="0">
                <a:ln>
                  <a:noFill/>
                </a:ln>
                <a:solidFill>
                  <a:srgbClr val="404040"/>
                </a:solidFill>
                <a:effectLst/>
                <a:latin typeface="SFMono-Regular"/>
              </a:rPr>
              <a:t>condition:</a:t>
            </a:r>
          </a:p>
          <a:p>
            <a:r>
              <a:rPr lang="en-US" altLang="en-US" dirty="0">
                <a:solidFill>
                  <a:srgbClr val="404040"/>
                </a:solidFill>
                <a:latin typeface="SFMono-Regular"/>
              </a:rPr>
              <a:t>	</a:t>
            </a:r>
            <a:r>
              <a:rPr kumimoji="0" lang="en-US" altLang="en-US" sz="1800" b="0" i="0" u="none" strike="noStrike" cap="none" normalizeH="0" baseline="0" dirty="0">
                <a:ln>
                  <a:noFill/>
                </a:ln>
                <a:solidFill>
                  <a:srgbClr val="404040"/>
                </a:solidFill>
                <a:effectLst/>
                <a:latin typeface="SFMono-Regular"/>
              </a:rPr>
              <a:t> $</a:t>
            </a:r>
            <a:r>
              <a:rPr kumimoji="0" lang="en-US" altLang="en-US" sz="1800" b="0" i="0" u="none" strike="noStrike" cap="none" normalizeH="0" baseline="0" dirty="0" err="1">
                <a:ln>
                  <a:noFill/>
                </a:ln>
                <a:solidFill>
                  <a:srgbClr val="404040"/>
                </a:solidFill>
                <a:effectLst/>
                <a:latin typeface="SFMono-Regular"/>
              </a:rPr>
              <a:t>text_string</a:t>
            </a:r>
            <a:r>
              <a:rPr kumimoji="0" lang="en-US" altLang="en-US" sz="1800" b="0" i="0" u="none" strike="noStrike" cap="none" normalizeH="0" baseline="0" dirty="0">
                <a:ln>
                  <a:noFill/>
                </a:ln>
                <a:solidFill>
                  <a:srgbClr val="404040"/>
                </a:solidFill>
                <a:effectLst/>
                <a:latin typeface="SFMono-Regular"/>
              </a:rPr>
              <a:t> </a:t>
            </a:r>
          </a:p>
          <a:p>
            <a:r>
              <a:rPr lang="en-US" dirty="0">
                <a:solidFill>
                  <a:srgbClr val="404040"/>
                </a:solidFill>
                <a:latin typeface="SFMono-Regular"/>
              </a:rPr>
              <a:t>}</a:t>
            </a:r>
            <a:endParaRPr lang="en-US" dirty="0"/>
          </a:p>
        </p:txBody>
      </p:sp>
      <p:sp>
        <p:nvSpPr>
          <p:cNvPr id="12" name="Content Placeholder 10">
            <a:extLst>
              <a:ext uri="{FF2B5EF4-FFF2-40B4-BE49-F238E27FC236}">
                <a16:creationId xmlns:a16="http://schemas.microsoft.com/office/drawing/2014/main" id="{6C4F0B55-1CA1-4DCD-A99B-72D254D40598}"/>
              </a:ext>
            </a:extLst>
          </p:cNvPr>
          <p:cNvSpPr>
            <a:spLocks noGrp="1"/>
          </p:cNvSpPr>
          <p:nvPr>
            <p:ph sz="half" idx="1"/>
          </p:nvPr>
        </p:nvSpPr>
        <p:spPr>
          <a:xfrm>
            <a:off x="838200" y="1825625"/>
            <a:ext cx="5181600" cy="4351338"/>
          </a:xfrm>
        </p:spPr>
        <p:txBody>
          <a:bodyPr/>
          <a:lstStyle/>
          <a:p>
            <a:r>
              <a:rPr lang="en-US" dirty="0"/>
              <a:t>Types</a:t>
            </a:r>
          </a:p>
          <a:p>
            <a:pPr lvl="1"/>
            <a:r>
              <a:rPr lang="en-US" dirty="0"/>
              <a:t>Host</a:t>
            </a:r>
          </a:p>
          <a:p>
            <a:pPr lvl="2"/>
            <a:r>
              <a:rPr lang="en-US" dirty="0"/>
              <a:t>Yara</a:t>
            </a:r>
          </a:p>
          <a:p>
            <a:pPr lvl="1"/>
            <a:r>
              <a:rPr lang="en-US" dirty="0"/>
              <a:t>Network</a:t>
            </a:r>
          </a:p>
          <a:p>
            <a:pPr lvl="2"/>
            <a:r>
              <a:rPr lang="en-US" dirty="0"/>
              <a:t>Snort</a:t>
            </a:r>
          </a:p>
          <a:p>
            <a:pPr lvl="2"/>
            <a:endParaRPr lang="en-US" dirty="0"/>
          </a:p>
          <a:p>
            <a:r>
              <a:rPr lang="en-US" dirty="0"/>
              <a:t>Uses</a:t>
            </a:r>
          </a:p>
          <a:p>
            <a:pPr lvl="1"/>
            <a:r>
              <a:rPr lang="en-US" dirty="0"/>
              <a:t>Detection</a:t>
            </a:r>
          </a:p>
          <a:p>
            <a:pPr lvl="1"/>
            <a:r>
              <a:rPr lang="en-US" dirty="0"/>
              <a:t>Retrospective </a:t>
            </a:r>
          </a:p>
        </p:txBody>
      </p:sp>
      <p:sp>
        <p:nvSpPr>
          <p:cNvPr id="6" name="TextBox 5">
            <a:extLst>
              <a:ext uri="{FF2B5EF4-FFF2-40B4-BE49-F238E27FC236}">
                <a16:creationId xmlns:a16="http://schemas.microsoft.com/office/drawing/2014/main" id="{C6557331-44AC-4AD7-A887-7F855B109E4B}"/>
              </a:ext>
            </a:extLst>
          </p:cNvPr>
          <p:cNvSpPr txBox="1"/>
          <p:nvPr/>
        </p:nvSpPr>
        <p:spPr>
          <a:xfrm>
            <a:off x="7847627" y="6176963"/>
            <a:ext cx="3166975" cy="369332"/>
          </a:xfrm>
          <a:prstGeom prst="rect">
            <a:avLst/>
          </a:prstGeom>
          <a:noFill/>
        </p:spPr>
        <p:txBody>
          <a:bodyPr wrap="square">
            <a:spAutoFit/>
          </a:bodyPr>
          <a:lstStyle/>
          <a:p>
            <a:r>
              <a:rPr lang="en-US" dirty="0"/>
              <a:t>https://www.google.com/alerts</a:t>
            </a:r>
          </a:p>
        </p:txBody>
      </p:sp>
      <p:pic>
        <p:nvPicPr>
          <p:cNvPr id="5" name="Picture 4">
            <a:extLst>
              <a:ext uri="{FF2B5EF4-FFF2-40B4-BE49-F238E27FC236}">
                <a16:creationId xmlns:a16="http://schemas.microsoft.com/office/drawing/2014/main" id="{0B33AC1D-908F-4DDA-BC5B-8FEB0AE33E48}"/>
              </a:ext>
            </a:extLst>
          </p:cNvPr>
          <p:cNvPicPr>
            <a:picLocks noChangeAspect="1"/>
          </p:cNvPicPr>
          <p:nvPr/>
        </p:nvPicPr>
        <p:blipFill>
          <a:blip r:embed="rId3"/>
          <a:stretch>
            <a:fillRect/>
          </a:stretch>
        </p:blipFill>
        <p:spPr>
          <a:xfrm>
            <a:off x="7847628" y="3856950"/>
            <a:ext cx="3166975" cy="2262125"/>
          </a:xfrm>
          <a:prstGeom prst="rect">
            <a:avLst/>
          </a:prstGeom>
        </p:spPr>
      </p:pic>
      <p:sp>
        <p:nvSpPr>
          <p:cNvPr id="9" name="Rectangle 8">
            <a:extLst>
              <a:ext uri="{FF2B5EF4-FFF2-40B4-BE49-F238E27FC236}">
                <a16:creationId xmlns:a16="http://schemas.microsoft.com/office/drawing/2014/main" id="{76B19DE9-03E2-4B8D-B251-C0680FE12598}"/>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
        <p:nvSpPr>
          <p:cNvPr id="11" name="TextBox 10">
            <a:extLst>
              <a:ext uri="{FF2B5EF4-FFF2-40B4-BE49-F238E27FC236}">
                <a16:creationId xmlns:a16="http://schemas.microsoft.com/office/drawing/2014/main" id="{988186BD-2AB4-45FA-A956-A0684FE27C55}"/>
              </a:ext>
            </a:extLst>
          </p:cNvPr>
          <p:cNvSpPr txBox="1"/>
          <p:nvPr/>
        </p:nvSpPr>
        <p:spPr>
          <a:xfrm>
            <a:off x="838200" y="6176963"/>
            <a:ext cx="6094602" cy="369332"/>
          </a:xfrm>
          <a:prstGeom prst="rect">
            <a:avLst/>
          </a:prstGeom>
          <a:noFill/>
        </p:spPr>
        <p:txBody>
          <a:bodyPr wrap="square">
            <a:spAutoFit/>
          </a:bodyPr>
          <a:lstStyle/>
          <a:p>
            <a:r>
              <a:rPr lang="en-US" dirty="0"/>
              <a:t>https://yara.readthedocs.io/en/stable/writingrules.html</a:t>
            </a:r>
          </a:p>
        </p:txBody>
      </p:sp>
    </p:spTree>
    <p:extLst>
      <p:ext uri="{BB962C8B-B14F-4D97-AF65-F5344CB8AC3E}">
        <p14:creationId xmlns:p14="http://schemas.microsoft.com/office/powerpoint/2010/main" val="29324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A563-4835-40A0-9C32-640761B6AD6F}"/>
              </a:ext>
            </a:extLst>
          </p:cNvPr>
          <p:cNvSpPr>
            <a:spLocks noGrp="1"/>
          </p:cNvSpPr>
          <p:nvPr>
            <p:ph type="title"/>
          </p:nvPr>
        </p:nvSpPr>
        <p:spPr/>
        <p:txBody>
          <a:bodyPr/>
          <a:lstStyle/>
          <a:p>
            <a:r>
              <a:rPr lang="en-US" dirty="0"/>
              <a:t>Typo Squatting </a:t>
            </a:r>
          </a:p>
        </p:txBody>
      </p:sp>
      <p:pic>
        <p:nvPicPr>
          <p:cNvPr id="5" name="Content Placeholder 4">
            <a:extLst>
              <a:ext uri="{FF2B5EF4-FFF2-40B4-BE49-F238E27FC236}">
                <a16:creationId xmlns:a16="http://schemas.microsoft.com/office/drawing/2014/main" id="{03DD2C38-A321-4B4B-9F28-C3493B8295F3}"/>
              </a:ext>
            </a:extLst>
          </p:cNvPr>
          <p:cNvPicPr>
            <a:picLocks noGrp="1" noChangeAspect="1"/>
          </p:cNvPicPr>
          <p:nvPr>
            <p:ph idx="1"/>
          </p:nvPr>
        </p:nvPicPr>
        <p:blipFill>
          <a:blip r:embed="rId2"/>
          <a:stretch>
            <a:fillRect/>
          </a:stretch>
        </p:blipFill>
        <p:spPr>
          <a:xfrm>
            <a:off x="587797" y="1825624"/>
            <a:ext cx="6451527" cy="4206060"/>
          </a:xfrm>
        </p:spPr>
      </p:pic>
      <p:pic>
        <p:nvPicPr>
          <p:cNvPr id="7" name="Picture 6">
            <a:extLst>
              <a:ext uri="{FF2B5EF4-FFF2-40B4-BE49-F238E27FC236}">
                <a16:creationId xmlns:a16="http://schemas.microsoft.com/office/drawing/2014/main" id="{850A37A6-F929-4E94-B47A-2176F2B77226}"/>
              </a:ext>
            </a:extLst>
          </p:cNvPr>
          <p:cNvPicPr>
            <a:picLocks noChangeAspect="1"/>
          </p:cNvPicPr>
          <p:nvPr/>
        </p:nvPicPr>
        <p:blipFill>
          <a:blip r:embed="rId3"/>
          <a:stretch>
            <a:fillRect/>
          </a:stretch>
        </p:blipFill>
        <p:spPr>
          <a:xfrm>
            <a:off x="6216810" y="3161732"/>
            <a:ext cx="5781675" cy="2733675"/>
          </a:xfrm>
          <a:prstGeom prst="rect">
            <a:avLst/>
          </a:prstGeom>
        </p:spPr>
      </p:pic>
      <p:sp>
        <p:nvSpPr>
          <p:cNvPr id="8" name="Rectangle 7">
            <a:extLst>
              <a:ext uri="{FF2B5EF4-FFF2-40B4-BE49-F238E27FC236}">
                <a16:creationId xmlns:a16="http://schemas.microsoft.com/office/drawing/2014/main" id="{96C0FA06-D09B-4C1A-8754-FECB495D36BA}"/>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Tree>
    <p:extLst>
      <p:ext uri="{BB962C8B-B14F-4D97-AF65-F5344CB8AC3E}">
        <p14:creationId xmlns:p14="http://schemas.microsoft.com/office/powerpoint/2010/main" val="2255304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3"/>
          <p:cNvSpPr txBox="1"/>
          <p:nvPr/>
        </p:nvSpPr>
        <p:spPr bwMode="gray">
          <a:xfrm>
            <a:off x="1970400" y="2089956"/>
            <a:ext cx="8251200" cy="369332"/>
          </a:xfrm>
          <a:prstGeom prst="rect">
            <a:avLst/>
          </a:prstGeom>
          <a:solidFill>
            <a:srgbClr val="FFFF00"/>
          </a:solidFill>
          <a:ln>
            <a:noFill/>
          </a:ln>
        </p:spPr>
        <p:txBody>
          <a:bodyPr wrap="square" rtlCol="0" anchor="b">
            <a:spAutoFit/>
          </a:bodyPr>
          <a:lstStyle>
            <a:defPPr>
              <a:defRPr lang="en-US"/>
            </a:defPPr>
            <a:lvl1pPr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1pPr>
            <a:lvl2pPr marL="4572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2pPr>
            <a:lvl3pPr marL="9144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3pPr>
            <a:lvl4pPr marL="13716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4pPr>
            <a:lvl5pPr marL="18288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9pPr>
          </a:lstStyle>
          <a:p>
            <a:pPr algn="l">
              <a:spcBef>
                <a:spcPts val="0"/>
              </a:spcBef>
              <a:spcAft>
                <a:spcPts val="0"/>
              </a:spcAft>
            </a:pPr>
            <a:r>
              <a:rPr lang="en-US" sz="1800" i="1" dirty="0"/>
              <a:t>FBI reports 2019 BEC losses of $1.7B, ½ of all reporting!</a:t>
            </a:r>
          </a:p>
        </p:txBody>
      </p:sp>
      <p:graphicFrame>
        <p:nvGraphicFramePr>
          <p:cNvPr id="14" name="Diagram 13"/>
          <p:cNvGraphicFramePr/>
          <p:nvPr>
            <p:extLst>
              <p:ext uri="{D42A27DB-BD31-4B8C-83A1-F6EECF244321}">
                <p14:modId xmlns:p14="http://schemas.microsoft.com/office/powerpoint/2010/main" val="3334427676"/>
              </p:ext>
            </p:extLst>
          </p:nvPr>
        </p:nvGraphicFramePr>
        <p:xfrm>
          <a:off x="1966533" y="2260212"/>
          <a:ext cx="8361269" cy="4396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BC71B097-A3E8-477D-9CD7-21DA9B0D5CE2}"/>
              </a:ext>
            </a:extLst>
          </p:cNvPr>
          <p:cNvSpPr>
            <a:spLocks noGrp="1"/>
          </p:cNvSpPr>
          <p:nvPr>
            <p:ph idx="1"/>
          </p:nvPr>
        </p:nvSpPr>
        <p:spPr>
          <a:xfrm>
            <a:off x="1970400" y="1292683"/>
            <a:ext cx="8251200" cy="914401"/>
          </a:xfrm>
        </p:spPr>
        <p:txBody>
          <a:bodyPr>
            <a:normAutofit fontScale="85000" lnSpcReduction="20000"/>
          </a:bodyPr>
          <a:lstStyle/>
          <a:p>
            <a:pPr marL="0" indent="0">
              <a:buNone/>
            </a:pPr>
            <a:r>
              <a:rPr lang="en-US" b="1" dirty="0"/>
              <a:t>Business Email Compromise:  </a:t>
            </a:r>
            <a:r>
              <a:rPr lang="en-US" dirty="0"/>
              <a:t>Hacker impersonates a supplier or compromises supplier email system to inject bad information to redirect financial payments for financial gain</a:t>
            </a:r>
          </a:p>
          <a:p>
            <a:endParaRPr lang="en-US" dirty="0"/>
          </a:p>
        </p:txBody>
      </p:sp>
      <p:sp>
        <p:nvSpPr>
          <p:cNvPr id="2" name="Title 1"/>
          <p:cNvSpPr>
            <a:spLocks noGrp="1"/>
          </p:cNvSpPr>
          <p:nvPr>
            <p:ph type="title"/>
          </p:nvPr>
        </p:nvSpPr>
        <p:spPr/>
        <p:txBody>
          <a:bodyPr/>
          <a:lstStyle/>
          <a:p>
            <a:r>
              <a:rPr lang="en-US" dirty="0"/>
              <a:t>Business Email Compromise (BEC)</a:t>
            </a:r>
          </a:p>
        </p:txBody>
      </p:sp>
      <p:cxnSp>
        <p:nvCxnSpPr>
          <p:cNvPr id="10" name="Connector: Curved 9">
            <a:extLst>
              <a:ext uri="{FF2B5EF4-FFF2-40B4-BE49-F238E27FC236}">
                <a16:creationId xmlns:a16="http://schemas.microsoft.com/office/drawing/2014/main" id="{422D339E-0140-4699-95F6-AB69D4D4A30D}"/>
              </a:ext>
            </a:extLst>
          </p:cNvPr>
          <p:cNvCxnSpPr/>
          <p:nvPr/>
        </p:nvCxnSpPr>
        <p:spPr bwMode="auto">
          <a:xfrm>
            <a:off x="9870601" y="3137265"/>
            <a:ext cx="914400" cy="914400"/>
          </a:xfrm>
          <a:prstGeom prst="curvedConnector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Rectangle 6">
            <a:extLst>
              <a:ext uri="{FF2B5EF4-FFF2-40B4-BE49-F238E27FC236}">
                <a16:creationId xmlns:a16="http://schemas.microsoft.com/office/drawing/2014/main" id="{99F6B625-CE44-4B27-A044-122EF389021D}"/>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Tree>
    <p:extLst>
      <p:ext uri="{BB962C8B-B14F-4D97-AF65-F5344CB8AC3E}">
        <p14:creationId xmlns:p14="http://schemas.microsoft.com/office/powerpoint/2010/main" val="829975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2333</TotalTime>
  <Words>1550</Words>
  <Application>Microsoft Office PowerPoint</Application>
  <PresentationFormat>Widescreen</PresentationFormat>
  <Paragraphs>191</Paragraphs>
  <Slides>12</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Calibri-Bold</vt:lpstr>
      <vt:lpstr>Courier New</vt:lpstr>
      <vt:lpstr>Roboto</vt:lpstr>
      <vt:lpstr>SFMono-Regular</vt:lpstr>
      <vt:lpstr>Symbol</vt:lpstr>
      <vt:lpstr>Office Theme</vt:lpstr>
      <vt:lpstr>CSC 431: Cyber Security Operations Week 2</vt:lpstr>
      <vt:lpstr>Agenda – 2nd Meeting</vt:lpstr>
      <vt:lpstr>Types of Reporting</vt:lpstr>
      <vt:lpstr>Levels of Reporting</vt:lpstr>
      <vt:lpstr>Malware Analysis</vt:lpstr>
      <vt:lpstr>PowerPoint Presentation</vt:lpstr>
      <vt:lpstr>Creating simplistic rules</vt:lpstr>
      <vt:lpstr>Typo Squatting </vt:lpstr>
      <vt:lpstr>Business Email Compromise (BEC)</vt:lpstr>
      <vt:lpstr>Threat Example Anatomy of a Supply Chain Business Email Attack</vt:lpstr>
      <vt:lpstr>Actual BEC Email Sample </vt:lpstr>
      <vt:lpstr>Best Practice Do’s and Don’ts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431 - CSC 431: Cyber Security Operations</dc:title>
  <dc:creator>Olmstead, Frank</dc:creator>
  <cp:lastModifiedBy>Olmstead, Frank</cp:lastModifiedBy>
  <cp:revision>43</cp:revision>
  <dcterms:created xsi:type="dcterms:W3CDTF">2021-08-23T18:52:03Z</dcterms:created>
  <dcterms:modified xsi:type="dcterms:W3CDTF">2022-09-07T12:13:20Z</dcterms:modified>
</cp:coreProperties>
</file>