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0"/>
  </p:notesMasterIdLst>
  <p:handoutMasterIdLst>
    <p:handoutMasterId r:id="rId21"/>
  </p:handoutMasterIdLst>
  <p:sldIdLst>
    <p:sldId id="410" r:id="rId5"/>
    <p:sldId id="383" r:id="rId6"/>
    <p:sldId id="422" r:id="rId7"/>
    <p:sldId id="421" r:id="rId8"/>
    <p:sldId id="411" r:id="rId9"/>
    <p:sldId id="412" r:id="rId10"/>
    <p:sldId id="414" r:id="rId11"/>
    <p:sldId id="417" r:id="rId12"/>
    <p:sldId id="416" r:id="rId13"/>
    <p:sldId id="420" r:id="rId14"/>
    <p:sldId id="415" r:id="rId15"/>
    <p:sldId id="418" r:id="rId16"/>
    <p:sldId id="413" r:id="rId17"/>
    <p:sldId id="419" r:id="rId18"/>
    <p:sldId id="3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p:scale>
          <a:sx n="74" d="100"/>
          <a:sy n="74" d="100"/>
        </p:scale>
        <p:origin x="376"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11/22/2024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3EDC7-02EA-278A-09D5-D3AB798BA6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287C6B-5AF0-FE1F-F6A2-A1F60DC17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B74205-8EA5-5202-C3BF-A3D888B9FB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0CA896-55F4-AE61-E320-1D22FC0FDB00}"/>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065154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2BC07-1C64-884D-A3EA-1DCE973CDF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C1CFA4-9822-7202-1475-737F0D5736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D64B40-4A5B-A988-1D13-C943AD46B9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25F08B-7B77-1230-2C2E-3DDD5318F3EB}"/>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606457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ADC1C-6D1A-DA68-C7EA-959B9C5A41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F3B34D-A404-640F-67F4-38E0642510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63EC87-A053-28DF-162E-6CFC7D554D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4C3190-5E73-4C5E-83E1-017DD61E1BDD}"/>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79941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BE8E9-26AF-DACA-B2CF-2E29FC49FF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122284-AF40-6D7E-2A00-9F01ABD69C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64DFBC-0CB0-F7E4-DD3E-2D25877EA1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F9D142-BEBC-2C7A-4BD9-2C247548E065}"/>
              </a:ext>
            </a:extLst>
          </p:cNvPr>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499464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C675F-52BC-E314-5B11-1B0A607928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5E2137-9E11-B831-79F6-C5BCF2C4CA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FE0468-D653-9738-D313-DB2DDEF659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8AF587-9F28-9B30-3B8D-7DF78FAF8A3F}"/>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884339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38D98-9123-0C8B-2F73-110A4303AF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53E61B-66C3-35FD-2F8B-F4A568DCF8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689430-8067-5693-296D-72AB4CE321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E607C1-5ACD-59B2-E6B8-7D98A189DC23}"/>
              </a:ext>
            </a:extLst>
          </p:cNvPr>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432063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7C433-A788-BC36-86A6-D6CF404D59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420FC0-E328-6823-ED6B-E8827D2BEF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BF981D-38EC-E068-421B-DC2F918D5C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D56954-472A-9D9C-EDAD-A782AFF70EB4}"/>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39748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85702-F15F-243E-233C-4B68E64874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84A9C1-5518-AD40-F7F9-AADC98B10B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0716DE-73A5-3C44-3002-8E07B1BD20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79A5AB-D819-FCA4-2A17-03AFA42040D3}"/>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8213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B9B9B-6A31-050A-184B-FF6F14514C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9BD1C1-D4DF-53DC-890D-75E20C888B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18FA06-6605-C5B3-EB81-6F0520F1F6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73D55A-3C35-A158-C41B-9ED03414B894}"/>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488332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CD133-E9DE-B17D-27A2-A0413198ED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5444C-DB4C-AF51-A6DA-26D182A821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6EF598-1872-3A9F-FCE9-507AC1C591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95CFCB-1484-4EF0-2B73-EA85672E186F}"/>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4124087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21F6B-DA5B-3B52-E79B-4F62094D2C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4C5EDF-1FD4-14FC-C38B-9ACB54F701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42C754-8A95-87CD-6C37-682378D6B0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A60324-66AB-B747-B649-D3D8DA5A5B3E}"/>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676464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3E86E-EBCA-7A71-B7C4-2D63D42B35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2ED458-2B1F-5D4D-86F8-C772748FF5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9D1D8B-5872-E420-D7C6-B161AC3311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2EA911-6A94-5F76-DEB9-14828C6687E3}"/>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94659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pPr marL="0" marR="0">
              <a:lnSpc>
                <a:spcPct val="107000"/>
              </a:lnSpc>
              <a:spcAft>
                <a:spcPts val="800"/>
              </a:spcAft>
            </a:pPr>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Proposal 2: Analyzing and Mitigating Energy Crises</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72C5D-0528-55C1-A345-2B6A5F1A59C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C01BA26-497D-C8CA-3328-11EDEEA119A1}"/>
              </a:ext>
            </a:extLst>
          </p:cNvPr>
          <p:cNvSpPr>
            <a:spLocks noGrp="1"/>
          </p:cNvSpPr>
          <p:nvPr>
            <p:ph type="title"/>
          </p:nvPr>
        </p:nvSpPr>
        <p:spPr>
          <a:xfrm>
            <a:off x="594360" y="584005"/>
            <a:ext cx="10972800" cy="1188720"/>
          </a:xfrm>
        </p:spPr>
        <p:txBody>
          <a:bodyPr/>
          <a:lstStyle/>
          <a:p>
            <a:pPr marL="0" marR="0" indent="0">
              <a:lnSpc>
                <a:spcPct val="107000"/>
              </a:lnSpc>
              <a:spcAft>
                <a:spcPts val="800"/>
              </a:spcAft>
              <a:buNone/>
            </a:pPr>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A Line Plot to show the resilience and management differences over time</a:t>
            </a:r>
            <a:endParaRPr lang="en-US" sz="4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68AC1E1-5ED1-DEAD-643D-0676A5C5CC08}"/>
              </a:ext>
            </a:extLst>
          </p:cNvPr>
          <p:cNvSpPr txBox="1"/>
          <p:nvPr/>
        </p:nvSpPr>
        <p:spPr>
          <a:xfrm>
            <a:off x="594360" y="2691440"/>
            <a:ext cx="1061912" cy="369332"/>
          </a:xfrm>
          <a:prstGeom prst="rect">
            <a:avLst/>
          </a:prstGeom>
          <a:noFill/>
        </p:spPr>
        <p:txBody>
          <a:bodyPr wrap="square" rtlCol="0">
            <a:spAutoFit/>
          </a:bodyPr>
          <a:lstStyle/>
          <a:p>
            <a:r>
              <a:rPr lang="en-US" dirty="0"/>
              <a:t>a</a:t>
            </a:r>
          </a:p>
        </p:txBody>
      </p:sp>
      <p:sp>
        <p:nvSpPr>
          <p:cNvPr id="8" name="Text Placeholder 6">
            <a:extLst>
              <a:ext uri="{FF2B5EF4-FFF2-40B4-BE49-F238E27FC236}">
                <a16:creationId xmlns:a16="http://schemas.microsoft.com/office/drawing/2014/main" id="{C80693F4-6BE2-D1BC-C782-30A025FBB34B}"/>
              </a:ext>
            </a:extLst>
          </p:cNvPr>
          <p:cNvSpPr txBox="1">
            <a:spLocks/>
          </p:cNvSpPr>
          <p:nvPr/>
        </p:nvSpPr>
        <p:spPr>
          <a:xfrm>
            <a:off x="370935" y="2691440"/>
            <a:ext cx="11671540" cy="4045790"/>
          </a:xfrm>
          <a:prstGeom prst="rect">
            <a:avLst/>
          </a:prstGeom>
        </p:spPr>
        <p:txBody>
          <a:bodyPr>
            <a:normAutofit fontScale="92500"/>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line plot illustrates the trends in catastrophe scores over time across three country categories: 1st World, 2nd World, and 3rd World. It highlights distinct differences in resilience and management of catastrophe impacts. The 1st World countries display relatively stable and higher mean scores, indicating consistent capacity to manage and mitigate catastrophe effects. In contrast, 2nd and 3rd World countries show greater fluctuations, suggesting varied levels of preparedness and recovery strategies. The 3rd World category exhibits a narrower range compared to the 2nd World, implying some stabilization over time but still remaining below the performance of 1st World nations. This visualization supports the narrative that developed nations sustain resilience, while developing and underdeveloped regions face growing or inconsistent challenges in catastrophe management.</a:t>
            </a:r>
          </a:p>
          <a:p>
            <a:pPr marL="0" indent="0">
              <a:buNone/>
            </a:pPr>
            <a:endParaRPr lang="en-US" dirty="0"/>
          </a:p>
          <a:p>
            <a:endParaRPr lang="en-US" dirty="0"/>
          </a:p>
        </p:txBody>
      </p:sp>
    </p:spTree>
    <p:extLst>
      <p:ext uri="{BB962C8B-B14F-4D97-AF65-F5344CB8AC3E}">
        <p14:creationId xmlns:p14="http://schemas.microsoft.com/office/powerpoint/2010/main" val="178256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33F59-5342-A095-0BD9-C1B1C260794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870F871-BBDE-376A-F03B-7BFA6F658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17" y="791899"/>
            <a:ext cx="9043434" cy="5394971"/>
          </a:xfrm>
          <a:prstGeom prst="rect">
            <a:avLst/>
          </a:prstGeom>
        </p:spPr>
      </p:pic>
    </p:spTree>
    <p:extLst>
      <p:ext uri="{BB962C8B-B14F-4D97-AF65-F5344CB8AC3E}">
        <p14:creationId xmlns:p14="http://schemas.microsoft.com/office/powerpoint/2010/main" val="4126563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28144-5A25-DC71-79F8-A71C37C5DE6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FFCCDC4-C94F-96F4-6FD8-2774A446C1BD}"/>
              </a:ext>
            </a:extLst>
          </p:cNvPr>
          <p:cNvSpPr>
            <a:spLocks noGrp="1"/>
          </p:cNvSpPr>
          <p:nvPr>
            <p:ph type="title"/>
          </p:nvPr>
        </p:nvSpPr>
        <p:spPr>
          <a:xfrm>
            <a:off x="594360" y="584005"/>
            <a:ext cx="10972800" cy="1188720"/>
          </a:xfrm>
        </p:spPr>
        <p:txBody>
          <a:bodyPr/>
          <a:lstStyle/>
          <a:p>
            <a:pPr marL="0" marR="0" indent="0">
              <a:lnSpc>
                <a:spcPct val="107000"/>
              </a:lnSpc>
              <a:spcAft>
                <a:spcPts val="800"/>
              </a:spcAft>
              <a:buNone/>
            </a:pPr>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Stacked Bar Chart: Impact of CO₂ Emissions(Catastrophe Score)</a:t>
            </a:r>
            <a:endParaRPr lang="en-US" sz="4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64A4624-BF10-71C0-3669-9297E1439E36}"/>
              </a:ext>
            </a:extLst>
          </p:cNvPr>
          <p:cNvSpPr txBox="1"/>
          <p:nvPr/>
        </p:nvSpPr>
        <p:spPr>
          <a:xfrm>
            <a:off x="594360" y="2691440"/>
            <a:ext cx="1061912" cy="369332"/>
          </a:xfrm>
          <a:prstGeom prst="rect">
            <a:avLst/>
          </a:prstGeom>
          <a:noFill/>
        </p:spPr>
        <p:txBody>
          <a:bodyPr wrap="square" rtlCol="0">
            <a:spAutoFit/>
          </a:bodyPr>
          <a:lstStyle/>
          <a:p>
            <a:r>
              <a:rPr lang="en-US" dirty="0"/>
              <a:t>a</a:t>
            </a:r>
          </a:p>
        </p:txBody>
      </p:sp>
      <p:sp>
        <p:nvSpPr>
          <p:cNvPr id="8" name="Text Placeholder 6">
            <a:extLst>
              <a:ext uri="{FF2B5EF4-FFF2-40B4-BE49-F238E27FC236}">
                <a16:creationId xmlns:a16="http://schemas.microsoft.com/office/drawing/2014/main" id="{ECB4E816-A905-49C4-DD99-BA87BE1CFB8C}"/>
              </a:ext>
            </a:extLst>
          </p:cNvPr>
          <p:cNvSpPr txBox="1">
            <a:spLocks/>
          </p:cNvSpPr>
          <p:nvPr/>
        </p:nvSpPr>
        <p:spPr>
          <a:xfrm>
            <a:off x="370935" y="2691440"/>
            <a:ext cx="11671540" cy="4045790"/>
          </a:xfrm>
          <a:prstGeom prst="rect">
            <a:avLst/>
          </a:prstGeom>
        </p:spPr>
        <p:txBody>
          <a:bodyPr>
            <a:normAutofit lnSpcReduction="10000"/>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bar chart illustrates the average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Catastrophe Score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across different country categories—1st World (developed), 2nd World (developing), and 3rd World (underdeveloped). Interestingly, the scores are relatively similar across the groups, with the 1st World countries slightly leading. This finding suggests that developed nations, despite their advanced economies and access to resources, still face significant environmental and societal risks, possibly due to high CO₂ emissions, industrial activities, or population density. For developing and underdeveloped countries, while the risks are slightly lower, they likely stem from vulnerabilities such as natural disasters, resource over-dependence, and limited adaptive capacity. Understanding these scores can help prioritize resilience-building strategies tailored to the specific challenges faced by each group.</a:t>
            </a:r>
          </a:p>
          <a:p>
            <a:pPr marL="0" indent="0">
              <a:buNone/>
            </a:pPr>
            <a:endParaRPr lang="en-US" dirty="0"/>
          </a:p>
          <a:p>
            <a:endParaRPr lang="en-US" dirty="0"/>
          </a:p>
        </p:txBody>
      </p:sp>
    </p:spTree>
    <p:extLst>
      <p:ext uri="{BB962C8B-B14F-4D97-AF65-F5344CB8AC3E}">
        <p14:creationId xmlns:p14="http://schemas.microsoft.com/office/powerpoint/2010/main" val="2126985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8973B-A007-42BA-663A-7F7E7063B06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C4134DF-9DE1-6086-F571-5BECF7FF5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54" y="169157"/>
            <a:ext cx="8238760" cy="6519685"/>
          </a:xfrm>
          <a:prstGeom prst="rect">
            <a:avLst/>
          </a:prstGeom>
        </p:spPr>
      </p:pic>
    </p:spTree>
    <p:extLst>
      <p:ext uri="{BB962C8B-B14F-4D97-AF65-F5344CB8AC3E}">
        <p14:creationId xmlns:p14="http://schemas.microsoft.com/office/powerpoint/2010/main" val="1102107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F4EC1-19A7-DAB1-7CB8-4992916948A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4677437-F572-D861-E865-DC5E5D2F8D4F}"/>
              </a:ext>
            </a:extLst>
          </p:cNvPr>
          <p:cNvSpPr>
            <a:spLocks noGrp="1"/>
          </p:cNvSpPr>
          <p:nvPr>
            <p:ph type="title"/>
          </p:nvPr>
        </p:nvSpPr>
        <p:spPr>
          <a:xfrm>
            <a:off x="594360" y="584005"/>
            <a:ext cx="10972800" cy="1188720"/>
          </a:xfrm>
        </p:spPr>
        <p:txBody>
          <a:bodyPr/>
          <a:lstStyle/>
          <a:p>
            <a:pPr marL="0" marR="0" indent="0">
              <a:lnSpc>
                <a:spcPct val="107000"/>
              </a:lnSpc>
              <a:spcAft>
                <a:spcPts val="800"/>
              </a:spcAft>
              <a:buNone/>
            </a:pPr>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A Radar Chart to compare the stages of energy development and resilience</a:t>
            </a:r>
            <a:endParaRPr lang="en-US" sz="4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230C52D-5970-569B-B384-D4E443185BCF}"/>
              </a:ext>
            </a:extLst>
          </p:cNvPr>
          <p:cNvSpPr txBox="1"/>
          <p:nvPr/>
        </p:nvSpPr>
        <p:spPr>
          <a:xfrm>
            <a:off x="594360" y="2691440"/>
            <a:ext cx="1061912" cy="369332"/>
          </a:xfrm>
          <a:prstGeom prst="rect">
            <a:avLst/>
          </a:prstGeom>
          <a:noFill/>
        </p:spPr>
        <p:txBody>
          <a:bodyPr wrap="square" rtlCol="0">
            <a:spAutoFit/>
          </a:bodyPr>
          <a:lstStyle/>
          <a:p>
            <a:r>
              <a:rPr lang="en-US" dirty="0"/>
              <a:t>a</a:t>
            </a:r>
          </a:p>
        </p:txBody>
      </p:sp>
      <p:sp>
        <p:nvSpPr>
          <p:cNvPr id="8" name="Text Placeholder 6">
            <a:extLst>
              <a:ext uri="{FF2B5EF4-FFF2-40B4-BE49-F238E27FC236}">
                <a16:creationId xmlns:a16="http://schemas.microsoft.com/office/drawing/2014/main" id="{3C8DE1DB-955A-D3C0-D74A-F141254DA1B7}"/>
              </a:ext>
            </a:extLst>
          </p:cNvPr>
          <p:cNvSpPr txBox="1">
            <a:spLocks/>
          </p:cNvSpPr>
          <p:nvPr/>
        </p:nvSpPr>
        <p:spPr>
          <a:xfrm>
            <a:off x="370935" y="2691440"/>
            <a:ext cx="11671540" cy="4045790"/>
          </a:xfrm>
          <a:prstGeom prst="rect">
            <a:avLst/>
          </a:prstGeom>
        </p:spPr>
        <p:txBody>
          <a:bodyPr>
            <a:normAutofit fontScale="92500" lnSpcReduction="20000"/>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radar chart compares the stages of energy development and resilience across three country categories—1st World, 2nd World, and 3rd World—based on metrics such as Urbanization Rate, Innovation Index, Catastrophe Score, and Development Score. The Catastrophe Score highlights a stark difference in preparedness and resilience: 1st World countries, being highly structured and well-resourced, manage adversities effectively with minimal disruption. Their high Development Score and Innovation Index reflect advanced infrastructure and technologies that allow them to mitigate catastrophe impacts efficiently. In contrast, 2nd World countries, with moderate structural development and resources, face challenges in dealing with adversities, but they can manage these moderately due to gradual improvements in urbanization and innovation. However, 3rd World countries, represented by the smallest area in the radar chart, struggle significantly with catastrophes due to poor infrastructure, limited resources, and low innovation capacity. These disparities underscore the need for targeted interventions to improve resilience in less developed regions.</a:t>
            </a:r>
          </a:p>
          <a:p>
            <a:pPr marL="0" indent="0">
              <a:buNone/>
            </a:pPr>
            <a:endParaRPr lang="en-US" dirty="0"/>
          </a:p>
          <a:p>
            <a:endParaRPr lang="en-US" dirty="0"/>
          </a:p>
        </p:txBody>
      </p:sp>
    </p:spTree>
    <p:extLst>
      <p:ext uri="{BB962C8B-B14F-4D97-AF65-F5344CB8AC3E}">
        <p14:creationId xmlns:p14="http://schemas.microsoft.com/office/powerpoint/2010/main" val="2904924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GROUP INFO</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Azmaain Noor Miazi</a:t>
            </a:r>
          </a:p>
          <a:p>
            <a:r>
              <a:rPr lang="en-US" dirty="0" err="1"/>
              <a:t>Niloy</a:t>
            </a:r>
            <a:r>
              <a:rPr lang="en-US" dirty="0"/>
              <a:t> Ahmed </a:t>
            </a:r>
            <a:r>
              <a:rPr lang="en-US" dirty="0" err="1"/>
              <a:t>Showrav</a:t>
            </a:r>
            <a:endParaRPr lang="en-US" dirty="0"/>
          </a:p>
          <a:p>
            <a:r>
              <a:rPr lang="en-US" dirty="0" err="1"/>
              <a:t>Sejuti</a:t>
            </a:r>
            <a:r>
              <a:rPr lang="en-US" dirty="0"/>
              <a:t> </a:t>
            </a:r>
            <a:r>
              <a:rPr lang="en-US" dirty="0" err="1"/>
              <a:t>Najneen</a:t>
            </a:r>
            <a:endParaRPr lang="en-US"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1240A-7C88-BD55-1395-E0ED02AFF3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F33B10-EBFD-D835-84D1-607C762CCB62}"/>
              </a:ext>
            </a:extLst>
          </p:cNvPr>
          <p:cNvSpPr>
            <a:spLocks noGrp="1"/>
          </p:cNvSpPr>
          <p:nvPr>
            <p:ph type="title"/>
          </p:nvPr>
        </p:nvSpPr>
        <p:spPr>
          <a:xfrm>
            <a:off x="594360" y="189572"/>
            <a:ext cx="6787747" cy="1593507"/>
          </a:xfrm>
        </p:spPr>
        <p:txBody>
          <a:bodyPr/>
          <a:lstStyle/>
          <a:p>
            <a:r>
              <a:rPr lang="en-US" dirty="0"/>
              <a:t>Question Worked On</a:t>
            </a:r>
          </a:p>
        </p:txBody>
      </p:sp>
      <p:sp>
        <p:nvSpPr>
          <p:cNvPr id="3" name="Text Placeholder 2">
            <a:extLst>
              <a:ext uri="{FF2B5EF4-FFF2-40B4-BE49-F238E27FC236}">
                <a16:creationId xmlns:a16="http://schemas.microsoft.com/office/drawing/2014/main" id="{021E238B-9C02-CEF0-2648-3ECDB5935587}"/>
              </a:ext>
            </a:extLst>
          </p:cNvPr>
          <p:cNvSpPr>
            <a:spLocks noGrp="1"/>
          </p:cNvSpPr>
          <p:nvPr>
            <p:ph sz="quarter" idx="13"/>
          </p:nvPr>
        </p:nvSpPr>
        <p:spPr>
          <a:xfrm>
            <a:off x="593725" y="3286664"/>
            <a:ext cx="6788150" cy="2704561"/>
          </a:xfrm>
        </p:spPr>
        <p:txBody>
          <a:bodyPr tIns="457200">
            <a:normAutofit/>
          </a:bodyPr>
          <a:lstStyle/>
          <a:p>
            <a:pPr marL="0" indent="0">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Why do underdeveloped countries face more frequent and severe energy crises?</a:t>
            </a:r>
            <a:endParaRPr lang="en-US" b="0" dirty="0"/>
          </a:p>
        </p:txBody>
      </p:sp>
    </p:spTree>
    <p:extLst>
      <p:ext uri="{BB962C8B-B14F-4D97-AF65-F5344CB8AC3E}">
        <p14:creationId xmlns:p14="http://schemas.microsoft.com/office/powerpoint/2010/main" val="209399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F8FD0-AA43-F2BD-2EA8-25C8D2B4895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996C16E-4806-B473-D4B0-0B1F6FA27AD7}"/>
              </a:ext>
            </a:extLst>
          </p:cNvPr>
          <p:cNvSpPr>
            <a:spLocks noGrp="1"/>
          </p:cNvSpPr>
          <p:nvPr>
            <p:ph type="title"/>
          </p:nvPr>
        </p:nvSpPr>
        <p:spPr>
          <a:xfrm>
            <a:off x="594360" y="584005"/>
            <a:ext cx="10972800" cy="1188720"/>
          </a:xfrm>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PRE-PROCESSING</a:t>
            </a:r>
            <a:endParaRPr lang="en-US" dirty="0"/>
          </a:p>
        </p:txBody>
      </p:sp>
      <p:sp>
        <p:nvSpPr>
          <p:cNvPr id="6" name="TextBox 5">
            <a:extLst>
              <a:ext uri="{FF2B5EF4-FFF2-40B4-BE49-F238E27FC236}">
                <a16:creationId xmlns:a16="http://schemas.microsoft.com/office/drawing/2014/main" id="{8E509FDF-5458-6252-B709-95805BF179E9}"/>
              </a:ext>
            </a:extLst>
          </p:cNvPr>
          <p:cNvSpPr txBox="1"/>
          <p:nvPr/>
        </p:nvSpPr>
        <p:spPr>
          <a:xfrm>
            <a:off x="594360" y="2691440"/>
            <a:ext cx="1061912" cy="369332"/>
          </a:xfrm>
          <a:prstGeom prst="rect">
            <a:avLst/>
          </a:prstGeom>
          <a:noFill/>
        </p:spPr>
        <p:txBody>
          <a:bodyPr wrap="square" rtlCol="0">
            <a:spAutoFit/>
          </a:bodyPr>
          <a:lstStyle/>
          <a:p>
            <a:r>
              <a:rPr lang="en-US" dirty="0"/>
              <a:t>a</a:t>
            </a:r>
          </a:p>
        </p:txBody>
      </p:sp>
      <p:sp>
        <p:nvSpPr>
          <p:cNvPr id="8" name="Text Placeholder 6">
            <a:extLst>
              <a:ext uri="{FF2B5EF4-FFF2-40B4-BE49-F238E27FC236}">
                <a16:creationId xmlns:a16="http://schemas.microsoft.com/office/drawing/2014/main" id="{6A540DC8-5240-B3C2-8A52-BC70B6106D5F}"/>
              </a:ext>
            </a:extLst>
          </p:cNvPr>
          <p:cNvSpPr txBox="1">
            <a:spLocks/>
          </p:cNvSpPr>
          <p:nvPr/>
        </p:nvSpPr>
        <p:spPr>
          <a:xfrm>
            <a:off x="370935" y="2691440"/>
            <a:ext cx="11671540" cy="4045790"/>
          </a:xfrm>
          <a:prstGeom prst="rect">
            <a:avLst/>
          </a:prstGeom>
        </p:spPr>
        <p:txBody>
          <a:bodyPr>
            <a:norm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Filling null values</a:t>
            </a:r>
            <a:endParaRPr lang="en-US" sz="2400" b="1"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2400" b="1" kern="100" dirty="0">
                <a:latin typeface="Calibri" panose="020F0502020204030204" pitchFamily="34" charset="0"/>
                <a:ea typeface="Calibri" panose="020F0502020204030204" pitchFamily="34" charset="0"/>
                <a:cs typeface="Times New Roman" panose="02020603050405020304" pitchFamily="18" charset="0"/>
              </a:rPr>
              <a:t>Feature Engineering</a:t>
            </a:r>
          </a:p>
          <a:p>
            <a:pPr marL="0" marR="0">
              <a:lnSpc>
                <a:spcPct val="107000"/>
              </a:lnSpc>
              <a:spcAft>
                <a:spcPts val="800"/>
              </a:spcAft>
            </a:pPr>
            <a:r>
              <a:rPr lang="en-US" sz="2400" b="1" kern="100" dirty="0">
                <a:latin typeface="Calibri" panose="020F0502020204030204" pitchFamily="34" charset="0"/>
                <a:ea typeface="Calibri" panose="020F0502020204030204" pitchFamily="34" charset="0"/>
                <a:cs typeface="Times New Roman" panose="02020603050405020304" pitchFamily="18" charset="0"/>
              </a:rPr>
              <a:t>Calculation of development score(DS)</a:t>
            </a:r>
          </a:p>
          <a:p>
            <a:pPr marL="0" marR="0">
              <a:lnSpc>
                <a:spcPct val="107000"/>
              </a:lnSpc>
              <a:spcAft>
                <a:spcPts val="800"/>
              </a:spcAft>
            </a:pPr>
            <a:r>
              <a:rPr lang="en-US" sz="2400" b="1" kern="100" dirty="0">
                <a:latin typeface="Calibri" panose="020F0502020204030204" pitchFamily="34" charset="0"/>
                <a:ea typeface="Calibri" panose="020F0502020204030204" pitchFamily="34" charset="0"/>
                <a:cs typeface="Times New Roman" panose="02020603050405020304" pitchFamily="18" charset="0"/>
              </a:rPr>
              <a:t>Calculation of energy efficiency score(EES)</a:t>
            </a:r>
          </a:p>
          <a:p>
            <a:pPr marL="0" marR="0">
              <a:lnSpc>
                <a:spcPct val="107000"/>
              </a:lnSpc>
              <a:spcAft>
                <a:spcPts val="800"/>
              </a:spcAft>
            </a:pPr>
            <a:r>
              <a:rPr lang="en-US" sz="2400" b="1" kern="100" dirty="0">
                <a:latin typeface="Calibri" panose="020F0502020204030204" pitchFamily="34" charset="0"/>
                <a:ea typeface="Calibri" panose="020F0502020204030204" pitchFamily="34" charset="0"/>
                <a:cs typeface="Times New Roman" panose="02020603050405020304" pitchFamily="18" charset="0"/>
              </a:rPr>
              <a:t>Calculation of catastrophe score(CS)</a:t>
            </a:r>
            <a:endParaRPr lang="en-US" sz="2400" dirty="0"/>
          </a:p>
          <a:p>
            <a:endParaRPr lang="en-US" dirty="0"/>
          </a:p>
        </p:txBody>
      </p:sp>
    </p:spTree>
    <p:extLst>
      <p:ext uri="{BB962C8B-B14F-4D97-AF65-F5344CB8AC3E}">
        <p14:creationId xmlns:p14="http://schemas.microsoft.com/office/powerpoint/2010/main" val="113418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4BBD1-A2C1-0A1A-6190-6FC5401EDF6E}"/>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F2EE5FF1-DC5F-872C-5F2A-A9C5310A8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97" y="585390"/>
            <a:ext cx="11507806" cy="5687219"/>
          </a:xfrm>
          <a:prstGeom prst="rect">
            <a:avLst/>
          </a:prstGeom>
        </p:spPr>
      </p:pic>
    </p:spTree>
    <p:extLst>
      <p:ext uri="{BB962C8B-B14F-4D97-AF65-F5344CB8AC3E}">
        <p14:creationId xmlns:p14="http://schemas.microsoft.com/office/powerpoint/2010/main" val="258852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450BB-62F0-09E6-77F9-91A8E503C5E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E66C13C-4A75-3C87-9F05-5C454D4A7D4A}"/>
              </a:ext>
            </a:extLst>
          </p:cNvPr>
          <p:cNvSpPr>
            <a:spLocks noGrp="1"/>
          </p:cNvSpPr>
          <p:nvPr>
            <p:ph type="title"/>
          </p:nvPr>
        </p:nvSpPr>
        <p:spPr>
          <a:xfrm>
            <a:off x="594360" y="584005"/>
            <a:ext cx="10972800" cy="1188720"/>
          </a:xfrm>
        </p:spPr>
        <p:txBody>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Line Chart: Track Energy Efficiency Over Time</a:t>
            </a:r>
            <a:endParaRPr lang="en-US" dirty="0"/>
          </a:p>
        </p:txBody>
      </p:sp>
      <p:sp>
        <p:nvSpPr>
          <p:cNvPr id="6" name="TextBox 5">
            <a:extLst>
              <a:ext uri="{FF2B5EF4-FFF2-40B4-BE49-F238E27FC236}">
                <a16:creationId xmlns:a16="http://schemas.microsoft.com/office/drawing/2014/main" id="{8B4620AF-1D5A-2F2F-F865-4DECF8841EC3}"/>
              </a:ext>
            </a:extLst>
          </p:cNvPr>
          <p:cNvSpPr txBox="1"/>
          <p:nvPr/>
        </p:nvSpPr>
        <p:spPr>
          <a:xfrm>
            <a:off x="594360" y="2691440"/>
            <a:ext cx="1061912" cy="369332"/>
          </a:xfrm>
          <a:prstGeom prst="rect">
            <a:avLst/>
          </a:prstGeom>
          <a:noFill/>
        </p:spPr>
        <p:txBody>
          <a:bodyPr wrap="square" rtlCol="0">
            <a:spAutoFit/>
          </a:bodyPr>
          <a:lstStyle/>
          <a:p>
            <a:r>
              <a:rPr lang="en-US" dirty="0"/>
              <a:t>a</a:t>
            </a:r>
          </a:p>
        </p:txBody>
      </p:sp>
      <p:sp>
        <p:nvSpPr>
          <p:cNvPr id="8" name="Text Placeholder 6">
            <a:extLst>
              <a:ext uri="{FF2B5EF4-FFF2-40B4-BE49-F238E27FC236}">
                <a16:creationId xmlns:a16="http://schemas.microsoft.com/office/drawing/2014/main" id="{77CAC391-6D14-C597-9F75-08F3A24BC78B}"/>
              </a:ext>
            </a:extLst>
          </p:cNvPr>
          <p:cNvSpPr txBox="1">
            <a:spLocks/>
          </p:cNvSpPr>
          <p:nvPr/>
        </p:nvSpPr>
        <p:spPr>
          <a:xfrm>
            <a:off x="370935" y="2691440"/>
            <a:ext cx="11671540" cy="4045790"/>
          </a:xfrm>
          <a:prstGeom prst="rect">
            <a:avLst/>
          </a:prstGeom>
        </p:spPr>
        <p:txBody>
          <a:bodyPr>
            <a:norm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line chart illustrates the trends in Energy Efficiency Scores (EES) over time for three categories of countries: 1st World (developed), 2nd World (developing), and 3rd World (underdeveloped). It reveals how energy efficiency has fluctuated in different economic contexts. Developed countries initially show significant variability, with dramatic peaks and declines, potentially reflecting shifts in energy policies, technologies, or economic factors. In contrast, underdeveloped and developing countries display more stable trends with gradual changes, indicating slower adoption of energy-efficient practices or limited access to advanced technologies. Comparing these trajectories highlights disparities in energy efficiency progress, which may point to inefficiencies in resource utilization or barriers to sustainable energy transitions. Such analysis is critical for identifying regions needing targeted interventions to improve efficiency and mitigate energy crises.</a:t>
            </a:r>
          </a:p>
          <a:p>
            <a:pPr marL="0" indent="0">
              <a:buNone/>
            </a:pPr>
            <a:endParaRPr lang="en-US" dirty="0"/>
          </a:p>
          <a:p>
            <a:endParaRPr lang="en-US" dirty="0"/>
          </a:p>
        </p:txBody>
      </p:sp>
    </p:spTree>
    <p:extLst>
      <p:ext uri="{BB962C8B-B14F-4D97-AF65-F5344CB8AC3E}">
        <p14:creationId xmlns:p14="http://schemas.microsoft.com/office/powerpoint/2010/main" val="352203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43D87-ACD3-2A81-8361-6B29BB2891B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67FC2E8-A87D-0720-B9FE-04CB3B802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913" y="1480865"/>
            <a:ext cx="11460174" cy="3896269"/>
          </a:xfrm>
          <a:prstGeom prst="rect">
            <a:avLst/>
          </a:prstGeom>
        </p:spPr>
      </p:pic>
    </p:spTree>
    <p:extLst>
      <p:ext uri="{BB962C8B-B14F-4D97-AF65-F5344CB8AC3E}">
        <p14:creationId xmlns:p14="http://schemas.microsoft.com/office/powerpoint/2010/main" val="1782857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BDB82-727E-E692-6C88-AF6508C6FEB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8FB23A3-6199-F18E-5D7D-937F45993744}"/>
              </a:ext>
            </a:extLst>
          </p:cNvPr>
          <p:cNvSpPr>
            <a:spLocks noGrp="1"/>
          </p:cNvSpPr>
          <p:nvPr>
            <p:ph type="title"/>
          </p:nvPr>
        </p:nvSpPr>
        <p:spPr>
          <a:xfrm>
            <a:off x="594360" y="584005"/>
            <a:ext cx="10972800" cy="1188720"/>
          </a:xfrm>
        </p:spPr>
        <p:txBody>
          <a:bodyPr/>
          <a:lstStyle/>
          <a:p>
            <a:pPr marL="0" marR="0" indent="0">
              <a:lnSpc>
                <a:spcPct val="107000"/>
              </a:lnSpc>
              <a:spcAft>
                <a:spcPts val="800"/>
              </a:spcAft>
              <a:buNone/>
            </a:pPr>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Pie Chart: Proportion of Energy from Renewables</a:t>
            </a:r>
            <a:endParaRPr lang="en-US" sz="4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4EA2D4C-96EA-A90D-46B0-879A33181A5C}"/>
              </a:ext>
            </a:extLst>
          </p:cNvPr>
          <p:cNvSpPr txBox="1"/>
          <p:nvPr/>
        </p:nvSpPr>
        <p:spPr>
          <a:xfrm>
            <a:off x="594360" y="2691440"/>
            <a:ext cx="1061912" cy="369332"/>
          </a:xfrm>
          <a:prstGeom prst="rect">
            <a:avLst/>
          </a:prstGeom>
          <a:noFill/>
        </p:spPr>
        <p:txBody>
          <a:bodyPr wrap="square" rtlCol="0">
            <a:spAutoFit/>
          </a:bodyPr>
          <a:lstStyle/>
          <a:p>
            <a:r>
              <a:rPr lang="en-US" dirty="0"/>
              <a:t>a</a:t>
            </a:r>
          </a:p>
        </p:txBody>
      </p:sp>
      <p:sp>
        <p:nvSpPr>
          <p:cNvPr id="8" name="Text Placeholder 6">
            <a:extLst>
              <a:ext uri="{FF2B5EF4-FFF2-40B4-BE49-F238E27FC236}">
                <a16:creationId xmlns:a16="http://schemas.microsoft.com/office/drawing/2014/main" id="{36CE0427-DBD7-F836-6576-E3537F76C915}"/>
              </a:ext>
            </a:extLst>
          </p:cNvPr>
          <p:cNvSpPr txBox="1">
            <a:spLocks/>
          </p:cNvSpPr>
          <p:nvPr/>
        </p:nvSpPr>
        <p:spPr>
          <a:xfrm>
            <a:off x="370935" y="2691440"/>
            <a:ext cx="11671540" cy="4045790"/>
          </a:xfrm>
          <a:prstGeom prst="rect">
            <a:avLst/>
          </a:prstGeom>
        </p:spPr>
        <p:txBody>
          <a:bodyPr>
            <a:normAutofit fontScale="92500"/>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pie charts depict the proportion of renewable versus non-renewable energy sources for 1st World (developed), 2nd World (developing), and 3rd World (underdeveloped) countries. Developed countries have the highest reliance on renewable energy (55.5%), reflecting greater adoption of sustainable energy technologies and policies aimed at reducing environmental impact. In contrast, developing and underdeveloped countries exhibit a more balanced split, with a slight dominance of non-renewable sources (50.5% and 50.1%, respectively). This higher dependency on non-renewables in less developed regions could contribute to increased vulnerability to energy crises due to resource scarcity, fluctuating prices, and environmental degradation. Understanding these proportions is critical for formulating targeted strategies to enhance energy sustainability and resilience in underdeveloped regions.</a:t>
            </a:r>
          </a:p>
          <a:p>
            <a:pPr marL="0" indent="0">
              <a:buNone/>
            </a:pPr>
            <a:endParaRPr lang="en-US" dirty="0"/>
          </a:p>
          <a:p>
            <a:endParaRPr lang="en-US" dirty="0"/>
          </a:p>
        </p:txBody>
      </p:sp>
    </p:spTree>
    <p:extLst>
      <p:ext uri="{BB962C8B-B14F-4D97-AF65-F5344CB8AC3E}">
        <p14:creationId xmlns:p14="http://schemas.microsoft.com/office/powerpoint/2010/main" val="74142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BC30B-E522-9E8D-082E-94E6AED486EF}"/>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1B641B70-771C-680D-C3EF-D360D83A1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97" y="585390"/>
            <a:ext cx="11507806" cy="5687219"/>
          </a:xfrm>
          <a:prstGeom prst="rect">
            <a:avLst/>
          </a:prstGeom>
        </p:spPr>
      </p:pic>
      <p:pic>
        <p:nvPicPr>
          <p:cNvPr id="3" name="Picture 2">
            <a:extLst>
              <a:ext uri="{FF2B5EF4-FFF2-40B4-BE49-F238E27FC236}">
                <a16:creationId xmlns:a16="http://schemas.microsoft.com/office/drawing/2014/main" id="{EAE5A9E7-58AB-B31F-EBF5-980FA3D4FE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149" y="599680"/>
            <a:ext cx="11469701" cy="5658640"/>
          </a:xfrm>
          <a:prstGeom prst="rect">
            <a:avLst/>
          </a:prstGeom>
        </p:spPr>
      </p:pic>
    </p:spTree>
    <p:extLst>
      <p:ext uri="{BB962C8B-B14F-4D97-AF65-F5344CB8AC3E}">
        <p14:creationId xmlns:p14="http://schemas.microsoft.com/office/powerpoint/2010/main" val="4146113592"/>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30</TotalTime>
  <Words>868</Words>
  <Application>Microsoft Office PowerPoint</Application>
  <PresentationFormat>Widescreen</PresentationFormat>
  <Paragraphs>45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Franklin Gothic Book</vt:lpstr>
      <vt:lpstr>Franklin Gothic Demi</vt:lpstr>
      <vt:lpstr>Custom</vt:lpstr>
      <vt:lpstr>Proposal 2: Analyzing and Mitigating Energy Crises</vt:lpstr>
      <vt:lpstr>GROUP INFO</vt:lpstr>
      <vt:lpstr>Question Worked On</vt:lpstr>
      <vt:lpstr>PRE-PROCESSING</vt:lpstr>
      <vt:lpstr>PowerPoint Presentation</vt:lpstr>
      <vt:lpstr>Line Chart: Track Energy Efficiency Over Time</vt:lpstr>
      <vt:lpstr>PowerPoint Presentation</vt:lpstr>
      <vt:lpstr>Pie Chart: Proportion of Energy from Renewables</vt:lpstr>
      <vt:lpstr>PowerPoint Presentation</vt:lpstr>
      <vt:lpstr>A Line Plot to show the resilience and management differences over time</vt:lpstr>
      <vt:lpstr>PowerPoint Presentation</vt:lpstr>
      <vt:lpstr>Stacked Bar Chart: Impact of CO₂ Emissions(Catastrophe Score)</vt:lpstr>
      <vt:lpstr>PowerPoint Presentation</vt:lpstr>
      <vt:lpstr>A Radar Chart to compare the stages of energy development and resilience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Baizeed Noor Miazi</dc:creator>
  <cp:lastModifiedBy>Baizeed Noor Miazi</cp:lastModifiedBy>
  <cp:revision>2</cp:revision>
  <dcterms:created xsi:type="dcterms:W3CDTF">2024-11-22T12:44:22Z</dcterms:created>
  <dcterms:modified xsi:type="dcterms:W3CDTF">2024-11-22T13:15:04Z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