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21" r:id="rId1"/>
  </p:sldMasterIdLst>
  <p:notesMasterIdLst>
    <p:notesMasterId r:id="rId44"/>
  </p:notesMasterIdLst>
  <p:handoutMasterIdLst>
    <p:handoutMasterId r:id="rId45"/>
  </p:handoutMasterIdLst>
  <p:sldIdLst>
    <p:sldId id="538" r:id="rId2"/>
    <p:sldId id="478" r:id="rId3"/>
    <p:sldId id="539" r:id="rId4"/>
    <p:sldId id="540" r:id="rId5"/>
    <p:sldId id="541" r:id="rId6"/>
    <p:sldId id="542" r:id="rId7"/>
    <p:sldId id="413" r:id="rId8"/>
    <p:sldId id="545" r:id="rId9"/>
    <p:sldId id="446" r:id="rId10"/>
    <p:sldId id="520" r:id="rId11"/>
    <p:sldId id="268" r:id="rId12"/>
    <p:sldId id="269" r:id="rId13"/>
    <p:sldId id="521" r:id="rId14"/>
    <p:sldId id="415" r:id="rId15"/>
    <p:sldId id="449" r:id="rId16"/>
    <p:sldId id="450" r:id="rId17"/>
    <p:sldId id="522" r:id="rId18"/>
    <p:sldId id="452" r:id="rId19"/>
    <p:sldId id="535" r:id="rId20"/>
    <p:sldId id="536" r:id="rId21"/>
    <p:sldId id="455" r:id="rId22"/>
    <p:sldId id="456" r:id="rId23"/>
    <p:sldId id="543" r:id="rId24"/>
    <p:sldId id="482" r:id="rId25"/>
    <p:sldId id="537" r:id="rId26"/>
    <p:sldId id="484" r:id="rId27"/>
    <p:sldId id="485" r:id="rId28"/>
    <p:sldId id="486" r:id="rId29"/>
    <p:sldId id="487" r:id="rId30"/>
    <p:sldId id="267" r:id="rId31"/>
    <p:sldId id="524" r:id="rId32"/>
    <p:sldId id="525" r:id="rId33"/>
    <p:sldId id="526" r:id="rId34"/>
    <p:sldId id="527" r:id="rId35"/>
    <p:sldId id="523" r:id="rId36"/>
    <p:sldId id="528" r:id="rId37"/>
    <p:sldId id="529" r:id="rId38"/>
    <p:sldId id="531" r:id="rId39"/>
    <p:sldId id="533" r:id="rId40"/>
    <p:sldId id="544" r:id="rId41"/>
    <p:sldId id="307" r:id="rId42"/>
    <p:sldId id="308" r:id="rId43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005E77"/>
    <a:srgbClr val="FAFD00"/>
    <a:srgbClr val="81C2FE"/>
    <a:srgbClr val="7A7A5A"/>
    <a:srgbClr val="00B17A"/>
    <a:srgbClr val="02996A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02" y="204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2" tIns="0" rIns="19362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2" tIns="0" rIns="19362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2" tIns="0" rIns="19362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2" tIns="0" rIns="19362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/>
            </a:lvl1pPr>
          </a:lstStyle>
          <a:p>
            <a:fld id="{276D90B9-ED6A-49F5-816A-DBC5776E3532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2" tIns="0" rIns="19362" bIns="0" numCol="1" anchor="t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2" tIns="0" rIns="19362" bIns="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2" tIns="0" rIns="19362" bIns="0" numCol="1" anchor="b" anchorCtr="0" compatLnSpc="1">
            <a:prstTxWarp prst="textNoShape">
              <a:avLst/>
            </a:prstTxWarp>
          </a:bodyPr>
          <a:lstStyle>
            <a:lvl1pPr defTabSz="928688">
              <a:defRPr sz="1000" b="0" i="1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62" tIns="0" rIns="19362" bIns="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000" b="0" i="1">
                <a:latin typeface="Times New Roman" pitchFamily="-65" charset="0"/>
              </a:defRPr>
            </a:lvl1pPr>
          </a:lstStyle>
          <a:p>
            <a:fld id="{8D7FCCB1-48E9-4F0D-8BAF-BEFFC527E052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75375" y="9551988"/>
            <a:ext cx="3429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744" tIns="45179" rIns="88744" bIns="45179">
            <a:spAutoFit/>
          </a:bodyPr>
          <a:lstStyle/>
          <a:p>
            <a:pPr algn="ctr" defTabSz="882650">
              <a:lnSpc>
                <a:spcPct val="90000"/>
              </a:lnSpc>
            </a:pPr>
            <a:r>
              <a:rPr lang="en-GB" sz="900" b="0"/>
              <a:t> </a:t>
            </a:r>
            <a:fld id="{76B3884B-3D57-46A0-BE7B-5ACA5440A6D2}" type="slidenum">
              <a:rPr lang="en-GB" sz="900" b="0"/>
              <a:pPr algn="ctr" defTabSz="882650">
                <a:lnSpc>
                  <a:spcPct val="90000"/>
                </a:lnSpc>
              </a:pPr>
              <a:t>‹#›</a:t>
            </a:fld>
            <a:endParaRPr lang="en-GB" sz="900" b="0"/>
          </a:p>
        </p:txBody>
      </p:sp>
      <p:sp>
        <p:nvSpPr>
          <p:cNvPr id="18439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58875" y="495300"/>
            <a:ext cx="4408488" cy="330676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3288" y="4049713"/>
            <a:ext cx="4975225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5" tIns="46793" rIns="93585" bIns="4679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Body Text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219575" y="9547225"/>
            <a:ext cx="190341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3585" tIns="46793" rIns="93585" bIns="46793">
            <a:spAutoFit/>
          </a:bodyPr>
          <a:lstStyle/>
          <a:p>
            <a:pPr algn="r" defTabSz="928688">
              <a:spcBef>
                <a:spcPct val="50000"/>
              </a:spcBef>
              <a:defRPr/>
            </a:pPr>
            <a:r>
              <a:rPr lang="en-GB" sz="900" b="0">
                <a:ea typeface="+mn-ea"/>
              </a:rPr>
              <a:t>0683_03F7_c2.scr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1143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ＭＳ Ｐゴシック" pitchFamily="-84" charset="-128"/>
        <a:cs typeface="ＭＳ Ｐゴシック" pitchFamily="-84" charset="-128"/>
      </a:defRPr>
    </a:lvl1pPr>
    <a:lvl2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4859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943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B366C2-BAC3-4B43-891C-195DE0077576}" type="slidenum">
              <a:rPr lang="en-GB"/>
              <a:pPr/>
              <a:t>1</a:t>
            </a:fld>
            <a:endParaRPr lang="en-GB"/>
          </a:p>
        </p:txBody>
      </p:sp>
      <p:sp>
        <p:nvSpPr>
          <p:cNvPr id="2253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AC0C4-CBB7-430A-A63D-DD9FC5600DFD}" type="slidenum">
              <a:rPr lang="en-GB"/>
              <a:pPr/>
              <a:t>10</a:t>
            </a:fld>
            <a:endParaRPr lang="en-GB"/>
          </a:p>
        </p:txBody>
      </p:sp>
      <p:sp>
        <p:nvSpPr>
          <p:cNvPr id="409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7620F2-A394-4938-9D1D-6E4C0CDD2792}" type="slidenum">
              <a:rPr lang="en-GB"/>
              <a:pPr/>
              <a:t>11</a:t>
            </a:fld>
            <a:endParaRPr lang="en-GB"/>
          </a:p>
        </p:txBody>
      </p:sp>
      <p:sp>
        <p:nvSpPr>
          <p:cNvPr id="43011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18</a:t>
            </a:r>
          </a:p>
        </p:txBody>
      </p:sp>
      <p:sp>
        <p:nvSpPr>
          <p:cNvPr id="43013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43016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E48E8-71D4-4AC8-94FC-61AC8B7C6DD8}" type="slidenum">
              <a:rPr lang="en-GB"/>
              <a:pPr/>
              <a:t>12</a:t>
            </a:fld>
            <a:endParaRPr lang="en-GB"/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19</a:t>
            </a:r>
          </a:p>
        </p:txBody>
      </p:sp>
      <p:sp>
        <p:nvSpPr>
          <p:cNvPr id="45061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45064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1CDE4D-9E97-4F73-8FFC-5AFA62AFDFAF}" type="slidenum">
              <a:rPr lang="en-GB"/>
              <a:pPr/>
              <a:t>13</a:t>
            </a:fld>
            <a:endParaRPr lang="en-GB"/>
          </a:p>
        </p:txBody>
      </p:sp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19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47112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FA0C8-645D-42B1-9926-796EB482AE18}" type="slidenum">
              <a:rPr lang="en-GB"/>
              <a:pPr/>
              <a:t>14</a:t>
            </a:fld>
            <a:endParaRPr lang="en-GB"/>
          </a:p>
        </p:txBody>
      </p:sp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6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30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49160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C7FDA9-DFCA-43EC-81D2-5C592B515A00}" type="slidenum">
              <a:rPr lang="en-GB"/>
              <a:pPr/>
              <a:t>15</a:t>
            </a:fld>
            <a:endParaRPr lang="en-GB"/>
          </a:p>
        </p:txBody>
      </p:sp>
      <p:sp>
        <p:nvSpPr>
          <p:cNvPr id="51203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4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38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6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51208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87FA5B-2C30-4DC2-82B0-2E27DA97A1A6}" type="slidenum">
              <a:rPr lang="en-GB"/>
              <a:pPr/>
              <a:t>16</a:t>
            </a:fld>
            <a:endParaRPr lang="en-GB"/>
          </a:p>
        </p:txBody>
      </p:sp>
      <p:sp>
        <p:nvSpPr>
          <p:cNvPr id="53251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39</a:t>
            </a:r>
          </a:p>
        </p:txBody>
      </p:sp>
      <p:sp>
        <p:nvSpPr>
          <p:cNvPr id="53253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53256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962727-7EA0-4CD5-BAF2-AB08E0BCF026}" type="slidenum">
              <a:rPr lang="en-GB"/>
              <a:pPr/>
              <a:t>17</a:t>
            </a:fld>
            <a:endParaRPr lang="en-GB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435269-D41F-4238-A29F-5C5D832A9513}" type="slidenum">
              <a:rPr lang="en-GB"/>
              <a:pPr/>
              <a:t>18</a:t>
            </a:fld>
            <a:endParaRPr lang="en-GB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41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57352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1F4EE-CC8F-4A6D-9F1A-EDD8D2AA791D}" type="slidenum">
              <a:rPr lang="en-GB"/>
              <a:pPr/>
              <a:t>19</a:t>
            </a:fld>
            <a:endParaRPr lang="en-GB"/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1D068-7CE6-4CA8-93E4-8F1D55CB585C}" type="slidenum">
              <a:rPr lang="en-GB"/>
              <a:pPr/>
              <a:t>2</a:t>
            </a:fld>
            <a:endParaRPr lang="en-GB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3843338" y="0"/>
            <a:ext cx="2938462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59" tIns="0" rIns="19359" bIns="0" anchor="b"/>
          <a:lstStyle/>
          <a:p>
            <a:pPr algn="r" defTabSz="963613"/>
            <a:r>
              <a:rPr lang="en-GB" sz="1000" b="0" i="1">
                <a:latin typeface="Times New Roman" pitchFamily="-65" charset="0"/>
              </a:rPr>
              <a:t>44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0" y="9423400"/>
            <a:ext cx="2936875" cy="495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0" y="0"/>
            <a:ext cx="2936875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422400" y="646113"/>
            <a:ext cx="3816350" cy="2862262"/>
          </a:xfrm>
          <a:ln w="12700" cap="flat"/>
        </p:spPr>
      </p:sp>
      <p:sp>
        <p:nvSpPr>
          <p:cNvPr id="2458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03288" y="4048125"/>
            <a:ext cx="4973637" cy="5127625"/>
          </a:xfrm>
          <a:noFill/>
          <a:ln/>
        </p:spPr>
        <p:txBody>
          <a:bodyPr lIns="91959" tIns="45172" rIns="91959" bIns="45172"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5A907A-FC4B-42A1-9391-FDA27B94F7A8}" type="slidenum">
              <a:rPr lang="en-GB"/>
              <a:pPr/>
              <a:t>20</a:t>
            </a:fld>
            <a:endParaRPr lang="en-GB"/>
          </a:p>
        </p:txBody>
      </p:sp>
      <p:sp>
        <p:nvSpPr>
          <p:cNvPr id="614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A435E-E828-421D-A562-1375667D000D}" type="slidenum">
              <a:rPr lang="en-GB"/>
              <a:pPr/>
              <a:t>21</a:t>
            </a:fld>
            <a:endParaRPr lang="en-GB"/>
          </a:p>
        </p:txBody>
      </p:sp>
      <p:sp>
        <p:nvSpPr>
          <p:cNvPr id="63491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44</a:t>
            </a:r>
          </a:p>
        </p:txBody>
      </p:sp>
      <p:sp>
        <p:nvSpPr>
          <p:cNvPr id="63493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63496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32EFD5-46BE-4630-B29D-F5B9D279229F}" type="slidenum">
              <a:rPr lang="en-GB"/>
              <a:pPr/>
              <a:t>22</a:t>
            </a:fld>
            <a:endParaRPr lang="en-GB"/>
          </a:p>
        </p:txBody>
      </p:sp>
      <p:sp>
        <p:nvSpPr>
          <p:cNvPr id="65539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45</a:t>
            </a:r>
          </a:p>
        </p:txBody>
      </p:sp>
      <p:sp>
        <p:nvSpPr>
          <p:cNvPr id="65541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65544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660E4D-F7C9-4CD2-A3A2-9D16E536D35F}" type="slidenum">
              <a:rPr lang="en-GB"/>
              <a:pPr/>
              <a:t>23</a:t>
            </a:fld>
            <a:endParaRPr lang="en-GB"/>
          </a:p>
        </p:txBody>
      </p:sp>
      <p:sp>
        <p:nvSpPr>
          <p:cNvPr id="675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880504-40A2-45CA-9B43-75B542994F3C}" type="slidenum">
              <a:rPr lang="en-GB"/>
              <a:pPr/>
              <a:t>24</a:t>
            </a:fld>
            <a:endParaRPr lang="en-GB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/>
              <a:t>5</a:t>
            </a:r>
          </a:p>
        </p:txBody>
      </p:sp>
      <p:sp>
        <p:nvSpPr>
          <p:cNvPr id="69637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5"/>
          <p:cNvSpPr>
            <a:spLocks noChangeArrowheads="1"/>
          </p:cNvSpPr>
          <p:nvPr/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Rectangle 6"/>
          <p:cNvSpPr>
            <a:spLocks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6964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198" tIns="48406" rIns="95198" bIns="48406"/>
          <a:lstStyle/>
          <a:p>
            <a:pPr>
              <a:lnSpc>
                <a:spcPct val="89000"/>
              </a:lnSpc>
            </a:pPr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3C9EAC-5225-455C-96D5-ED91649C84E7}" type="slidenum">
              <a:rPr lang="en-GB"/>
              <a:pPr/>
              <a:t>25</a:t>
            </a:fld>
            <a:endParaRPr lang="en-GB"/>
          </a:p>
        </p:txBody>
      </p:sp>
      <p:sp>
        <p:nvSpPr>
          <p:cNvPr id="7168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2276C0-24F9-4F65-8801-9738A1B0E0DF}" type="slidenum">
              <a:rPr lang="en-GB"/>
              <a:pPr/>
              <a:t>26</a:t>
            </a:fld>
            <a:endParaRPr lang="en-GB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/>
              <a:t>21</a:t>
            </a:r>
          </a:p>
        </p:txBody>
      </p:sp>
      <p:sp>
        <p:nvSpPr>
          <p:cNvPr id="73733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Rectangle 6"/>
          <p:cNvSpPr>
            <a:spLocks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73736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198" tIns="48406" rIns="95198" bIns="48406"/>
          <a:lstStyle/>
          <a:p>
            <a:pPr>
              <a:lnSpc>
                <a:spcPct val="89000"/>
              </a:lnSpc>
            </a:pPr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C66302-7826-4F97-854C-1A90A8F23D5D}" type="slidenum">
              <a:rPr lang="en-GB"/>
              <a:pPr/>
              <a:t>27</a:t>
            </a:fld>
            <a:endParaRPr lang="en-GB"/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/>
              <a:t>25</a:t>
            </a:r>
          </a:p>
        </p:txBody>
      </p:sp>
      <p:sp>
        <p:nvSpPr>
          <p:cNvPr id="75781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Rectangle 5"/>
          <p:cNvSpPr>
            <a:spLocks noChangeArrowheads="1"/>
          </p:cNvSpPr>
          <p:nvPr/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Rectangle 6"/>
          <p:cNvSpPr>
            <a:spLocks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7578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198" tIns="48406" rIns="95198" bIns="48406"/>
          <a:lstStyle/>
          <a:p>
            <a:pPr>
              <a:lnSpc>
                <a:spcPct val="89000"/>
              </a:lnSpc>
            </a:pPr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88A43-BE89-4644-84E1-D09E63BEEAB6}" type="slidenum">
              <a:rPr lang="en-GB"/>
              <a:pPr/>
              <a:t>28</a:t>
            </a:fld>
            <a:endParaRPr lang="en-GB"/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/>
              <a:t>28</a:t>
            </a:r>
          </a:p>
        </p:txBody>
      </p:sp>
      <p:sp>
        <p:nvSpPr>
          <p:cNvPr id="77829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Rectangle 6"/>
          <p:cNvSpPr>
            <a:spLocks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77832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198" tIns="48406" rIns="95198" bIns="48406"/>
          <a:lstStyle/>
          <a:p>
            <a:pPr>
              <a:lnSpc>
                <a:spcPct val="89000"/>
              </a:lnSpc>
            </a:pPr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729402-EF29-47D4-B5C3-2860DE49DF8A}" type="slidenum">
              <a:rPr lang="en-GB"/>
              <a:pPr/>
              <a:t>29</a:t>
            </a:fld>
            <a:endParaRPr lang="en-GB"/>
          </a:p>
        </p:txBody>
      </p:sp>
      <p:sp>
        <p:nvSpPr>
          <p:cNvPr id="79875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/>
              <a:t>32</a:t>
            </a:r>
          </a:p>
        </p:txBody>
      </p:sp>
      <p:sp>
        <p:nvSpPr>
          <p:cNvPr id="79877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Rectangle 6"/>
          <p:cNvSpPr>
            <a:spLocks noChangeArrowheads="1" noTextEdit="1"/>
          </p:cNvSpPr>
          <p:nvPr>
            <p:ph type="sldImg"/>
          </p:nvPr>
        </p:nvSpPr>
        <p:spPr>
          <a:ln w="12700" cap="flat"/>
        </p:spPr>
      </p:sp>
      <p:sp>
        <p:nvSpPr>
          <p:cNvPr id="79880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198" tIns="48406" rIns="95198" bIns="48406"/>
          <a:lstStyle/>
          <a:p>
            <a:pPr>
              <a:lnSpc>
                <a:spcPct val="89000"/>
              </a:lnSpc>
            </a:pPr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EDEED5-9F66-4CB3-8923-3A8CE9EE112F}" type="slidenum">
              <a:rPr lang="en-GB"/>
              <a:pPr/>
              <a:t>3</a:t>
            </a:fld>
            <a:endParaRPr lang="en-GB"/>
          </a:p>
        </p:txBody>
      </p:sp>
      <p:sp>
        <p:nvSpPr>
          <p:cNvPr id="2662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353B08-38A1-4978-AF11-2BC7CA60523A}" type="slidenum">
              <a:rPr lang="en-GB"/>
              <a:pPr/>
              <a:t>30</a:t>
            </a:fld>
            <a:endParaRPr lang="en-GB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16</a:t>
            </a:r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dirty="0" smtClean="0">
              <a:ea typeface="ＭＳ Ｐゴシック" pitchFamily="-65" charset="-128"/>
            </a:endParaRPr>
          </a:p>
        </p:txBody>
      </p:sp>
      <p:sp>
        <p:nvSpPr>
          <p:cNvPr id="81928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06A74-398E-4ABE-84A9-4AE34084710F}" type="slidenum">
              <a:rPr lang="en-GB"/>
              <a:pPr/>
              <a:t>31</a:t>
            </a:fld>
            <a:endParaRPr lang="en-GB"/>
          </a:p>
        </p:txBody>
      </p:sp>
      <p:sp>
        <p:nvSpPr>
          <p:cNvPr id="839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3162C-9404-458B-8CB0-26F385B7EECA}" type="slidenum">
              <a:rPr lang="en-GB"/>
              <a:pPr/>
              <a:t>32</a:t>
            </a:fld>
            <a:endParaRPr lang="en-GB"/>
          </a:p>
        </p:txBody>
      </p:sp>
      <p:sp>
        <p:nvSpPr>
          <p:cNvPr id="8601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58BDF-1EDE-437A-825A-13ADA7F3A74C}" type="slidenum">
              <a:rPr lang="en-GB"/>
              <a:pPr/>
              <a:t>33</a:t>
            </a:fld>
            <a:endParaRPr lang="en-GB"/>
          </a:p>
        </p:txBody>
      </p:sp>
      <p:sp>
        <p:nvSpPr>
          <p:cNvPr id="880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DCA7E0-ADB7-4692-95DA-3F11D5E895D3}" type="slidenum">
              <a:rPr lang="en-GB"/>
              <a:pPr/>
              <a:t>34</a:t>
            </a:fld>
            <a:endParaRPr lang="en-GB"/>
          </a:p>
        </p:txBody>
      </p:sp>
      <p:sp>
        <p:nvSpPr>
          <p:cNvPr id="901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1C7829-CEDB-470D-B691-3249780A2FB5}" type="slidenum">
              <a:rPr lang="en-GB"/>
              <a:pPr/>
              <a:t>35</a:t>
            </a:fld>
            <a:endParaRPr lang="en-GB"/>
          </a:p>
        </p:txBody>
      </p:sp>
      <p:sp>
        <p:nvSpPr>
          <p:cNvPr id="921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CE6A2-7D3A-4A08-8EBC-34359ED10564}" type="slidenum">
              <a:rPr lang="en-GB"/>
              <a:pPr/>
              <a:t>36</a:t>
            </a:fld>
            <a:endParaRPr lang="en-GB"/>
          </a:p>
        </p:txBody>
      </p:sp>
      <p:sp>
        <p:nvSpPr>
          <p:cNvPr id="942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C6FD6A-CC22-4DC3-955F-266C0CB53E40}" type="slidenum">
              <a:rPr lang="en-GB"/>
              <a:pPr/>
              <a:t>37</a:t>
            </a:fld>
            <a:endParaRPr lang="en-GB"/>
          </a:p>
        </p:txBody>
      </p:sp>
      <p:sp>
        <p:nvSpPr>
          <p:cNvPr id="962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3707C7-0FCA-4F61-AC0F-9A128912BFED}" type="slidenum">
              <a:rPr lang="en-GB"/>
              <a:pPr/>
              <a:t>38</a:t>
            </a:fld>
            <a:endParaRPr lang="en-GB"/>
          </a:p>
        </p:txBody>
      </p:sp>
      <p:sp>
        <p:nvSpPr>
          <p:cNvPr id="983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C7D01-B350-4179-9548-F73F6F1A216E}" type="slidenum">
              <a:rPr lang="en-GB"/>
              <a:pPr/>
              <a:t>39</a:t>
            </a:fld>
            <a:endParaRPr lang="en-GB"/>
          </a:p>
        </p:txBody>
      </p:sp>
      <p:sp>
        <p:nvSpPr>
          <p:cNvPr id="1003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3C828A-ACD0-4C8C-816D-CFEF67F2749E}" type="slidenum">
              <a:rPr lang="en-GB"/>
              <a:pPr/>
              <a:t>4</a:t>
            </a:fld>
            <a:endParaRPr lang="en-GB"/>
          </a:p>
        </p:txBody>
      </p:sp>
      <p:sp>
        <p:nvSpPr>
          <p:cNvPr id="2867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81EFD5-B991-4413-BC7C-A417EA36555D}" type="slidenum">
              <a:rPr lang="en-GB"/>
              <a:pPr/>
              <a:t>40</a:t>
            </a:fld>
            <a:endParaRPr lang="en-GB"/>
          </a:p>
        </p:txBody>
      </p:sp>
      <p:sp>
        <p:nvSpPr>
          <p:cNvPr id="1024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89656A-8424-4D28-975B-0ADA2D8C7441}" type="slidenum">
              <a:rPr lang="en-GB"/>
              <a:pPr/>
              <a:t>41</a:t>
            </a:fld>
            <a:endParaRPr lang="en-GB"/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69</a:t>
            </a:r>
          </a:p>
        </p:txBody>
      </p:sp>
      <p:sp>
        <p:nvSpPr>
          <p:cNvPr id="104453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4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5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104456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BC7B80-EC4B-4C69-933E-96A96B1E8FAA}" type="slidenum">
              <a:rPr lang="en-GB"/>
              <a:pPr/>
              <a:t>42</a:t>
            </a:fld>
            <a:endParaRPr lang="en-GB"/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73</a:t>
            </a:r>
          </a:p>
        </p:txBody>
      </p:sp>
      <p:sp>
        <p:nvSpPr>
          <p:cNvPr id="106501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2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106504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06A67A-8494-4878-BC00-243AF9569344}" type="slidenum">
              <a:rPr lang="en-GB"/>
              <a:pPr/>
              <a:t>5</a:t>
            </a:fld>
            <a:endParaRPr lang="en-GB"/>
          </a:p>
        </p:txBody>
      </p:sp>
      <p:sp>
        <p:nvSpPr>
          <p:cNvPr id="3072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045261-EAD6-4828-A523-009B8910A613}" type="slidenum">
              <a:rPr lang="en-GB"/>
              <a:pPr/>
              <a:t>6</a:t>
            </a:fld>
            <a:endParaRPr lang="en-GB"/>
          </a:p>
        </p:txBody>
      </p:sp>
      <p:sp>
        <p:nvSpPr>
          <p:cNvPr id="3277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7E1BF-53E0-4B7B-A868-8AA6C8EEAC14}" type="slidenum">
              <a:rPr lang="en-GB"/>
              <a:pPr/>
              <a:t>7</a:t>
            </a:fld>
            <a:endParaRPr lang="en-GB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27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34824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A45B14-AB48-4594-A5E1-112AE56803CE}" type="slidenum">
              <a:rPr lang="en-GB"/>
              <a:pPr/>
              <a:t>8</a:t>
            </a:fld>
            <a:endParaRPr lang="en-GB"/>
          </a:p>
        </p:txBody>
      </p:sp>
      <p:sp>
        <p:nvSpPr>
          <p:cNvPr id="36867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27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6"/>
          <p:cNvSpPr>
            <a:spLocks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36872" name="Rectangle 7"/>
          <p:cNvSpPr>
            <a:spLocks noChangeArrowheads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318888-D801-4BD0-BB77-20F3E9292A63}" type="slidenum">
              <a:rPr lang="en-GB"/>
              <a:pPr/>
              <a:t>9</a:t>
            </a:fld>
            <a:endParaRPr lang="en-GB"/>
          </a:p>
        </p:txBody>
      </p:sp>
      <p:sp>
        <p:nvSpPr>
          <p:cNvPr id="38915" name="Rectangle 2"/>
          <p:cNvSpPr>
            <a:spLocks noChangeArrowheads="1"/>
          </p:cNvSpPr>
          <p:nvPr/>
        </p:nvSpPr>
        <p:spPr bwMode="auto">
          <a:xfrm>
            <a:off x="3841750" y="0"/>
            <a:ext cx="29400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841750" y="9421813"/>
            <a:ext cx="29400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362" tIns="0" rIns="19362" bIns="0" anchor="b"/>
          <a:lstStyle/>
          <a:p>
            <a:pPr algn="r" defTabSz="965200"/>
            <a:r>
              <a:rPr lang="en-GB" sz="1000" b="0" i="1">
                <a:latin typeface="Times New Roman" pitchFamily="-65" charset="0"/>
              </a:rPr>
              <a:t>32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9421813"/>
            <a:ext cx="29384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Rectangle 5"/>
          <p:cNvSpPr>
            <a:spLocks noChangeArrowheads="1"/>
          </p:cNvSpPr>
          <p:nvPr/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1700" y="2809875"/>
            <a:ext cx="4976813" cy="6364288"/>
          </a:xfrm>
          <a:noFill/>
          <a:ln/>
        </p:spPr>
        <p:txBody>
          <a:bodyPr/>
          <a:lstStyle/>
          <a:p>
            <a:endParaRPr lang="en-US" smtClean="0">
              <a:ea typeface="ＭＳ Ｐゴシック" pitchFamily="-65" charset="-128"/>
            </a:endParaRPr>
          </a:p>
        </p:txBody>
      </p:sp>
      <p:sp>
        <p:nvSpPr>
          <p:cNvPr id="38920" name="Rectangle 7"/>
          <p:cNvSpPr>
            <a:spLocks noChangeArrowheads="1" noTextEdit="1"/>
          </p:cNvSpPr>
          <p:nvPr>
            <p:ph type="sldImg"/>
          </p:nvPr>
        </p:nvSpPr>
        <p:spPr>
          <a:xfrm>
            <a:off x="1168400" y="915988"/>
            <a:ext cx="4445000" cy="333375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D0AE2E-B4BE-4387-A877-5CD903FC94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0B8179-2629-4C1C-8600-724FD5934A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9D8D09-CBE4-4A3C-A531-C0E711D066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3E26D-8DBA-44D3-8B3D-70C545B2AA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2ED0D6-2EEE-45CC-9AEB-AC8B7B85B7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934F32-330A-49D8-81A6-F10B313AB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660C6-A20C-47E8-977F-957F2BD4ED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57273-3EBA-4A9E-AC2A-0A5D841C79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4EA9D-E4C3-49DE-B1BE-DB5C41AC13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6967A-4B2B-4481-9705-546620E04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F90178-26F5-4D7F-B8CD-0A7204E24A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FED40-2178-41A2-AF7B-B35C28DC08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D7C34D-2ADF-4D9D-A2F5-1E00D0D6DA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2D3FA-C802-487D-8697-A185822B7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D159CA-0387-454F-9095-8E4ED21674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-6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600A380-09FB-4B62-8994-037FB9D9F2E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</p:sldLayoutIdLst>
  <p:hf hdr="0" ftr="0" dt="0"/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65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500042"/>
            <a:ext cx="8229600" cy="1143000"/>
          </a:xfrm>
        </p:spPr>
        <p:txBody>
          <a:bodyPr/>
          <a:lstStyle/>
          <a:p>
            <a:r>
              <a:rPr lang="en-GB" smtClean="0"/>
              <a:t>OSPF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55638" y="1636713"/>
            <a:ext cx="3894137" cy="4611687"/>
          </a:xfrm>
        </p:spPr>
        <p:txBody>
          <a:bodyPr/>
          <a:lstStyle/>
          <a:p>
            <a:r>
              <a:rPr lang="en-US" sz="2400" smtClean="0">
                <a:solidFill>
                  <a:srgbClr val="FF0000"/>
                </a:solidFill>
              </a:rPr>
              <a:t>O</a:t>
            </a:r>
            <a:r>
              <a:rPr lang="en-US" sz="2400" smtClean="0"/>
              <a:t>pen </a:t>
            </a:r>
            <a:r>
              <a:rPr lang="en-US" sz="2400" smtClean="0">
                <a:solidFill>
                  <a:srgbClr val="FF0000"/>
                </a:solidFill>
              </a:rPr>
              <a:t>S</a:t>
            </a:r>
            <a:r>
              <a:rPr lang="en-US" sz="2400" smtClean="0"/>
              <a:t>hortest </a:t>
            </a:r>
            <a:r>
              <a:rPr lang="en-US" sz="2400" smtClean="0">
                <a:solidFill>
                  <a:srgbClr val="FF0000"/>
                </a:solidFill>
              </a:rPr>
              <a:t>P</a:t>
            </a:r>
            <a:r>
              <a:rPr lang="en-US" sz="2400" smtClean="0"/>
              <a:t>ath </a:t>
            </a:r>
            <a:r>
              <a:rPr lang="en-US" sz="2400" smtClean="0">
                <a:solidFill>
                  <a:srgbClr val="FF0000"/>
                </a:solidFill>
              </a:rPr>
              <a:t>F</a:t>
            </a:r>
            <a:r>
              <a:rPr lang="en-US" sz="2400" smtClean="0"/>
              <a:t>irst</a:t>
            </a:r>
          </a:p>
          <a:p>
            <a:r>
              <a:rPr lang="en-US" sz="2400" smtClean="0"/>
              <a:t>Link state or SPF technology</a:t>
            </a:r>
          </a:p>
          <a:p>
            <a:r>
              <a:rPr lang="en-US" sz="2400" smtClean="0"/>
              <a:t>Developed by OSPF working group of IETF (RFC 1247)</a:t>
            </a:r>
          </a:p>
          <a:p>
            <a:r>
              <a:rPr lang="en-US" sz="2400" smtClean="0"/>
              <a:t>OSPFv2 standard described in RFC2328</a:t>
            </a:r>
          </a:p>
          <a:p>
            <a:endParaRPr lang="en-US" sz="2400" smtClean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02175" y="1636713"/>
            <a:ext cx="3894138" cy="4611687"/>
          </a:xfrm>
        </p:spPr>
        <p:txBody>
          <a:bodyPr/>
          <a:lstStyle/>
          <a:p>
            <a:r>
              <a:rPr lang="en-US" sz="2400" smtClean="0"/>
              <a:t>Designed for:</a:t>
            </a:r>
          </a:p>
          <a:p>
            <a:pPr lvl="1"/>
            <a:r>
              <a:rPr lang="en-US" sz="2000" smtClean="0"/>
              <a:t>TCP/IP environment</a:t>
            </a:r>
          </a:p>
          <a:p>
            <a:pPr lvl="1"/>
            <a:r>
              <a:rPr lang="en-US" sz="2000" smtClean="0"/>
              <a:t>Fast convergence</a:t>
            </a:r>
          </a:p>
          <a:p>
            <a:pPr lvl="1"/>
            <a:r>
              <a:rPr lang="en-US" sz="2000" smtClean="0"/>
              <a:t>Variable-length subnet masks</a:t>
            </a:r>
          </a:p>
          <a:p>
            <a:pPr lvl="1">
              <a:lnSpc>
                <a:spcPct val="85000"/>
              </a:lnSpc>
            </a:pPr>
            <a:r>
              <a:rPr lang="en-US" sz="2000" smtClean="0"/>
              <a:t>Discontiguous subnets</a:t>
            </a:r>
          </a:p>
          <a:p>
            <a:pPr lvl="1">
              <a:lnSpc>
                <a:spcPct val="85000"/>
              </a:lnSpc>
            </a:pPr>
            <a:r>
              <a:rPr lang="en-US" sz="2000" smtClean="0"/>
              <a:t>Incremental updates</a:t>
            </a:r>
          </a:p>
          <a:p>
            <a:pPr lvl="1">
              <a:lnSpc>
                <a:spcPct val="85000"/>
              </a:lnSpc>
            </a:pPr>
            <a:r>
              <a:rPr lang="en-US" sz="2000" smtClean="0"/>
              <a:t>Route authentication</a:t>
            </a:r>
          </a:p>
          <a:p>
            <a:pPr>
              <a:lnSpc>
                <a:spcPct val="85000"/>
              </a:lnSpc>
            </a:pPr>
            <a:r>
              <a:rPr lang="en-US" sz="2400" smtClean="0"/>
              <a:t>Runs on IP, Protocol 89</a:t>
            </a:r>
            <a:endParaRPr lang="en-GB" sz="2400" smtClean="0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41013-4C54-4517-9127-69991B657D6E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5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OSPF Route Types</a:t>
            </a:r>
          </a:p>
        </p:txBody>
      </p:sp>
      <p:sp>
        <p:nvSpPr>
          <p:cNvPr id="39939" name="Rectangle 61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3810000"/>
            <a:ext cx="3886200" cy="3048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smtClean="0"/>
              <a:t>Intra-area Route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all routes inside an area</a:t>
            </a:r>
          </a:p>
          <a:p>
            <a:pPr>
              <a:lnSpc>
                <a:spcPct val="90000"/>
              </a:lnSpc>
            </a:pPr>
            <a:r>
              <a:rPr lang="en-GB" sz="2000" smtClean="0"/>
              <a:t>Inter-area Route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routes advertised from one area to another by an Area Border Router</a:t>
            </a:r>
          </a:p>
          <a:p>
            <a:pPr>
              <a:lnSpc>
                <a:spcPct val="90000"/>
              </a:lnSpc>
            </a:pPr>
            <a:r>
              <a:rPr lang="en-GB" sz="2000" smtClean="0"/>
              <a:t>External Route</a:t>
            </a:r>
          </a:p>
          <a:p>
            <a:pPr lvl="1">
              <a:lnSpc>
                <a:spcPct val="90000"/>
              </a:lnSpc>
            </a:pPr>
            <a:r>
              <a:rPr lang="en-GB" sz="1800" smtClean="0"/>
              <a:t>routes imported into OSPF from other protocol or static routes</a:t>
            </a:r>
          </a:p>
        </p:txBody>
      </p:sp>
      <p:sp>
        <p:nvSpPr>
          <p:cNvPr id="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A44B3-11E2-4042-A3AB-79F4BBC826D5}" type="slidenum">
              <a:rPr lang="en-US"/>
              <a:pPr/>
              <a:t>10</a:t>
            </a:fld>
            <a:endParaRPr lang="en-US"/>
          </a:p>
        </p:txBody>
      </p:sp>
      <p:grpSp>
        <p:nvGrpSpPr>
          <p:cNvPr id="39941" name="Group 57"/>
          <p:cNvGrpSpPr>
            <a:grpSpLocks/>
          </p:cNvGrpSpPr>
          <p:nvPr/>
        </p:nvGrpSpPr>
        <p:grpSpPr bwMode="auto">
          <a:xfrm>
            <a:off x="158750" y="1511300"/>
            <a:ext cx="5751513" cy="4410075"/>
            <a:chOff x="100" y="952"/>
            <a:chExt cx="3623" cy="2778"/>
          </a:xfrm>
        </p:grpSpPr>
        <p:sp>
          <p:nvSpPr>
            <p:cNvPr id="39945" name="Freeform 16"/>
            <p:cNvSpPr>
              <a:spLocks/>
            </p:cNvSpPr>
            <p:nvPr/>
          </p:nvSpPr>
          <p:spPr bwMode="auto">
            <a:xfrm>
              <a:off x="1501" y="2534"/>
              <a:ext cx="1184" cy="55"/>
            </a:xfrm>
            <a:custGeom>
              <a:avLst/>
              <a:gdLst>
                <a:gd name="T0" fmla="*/ 0 w 1053"/>
                <a:gd name="T1" fmla="*/ 0 h 48"/>
                <a:gd name="T2" fmla="*/ 692 w 1053"/>
                <a:gd name="T3" fmla="*/ 0 h 48"/>
                <a:gd name="T4" fmla="*/ 638 w 1053"/>
                <a:gd name="T5" fmla="*/ 62 h 48"/>
                <a:gd name="T6" fmla="*/ 1330 w 1053"/>
                <a:gd name="T7" fmla="*/ 62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8"/>
                <a:gd name="T14" fmla="*/ 1053 w 105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8">
                  <a:moveTo>
                    <a:pt x="0" y="0"/>
                  </a:moveTo>
                  <a:lnTo>
                    <a:pt x="547" y="0"/>
                  </a:lnTo>
                  <a:lnTo>
                    <a:pt x="504" y="47"/>
                  </a:lnTo>
                  <a:lnTo>
                    <a:pt x="1052" y="4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46" name="Freeform 15"/>
            <p:cNvSpPr>
              <a:spLocks/>
            </p:cNvSpPr>
            <p:nvPr/>
          </p:nvSpPr>
          <p:spPr bwMode="auto">
            <a:xfrm>
              <a:off x="1440" y="2016"/>
              <a:ext cx="49" cy="484"/>
            </a:xfrm>
            <a:custGeom>
              <a:avLst/>
              <a:gdLst>
                <a:gd name="T0" fmla="*/ 53 w 44"/>
                <a:gd name="T1" fmla="*/ 0 h 428"/>
                <a:gd name="T2" fmla="*/ 53 w 44"/>
                <a:gd name="T3" fmla="*/ 303 h 428"/>
                <a:gd name="T4" fmla="*/ 0 w 44"/>
                <a:gd name="T5" fmla="*/ 242 h 428"/>
                <a:gd name="T6" fmla="*/ 0 w 44"/>
                <a:gd name="T7" fmla="*/ 546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28"/>
                <a:gd name="T14" fmla="*/ 44 w 44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28">
                  <a:moveTo>
                    <a:pt x="43" y="0"/>
                  </a:moveTo>
                  <a:lnTo>
                    <a:pt x="43" y="237"/>
                  </a:lnTo>
                  <a:lnTo>
                    <a:pt x="0" y="189"/>
                  </a:lnTo>
                  <a:lnTo>
                    <a:pt x="0" y="42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9947" name="Picture 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7" y="243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48" name="Line 5"/>
            <p:cNvSpPr>
              <a:spLocks noChangeShapeType="1"/>
            </p:cNvSpPr>
            <p:nvPr/>
          </p:nvSpPr>
          <p:spPr bwMode="auto">
            <a:xfrm flipV="1">
              <a:off x="1508" y="3301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9949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" y="3447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50" name="Oval 7"/>
            <p:cNvSpPr>
              <a:spLocks noChangeArrowheads="1"/>
            </p:cNvSpPr>
            <p:nvPr/>
          </p:nvSpPr>
          <p:spPr bwMode="auto">
            <a:xfrm>
              <a:off x="1374" y="1789"/>
              <a:ext cx="1490" cy="954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1" name="Oval 8"/>
            <p:cNvSpPr>
              <a:spLocks noChangeArrowheads="1"/>
            </p:cNvSpPr>
            <p:nvPr/>
          </p:nvSpPr>
          <p:spPr bwMode="auto">
            <a:xfrm>
              <a:off x="892" y="2552"/>
              <a:ext cx="1126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2" name="Line 9"/>
            <p:cNvSpPr>
              <a:spLocks noChangeShapeType="1"/>
            </p:cNvSpPr>
            <p:nvPr/>
          </p:nvSpPr>
          <p:spPr bwMode="auto">
            <a:xfrm>
              <a:off x="1128" y="3298"/>
              <a:ext cx="732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3" name="Line 10"/>
            <p:cNvSpPr>
              <a:spLocks noChangeShapeType="1"/>
            </p:cNvSpPr>
            <p:nvPr/>
          </p:nvSpPr>
          <p:spPr bwMode="auto">
            <a:xfrm flipV="1">
              <a:off x="1210" y="3086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4" name="Line 11"/>
            <p:cNvSpPr>
              <a:spLocks noChangeShapeType="1"/>
            </p:cNvSpPr>
            <p:nvPr/>
          </p:nvSpPr>
          <p:spPr bwMode="auto">
            <a:xfrm flipV="1">
              <a:off x="1778" y="3086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5" name="Freeform 12"/>
            <p:cNvSpPr>
              <a:spLocks/>
            </p:cNvSpPr>
            <p:nvPr/>
          </p:nvSpPr>
          <p:spPr bwMode="auto">
            <a:xfrm>
              <a:off x="1214" y="2658"/>
              <a:ext cx="286" cy="269"/>
            </a:xfrm>
            <a:custGeom>
              <a:avLst/>
              <a:gdLst>
                <a:gd name="T0" fmla="*/ 0 w 254"/>
                <a:gd name="T1" fmla="*/ 303 h 238"/>
                <a:gd name="T2" fmla="*/ 160 w 254"/>
                <a:gd name="T3" fmla="*/ 120 h 238"/>
                <a:gd name="T4" fmla="*/ 160 w 254"/>
                <a:gd name="T5" fmla="*/ 181 h 238"/>
                <a:gd name="T6" fmla="*/ 321 w 25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38"/>
                <a:gd name="T14" fmla="*/ 254 w 25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38">
                  <a:moveTo>
                    <a:pt x="0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253" y="0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6" name="Freeform 13"/>
            <p:cNvSpPr>
              <a:spLocks/>
            </p:cNvSpPr>
            <p:nvPr/>
          </p:nvSpPr>
          <p:spPr bwMode="auto">
            <a:xfrm>
              <a:off x="1488" y="2640"/>
              <a:ext cx="284" cy="269"/>
            </a:xfrm>
            <a:custGeom>
              <a:avLst/>
              <a:gdLst>
                <a:gd name="T0" fmla="*/ 318 w 253"/>
                <a:gd name="T1" fmla="*/ 303 h 238"/>
                <a:gd name="T2" fmla="*/ 158 w 253"/>
                <a:gd name="T3" fmla="*/ 120 h 238"/>
                <a:gd name="T4" fmla="*/ 158 w 253"/>
                <a:gd name="T5" fmla="*/ 181 h 238"/>
                <a:gd name="T6" fmla="*/ 0 w 253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3"/>
                <a:gd name="T13" fmla="*/ 0 h 238"/>
                <a:gd name="T14" fmla="*/ 253 w 253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3" h="238">
                  <a:moveTo>
                    <a:pt x="252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7" name="Freeform 14"/>
            <p:cNvSpPr>
              <a:spLocks/>
            </p:cNvSpPr>
            <p:nvPr/>
          </p:nvSpPr>
          <p:spPr bwMode="auto">
            <a:xfrm>
              <a:off x="2669" y="2024"/>
              <a:ext cx="49" cy="484"/>
            </a:xfrm>
            <a:custGeom>
              <a:avLst/>
              <a:gdLst>
                <a:gd name="T0" fmla="*/ 55 w 43"/>
                <a:gd name="T1" fmla="*/ 0 h 428"/>
                <a:gd name="T2" fmla="*/ 55 w 43"/>
                <a:gd name="T3" fmla="*/ 303 h 428"/>
                <a:gd name="T4" fmla="*/ 0 w 43"/>
                <a:gd name="T5" fmla="*/ 242 h 428"/>
                <a:gd name="T6" fmla="*/ 0 w 43"/>
                <a:gd name="T7" fmla="*/ 546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28"/>
                <a:gd name="T14" fmla="*/ 43 w 43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28">
                  <a:moveTo>
                    <a:pt x="42" y="0"/>
                  </a:moveTo>
                  <a:lnTo>
                    <a:pt x="42" y="237"/>
                  </a:lnTo>
                  <a:lnTo>
                    <a:pt x="0" y="189"/>
                  </a:lnTo>
                  <a:lnTo>
                    <a:pt x="0" y="42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8" name="Freeform 17"/>
            <p:cNvSpPr>
              <a:spLocks/>
            </p:cNvSpPr>
            <p:nvPr/>
          </p:nvSpPr>
          <p:spPr bwMode="auto">
            <a:xfrm>
              <a:off x="1501" y="1997"/>
              <a:ext cx="1184" cy="55"/>
            </a:xfrm>
            <a:custGeom>
              <a:avLst/>
              <a:gdLst>
                <a:gd name="T0" fmla="*/ 0 w 1053"/>
                <a:gd name="T1" fmla="*/ 0 h 49"/>
                <a:gd name="T2" fmla="*/ 692 w 1053"/>
                <a:gd name="T3" fmla="*/ 0 h 49"/>
                <a:gd name="T4" fmla="*/ 638 w 1053"/>
                <a:gd name="T5" fmla="*/ 61 h 49"/>
                <a:gd name="T6" fmla="*/ 1330 w 1053"/>
                <a:gd name="T7" fmla="*/ 6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9"/>
                <a:gd name="T14" fmla="*/ 1053 w 105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9">
                  <a:moveTo>
                    <a:pt x="0" y="0"/>
                  </a:moveTo>
                  <a:lnTo>
                    <a:pt x="547" y="0"/>
                  </a:lnTo>
                  <a:lnTo>
                    <a:pt x="504" y="48"/>
                  </a:lnTo>
                  <a:lnTo>
                    <a:pt x="1052" y="48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59" name="Freeform 18"/>
            <p:cNvSpPr>
              <a:spLocks/>
            </p:cNvSpPr>
            <p:nvPr/>
          </p:nvSpPr>
          <p:spPr bwMode="auto">
            <a:xfrm>
              <a:off x="2684" y="1783"/>
              <a:ext cx="758" cy="162"/>
            </a:xfrm>
            <a:custGeom>
              <a:avLst/>
              <a:gdLst>
                <a:gd name="T0" fmla="*/ 851 w 674"/>
                <a:gd name="T1" fmla="*/ 0 h 143"/>
                <a:gd name="T2" fmla="*/ 0 w 674"/>
                <a:gd name="T3" fmla="*/ 0 h 143"/>
                <a:gd name="T4" fmla="*/ 0 w 674"/>
                <a:gd name="T5" fmla="*/ 182 h 143"/>
                <a:gd name="T6" fmla="*/ 0 60000 65536"/>
                <a:gd name="T7" fmla="*/ 0 60000 65536"/>
                <a:gd name="T8" fmla="*/ 0 60000 65536"/>
                <a:gd name="T9" fmla="*/ 0 w 674"/>
                <a:gd name="T10" fmla="*/ 0 h 143"/>
                <a:gd name="T11" fmla="*/ 674 w 674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4" h="143">
                  <a:moveTo>
                    <a:pt x="673" y="0"/>
                  </a:moveTo>
                  <a:lnTo>
                    <a:pt x="0" y="0"/>
                  </a:lnTo>
                  <a:lnTo>
                    <a:pt x="0" y="142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60" name="Line 19"/>
            <p:cNvSpPr>
              <a:spLocks noChangeShapeType="1"/>
            </p:cNvSpPr>
            <p:nvPr/>
          </p:nvSpPr>
          <p:spPr bwMode="auto">
            <a:xfrm flipV="1">
              <a:off x="1497" y="1782"/>
              <a:ext cx="0" cy="207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61" name="Line 20"/>
            <p:cNvSpPr>
              <a:spLocks noChangeShapeType="1"/>
            </p:cNvSpPr>
            <p:nvPr/>
          </p:nvSpPr>
          <p:spPr bwMode="auto">
            <a:xfrm>
              <a:off x="848" y="1778"/>
              <a:ext cx="732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62" name="Oval 21"/>
            <p:cNvSpPr>
              <a:spLocks noChangeArrowheads="1"/>
            </p:cNvSpPr>
            <p:nvPr/>
          </p:nvSpPr>
          <p:spPr bwMode="auto">
            <a:xfrm>
              <a:off x="516" y="978"/>
              <a:ext cx="1127" cy="1180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63" name="Line 22"/>
            <p:cNvSpPr>
              <a:spLocks noChangeShapeType="1"/>
            </p:cNvSpPr>
            <p:nvPr/>
          </p:nvSpPr>
          <p:spPr bwMode="auto">
            <a:xfrm flipV="1">
              <a:off x="1072" y="1300"/>
              <a:ext cx="0" cy="475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64" name="Line 23"/>
            <p:cNvSpPr>
              <a:spLocks noChangeShapeType="1"/>
            </p:cNvSpPr>
            <p:nvPr/>
          </p:nvSpPr>
          <p:spPr bwMode="auto">
            <a:xfrm>
              <a:off x="832" y="1295"/>
              <a:ext cx="479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65" name="Oval 24"/>
            <p:cNvSpPr>
              <a:spLocks noChangeArrowheads="1"/>
            </p:cNvSpPr>
            <p:nvPr/>
          </p:nvSpPr>
          <p:spPr bwMode="auto">
            <a:xfrm>
              <a:off x="2596" y="952"/>
              <a:ext cx="1127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66" name="Line 25"/>
            <p:cNvSpPr>
              <a:spLocks noChangeShapeType="1"/>
            </p:cNvSpPr>
            <p:nvPr/>
          </p:nvSpPr>
          <p:spPr bwMode="auto">
            <a:xfrm flipV="1">
              <a:off x="3165" y="1297"/>
              <a:ext cx="0" cy="475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9967" name="Line 26"/>
            <p:cNvSpPr>
              <a:spLocks noChangeShapeType="1"/>
            </p:cNvSpPr>
            <p:nvPr/>
          </p:nvSpPr>
          <p:spPr bwMode="auto">
            <a:xfrm>
              <a:off x="2925" y="1292"/>
              <a:ext cx="479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9968" name="Picture 2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9" y="1434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69" name="Text Box 28"/>
            <p:cNvSpPr txBox="1">
              <a:spLocks noChangeArrowheads="1"/>
            </p:cNvSpPr>
            <p:nvPr/>
          </p:nvSpPr>
          <p:spPr bwMode="auto">
            <a:xfrm>
              <a:off x="975" y="1525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R1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9970" name="Picture 2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5" y="1435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71" name="Text Box 30"/>
            <p:cNvSpPr txBox="1">
              <a:spLocks noChangeArrowheads="1"/>
            </p:cNvSpPr>
            <p:nvPr/>
          </p:nvSpPr>
          <p:spPr bwMode="auto">
            <a:xfrm>
              <a:off x="3061" y="1526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R2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9972" name="Text Box 31"/>
            <p:cNvSpPr txBox="1">
              <a:spLocks noChangeArrowheads="1"/>
            </p:cNvSpPr>
            <p:nvPr/>
          </p:nvSpPr>
          <p:spPr bwMode="auto">
            <a:xfrm>
              <a:off x="1423" y="3537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R3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9973" name="Picture 3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14" y="290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74" name="Text Box 33"/>
            <p:cNvSpPr txBox="1">
              <a:spLocks noChangeArrowheads="1"/>
            </p:cNvSpPr>
            <p:nvPr/>
          </p:nvSpPr>
          <p:spPr bwMode="auto">
            <a:xfrm>
              <a:off x="1150" y="2993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R5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9975" name="Picture 3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59" y="290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76" name="Text Box 35"/>
            <p:cNvSpPr txBox="1">
              <a:spLocks noChangeArrowheads="1"/>
            </p:cNvSpPr>
            <p:nvPr/>
          </p:nvSpPr>
          <p:spPr bwMode="auto">
            <a:xfrm>
              <a:off x="1695" y="2993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R4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9977" name="Picture 3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6" y="243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78" name="Text Box 37"/>
            <p:cNvSpPr txBox="1">
              <a:spLocks noChangeArrowheads="1"/>
            </p:cNvSpPr>
            <p:nvPr/>
          </p:nvSpPr>
          <p:spPr bwMode="auto">
            <a:xfrm>
              <a:off x="1377" y="2539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Rd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9979" name="Text Box 38"/>
            <p:cNvSpPr txBox="1">
              <a:spLocks noChangeArrowheads="1"/>
            </p:cNvSpPr>
            <p:nvPr/>
          </p:nvSpPr>
          <p:spPr bwMode="auto">
            <a:xfrm>
              <a:off x="2512" y="2540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Ra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9980" name="Picture 3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6" y="1888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81" name="Text Box 40"/>
            <p:cNvSpPr txBox="1">
              <a:spLocks noChangeArrowheads="1"/>
            </p:cNvSpPr>
            <p:nvPr/>
          </p:nvSpPr>
          <p:spPr bwMode="auto">
            <a:xfrm>
              <a:off x="2562" y="1979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Rb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9982" name="Picture 4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7" y="1888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9983" name="Text Box 42"/>
            <p:cNvSpPr txBox="1">
              <a:spLocks noChangeArrowheads="1"/>
            </p:cNvSpPr>
            <p:nvPr/>
          </p:nvSpPr>
          <p:spPr bwMode="auto">
            <a:xfrm>
              <a:off x="1383" y="1979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Rc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9984" name="Rectangle 43"/>
            <p:cNvSpPr>
              <a:spLocks noChangeArrowheads="1"/>
            </p:cNvSpPr>
            <p:nvPr/>
          </p:nvSpPr>
          <p:spPr bwMode="auto">
            <a:xfrm>
              <a:off x="1234" y="1406"/>
              <a:ext cx="39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IR</a:t>
              </a:r>
            </a:p>
          </p:txBody>
        </p:sp>
        <p:sp>
          <p:nvSpPr>
            <p:cNvPr id="39985" name="Rectangle 44"/>
            <p:cNvSpPr>
              <a:spLocks noChangeArrowheads="1"/>
            </p:cNvSpPr>
            <p:nvPr/>
          </p:nvSpPr>
          <p:spPr bwMode="auto">
            <a:xfrm>
              <a:off x="1649" y="2132"/>
              <a:ext cx="79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ABR/BR</a:t>
              </a:r>
            </a:p>
          </p:txBody>
        </p:sp>
        <p:sp>
          <p:nvSpPr>
            <p:cNvPr id="39986" name="Rectangle 45"/>
            <p:cNvSpPr>
              <a:spLocks noChangeArrowheads="1"/>
            </p:cNvSpPr>
            <p:nvPr/>
          </p:nvSpPr>
          <p:spPr bwMode="auto">
            <a:xfrm>
              <a:off x="301" y="2704"/>
              <a:ext cx="6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ASBR</a:t>
              </a:r>
            </a:p>
          </p:txBody>
        </p:sp>
        <p:sp>
          <p:nvSpPr>
            <p:cNvPr id="39987" name="Freeform 46"/>
            <p:cNvSpPr>
              <a:spLocks/>
            </p:cNvSpPr>
            <p:nvPr/>
          </p:nvSpPr>
          <p:spPr bwMode="auto">
            <a:xfrm>
              <a:off x="340" y="3022"/>
              <a:ext cx="726" cy="45"/>
            </a:xfrm>
            <a:custGeom>
              <a:avLst/>
              <a:gdLst>
                <a:gd name="T0" fmla="*/ 0 w 1053"/>
                <a:gd name="T1" fmla="*/ 0 h 48"/>
                <a:gd name="T2" fmla="*/ 260 w 1053"/>
                <a:gd name="T3" fmla="*/ 0 h 48"/>
                <a:gd name="T4" fmla="*/ 239 w 1053"/>
                <a:gd name="T5" fmla="*/ 41 h 48"/>
                <a:gd name="T6" fmla="*/ 500 w 1053"/>
                <a:gd name="T7" fmla="*/ 4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8"/>
                <a:gd name="T14" fmla="*/ 1053 w 105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8">
                  <a:moveTo>
                    <a:pt x="0" y="0"/>
                  </a:moveTo>
                  <a:lnTo>
                    <a:pt x="547" y="0"/>
                  </a:lnTo>
                  <a:lnTo>
                    <a:pt x="504" y="47"/>
                  </a:lnTo>
                  <a:lnTo>
                    <a:pt x="1052" y="4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184190" tIns="90290" rIns="184190" bIns="90290">
              <a:spAutoFit/>
            </a:bodyPr>
            <a:lstStyle/>
            <a:p>
              <a:endParaRPr lang="en-US"/>
            </a:p>
          </p:txBody>
        </p:sp>
        <p:sp>
          <p:nvSpPr>
            <p:cNvPr id="39988" name="Rectangle 47"/>
            <p:cNvSpPr>
              <a:spLocks noChangeArrowheads="1"/>
            </p:cNvSpPr>
            <p:nvPr/>
          </p:nvSpPr>
          <p:spPr bwMode="auto">
            <a:xfrm>
              <a:off x="100" y="3067"/>
              <a:ext cx="851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sz="1300" b="0">
                  <a:latin typeface="Verdana" pitchFamily="-65" charset="0"/>
                </a:rPr>
                <a:t>To other AS</a:t>
              </a:r>
            </a:p>
          </p:txBody>
        </p:sp>
        <p:sp>
          <p:nvSpPr>
            <p:cNvPr id="39989" name="Rectangle 48"/>
            <p:cNvSpPr>
              <a:spLocks noChangeArrowheads="1"/>
            </p:cNvSpPr>
            <p:nvPr/>
          </p:nvSpPr>
          <p:spPr bwMode="auto">
            <a:xfrm>
              <a:off x="3326" y="1389"/>
              <a:ext cx="39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IR</a:t>
              </a:r>
            </a:p>
          </p:txBody>
        </p:sp>
        <p:sp>
          <p:nvSpPr>
            <p:cNvPr id="39990" name="Rectangle 49"/>
            <p:cNvSpPr>
              <a:spLocks noChangeArrowheads="1"/>
            </p:cNvSpPr>
            <p:nvPr/>
          </p:nvSpPr>
          <p:spPr bwMode="auto">
            <a:xfrm>
              <a:off x="969" y="3339"/>
              <a:ext cx="45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sz="1300" b="0">
                  <a:latin typeface="Verdana" pitchFamily="-65" charset="0"/>
                </a:rPr>
                <a:t>Area 1</a:t>
              </a:r>
            </a:p>
          </p:txBody>
        </p:sp>
        <p:sp>
          <p:nvSpPr>
            <p:cNvPr id="39991" name="Rectangle 50"/>
            <p:cNvSpPr>
              <a:spLocks noChangeArrowheads="1"/>
            </p:cNvSpPr>
            <p:nvPr/>
          </p:nvSpPr>
          <p:spPr bwMode="auto">
            <a:xfrm>
              <a:off x="1987" y="2341"/>
              <a:ext cx="57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r" defTabSz="790575"/>
              <a:r>
                <a:rPr lang="en-GB" sz="1300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39992" name="Rectangle 51"/>
            <p:cNvSpPr>
              <a:spLocks noChangeArrowheads="1"/>
            </p:cNvSpPr>
            <p:nvPr/>
          </p:nvSpPr>
          <p:spPr bwMode="auto">
            <a:xfrm>
              <a:off x="736" y="1797"/>
              <a:ext cx="57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sz="1300" b="0">
                  <a:latin typeface="Verdana" pitchFamily="-65" charset="0"/>
                </a:rPr>
                <a:t>Area 2</a:t>
              </a:r>
            </a:p>
          </p:txBody>
        </p:sp>
        <p:sp>
          <p:nvSpPr>
            <p:cNvPr id="39993" name="Rectangle 52"/>
            <p:cNvSpPr>
              <a:spLocks noChangeArrowheads="1"/>
            </p:cNvSpPr>
            <p:nvPr/>
          </p:nvSpPr>
          <p:spPr bwMode="auto">
            <a:xfrm>
              <a:off x="2913" y="1797"/>
              <a:ext cx="57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sz="1300" b="0">
                  <a:latin typeface="Verdana" pitchFamily="-65" charset="0"/>
                </a:rPr>
                <a:t>Area 3</a:t>
              </a:r>
            </a:p>
          </p:txBody>
        </p:sp>
      </p:grpSp>
      <p:sp>
        <p:nvSpPr>
          <p:cNvPr id="39942" name="Arc 53"/>
          <p:cNvSpPr>
            <a:spLocks/>
          </p:cNvSpPr>
          <p:nvPr/>
        </p:nvSpPr>
        <p:spPr bwMode="auto">
          <a:xfrm>
            <a:off x="1547813" y="4941888"/>
            <a:ext cx="3328987" cy="850900"/>
          </a:xfrm>
          <a:custGeom>
            <a:avLst/>
            <a:gdLst>
              <a:gd name="T0" fmla="*/ 2147483647 w 21600"/>
              <a:gd name="T1" fmla="*/ 1320468574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</a:path>
              <a:path w="21600" h="21600" stroke="0" extrusionOk="0">
                <a:moveTo>
                  <a:pt x="21600" y="21599"/>
                </a:move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Arc 54"/>
          <p:cNvSpPr>
            <a:spLocks/>
          </p:cNvSpPr>
          <p:nvPr/>
        </p:nvSpPr>
        <p:spPr bwMode="auto">
          <a:xfrm>
            <a:off x="2484438" y="4149725"/>
            <a:ext cx="2416175" cy="498475"/>
          </a:xfrm>
          <a:custGeom>
            <a:avLst/>
            <a:gdLst>
              <a:gd name="T0" fmla="*/ 2147483647 w 23870"/>
              <a:gd name="T1" fmla="*/ 263999699 h 21600"/>
              <a:gd name="T2" fmla="*/ 0 w 23870"/>
              <a:gd name="T3" fmla="*/ 0 h 21600"/>
              <a:gd name="T4" fmla="*/ 2147483647 w 23870"/>
              <a:gd name="T5" fmla="*/ 0 h 21600"/>
              <a:gd name="T6" fmla="*/ 0 60000 65536"/>
              <a:gd name="T7" fmla="*/ 0 60000 65536"/>
              <a:gd name="T8" fmla="*/ 0 60000 65536"/>
              <a:gd name="T9" fmla="*/ 0 w 23870"/>
              <a:gd name="T10" fmla="*/ 0 h 21600"/>
              <a:gd name="T11" fmla="*/ 23870 w 2387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870" h="21600" fill="none" extrusionOk="0">
                <a:moveTo>
                  <a:pt x="23870" y="21480"/>
                </a:moveTo>
                <a:cubicBezTo>
                  <a:pt x="23115" y="21560"/>
                  <a:pt x="22358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23870" h="21600" stroke="0" extrusionOk="0">
                <a:moveTo>
                  <a:pt x="23870" y="21480"/>
                </a:moveTo>
                <a:cubicBezTo>
                  <a:pt x="23115" y="21560"/>
                  <a:pt x="22358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Arc 55"/>
          <p:cNvSpPr>
            <a:spLocks/>
          </p:cNvSpPr>
          <p:nvPr/>
        </p:nvSpPr>
        <p:spPr bwMode="auto">
          <a:xfrm>
            <a:off x="4356100" y="3500438"/>
            <a:ext cx="596900" cy="461962"/>
          </a:xfrm>
          <a:custGeom>
            <a:avLst/>
            <a:gdLst>
              <a:gd name="T0" fmla="*/ 0 w 21690"/>
              <a:gd name="T1" fmla="*/ 0 h 21600"/>
              <a:gd name="T2" fmla="*/ 452049129 w 21690"/>
              <a:gd name="T3" fmla="*/ 211305718 h 21600"/>
              <a:gd name="T4" fmla="*/ 1875901 w 21690"/>
              <a:gd name="T5" fmla="*/ 211305718 h 21600"/>
              <a:gd name="T6" fmla="*/ 0 60000 65536"/>
              <a:gd name="T7" fmla="*/ 0 60000 65536"/>
              <a:gd name="T8" fmla="*/ 0 60000 65536"/>
              <a:gd name="T9" fmla="*/ 0 w 21690"/>
              <a:gd name="T10" fmla="*/ 0 h 21600"/>
              <a:gd name="T11" fmla="*/ 21690 w 216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90" h="21600" fill="none" extrusionOk="0">
                <a:moveTo>
                  <a:pt x="0" y="0"/>
                </a:moveTo>
                <a:cubicBezTo>
                  <a:pt x="30" y="0"/>
                  <a:pt x="60" y="-1"/>
                  <a:pt x="90" y="-1"/>
                </a:cubicBezTo>
                <a:cubicBezTo>
                  <a:pt x="12019" y="-1"/>
                  <a:pt x="21690" y="9670"/>
                  <a:pt x="21690" y="21600"/>
                </a:cubicBezTo>
              </a:path>
              <a:path w="21690" h="21600" stroke="0" extrusionOk="0">
                <a:moveTo>
                  <a:pt x="0" y="0"/>
                </a:moveTo>
                <a:cubicBezTo>
                  <a:pt x="30" y="0"/>
                  <a:pt x="60" y="-1"/>
                  <a:pt x="90" y="-1"/>
                </a:cubicBezTo>
                <a:cubicBezTo>
                  <a:pt x="12019" y="-1"/>
                  <a:pt x="21690" y="9670"/>
                  <a:pt x="21690" y="21600"/>
                </a:cubicBezTo>
                <a:lnTo>
                  <a:pt x="90" y="2160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External Routes</a:t>
            </a:r>
          </a:p>
        </p:txBody>
      </p:sp>
      <p:sp>
        <p:nvSpPr>
          <p:cNvPr id="41987" name="Rectangle 1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3200400"/>
          </a:xfrm>
        </p:spPr>
        <p:txBody>
          <a:bodyPr/>
          <a:lstStyle/>
          <a:p>
            <a:r>
              <a:rPr lang="en-GB" sz="2400" smtClean="0"/>
              <a:t>Prefixes which are redistributed into OSPF from other protocols</a:t>
            </a:r>
          </a:p>
          <a:p>
            <a:r>
              <a:rPr lang="en-GB" sz="2400" smtClean="0"/>
              <a:t>Flooded unaltered throughout the AS</a:t>
            </a:r>
          </a:p>
          <a:p>
            <a:pPr lvl="1"/>
            <a:r>
              <a:rPr lang="en-GB" sz="2000" b="1" smtClean="0">
                <a:solidFill>
                  <a:srgbClr val="FF0000"/>
                </a:solidFill>
              </a:rPr>
              <a:t>Recommendation: Avoid redistribution!!</a:t>
            </a:r>
          </a:p>
          <a:p>
            <a:r>
              <a:rPr lang="en-GB" sz="2400" smtClean="0"/>
              <a:t>OSPF supports two types of external metrics</a:t>
            </a:r>
          </a:p>
          <a:p>
            <a:pPr lvl="1"/>
            <a:r>
              <a:rPr lang="en-GB" sz="2000" smtClean="0"/>
              <a:t>Type 1 external metrics</a:t>
            </a:r>
          </a:p>
          <a:p>
            <a:pPr lvl="1"/>
            <a:r>
              <a:rPr lang="en-GB" sz="2000" smtClean="0"/>
              <a:t>Type 2 external metrics (Cisco IOS default)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55AF-FAC4-4250-9471-AF55D9D6D004}" type="slidenum">
              <a:rPr lang="en-US"/>
              <a:pPr/>
              <a:t>11</a:t>
            </a:fld>
            <a:endParaRPr lang="en-US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>
            <a:off x="3157538" y="5308600"/>
            <a:ext cx="0" cy="101600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6"/>
          <p:cNvSpPr>
            <a:spLocks noChangeShapeType="1"/>
          </p:cNvSpPr>
          <p:nvPr/>
        </p:nvSpPr>
        <p:spPr bwMode="auto">
          <a:xfrm flipH="1">
            <a:off x="3173413" y="5821363"/>
            <a:ext cx="862012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5746750" y="4787900"/>
            <a:ext cx="1588" cy="1817688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>
            <a:off x="5008563" y="5805488"/>
            <a:ext cx="723900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111875" y="4891088"/>
            <a:ext cx="1392238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RIP</a:t>
            </a:r>
          </a:p>
          <a:p>
            <a:pPr defTabSz="790575"/>
            <a:r>
              <a:rPr lang="en-GB" b="0">
                <a:latin typeface="Verdana" pitchFamily="-65" charset="0"/>
              </a:rPr>
              <a:t>EIGRP</a:t>
            </a:r>
          </a:p>
          <a:p>
            <a:pPr defTabSz="790575"/>
            <a:r>
              <a:rPr lang="en-GB" b="0">
                <a:latin typeface="Verdana" pitchFamily="-65" charset="0"/>
              </a:rPr>
              <a:t>BGP</a:t>
            </a:r>
          </a:p>
          <a:p>
            <a:pPr defTabSz="790575"/>
            <a:r>
              <a:rPr lang="en-GB" b="0">
                <a:latin typeface="Verdana" pitchFamily="-65" charset="0"/>
              </a:rPr>
              <a:t>Static</a:t>
            </a:r>
          </a:p>
          <a:p>
            <a:pPr defTabSz="790575"/>
            <a:r>
              <a:rPr lang="en-GB" b="0">
                <a:latin typeface="Verdana" pitchFamily="-65" charset="0"/>
              </a:rPr>
              <a:t>Connected</a:t>
            </a:r>
          </a:p>
          <a:p>
            <a:pPr defTabSz="790575"/>
            <a:r>
              <a:rPr lang="en-GB" b="0">
                <a:latin typeface="Verdana" pitchFamily="-65" charset="0"/>
              </a:rPr>
              <a:t>etc.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2303463" y="5657850"/>
            <a:ext cx="785812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OSPF</a:t>
            </a:r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4522788" y="5154613"/>
            <a:ext cx="0" cy="1057275"/>
          </a:xfrm>
          <a:prstGeom prst="line">
            <a:avLst/>
          </a:prstGeom>
          <a:noFill/>
          <a:ln w="25399">
            <a:solidFill>
              <a:schemeClr val="bg2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862388" y="6143625"/>
            <a:ext cx="156368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Redistribute</a:t>
            </a:r>
          </a:p>
        </p:txBody>
      </p:sp>
      <p:pic>
        <p:nvPicPr>
          <p:cNvPr id="41998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4150" y="5589588"/>
            <a:ext cx="10080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4284663" y="5794375"/>
            <a:ext cx="4889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R2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External Routes</a:t>
            </a:r>
          </a:p>
        </p:txBody>
      </p:sp>
      <p:sp>
        <p:nvSpPr>
          <p:cNvPr id="44035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Type 1 external metric: metrics are added to the summarised internal link cost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A31EC-6C7A-44DC-A063-F22C2271E4FB}" type="slidenum">
              <a:rPr lang="en-US"/>
              <a:pPr/>
              <a:t>12</a:t>
            </a:fld>
            <a:endParaRPr lang="en-US"/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838200" y="5334000"/>
            <a:ext cx="3733800" cy="111283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519113" y="5511800"/>
            <a:ext cx="17621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latin typeface="Verdana" pitchFamily="-65" charset="0"/>
              </a:rPr>
              <a:t>     Network	</a:t>
            </a:r>
          </a:p>
          <a:p>
            <a:pPr algn="ctr" defTabSz="790575"/>
            <a:r>
              <a:rPr lang="en-GB" b="0">
                <a:latin typeface="Verdana" pitchFamily="-65" charset="0"/>
              </a:rPr>
              <a:t>N1</a:t>
            </a:r>
          </a:p>
          <a:p>
            <a:pPr algn="ctr" defTabSz="790575"/>
            <a:r>
              <a:rPr lang="en-GB" b="0">
                <a:latin typeface="Verdana" pitchFamily="-65" charset="0"/>
              </a:rPr>
              <a:t>N1</a:t>
            </a:r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2101850" y="5511800"/>
            <a:ext cx="962025" cy="9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latin typeface="Verdana" pitchFamily="-65" charset="0"/>
              </a:rPr>
              <a:t>Type 1</a:t>
            </a:r>
          </a:p>
          <a:p>
            <a:pPr algn="ctr" defTabSz="790575"/>
            <a:r>
              <a:rPr lang="en-GB" b="0">
                <a:latin typeface="Verdana" pitchFamily="-65" charset="0"/>
              </a:rPr>
              <a:t>11</a:t>
            </a:r>
          </a:p>
          <a:p>
            <a:pPr algn="ctr" defTabSz="790575"/>
            <a:r>
              <a:rPr lang="en-GB" b="0">
                <a:latin typeface="Verdana" pitchFamily="-65" charset="0"/>
              </a:rPr>
              <a:t>10</a:t>
            </a:r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233738" y="5500688"/>
            <a:ext cx="1246187" cy="912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latin typeface="Verdana" pitchFamily="-65" charset="0"/>
              </a:rPr>
              <a:t>Next Hop</a:t>
            </a:r>
          </a:p>
          <a:p>
            <a:pPr algn="ctr" defTabSz="790575"/>
            <a:r>
              <a:rPr lang="en-GB" b="0">
                <a:latin typeface="Verdana" pitchFamily="-65" charset="0"/>
              </a:rPr>
              <a:t>R2</a:t>
            </a:r>
          </a:p>
          <a:p>
            <a:pPr algn="ctr" defTabSz="790575"/>
            <a:r>
              <a:rPr lang="en-GB" b="0">
                <a:latin typeface="Verdana" pitchFamily="-65" charset="0"/>
              </a:rPr>
              <a:t>R3</a:t>
            </a:r>
          </a:p>
        </p:txBody>
      </p:sp>
      <p:sp>
        <p:nvSpPr>
          <p:cNvPr id="44041" name="Freeform 9"/>
          <p:cNvSpPr>
            <a:spLocks/>
          </p:cNvSpPr>
          <p:nvPr/>
        </p:nvSpPr>
        <p:spPr bwMode="auto">
          <a:xfrm>
            <a:off x="838200" y="4267200"/>
            <a:ext cx="3736975" cy="1082675"/>
          </a:xfrm>
          <a:custGeom>
            <a:avLst/>
            <a:gdLst>
              <a:gd name="T0" fmla="*/ 0 w 2097"/>
              <a:gd name="T1" fmla="*/ 606 h 607"/>
              <a:gd name="T2" fmla="*/ 2096 w 2097"/>
              <a:gd name="T3" fmla="*/ 606 h 607"/>
              <a:gd name="T4" fmla="*/ 911 w 2097"/>
              <a:gd name="T5" fmla="*/ 0 h 607"/>
              <a:gd name="T6" fmla="*/ 0 w 2097"/>
              <a:gd name="T7" fmla="*/ 606 h 607"/>
              <a:gd name="T8" fmla="*/ 0 60000 65536"/>
              <a:gd name="T9" fmla="*/ 0 60000 65536"/>
              <a:gd name="T10" fmla="*/ 0 60000 65536"/>
              <a:gd name="T11" fmla="*/ 0 60000 65536"/>
              <a:gd name="T12" fmla="*/ 0 w 2097"/>
              <a:gd name="T13" fmla="*/ 0 h 607"/>
              <a:gd name="T14" fmla="*/ 2097 w 2097"/>
              <a:gd name="T15" fmla="*/ 607 h 6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97" h="607">
                <a:moveTo>
                  <a:pt x="0" y="606"/>
                </a:moveTo>
                <a:lnTo>
                  <a:pt x="2096" y="606"/>
                </a:lnTo>
                <a:lnTo>
                  <a:pt x="911" y="0"/>
                </a:lnTo>
                <a:lnTo>
                  <a:pt x="0" y="606"/>
                </a:lnTo>
              </a:path>
            </a:pathLst>
          </a:custGeom>
          <a:solidFill>
            <a:schemeClr val="bg1">
              <a:lumMod val="85000"/>
            </a:schemeClr>
          </a:solidFill>
          <a:ln w="12700" cap="rnd">
            <a:noFill/>
            <a:round/>
            <a:headEnd/>
            <a:tailEnd/>
          </a:ln>
        </p:spPr>
        <p:txBody>
          <a:bodyPr lIns="209475" tIns="104737" rIns="209475" bIns="104737">
            <a:spAutoFit/>
          </a:bodyPr>
          <a:lstStyle/>
          <a:p>
            <a:pPr>
              <a:defRPr/>
            </a:pPr>
            <a:endParaRPr lang="en-US">
              <a:latin typeface="Arial" pitchFamily="-84" charset="0"/>
              <a:ea typeface="+mn-ea"/>
            </a:endParaRPr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3354388" y="3154363"/>
            <a:ext cx="16922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9475" tIns="104737" rIns="209475" bIns="104737">
            <a:spAutoFit/>
          </a:bodyPr>
          <a:lstStyle/>
          <a:p>
            <a:pPr defTabSz="1028700"/>
            <a:r>
              <a:rPr lang="en-GB" sz="2000" b="0">
                <a:latin typeface="Verdana" pitchFamily="-65" charset="0"/>
              </a:rPr>
              <a:t>Cost = 10</a:t>
            </a:r>
          </a:p>
        </p:txBody>
      </p:sp>
      <p:sp>
        <p:nvSpPr>
          <p:cNvPr id="44043" name="Line 13"/>
          <p:cNvSpPr>
            <a:spLocks noChangeShapeType="1"/>
          </p:cNvSpPr>
          <p:nvPr/>
        </p:nvSpPr>
        <p:spPr bwMode="auto">
          <a:xfrm>
            <a:off x="1403350" y="3573463"/>
            <a:ext cx="0" cy="1017587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lIns="209475" tIns="104737" rIns="209475" bIns="104737">
            <a:spAutoFit/>
          </a:bodyPr>
          <a:lstStyle/>
          <a:p>
            <a:endParaRPr lang="en-US"/>
          </a:p>
        </p:txBody>
      </p:sp>
      <p:sp>
        <p:nvSpPr>
          <p:cNvPr id="44044" name="Line 14"/>
          <p:cNvSpPr>
            <a:spLocks noChangeShapeType="1"/>
          </p:cNvSpPr>
          <p:nvPr/>
        </p:nvSpPr>
        <p:spPr bwMode="auto">
          <a:xfrm flipH="1" flipV="1">
            <a:off x="1403350" y="4076700"/>
            <a:ext cx="720725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lIns="209475" tIns="104737" rIns="209475" bIns="104737">
            <a:spAutoFit/>
          </a:bodyPr>
          <a:lstStyle/>
          <a:p>
            <a:endParaRPr lang="en-US"/>
          </a:p>
        </p:txBody>
      </p:sp>
      <p:sp>
        <p:nvSpPr>
          <p:cNvPr id="44045" name="Rectangle 16"/>
          <p:cNvSpPr>
            <a:spLocks noChangeArrowheads="1"/>
          </p:cNvSpPr>
          <p:nvPr/>
        </p:nvSpPr>
        <p:spPr bwMode="auto">
          <a:xfrm>
            <a:off x="6330950" y="2924175"/>
            <a:ext cx="267493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9475" tIns="104737" rIns="209475" bIns="104737">
            <a:spAutoFit/>
          </a:bodyPr>
          <a:lstStyle/>
          <a:p>
            <a:pPr algn="r" defTabSz="1028700"/>
            <a:r>
              <a:rPr lang="en-GB" sz="2000" b="0">
                <a:latin typeface="Verdana" pitchFamily="-65" charset="0"/>
              </a:rPr>
              <a:t>to N1   </a:t>
            </a:r>
          </a:p>
          <a:p>
            <a:pPr algn="r" defTabSz="1028700"/>
            <a:r>
              <a:rPr lang="en-GB" sz="2000" b="0">
                <a:latin typeface="Verdana" pitchFamily="-65" charset="0"/>
              </a:rPr>
              <a:t>External Cost = 1</a:t>
            </a:r>
          </a:p>
        </p:txBody>
      </p:sp>
      <p:sp>
        <p:nvSpPr>
          <p:cNvPr id="44046" name="Rectangle 17"/>
          <p:cNvSpPr>
            <a:spLocks noChangeArrowheads="1"/>
          </p:cNvSpPr>
          <p:nvPr/>
        </p:nvSpPr>
        <p:spPr bwMode="auto">
          <a:xfrm>
            <a:off x="6330950" y="4221163"/>
            <a:ext cx="2674938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9475" tIns="104737" rIns="209475" bIns="104737">
            <a:spAutoFit/>
          </a:bodyPr>
          <a:lstStyle/>
          <a:p>
            <a:pPr algn="r" defTabSz="1028700"/>
            <a:r>
              <a:rPr lang="en-GB" sz="2000" b="0">
                <a:latin typeface="Verdana" pitchFamily="-65" charset="0"/>
              </a:rPr>
              <a:t>to N1   </a:t>
            </a:r>
          </a:p>
          <a:p>
            <a:pPr algn="r" defTabSz="1028700"/>
            <a:r>
              <a:rPr lang="en-GB" sz="2000" b="0">
                <a:latin typeface="Verdana" pitchFamily="-65" charset="0"/>
              </a:rPr>
              <a:t>External Cost = 2</a:t>
            </a:r>
          </a:p>
        </p:txBody>
      </p:sp>
      <p:sp>
        <p:nvSpPr>
          <p:cNvPr id="44047" name="Freeform 18"/>
          <p:cNvSpPr>
            <a:spLocks/>
          </p:cNvSpPr>
          <p:nvPr/>
        </p:nvSpPr>
        <p:spPr bwMode="auto">
          <a:xfrm>
            <a:off x="5867400" y="4283075"/>
            <a:ext cx="1852613" cy="369888"/>
          </a:xfrm>
          <a:custGeom>
            <a:avLst/>
            <a:gdLst>
              <a:gd name="T0" fmla="*/ 0 w 984"/>
              <a:gd name="T1" fmla="*/ 584677040 h 233"/>
              <a:gd name="T2" fmla="*/ 1765259661 w 984"/>
              <a:gd name="T3" fmla="*/ 257056285 h 233"/>
              <a:gd name="T4" fmla="*/ 1658918922 w 984"/>
              <a:gd name="T5" fmla="*/ 463709377 h 233"/>
              <a:gd name="T6" fmla="*/ 2147483647 w 984"/>
              <a:gd name="T7" fmla="*/ 0 h 233"/>
              <a:gd name="T8" fmla="*/ 0 60000 65536"/>
              <a:gd name="T9" fmla="*/ 0 60000 65536"/>
              <a:gd name="T10" fmla="*/ 0 60000 65536"/>
              <a:gd name="T11" fmla="*/ 0 60000 65536"/>
              <a:gd name="T12" fmla="*/ 0 w 984"/>
              <a:gd name="T13" fmla="*/ 0 h 233"/>
              <a:gd name="T14" fmla="*/ 984 w 984"/>
              <a:gd name="T15" fmla="*/ 233 h 2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" h="233">
                <a:moveTo>
                  <a:pt x="0" y="232"/>
                </a:moveTo>
                <a:lnTo>
                  <a:pt x="498" y="102"/>
                </a:lnTo>
                <a:lnTo>
                  <a:pt x="468" y="184"/>
                </a:lnTo>
                <a:lnTo>
                  <a:pt x="983" y="0"/>
                </a:lnTo>
              </a:path>
            </a:pathLst>
          </a:custGeom>
          <a:noFill/>
          <a:ln w="25399" cap="rnd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lIns="209475" tIns="104737" rIns="209475" bIns="104737">
            <a:spAutoFit/>
          </a:bodyPr>
          <a:lstStyle/>
          <a:p>
            <a:endParaRPr lang="en-US"/>
          </a:p>
        </p:txBody>
      </p:sp>
      <p:sp>
        <p:nvSpPr>
          <p:cNvPr id="44048" name="Freeform 22"/>
          <p:cNvSpPr>
            <a:spLocks/>
          </p:cNvSpPr>
          <p:nvPr/>
        </p:nvSpPr>
        <p:spPr bwMode="auto">
          <a:xfrm>
            <a:off x="5867400" y="3044825"/>
            <a:ext cx="1824038" cy="384175"/>
          </a:xfrm>
          <a:custGeom>
            <a:avLst/>
            <a:gdLst>
              <a:gd name="T0" fmla="*/ 0 w 984"/>
              <a:gd name="T1" fmla="*/ 653042862 h 225"/>
              <a:gd name="T2" fmla="*/ 1711223845 w 984"/>
              <a:gd name="T3" fmla="*/ 285706679 h 225"/>
              <a:gd name="T4" fmla="*/ 1608137892 w 984"/>
              <a:gd name="T5" fmla="*/ 536427821 h 225"/>
              <a:gd name="T6" fmla="*/ 2147483647 w 984"/>
              <a:gd name="T7" fmla="*/ 0 h 225"/>
              <a:gd name="T8" fmla="*/ 0 60000 65536"/>
              <a:gd name="T9" fmla="*/ 0 60000 65536"/>
              <a:gd name="T10" fmla="*/ 0 60000 65536"/>
              <a:gd name="T11" fmla="*/ 0 60000 65536"/>
              <a:gd name="T12" fmla="*/ 0 w 984"/>
              <a:gd name="T13" fmla="*/ 0 h 225"/>
              <a:gd name="T14" fmla="*/ 984 w 984"/>
              <a:gd name="T15" fmla="*/ 225 h 2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84" h="225">
                <a:moveTo>
                  <a:pt x="0" y="224"/>
                </a:moveTo>
                <a:lnTo>
                  <a:pt x="498" y="98"/>
                </a:lnTo>
                <a:lnTo>
                  <a:pt x="468" y="184"/>
                </a:lnTo>
                <a:lnTo>
                  <a:pt x="983" y="0"/>
                </a:lnTo>
              </a:path>
            </a:pathLst>
          </a:custGeom>
          <a:noFill/>
          <a:ln w="25399" cap="rnd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lIns="209475" tIns="104737" rIns="209475" bIns="104737">
            <a:spAutoFit/>
          </a:bodyPr>
          <a:lstStyle/>
          <a:p>
            <a:endParaRPr lang="en-US"/>
          </a:p>
        </p:txBody>
      </p:sp>
      <p:sp>
        <p:nvSpPr>
          <p:cNvPr id="44049" name="Freeform 24"/>
          <p:cNvSpPr>
            <a:spLocks/>
          </p:cNvSpPr>
          <p:nvPr/>
        </p:nvSpPr>
        <p:spPr bwMode="auto">
          <a:xfrm>
            <a:off x="2916238" y="3500438"/>
            <a:ext cx="2087562" cy="504825"/>
          </a:xfrm>
          <a:custGeom>
            <a:avLst/>
            <a:gdLst>
              <a:gd name="T0" fmla="*/ 0 w 1111"/>
              <a:gd name="T1" fmla="*/ 923350625 h 275"/>
              <a:gd name="T2" fmla="*/ 1963022298 w 1111"/>
              <a:gd name="T3" fmla="*/ 262852281 h 275"/>
              <a:gd name="T4" fmla="*/ 1814737752 w 1111"/>
              <a:gd name="T5" fmla="*/ 545923262 h 275"/>
              <a:gd name="T6" fmla="*/ 2147483647 w 1111"/>
              <a:gd name="T7" fmla="*/ 0 h 275"/>
              <a:gd name="T8" fmla="*/ 0 60000 65536"/>
              <a:gd name="T9" fmla="*/ 0 60000 65536"/>
              <a:gd name="T10" fmla="*/ 0 60000 65536"/>
              <a:gd name="T11" fmla="*/ 0 60000 65536"/>
              <a:gd name="T12" fmla="*/ 0 w 1111"/>
              <a:gd name="T13" fmla="*/ 0 h 275"/>
              <a:gd name="T14" fmla="*/ 1111 w 1111"/>
              <a:gd name="T15" fmla="*/ 275 h 27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11" h="275">
                <a:moveTo>
                  <a:pt x="0" y="274"/>
                </a:moveTo>
                <a:lnTo>
                  <a:pt x="556" y="78"/>
                </a:lnTo>
                <a:lnTo>
                  <a:pt x="514" y="162"/>
                </a:lnTo>
                <a:lnTo>
                  <a:pt x="1110" y="0"/>
                </a:lnTo>
              </a:path>
            </a:pathLst>
          </a:custGeom>
          <a:noFill/>
          <a:ln w="25399" cap="rnd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lIns="209475" tIns="104737" rIns="209475" bIns="104737">
            <a:spAutoFit/>
          </a:bodyPr>
          <a:lstStyle/>
          <a:p>
            <a:endParaRPr lang="en-US"/>
          </a:p>
        </p:txBody>
      </p:sp>
      <p:sp>
        <p:nvSpPr>
          <p:cNvPr id="44050" name="Freeform 25"/>
          <p:cNvSpPr>
            <a:spLocks/>
          </p:cNvSpPr>
          <p:nvPr/>
        </p:nvSpPr>
        <p:spPr bwMode="auto">
          <a:xfrm>
            <a:off x="2916238" y="4149725"/>
            <a:ext cx="2087562" cy="574675"/>
          </a:xfrm>
          <a:custGeom>
            <a:avLst/>
            <a:gdLst>
              <a:gd name="T0" fmla="*/ 0 w 1134"/>
              <a:gd name="T1" fmla="*/ 0 h 284"/>
              <a:gd name="T2" fmla="*/ 1904535830 w 1134"/>
              <a:gd name="T3" fmla="*/ 626468596 h 284"/>
              <a:gd name="T4" fmla="*/ 1806258418 w 1134"/>
              <a:gd name="T5" fmla="*/ 257958252 h 284"/>
              <a:gd name="T6" fmla="*/ 2147483647 w 1134"/>
              <a:gd name="T7" fmla="*/ 1158761315 h 284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284"/>
              <a:gd name="T14" fmla="*/ 1134 w 1134"/>
              <a:gd name="T15" fmla="*/ 284 h 2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284">
                <a:moveTo>
                  <a:pt x="0" y="0"/>
                </a:moveTo>
                <a:lnTo>
                  <a:pt x="562" y="153"/>
                </a:lnTo>
                <a:lnTo>
                  <a:pt x="533" y="63"/>
                </a:lnTo>
                <a:lnTo>
                  <a:pt x="1133" y="283"/>
                </a:lnTo>
              </a:path>
            </a:pathLst>
          </a:custGeom>
          <a:noFill/>
          <a:ln w="25399" cap="rnd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lIns="209475" tIns="104737" rIns="209475" bIns="104737">
            <a:spAutoFit/>
          </a:bodyPr>
          <a:lstStyle/>
          <a:p>
            <a:endParaRPr lang="en-US"/>
          </a:p>
        </p:txBody>
      </p:sp>
      <p:sp>
        <p:nvSpPr>
          <p:cNvPr id="44051" name="Rectangle 26"/>
          <p:cNvSpPr>
            <a:spLocks noChangeArrowheads="1"/>
          </p:cNvSpPr>
          <p:nvPr/>
        </p:nvSpPr>
        <p:spPr bwMode="auto">
          <a:xfrm>
            <a:off x="3395663" y="4516438"/>
            <a:ext cx="15303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9475" tIns="104737" rIns="209475" bIns="104737">
            <a:spAutoFit/>
          </a:bodyPr>
          <a:lstStyle/>
          <a:p>
            <a:pPr defTabSz="1028700"/>
            <a:r>
              <a:rPr lang="en-GB" sz="2000" b="0">
                <a:latin typeface="Verdana" pitchFamily="-65" charset="0"/>
              </a:rPr>
              <a:t>Cost = 8</a:t>
            </a:r>
          </a:p>
        </p:txBody>
      </p:sp>
      <p:sp>
        <p:nvSpPr>
          <p:cNvPr id="44052" name="Line 28"/>
          <p:cNvSpPr>
            <a:spLocks noChangeShapeType="1"/>
          </p:cNvSpPr>
          <p:nvPr/>
        </p:nvSpPr>
        <p:spPr bwMode="auto">
          <a:xfrm flipV="1">
            <a:off x="4125913" y="6261100"/>
            <a:ext cx="1087437" cy="3175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Rectangle 29"/>
          <p:cNvSpPr>
            <a:spLocks noChangeArrowheads="1"/>
          </p:cNvSpPr>
          <p:nvPr/>
        </p:nvSpPr>
        <p:spPr bwMode="auto">
          <a:xfrm>
            <a:off x="5341938" y="6053138"/>
            <a:ext cx="1909762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Selected Route</a:t>
            </a:r>
          </a:p>
        </p:txBody>
      </p:sp>
      <p:pic>
        <p:nvPicPr>
          <p:cNvPr id="44054" name="Picture 30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2213" y="4437063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55" name="Text Box 31"/>
          <p:cNvSpPr txBox="1">
            <a:spLocks noChangeArrowheads="1"/>
          </p:cNvSpPr>
          <p:nvPr/>
        </p:nvSpPr>
        <p:spPr bwMode="auto">
          <a:xfrm>
            <a:off x="5292725" y="4641850"/>
            <a:ext cx="4889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R3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  <p:pic>
        <p:nvPicPr>
          <p:cNvPr id="44056" name="Picture 3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78025" y="3789363"/>
            <a:ext cx="10080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57" name="Text Box 33"/>
          <p:cNvSpPr txBox="1">
            <a:spLocks noChangeArrowheads="1"/>
          </p:cNvSpPr>
          <p:nvPr/>
        </p:nvSpPr>
        <p:spPr bwMode="auto">
          <a:xfrm>
            <a:off x="2268538" y="3994150"/>
            <a:ext cx="4889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R1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  <p:pic>
        <p:nvPicPr>
          <p:cNvPr id="44058" name="Picture 3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88" y="3213100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4059" name="Text Box 35"/>
          <p:cNvSpPr txBox="1">
            <a:spLocks noChangeArrowheads="1"/>
          </p:cNvSpPr>
          <p:nvPr/>
        </p:nvSpPr>
        <p:spPr bwMode="auto">
          <a:xfrm>
            <a:off x="5219700" y="3417888"/>
            <a:ext cx="4889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R2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External Routes</a:t>
            </a:r>
          </a:p>
        </p:txBody>
      </p:sp>
      <p:sp>
        <p:nvSpPr>
          <p:cNvPr id="46083" name="Rectangle 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Type 2 external metric: metrics are compared without adding to the internal link cost</a:t>
            </a:r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EFDF0-CDA2-46C5-BF14-83FC10751ABF}" type="slidenum">
              <a:rPr lang="en-US"/>
              <a:pPr/>
              <a:t>13</a:t>
            </a:fld>
            <a:endParaRPr lang="en-US"/>
          </a:p>
        </p:txBody>
      </p:sp>
      <p:grpSp>
        <p:nvGrpSpPr>
          <p:cNvPr id="46085" name="Group 36"/>
          <p:cNvGrpSpPr>
            <a:grpSpLocks/>
          </p:cNvGrpSpPr>
          <p:nvPr/>
        </p:nvGrpSpPr>
        <p:grpSpPr bwMode="auto">
          <a:xfrm>
            <a:off x="519113" y="2924175"/>
            <a:ext cx="8475662" cy="3522663"/>
            <a:chOff x="327" y="1842"/>
            <a:chExt cx="5339" cy="2219"/>
          </a:xfrm>
        </p:grpSpPr>
        <p:sp>
          <p:nvSpPr>
            <p:cNvPr id="46107" name="Freeform 35"/>
            <p:cNvSpPr>
              <a:spLocks/>
            </p:cNvSpPr>
            <p:nvPr/>
          </p:nvSpPr>
          <p:spPr bwMode="auto">
            <a:xfrm>
              <a:off x="528" y="2688"/>
              <a:ext cx="2354" cy="682"/>
            </a:xfrm>
            <a:custGeom>
              <a:avLst/>
              <a:gdLst>
                <a:gd name="T0" fmla="*/ 0 w 2097"/>
                <a:gd name="T1" fmla="*/ 606 h 607"/>
                <a:gd name="T2" fmla="*/ 2096 w 2097"/>
                <a:gd name="T3" fmla="*/ 606 h 607"/>
                <a:gd name="T4" fmla="*/ 911 w 2097"/>
                <a:gd name="T5" fmla="*/ 0 h 607"/>
                <a:gd name="T6" fmla="*/ 0 w 2097"/>
                <a:gd name="T7" fmla="*/ 606 h 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097"/>
                <a:gd name="T13" fmla="*/ 0 h 607"/>
                <a:gd name="T14" fmla="*/ 2097 w 2097"/>
                <a:gd name="T15" fmla="*/ 607 h 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097" h="607">
                  <a:moveTo>
                    <a:pt x="0" y="606"/>
                  </a:moveTo>
                  <a:lnTo>
                    <a:pt x="2096" y="606"/>
                  </a:lnTo>
                  <a:lnTo>
                    <a:pt x="911" y="0"/>
                  </a:lnTo>
                  <a:lnTo>
                    <a:pt x="0" y="606"/>
                  </a:lnTo>
                </a:path>
              </a:pathLst>
            </a:custGeom>
            <a:solidFill>
              <a:schemeClr val="bg1">
                <a:lumMod val="85000"/>
              </a:schemeClr>
            </a:solidFill>
            <a:ln w="12700" cap="rnd">
              <a:noFill/>
              <a:round/>
              <a:headEnd/>
              <a:tailEnd/>
            </a:ln>
          </p:spPr>
          <p:txBody>
            <a:bodyPr lIns="209475" tIns="104737" rIns="209475" bIns="104737">
              <a:spAutoFit/>
            </a:bodyPr>
            <a:lstStyle/>
            <a:p>
              <a:pPr>
                <a:defRPr/>
              </a:pPr>
              <a:endParaRPr lang="en-US">
                <a:latin typeface="Arial" pitchFamily="-84" charset="0"/>
                <a:ea typeface="+mn-ea"/>
              </a:endParaRPr>
            </a:p>
          </p:txBody>
        </p:sp>
        <p:sp>
          <p:nvSpPr>
            <p:cNvPr id="46087" name="Rectangle 10"/>
            <p:cNvSpPr>
              <a:spLocks noChangeArrowheads="1"/>
            </p:cNvSpPr>
            <p:nvPr/>
          </p:nvSpPr>
          <p:spPr bwMode="auto">
            <a:xfrm>
              <a:off x="2113" y="1987"/>
              <a:ext cx="1066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9475" tIns="104737" rIns="209475" bIns="104737">
              <a:spAutoFit/>
            </a:bodyPr>
            <a:lstStyle/>
            <a:p>
              <a:pPr defTabSz="1028700"/>
              <a:r>
                <a:rPr lang="en-GB" sz="2000" b="0">
                  <a:latin typeface="Verdana" pitchFamily="-65" charset="0"/>
                </a:rPr>
                <a:t>Cost = 10</a:t>
              </a:r>
            </a:p>
          </p:txBody>
        </p:sp>
        <p:sp>
          <p:nvSpPr>
            <p:cNvPr id="46088" name="Line 11"/>
            <p:cNvSpPr>
              <a:spLocks noChangeShapeType="1"/>
            </p:cNvSpPr>
            <p:nvPr/>
          </p:nvSpPr>
          <p:spPr bwMode="auto">
            <a:xfrm>
              <a:off x="884" y="2251"/>
              <a:ext cx="0" cy="641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209475" tIns="104737" rIns="209475" bIns="104737">
              <a:spAutoFit/>
            </a:bodyPr>
            <a:lstStyle/>
            <a:p>
              <a:endParaRPr lang="en-US"/>
            </a:p>
          </p:txBody>
        </p:sp>
        <p:sp>
          <p:nvSpPr>
            <p:cNvPr id="46089" name="Line 12"/>
            <p:cNvSpPr>
              <a:spLocks noChangeShapeType="1"/>
            </p:cNvSpPr>
            <p:nvPr/>
          </p:nvSpPr>
          <p:spPr bwMode="auto">
            <a:xfrm flipH="1" flipV="1">
              <a:off x="884" y="2568"/>
              <a:ext cx="454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lIns="209475" tIns="104737" rIns="209475" bIns="104737">
              <a:spAutoFit/>
            </a:bodyPr>
            <a:lstStyle/>
            <a:p>
              <a:endParaRPr lang="en-US"/>
            </a:p>
          </p:txBody>
        </p:sp>
        <p:sp>
          <p:nvSpPr>
            <p:cNvPr id="46090" name="Rectangle 13"/>
            <p:cNvSpPr>
              <a:spLocks noChangeArrowheads="1"/>
            </p:cNvSpPr>
            <p:nvPr/>
          </p:nvSpPr>
          <p:spPr bwMode="auto">
            <a:xfrm>
              <a:off x="3981" y="1842"/>
              <a:ext cx="1685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9475" tIns="104737" rIns="209475" bIns="104737">
              <a:spAutoFit/>
            </a:bodyPr>
            <a:lstStyle/>
            <a:p>
              <a:pPr algn="r" defTabSz="1028700"/>
              <a:r>
                <a:rPr lang="en-GB" sz="2000" b="0">
                  <a:latin typeface="Verdana" pitchFamily="-65" charset="0"/>
                </a:rPr>
                <a:t>to N1   </a:t>
              </a:r>
            </a:p>
            <a:p>
              <a:pPr algn="r" defTabSz="1028700"/>
              <a:r>
                <a:rPr lang="en-GB" sz="2000" b="0">
                  <a:latin typeface="Verdana" pitchFamily="-65" charset="0"/>
                </a:rPr>
                <a:t>External Cost = 1</a:t>
              </a:r>
            </a:p>
          </p:txBody>
        </p:sp>
        <p:sp>
          <p:nvSpPr>
            <p:cNvPr id="46091" name="Rectangle 14"/>
            <p:cNvSpPr>
              <a:spLocks noChangeArrowheads="1"/>
            </p:cNvSpPr>
            <p:nvPr/>
          </p:nvSpPr>
          <p:spPr bwMode="auto">
            <a:xfrm>
              <a:off x="3981" y="2659"/>
              <a:ext cx="1685" cy="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9475" tIns="104737" rIns="209475" bIns="104737">
              <a:spAutoFit/>
            </a:bodyPr>
            <a:lstStyle/>
            <a:p>
              <a:pPr algn="r" defTabSz="1028700"/>
              <a:r>
                <a:rPr lang="en-GB" sz="2000" b="0">
                  <a:latin typeface="Verdana" pitchFamily="-65" charset="0"/>
                </a:rPr>
                <a:t>to N1   </a:t>
              </a:r>
            </a:p>
            <a:p>
              <a:pPr algn="r" defTabSz="1028700"/>
              <a:r>
                <a:rPr lang="en-GB" sz="2000" b="0">
                  <a:latin typeface="Verdana" pitchFamily="-65" charset="0"/>
                </a:rPr>
                <a:t>External Cost = 2</a:t>
              </a:r>
            </a:p>
          </p:txBody>
        </p:sp>
        <p:sp>
          <p:nvSpPr>
            <p:cNvPr id="46092" name="Freeform 15"/>
            <p:cNvSpPr>
              <a:spLocks/>
            </p:cNvSpPr>
            <p:nvPr/>
          </p:nvSpPr>
          <p:spPr bwMode="auto">
            <a:xfrm>
              <a:off x="3696" y="2698"/>
              <a:ext cx="1167" cy="233"/>
            </a:xfrm>
            <a:custGeom>
              <a:avLst/>
              <a:gdLst>
                <a:gd name="T0" fmla="*/ 0 w 984"/>
                <a:gd name="T1" fmla="*/ 232 h 233"/>
                <a:gd name="T2" fmla="*/ 701 w 984"/>
                <a:gd name="T3" fmla="*/ 102 h 233"/>
                <a:gd name="T4" fmla="*/ 658 w 984"/>
                <a:gd name="T5" fmla="*/ 184 h 233"/>
                <a:gd name="T6" fmla="*/ 1383 w 984"/>
                <a:gd name="T7" fmla="*/ 0 h 2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"/>
                <a:gd name="T13" fmla="*/ 0 h 233"/>
                <a:gd name="T14" fmla="*/ 984 w 984"/>
                <a:gd name="T15" fmla="*/ 233 h 2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" h="233">
                  <a:moveTo>
                    <a:pt x="0" y="232"/>
                  </a:moveTo>
                  <a:lnTo>
                    <a:pt x="498" y="102"/>
                  </a:lnTo>
                  <a:lnTo>
                    <a:pt x="468" y="184"/>
                  </a:lnTo>
                  <a:lnTo>
                    <a:pt x="983" y="0"/>
                  </a:lnTo>
                </a:path>
              </a:pathLst>
            </a:custGeom>
            <a:noFill/>
            <a:ln w="25399" cap="rnd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lIns="209475" tIns="104737" rIns="209475" bIns="104737">
              <a:spAutoFit/>
            </a:bodyPr>
            <a:lstStyle/>
            <a:p>
              <a:endParaRPr lang="en-US"/>
            </a:p>
          </p:txBody>
        </p:sp>
        <p:sp>
          <p:nvSpPr>
            <p:cNvPr id="46093" name="Freeform 16"/>
            <p:cNvSpPr>
              <a:spLocks/>
            </p:cNvSpPr>
            <p:nvPr/>
          </p:nvSpPr>
          <p:spPr bwMode="auto">
            <a:xfrm>
              <a:off x="3696" y="1918"/>
              <a:ext cx="1149" cy="242"/>
            </a:xfrm>
            <a:custGeom>
              <a:avLst/>
              <a:gdLst>
                <a:gd name="T0" fmla="*/ 0 w 984"/>
                <a:gd name="T1" fmla="*/ 259 h 225"/>
                <a:gd name="T2" fmla="*/ 680 w 984"/>
                <a:gd name="T3" fmla="*/ 113 h 225"/>
                <a:gd name="T4" fmla="*/ 638 w 984"/>
                <a:gd name="T5" fmla="*/ 213 h 225"/>
                <a:gd name="T6" fmla="*/ 1341 w 984"/>
                <a:gd name="T7" fmla="*/ 0 h 22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84"/>
                <a:gd name="T13" fmla="*/ 0 h 225"/>
                <a:gd name="T14" fmla="*/ 984 w 984"/>
                <a:gd name="T15" fmla="*/ 225 h 22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84" h="225">
                  <a:moveTo>
                    <a:pt x="0" y="224"/>
                  </a:moveTo>
                  <a:lnTo>
                    <a:pt x="498" y="98"/>
                  </a:lnTo>
                  <a:lnTo>
                    <a:pt x="468" y="184"/>
                  </a:lnTo>
                  <a:lnTo>
                    <a:pt x="983" y="0"/>
                  </a:lnTo>
                </a:path>
              </a:pathLst>
            </a:custGeom>
            <a:noFill/>
            <a:ln w="25399" cap="rnd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lIns="209475" tIns="104737" rIns="209475" bIns="104737">
              <a:spAutoFit/>
            </a:bodyPr>
            <a:lstStyle/>
            <a:p>
              <a:endParaRPr lang="en-US"/>
            </a:p>
          </p:txBody>
        </p:sp>
        <p:sp>
          <p:nvSpPr>
            <p:cNvPr id="46094" name="Freeform 17"/>
            <p:cNvSpPr>
              <a:spLocks/>
            </p:cNvSpPr>
            <p:nvPr/>
          </p:nvSpPr>
          <p:spPr bwMode="auto">
            <a:xfrm>
              <a:off x="1837" y="2205"/>
              <a:ext cx="1315" cy="318"/>
            </a:xfrm>
            <a:custGeom>
              <a:avLst/>
              <a:gdLst>
                <a:gd name="T0" fmla="*/ 0 w 1111"/>
                <a:gd name="T1" fmla="*/ 367 h 275"/>
                <a:gd name="T2" fmla="*/ 779 w 1111"/>
                <a:gd name="T3" fmla="*/ 104 h 275"/>
                <a:gd name="T4" fmla="*/ 720 w 1111"/>
                <a:gd name="T5" fmla="*/ 216 h 275"/>
                <a:gd name="T6" fmla="*/ 1555 w 1111"/>
                <a:gd name="T7" fmla="*/ 0 h 27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11"/>
                <a:gd name="T13" fmla="*/ 0 h 275"/>
                <a:gd name="T14" fmla="*/ 1111 w 1111"/>
                <a:gd name="T15" fmla="*/ 275 h 27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11" h="275">
                  <a:moveTo>
                    <a:pt x="0" y="274"/>
                  </a:moveTo>
                  <a:lnTo>
                    <a:pt x="556" y="78"/>
                  </a:lnTo>
                  <a:lnTo>
                    <a:pt x="514" y="162"/>
                  </a:lnTo>
                  <a:lnTo>
                    <a:pt x="1110" y="0"/>
                  </a:lnTo>
                </a:path>
              </a:pathLst>
            </a:custGeom>
            <a:noFill/>
            <a:ln w="25399" cap="rnd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lIns="209475" tIns="104737" rIns="209475" bIns="104737">
              <a:spAutoFit/>
            </a:bodyPr>
            <a:lstStyle/>
            <a:p>
              <a:endParaRPr lang="en-US"/>
            </a:p>
          </p:txBody>
        </p:sp>
        <p:sp>
          <p:nvSpPr>
            <p:cNvPr id="46095" name="Freeform 18"/>
            <p:cNvSpPr>
              <a:spLocks/>
            </p:cNvSpPr>
            <p:nvPr/>
          </p:nvSpPr>
          <p:spPr bwMode="auto">
            <a:xfrm>
              <a:off x="1837" y="2614"/>
              <a:ext cx="1315" cy="362"/>
            </a:xfrm>
            <a:custGeom>
              <a:avLst/>
              <a:gdLst>
                <a:gd name="T0" fmla="*/ 0 w 1134"/>
                <a:gd name="T1" fmla="*/ 0 h 284"/>
                <a:gd name="T2" fmla="*/ 756 w 1134"/>
                <a:gd name="T3" fmla="*/ 249 h 284"/>
                <a:gd name="T4" fmla="*/ 717 w 1134"/>
                <a:gd name="T5" fmla="*/ 102 h 284"/>
                <a:gd name="T6" fmla="*/ 1524 w 1134"/>
                <a:gd name="T7" fmla="*/ 460 h 2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34"/>
                <a:gd name="T13" fmla="*/ 0 h 284"/>
                <a:gd name="T14" fmla="*/ 1134 w 1134"/>
                <a:gd name="T15" fmla="*/ 284 h 2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34" h="284">
                  <a:moveTo>
                    <a:pt x="0" y="0"/>
                  </a:moveTo>
                  <a:lnTo>
                    <a:pt x="562" y="153"/>
                  </a:lnTo>
                  <a:lnTo>
                    <a:pt x="533" y="63"/>
                  </a:lnTo>
                  <a:lnTo>
                    <a:pt x="1133" y="283"/>
                  </a:lnTo>
                </a:path>
              </a:pathLst>
            </a:custGeom>
            <a:noFill/>
            <a:ln w="25399" cap="rnd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lIns="209475" tIns="104737" rIns="209475" bIns="104737">
              <a:spAutoFit/>
            </a:bodyPr>
            <a:lstStyle/>
            <a:p>
              <a:endParaRPr lang="en-US"/>
            </a:p>
          </p:txBody>
        </p:sp>
        <p:sp>
          <p:nvSpPr>
            <p:cNvPr id="46096" name="Rectangle 19"/>
            <p:cNvSpPr>
              <a:spLocks noChangeArrowheads="1"/>
            </p:cNvSpPr>
            <p:nvPr/>
          </p:nvSpPr>
          <p:spPr bwMode="auto">
            <a:xfrm>
              <a:off x="2139" y="2845"/>
              <a:ext cx="964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09475" tIns="104737" rIns="209475" bIns="104737">
              <a:spAutoFit/>
            </a:bodyPr>
            <a:lstStyle/>
            <a:p>
              <a:pPr defTabSz="1028700"/>
              <a:r>
                <a:rPr lang="en-GB" sz="2000" b="0">
                  <a:latin typeface="Verdana" pitchFamily="-65" charset="0"/>
                </a:rPr>
                <a:t>Cost = 8</a:t>
              </a:r>
            </a:p>
          </p:txBody>
        </p:sp>
        <p:sp>
          <p:nvSpPr>
            <p:cNvPr id="46097" name="Rectangle 21"/>
            <p:cNvSpPr>
              <a:spLocks noChangeArrowheads="1"/>
            </p:cNvSpPr>
            <p:nvPr/>
          </p:nvSpPr>
          <p:spPr bwMode="auto">
            <a:xfrm>
              <a:off x="3379" y="3612"/>
              <a:ext cx="120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defTabSz="790575"/>
              <a:r>
                <a:rPr lang="en-GB" b="0">
                  <a:latin typeface="Verdana" pitchFamily="-65" charset="0"/>
                </a:rPr>
                <a:t>Selected Route</a:t>
              </a:r>
            </a:p>
          </p:txBody>
        </p:sp>
        <p:pic>
          <p:nvPicPr>
            <p:cNvPr id="46098" name="Picture 2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51" y="2795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6099" name="Text Box 23"/>
            <p:cNvSpPr txBox="1">
              <a:spLocks noChangeArrowheads="1"/>
            </p:cNvSpPr>
            <p:nvPr/>
          </p:nvSpPr>
          <p:spPr bwMode="auto">
            <a:xfrm>
              <a:off x="3334" y="2924"/>
              <a:ext cx="30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solidFill>
                    <a:schemeClr val="bg1"/>
                  </a:solidFill>
                  <a:latin typeface="Verdana" pitchFamily="-65" charset="0"/>
                </a:rPr>
                <a:t>R3</a:t>
              </a:r>
              <a:endParaRPr lang="en-GB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46100" name="Picture 2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6" y="2387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6101" name="Text Box 25"/>
            <p:cNvSpPr txBox="1">
              <a:spLocks noChangeArrowheads="1"/>
            </p:cNvSpPr>
            <p:nvPr/>
          </p:nvSpPr>
          <p:spPr bwMode="auto">
            <a:xfrm>
              <a:off x="1429" y="2516"/>
              <a:ext cx="30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solidFill>
                    <a:schemeClr val="bg1"/>
                  </a:solidFill>
                  <a:latin typeface="Verdana" pitchFamily="-65" charset="0"/>
                </a:rPr>
                <a:t>R1</a:t>
              </a:r>
              <a:endParaRPr lang="en-GB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46102" name="Picture 2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05" y="2024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46103" name="Text Box 27"/>
            <p:cNvSpPr txBox="1">
              <a:spLocks noChangeArrowheads="1"/>
            </p:cNvSpPr>
            <p:nvPr/>
          </p:nvSpPr>
          <p:spPr bwMode="auto">
            <a:xfrm>
              <a:off x="3288" y="2153"/>
              <a:ext cx="308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solidFill>
                    <a:schemeClr val="bg1"/>
                  </a:solidFill>
                  <a:latin typeface="Verdana" pitchFamily="-65" charset="0"/>
                </a:rPr>
                <a:t>R2</a:t>
              </a:r>
              <a:endParaRPr lang="en-GB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32831" name="Rectangle 31"/>
            <p:cNvSpPr>
              <a:spLocks noChangeArrowheads="1"/>
            </p:cNvSpPr>
            <p:nvPr/>
          </p:nvSpPr>
          <p:spPr bwMode="auto">
            <a:xfrm>
              <a:off x="528" y="3360"/>
              <a:ext cx="2352" cy="701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46105" name="Rectangle 32"/>
            <p:cNvSpPr>
              <a:spLocks noChangeArrowheads="1"/>
            </p:cNvSpPr>
            <p:nvPr/>
          </p:nvSpPr>
          <p:spPr bwMode="auto">
            <a:xfrm>
              <a:off x="327" y="3472"/>
              <a:ext cx="1110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     Network	</a:t>
              </a:r>
            </a:p>
            <a:p>
              <a:pPr algn="ctr" defTabSz="790575"/>
              <a:r>
                <a:rPr lang="en-GB" b="0">
                  <a:latin typeface="Verdana" pitchFamily="-65" charset="0"/>
                </a:rPr>
                <a:t>N1</a:t>
              </a:r>
            </a:p>
            <a:p>
              <a:pPr algn="ctr" defTabSz="790575"/>
              <a:r>
                <a:rPr lang="en-GB" b="0">
                  <a:latin typeface="Verdana" pitchFamily="-65" charset="0"/>
                </a:rPr>
                <a:t>N1</a:t>
              </a:r>
            </a:p>
          </p:txBody>
        </p:sp>
        <p:sp>
          <p:nvSpPr>
            <p:cNvPr id="46106" name="Rectangle 33"/>
            <p:cNvSpPr>
              <a:spLocks noChangeArrowheads="1"/>
            </p:cNvSpPr>
            <p:nvPr/>
          </p:nvSpPr>
          <p:spPr bwMode="auto">
            <a:xfrm>
              <a:off x="1324" y="3472"/>
              <a:ext cx="606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Type 1</a:t>
              </a:r>
            </a:p>
            <a:p>
              <a:pPr algn="ctr" defTabSz="790575"/>
              <a:r>
                <a:rPr lang="en-GB" b="0">
                  <a:latin typeface="Verdana" pitchFamily="-65" charset="0"/>
                </a:rPr>
                <a:t>1</a:t>
              </a:r>
            </a:p>
            <a:p>
              <a:pPr algn="ctr" defTabSz="790575"/>
              <a:r>
                <a:rPr lang="en-GB" b="0">
                  <a:latin typeface="Verdana" pitchFamily="-65" charset="0"/>
                </a:rPr>
                <a:t>2</a:t>
              </a:r>
            </a:p>
          </p:txBody>
        </p:sp>
        <p:sp>
          <p:nvSpPr>
            <p:cNvPr id="2" name="Rectangle 34"/>
            <p:cNvSpPr>
              <a:spLocks noChangeArrowheads="1"/>
            </p:cNvSpPr>
            <p:nvPr/>
          </p:nvSpPr>
          <p:spPr bwMode="auto">
            <a:xfrm>
              <a:off x="2037" y="3465"/>
              <a:ext cx="785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Next Hop</a:t>
              </a:r>
            </a:p>
            <a:p>
              <a:pPr algn="ctr" defTabSz="790575"/>
              <a:r>
                <a:rPr lang="en-GB" b="0">
                  <a:latin typeface="Verdana" pitchFamily="-65" charset="0"/>
                </a:rPr>
                <a:t>R2</a:t>
              </a:r>
            </a:p>
            <a:p>
              <a:pPr algn="ctr" defTabSz="790575"/>
              <a:r>
                <a:rPr lang="en-GB" b="0">
                  <a:latin typeface="Verdana" pitchFamily="-65" charset="0"/>
                </a:rPr>
                <a:t>R3</a:t>
              </a:r>
            </a:p>
          </p:txBody>
        </p:sp>
        <p:sp>
          <p:nvSpPr>
            <p:cNvPr id="46108" name="Line 20"/>
            <p:cNvSpPr>
              <a:spLocks noChangeShapeType="1"/>
            </p:cNvSpPr>
            <p:nvPr/>
          </p:nvSpPr>
          <p:spPr bwMode="auto">
            <a:xfrm flipV="1">
              <a:off x="2613" y="3743"/>
              <a:ext cx="685" cy="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stealth" w="med" len="lg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Topology/Link State Database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idx="1"/>
          </p:nvPr>
        </p:nvSpPr>
        <p:spPr>
          <a:xfrm>
            <a:off x="655638" y="1781175"/>
            <a:ext cx="7940675" cy="4695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A router has a separate LS database for each area to which it belongs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All routers belonging to the same area have identical database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SPF calculation is performed separately for each area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LSA flooding is bounded by area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Recommendation:</a:t>
            </a:r>
          </a:p>
          <a:p>
            <a:pPr lvl="1">
              <a:lnSpc>
                <a:spcPct val="90000"/>
              </a:lnSpc>
            </a:pPr>
            <a:r>
              <a:rPr lang="en-GB" sz="2000" smtClean="0">
                <a:solidFill>
                  <a:srgbClr val="FF0000"/>
                </a:solidFill>
              </a:rPr>
              <a:t>Limit the number of areas a router participates in!!</a:t>
            </a:r>
          </a:p>
          <a:p>
            <a:pPr lvl="1">
              <a:lnSpc>
                <a:spcPct val="90000"/>
              </a:lnSpc>
            </a:pPr>
            <a:r>
              <a:rPr lang="en-GB" sz="2000" smtClean="0">
                <a:solidFill>
                  <a:srgbClr val="FF0000"/>
                </a:solidFill>
              </a:rPr>
              <a:t>1 to 3 is fine (typical ISP design)</a:t>
            </a:r>
          </a:p>
          <a:p>
            <a:pPr lvl="1">
              <a:lnSpc>
                <a:spcPct val="90000"/>
              </a:lnSpc>
            </a:pPr>
            <a:r>
              <a:rPr lang="en-GB" sz="2000" smtClean="0">
                <a:solidFill>
                  <a:srgbClr val="FF0000"/>
                </a:solidFill>
              </a:rPr>
              <a:t>&gt;3 can overload the CPU depending on the area topology complexity</a:t>
            </a:r>
            <a:endParaRPr lang="en-GB" sz="2000" smtClean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69378-ED7E-4921-8F55-B93517ADD5D3}" type="slidenum">
              <a:rPr lang="en-US"/>
              <a:pPr/>
              <a:t>14</a:t>
            </a:fld>
            <a:endParaRPr 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Hello Protocol</a:t>
            </a:r>
          </a:p>
        </p:txBody>
      </p:sp>
      <p:sp>
        <p:nvSpPr>
          <p:cNvPr id="50179" name="Rectangle 3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191000" cy="4530725"/>
          </a:xfrm>
        </p:spPr>
        <p:txBody>
          <a:bodyPr/>
          <a:lstStyle/>
          <a:p>
            <a:r>
              <a:rPr lang="en-GB" sz="2400" smtClean="0"/>
              <a:t>Responsible for establishing and maintaining neighbour relationships</a:t>
            </a:r>
          </a:p>
          <a:p>
            <a:r>
              <a:rPr lang="en-GB" sz="2400" smtClean="0"/>
              <a:t>Elects designated router on multi-access networks</a:t>
            </a: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2D6F-53A0-4E67-90C6-552C199D28D0}" type="slidenum">
              <a:rPr lang="en-US"/>
              <a:pPr/>
              <a:t>15</a:t>
            </a:fld>
            <a:endParaRPr lang="en-US"/>
          </a:p>
        </p:txBody>
      </p:sp>
      <p:sp>
        <p:nvSpPr>
          <p:cNvPr id="50181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182" name="Group 38"/>
          <p:cNvGrpSpPr>
            <a:grpSpLocks/>
          </p:cNvGrpSpPr>
          <p:nvPr/>
        </p:nvGrpSpPr>
        <p:grpSpPr bwMode="auto">
          <a:xfrm>
            <a:off x="4486275" y="1989138"/>
            <a:ext cx="4041775" cy="2527300"/>
            <a:chOff x="2826" y="1253"/>
            <a:chExt cx="2546" cy="1592"/>
          </a:xfrm>
        </p:grpSpPr>
        <p:sp>
          <p:nvSpPr>
            <p:cNvPr id="50183" name="Line 39"/>
            <p:cNvSpPr>
              <a:spLocks noChangeShapeType="1"/>
            </p:cNvSpPr>
            <p:nvPr/>
          </p:nvSpPr>
          <p:spPr bwMode="auto">
            <a:xfrm flipV="1">
              <a:off x="3397" y="2119"/>
              <a:ext cx="441" cy="497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4" name="Rectangle 40"/>
            <p:cNvSpPr>
              <a:spLocks noChangeArrowheads="1"/>
            </p:cNvSpPr>
            <p:nvPr/>
          </p:nvSpPr>
          <p:spPr bwMode="auto">
            <a:xfrm>
              <a:off x="4277" y="1494"/>
              <a:ext cx="368" cy="223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0185" name="Rectangle 41"/>
            <p:cNvSpPr>
              <a:spLocks noChangeArrowheads="1"/>
            </p:cNvSpPr>
            <p:nvPr/>
          </p:nvSpPr>
          <p:spPr bwMode="auto">
            <a:xfrm>
              <a:off x="4241" y="1498"/>
              <a:ext cx="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sz="1600" b="0">
                  <a:solidFill>
                    <a:schemeClr val="bg1"/>
                  </a:solidFill>
                  <a:latin typeface="Verdana" pitchFamily="-65" charset="0"/>
                </a:rPr>
                <a:t>Hello</a:t>
              </a:r>
            </a:p>
          </p:txBody>
        </p:sp>
        <p:sp>
          <p:nvSpPr>
            <p:cNvPr id="50186" name="Line 42"/>
            <p:cNvSpPr>
              <a:spLocks noChangeShapeType="1"/>
            </p:cNvSpPr>
            <p:nvPr/>
          </p:nvSpPr>
          <p:spPr bwMode="auto">
            <a:xfrm flipV="1">
              <a:off x="3216" y="2160"/>
              <a:ext cx="285" cy="32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87" name="Rectangle 43"/>
            <p:cNvSpPr>
              <a:spLocks noChangeArrowheads="1"/>
            </p:cNvSpPr>
            <p:nvPr/>
          </p:nvSpPr>
          <p:spPr bwMode="auto">
            <a:xfrm>
              <a:off x="4967" y="2271"/>
              <a:ext cx="370" cy="223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0188" name="Rectangle 44"/>
            <p:cNvSpPr>
              <a:spLocks noChangeArrowheads="1"/>
            </p:cNvSpPr>
            <p:nvPr/>
          </p:nvSpPr>
          <p:spPr bwMode="auto">
            <a:xfrm>
              <a:off x="4933" y="2275"/>
              <a:ext cx="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sz="1600" b="0">
                  <a:solidFill>
                    <a:srgbClr val="FFFFFF"/>
                  </a:solidFill>
                  <a:latin typeface="Verdana" pitchFamily="-65" charset="0"/>
                </a:rPr>
                <a:t>Hello</a:t>
              </a:r>
            </a:p>
          </p:txBody>
        </p:sp>
        <p:sp>
          <p:nvSpPr>
            <p:cNvPr id="50189" name="Line 45"/>
            <p:cNvSpPr>
              <a:spLocks noChangeShapeType="1"/>
            </p:cNvSpPr>
            <p:nvPr/>
          </p:nvSpPr>
          <p:spPr bwMode="auto">
            <a:xfrm flipH="1" flipV="1">
              <a:off x="4224" y="2112"/>
              <a:ext cx="549" cy="492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0" name="Line 46"/>
            <p:cNvSpPr>
              <a:spLocks noChangeShapeType="1"/>
            </p:cNvSpPr>
            <p:nvPr/>
          </p:nvSpPr>
          <p:spPr bwMode="auto">
            <a:xfrm flipV="1">
              <a:off x="3968" y="1503"/>
              <a:ext cx="0" cy="424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991" name="Rectangle 47"/>
            <p:cNvSpPr>
              <a:spLocks noChangeArrowheads="1"/>
            </p:cNvSpPr>
            <p:nvPr/>
          </p:nvSpPr>
          <p:spPr bwMode="auto">
            <a:xfrm>
              <a:off x="2880" y="2160"/>
              <a:ext cx="370" cy="224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0192" name="Rectangle 48"/>
            <p:cNvSpPr>
              <a:spLocks noChangeArrowheads="1"/>
            </p:cNvSpPr>
            <p:nvPr/>
          </p:nvSpPr>
          <p:spPr bwMode="auto">
            <a:xfrm>
              <a:off x="2826" y="2160"/>
              <a:ext cx="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sz="1600" b="0">
                  <a:solidFill>
                    <a:srgbClr val="FFFFFF"/>
                  </a:solidFill>
                  <a:latin typeface="Verdana" pitchFamily="-65" charset="0"/>
                </a:rPr>
                <a:t>Hello</a:t>
              </a:r>
            </a:p>
          </p:txBody>
        </p:sp>
        <p:sp>
          <p:nvSpPr>
            <p:cNvPr id="50193" name="Line 49"/>
            <p:cNvSpPr>
              <a:spLocks noChangeShapeType="1"/>
            </p:cNvSpPr>
            <p:nvPr/>
          </p:nvSpPr>
          <p:spPr bwMode="auto">
            <a:xfrm flipH="1" flipV="1">
              <a:off x="4560" y="2160"/>
              <a:ext cx="319" cy="318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4" name="Line 50"/>
            <p:cNvSpPr>
              <a:spLocks noChangeShapeType="1"/>
            </p:cNvSpPr>
            <p:nvPr/>
          </p:nvSpPr>
          <p:spPr bwMode="auto">
            <a:xfrm>
              <a:off x="4080" y="1536"/>
              <a:ext cx="3" cy="302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95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14" y="2523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0196" name="Picture 5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4" y="1253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0197" name="Picture 5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1" y="2523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0198" name="Picture 5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52" y="1872"/>
              <a:ext cx="81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The Hello Packet</a:t>
            </a:r>
          </a:p>
        </p:txBody>
      </p:sp>
      <p:sp>
        <p:nvSpPr>
          <p:cNvPr id="52227" name="Rectangle 80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822700" cy="453072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mtClean="0"/>
              <a:t>Contains:</a:t>
            </a:r>
          </a:p>
          <a:p>
            <a:pPr lvl="1">
              <a:lnSpc>
                <a:spcPct val="80000"/>
              </a:lnSpc>
            </a:pPr>
            <a:r>
              <a:rPr lang="en-GB" smtClean="0"/>
              <a:t>Router priority</a:t>
            </a:r>
          </a:p>
          <a:p>
            <a:pPr lvl="1">
              <a:lnSpc>
                <a:spcPct val="80000"/>
              </a:lnSpc>
            </a:pPr>
            <a:r>
              <a:rPr lang="en-GB" smtClean="0"/>
              <a:t>Hello interval </a:t>
            </a:r>
          </a:p>
          <a:p>
            <a:pPr lvl="1">
              <a:lnSpc>
                <a:spcPct val="80000"/>
              </a:lnSpc>
            </a:pPr>
            <a:r>
              <a:rPr lang="en-GB" smtClean="0"/>
              <a:t>Router dead interval</a:t>
            </a:r>
          </a:p>
          <a:p>
            <a:pPr lvl="1">
              <a:lnSpc>
                <a:spcPct val="80000"/>
              </a:lnSpc>
            </a:pPr>
            <a:r>
              <a:rPr lang="en-GB" smtClean="0"/>
              <a:t>Network mask</a:t>
            </a:r>
          </a:p>
          <a:p>
            <a:pPr lvl="1">
              <a:lnSpc>
                <a:spcPct val="80000"/>
              </a:lnSpc>
            </a:pPr>
            <a:r>
              <a:rPr lang="en-GB" smtClean="0"/>
              <a:t>List of neighbours</a:t>
            </a:r>
          </a:p>
          <a:p>
            <a:pPr lvl="1">
              <a:lnSpc>
                <a:spcPct val="80000"/>
              </a:lnSpc>
            </a:pPr>
            <a:r>
              <a:rPr lang="en-GB" smtClean="0"/>
              <a:t>DR and BDR</a:t>
            </a:r>
          </a:p>
          <a:p>
            <a:pPr lvl="1">
              <a:lnSpc>
                <a:spcPct val="80000"/>
              </a:lnSpc>
            </a:pPr>
            <a:r>
              <a:rPr lang="en-GB" smtClean="0"/>
              <a:t>Options: E-bit, MC-bit,… (see A.2 of RFC2328)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153F9-1F73-462C-A391-06D6B5AC0B0C}" type="slidenum">
              <a:rPr lang="en-US"/>
              <a:pPr/>
              <a:t>16</a:t>
            </a:fld>
            <a:endParaRPr lang="en-US"/>
          </a:p>
        </p:txBody>
      </p:sp>
      <p:sp>
        <p:nvSpPr>
          <p:cNvPr id="52229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2230" name="Group 82"/>
          <p:cNvGrpSpPr>
            <a:grpSpLocks/>
          </p:cNvGrpSpPr>
          <p:nvPr/>
        </p:nvGrpSpPr>
        <p:grpSpPr bwMode="auto">
          <a:xfrm>
            <a:off x="4486275" y="1989138"/>
            <a:ext cx="4041775" cy="2527300"/>
            <a:chOff x="2826" y="1253"/>
            <a:chExt cx="2546" cy="1592"/>
          </a:xfrm>
        </p:grpSpPr>
        <p:sp>
          <p:nvSpPr>
            <p:cNvPr id="52231" name="Line 55"/>
            <p:cNvSpPr>
              <a:spLocks noChangeShapeType="1"/>
            </p:cNvSpPr>
            <p:nvPr/>
          </p:nvSpPr>
          <p:spPr bwMode="auto">
            <a:xfrm flipV="1">
              <a:off x="3397" y="2119"/>
              <a:ext cx="441" cy="497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5" name="Rectangle 63"/>
            <p:cNvSpPr>
              <a:spLocks noChangeArrowheads="1"/>
            </p:cNvSpPr>
            <p:nvPr/>
          </p:nvSpPr>
          <p:spPr bwMode="auto">
            <a:xfrm>
              <a:off x="4277" y="1494"/>
              <a:ext cx="368" cy="223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2233" name="Rectangle 64"/>
            <p:cNvSpPr>
              <a:spLocks noChangeArrowheads="1"/>
            </p:cNvSpPr>
            <p:nvPr/>
          </p:nvSpPr>
          <p:spPr bwMode="auto">
            <a:xfrm>
              <a:off x="4241" y="1498"/>
              <a:ext cx="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sz="1600" b="0">
                  <a:solidFill>
                    <a:srgbClr val="FFFFFF"/>
                  </a:solidFill>
                  <a:latin typeface="Verdana" pitchFamily="-65" charset="0"/>
                </a:rPr>
                <a:t>Hello</a:t>
              </a:r>
            </a:p>
          </p:txBody>
        </p:sp>
        <p:sp>
          <p:nvSpPr>
            <p:cNvPr id="52234" name="Line 65"/>
            <p:cNvSpPr>
              <a:spLocks noChangeShapeType="1"/>
            </p:cNvSpPr>
            <p:nvPr/>
          </p:nvSpPr>
          <p:spPr bwMode="auto">
            <a:xfrm flipV="1">
              <a:off x="3216" y="2160"/>
              <a:ext cx="285" cy="32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58" name="Rectangle 66"/>
            <p:cNvSpPr>
              <a:spLocks noChangeArrowheads="1"/>
            </p:cNvSpPr>
            <p:nvPr/>
          </p:nvSpPr>
          <p:spPr bwMode="auto">
            <a:xfrm>
              <a:off x="4967" y="2271"/>
              <a:ext cx="370" cy="223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2236" name="Rectangle 67"/>
            <p:cNvSpPr>
              <a:spLocks noChangeArrowheads="1"/>
            </p:cNvSpPr>
            <p:nvPr/>
          </p:nvSpPr>
          <p:spPr bwMode="auto">
            <a:xfrm>
              <a:off x="4933" y="2275"/>
              <a:ext cx="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sz="1600" b="0">
                  <a:solidFill>
                    <a:srgbClr val="FFFFFF"/>
                  </a:solidFill>
                  <a:latin typeface="Verdana" pitchFamily="-65" charset="0"/>
                </a:rPr>
                <a:t>Hello</a:t>
              </a:r>
            </a:p>
          </p:txBody>
        </p:sp>
        <p:sp>
          <p:nvSpPr>
            <p:cNvPr id="52237" name="Line 68"/>
            <p:cNvSpPr>
              <a:spLocks noChangeShapeType="1"/>
            </p:cNvSpPr>
            <p:nvPr/>
          </p:nvSpPr>
          <p:spPr bwMode="auto">
            <a:xfrm flipH="1" flipV="1">
              <a:off x="4224" y="2112"/>
              <a:ext cx="549" cy="492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Line 70"/>
            <p:cNvSpPr>
              <a:spLocks noChangeShapeType="1"/>
            </p:cNvSpPr>
            <p:nvPr/>
          </p:nvSpPr>
          <p:spPr bwMode="auto">
            <a:xfrm flipV="1">
              <a:off x="3968" y="1503"/>
              <a:ext cx="0" cy="424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63" name="Rectangle 71"/>
            <p:cNvSpPr>
              <a:spLocks noChangeArrowheads="1"/>
            </p:cNvSpPr>
            <p:nvPr/>
          </p:nvSpPr>
          <p:spPr bwMode="auto">
            <a:xfrm>
              <a:off x="2880" y="2160"/>
              <a:ext cx="370" cy="224"/>
            </a:xfrm>
            <a:prstGeom prst="rect">
              <a:avLst/>
            </a:prstGeom>
            <a:solidFill>
              <a:schemeClr val="folHlink"/>
            </a:solidFill>
            <a:ln w="12699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7961" dir="2700000" algn="ctr" rotWithShape="0">
                <a:schemeClr val="tx1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2240" name="Rectangle 72"/>
            <p:cNvSpPr>
              <a:spLocks noChangeArrowheads="1"/>
            </p:cNvSpPr>
            <p:nvPr/>
          </p:nvSpPr>
          <p:spPr bwMode="auto">
            <a:xfrm>
              <a:off x="2826" y="2160"/>
              <a:ext cx="43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sz="1600" b="0">
                  <a:solidFill>
                    <a:srgbClr val="FFFFFF"/>
                  </a:solidFill>
                  <a:latin typeface="Verdana" pitchFamily="-65" charset="0"/>
                </a:rPr>
                <a:t>Hello</a:t>
              </a:r>
            </a:p>
          </p:txBody>
        </p:sp>
        <p:sp>
          <p:nvSpPr>
            <p:cNvPr id="52241" name="Line 73"/>
            <p:cNvSpPr>
              <a:spLocks noChangeShapeType="1"/>
            </p:cNvSpPr>
            <p:nvPr/>
          </p:nvSpPr>
          <p:spPr bwMode="auto">
            <a:xfrm flipH="1" flipV="1">
              <a:off x="4560" y="2160"/>
              <a:ext cx="319" cy="318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2" name="Line 74"/>
            <p:cNvSpPr>
              <a:spLocks noChangeShapeType="1"/>
            </p:cNvSpPr>
            <p:nvPr/>
          </p:nvSpPr>
          <p:spPr bwMode="auto">
            <a:xfrm>
              <a:off x="4080" y="1536"/>
              <a:ext cx="3" cy="302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none" w="sm" len="sm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2243" name="Picture 7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14" y="2523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2244" name="Picture 7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04" y="1253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2245" name="Picture 7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421" y="2523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2246" name="Picture 8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52" y="1872"/>
              <a:ext cx="815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Designated Router</a:t>
            </a:r>
          </a:p>
        </p:txBody>
      </p:sp>
      <p:sp>
        <p:nvSpPr>
          <p:cNvPr id="54275" name="Rectangle 31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703388"/>
          </a:xfrm>
        </p:spPr>
        <p:txBody>
          <a:bodyPr rtlCol="0">
            <a:normAutofit fontScale="92500" lnSpcReduction="100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/>
              <a:buChar char="•"/>
              <a:defRPr/>
            </a:pPr>
            <a:r>
              <a:rPr lang="en-GB" smtClean="0">
                <a:ea typeface="+mn-ea"/>
              </a:rPr>
              <a:t>There is ONE designated router per multi-access network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GB" smtClean="0">
                <a:ea typeface="+mn-ea"/>
              </a:rPr>
              <a:t>Generates network link advertisements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Arial"/>
              <a:buChar char="–"/>
              <a:defRPr/>
            </a:pPr>
            <a:r>
              <a:rPr lang="en-GB" smtClean="0">
                <a:ea typeface="+mn-ea"/>
              </a:rPr>
              <a:t>Assists in database synchronization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E40F7-70E1-4D1D-B458-40D1CBDC2696}" type="slidenum">
              <a:rPr lang="en-US"/>
              <a:pPr/>
              <a:t>17</a:t>
            </a:fld>
            <a:endParaRPr lang="en-US"/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1905000" y="4111625"/>
            <a:ext cx="4889500" cy="1785938"/>
            <a:chOff x="1085" y="2166"/>
            <a:chExt cx="2733" cy="996"/>
          </a:xfrm>
        </p:grpSpPr>
        <p:sp>
          <p:nvSpPr>
            <p:cNvPr id="54288" name="Line 6"/>
            <p:cNvSpPr>
              <a:spLocks noChangeShapeType="1"/>
            </p:cNvSpPr>
            <p:nvPr/>
          </p:nvSpPr>
          <p:spPr bwMode="auto">
            <a:xfrm>
              <a:off x="1085" y="2166"/>
              <a:ext cx="0" cy="996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29501" tIns="63481" rIns="129501" bIns="63481">
              <a:spAutoFit/>
            </a:bodyPr>
            <a:lstStyle/>
            <a:p>
              <a:endParaRPr lang="en-US"/>
            </a:p>
          </p:txBody>
        </p:sp>
        <p:sp>
          <p:nvSpPr>
            <p:cNvPr id="54289" name="Line 7"/>
            <p:cNvSpPr>
              <a:spLocks noChangeShapeType="1"/>
            </p:cNvSpPr>
            <p:nvPr/>
          </p:nvSpPr>
          <p:spPr bwMode="auto">
            <a:xfrm>
              <a:off x="1968" y="2166"/>
              <a:ext cx="0" cy="996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29501" tIns="63481" rIns="129501" bIns="63481">
              <a:spAutoFit/>
            </a:bodyPr>
            <a:lstStyle/>
            <a:p>
              <a:endParaRPr lang="en-US"/>
            </a:p>
          </p:txBody>
        </p:sp>
        <p:sp>
          <p:nvSpPr>
            <p:cNvPr id="54290" name="Line 8"/>
            <p:cNvSpPr>
              <a:spLocks noChangeShapeType="1"/>
            </p:cNvSpPr>
            <p:nvPr/>
          </p:nvSpPr>
          <p:spPr bwMode="auto">
            <a:xfrm>
              <a:off x="2893" y="2166"/>
              <a:ext cx="0" cy="996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29501" tIns="63481" rIns="129501" bIns="63481">
              <a:spAutoFit/>
            </a:bodyPr>
            <a:lstStyle/>
            <a:p>
              <a:endParaRPr lang="en-US"/>
            </a:p>
          </p:txBody>
        </p:sp>
        <p:sp>
          <p:nvSpPr>
            <p:cNvPr id="54291" name="Line 9"/>
            <p:cNvSpPr>
              <a:spLocks noChangeShapeType="1"/>
            </p:cNvSpPr>
            <p:nvPr/>
          </p:nvSpPr>
          <p:spPr bwMode="auto">
            <a:xfrm>
              <a:off x="3818" y="2166"/>
              <a:ext cx="0" cy="996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29501" tIns="63481" rIns="129501" bIns="63481">
              <a:spAutoFit/>
            </a:bodyPr>
            <a:lstStyle/>
            <a:p>
              <a:endParaRPr lang="en-US"/>
            </a:p>
          </p:txBody>
        </p:sp>
      </p:grpSp>
      <p:sp>
        <p:nvSpPr>
          <p:cNvPr id="54278" name="Line 14"/>
          <p:cNvSpPr>
            <a:spLocks noChangeShapeType="1"/>
          </p:cNvSpPr>
          <p:nvPr/>
        </p:nvSpPr>
        <p:spPr bwMode="auto">
          <a:xfrm>
            <a:off x="1379538" y="4111625"/>
            <a:ext cx="6018212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lIns="129501" tIns="63481" rIns="129501" bIns="63481">
            <a:spAutoFit/>
          </a:bodyPr>
          <a:lstStyle/>
          <a:p>
            <a:endParaRPr lang="en-US"/>
          </a:p>
        </p:txBody>
      </p:sp>
      <p:sp>
        <p:nvSpPr>
          <p:cNvPr id="54279" name="Line 15"/>
          <p:cNvSpPr>
            <a:spLocks noChangeShapeType="1"/>
          </p:cNvSpPr>
          <p:nvPr/>
        </p:nvSpPr>
        <p:spPr bwMode="auto">
          <a:xfrm>
            <a:off x="1379538" y="5897563"/>
            <a:ext cx="6018212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lIns="129501" tIns="63481" rIns="129501" bIns="63481">
            <a:spAutoFit/>
          </a:bodyPr>
          <a:lstStyle/>
          <a:p>
            <a:endParaRPr lang="en-US"/>
          </a:p>
        </p:txBody>
      </p:sp>
      <p:sp>
        <p:nvSpPr>
          <p:cNvPr id="54280" name="Rectangle 16"/>
          <p:cNvSpPr>
            <a:spLocks noChangeArrowheads="1"/>
          </p:cNvSpPr>
          <p:nvPr/>
        </p:nvSpPr>
        <p:spPr bwMode="auto">
          <a:xfrm>
            <a:off x="1125538" y="5922963"/>
            <a:ext cx="16271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501" tIns="63481" rIns="129501" bIns="63481">
            <a:spAutoFit/>
          </a:bodyPr>
          <a:lstStyle/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Designated </a:t>
            </a:r>
          </a:p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Router</a:t>
            </a:r>
          </a:p>
        </p:txBody>
      </p:sp>
      <p:sp>
        <p:nvSpPr>
          <p:cNvPr id="54281" name="Rectangle 17"/>
          <p:cNvSpPr>
            <a:spLocks noChangeArrowheads="1"/>
          </p:cNvSpPr>
          <p:nvPr/>
        </p:nvSpPr>
        <p:spPr bwMode="auto">
          <a:xfrm>
            <a:off x="2674938" y="3459163"/>
            <a:ext cx="16271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501" tIns="63481" rIns="129501" bIns="63481">
            <a:spAutoFit/>
          </a:bodyPr>
          <a:lstStyle/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Designated </a:t>
            </a:r>
          </a:p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Router</a:t>
            </a:r>
          </a:p>
        </p:txBody>
      </p:sp>
      <p:sp>
        <p:nvSpPr>
          <p:cNvPr id="54282" name="Rectangle 18"/>
          <p:cNvSpPr>
            <a:spLocks noChangeArrowheads="1"/>
          </p:cNvSpPr>
          <p:nvPr/>
        </p:nvSpPr>
        <p:spPr bwMode="auto">
          <a:xfrm>
            <a:off x="5632450" y="5922963"/>
            <a:ext cx="23939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501" tIns="63481" rIns="129501" bIns="63481">
            <a:spAutoFit/>
          </a:bodyPr>
          <a:lstStyle/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Backup</a:t>
            </a:r>
          </a:p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Designated Router</a:t>
            </a:r>
          </a:p>
        </p:txBody>
      </p:sp>
      <p:sp>
        <p:nvSpPr>
          <p:cNvPr id="54283" name="Rectangle 19"/>
          <p:cNvSpPr>
            <a:spLocks noChangeArrowheads="1"/>
          </p:cNvSpPr>
          <p:nvPr/>
        </p:nvSpPr>
        <p:spPr bwMode="auto">
          <a:xfrm>
            <a:off x="4325938" y="3170238"/>
            <a:ext cx="1627187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29501" tIns="63481" rIns="129501" bIns="63481">
            <a:spAutoFit/>
          </a:bodyPr>
          <a:lstStyle/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Backup</a:t>
            </a:r>
          </a:p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Designated </a:t>
            </a:r>
          </a:p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Router</a:t>
            </a:r>
          </a:p>
        </p:txBody>
      </p:sp>
      <p:pic>
        <p:nvPicPr>
          <p:cNvPr id="54284" name="Picture 2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7613" y="4652963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4285" name="Picture 2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1850" y="4652963"/>
            <a:ext cx="10080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4286" name="Picture 2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86088" y="4652963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54287" name="Picture 2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1763" y="4652963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Designated Router by Priority</a:t>
            </a:r>
          </a:p>
        </p:txBody>
      </p:sp>
      <p:sp>
        <p:nvSpPr>
          <p:cNvPr id="56323" name="Rectangle 26"/>
          <p:cNvSpPr>
            <a:spLocks noGrp="1" noChangeArrowheads="1"/>
          </p:cNvSpPr>
          <p:nvPr>
            <p:ph idx="1"/>
          </p:nvPr>
        </p:nvSpPr>
        <p:spPr>
          <a:xfrm>
            <a:off x="655638" y="1781175"/>
            <a:ext cx="7954962" cy="3019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Configured priority (per interface)</a:t>
            </a:r>
          </a:p>
          <a:p>
            <a:pPr lvl="1">
              <a:lnSpc>
                <a:spcPct val="90000"/>
              </a:lnSpc>
            </a:pPr>
            <a:r>
              <a:rPr lang="en-GB" sz="2000" smtClean="0">
                <a:solidFill>
                  <a:srgbClr val="FF0000"/>
                </a:solidFill>
              </a:rPr>
              <a:t>ISPs configure high priority on the routers they want as DR/BDR</a:t>
            </a:r>
            <a:endParaRPr lang="en-GB" sz="2000" smtClean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smtClean="0"/>
              <a:t>Else determined by highest router ID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Router ID is 32 bit integer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Derived from the loopback interface address, if configured, otherwise the highest IP address</a:t>
            </a:r>
          </a:p>
          <a:p>
            <a:pPr lvl="1">
              <a:lnSpc>
                <a:spcPct val="90000"/>
              </a:lnSpc>
            </a:pPr>
            <a:endParaRPr lang="en-GB" sz="2000" smtClean="0"/>
          </a:p>
          <a:p>
            <a:pPr lvl="1">
              <a:lnSpc>
                <a:spcPct val="90000"/>
              </a:lnSpc>
              <a:buFont typeface="Wingdings" pitchFamily="-65" charset="2"/>
              <a:buNone/>
            </a:pPr>
            <a:endParaRPr lang="en-GB" sz="2000" smtClean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F5413-9940-4064-A95A-C7DEF5805D74}" type="slidenum">
              <a:rPr lang="en-US"/>
              <a:pPr/>
              <a:t>18</a:t>
            </a:fld>
            <a:endParaRPr lang="en-US"/>
          </a:p>
        </p:txBody>
      </p:sp>
      <p:sp>
        <p:nvSpPr>
          <p:cNvPr id="56325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Line 3"/>
          <p:cNvSpPr>
            <a:spLocks noChangeShapeType="1"/>
          </p:cNvSpPr>
          <p:nvPr/>
        </p:nvSpPr>
        <p:spPr bwMode="auto">
          <a:xfrm>
            <a:off x="7092950" y="4365625"/>
            <a:ext cx="3175" cy="655638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4"/>
          <p:cNvSpPr>
            <a:spLocks noChangeShapeType="1"/>
          </p:cNvSpPr>
          <p:nvPr/>
        </p:nvSpPr>
        <p:spPr bwMode="auto">
          <a:xfrm>
            <a:off x="1265238" y="4395788"/>
            <a:ext cx="0" cy="177800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1763713" y="4365625"/>
            <a:ext cx="6005512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1270000" y="5264150"/>
            <a:ext cx="954088" cy="3175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501650" y="6249988"/>
            <a:ext cx="15938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144.254.3.5</a:t>
            </a: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5538788" y="5654675"/>
            <a:ext cx="34448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R2 Router ID = 131.108.3.3</a:t>
            </a:r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2195513" y="4360863"/>
            <a:ext cx="3175" cy="657225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3" name="Rectangle 14"/>
          <p:cNvSpPr>
            <a:spLocks noChangeArrowheads="1"/>
          </p:cNvSpPr>
          <p:nvPr/>
        </p:nvSpPr>
        <p:spPr bwMode="auto">
          <a:xfrm>
            <a:off x="2127250" y="4456113"/>
            <a:ext cx="15938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131.108.3.2</a:t>
            </a:r>
          </a:p>
        </p:txBody>
      </p:sp>
      <p:sp>
        <p:nvSpPr>
          <p:cNvPr id="56334" name="Rectangle 15"/>
          <p:cNvSpPr>
            <a:spLocks noChangeArrowheads="1"/>
          </p:cNvSpPr>
          <p:nvPr/>
        </p:nvSpPr>
        <p:spPr bwMode="auto">
          <a:xfrm>
            <a:off x="5253038" y="4514850"/>
            <a:ext cx="159385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>
              <a:lnSpc>
                <a:spcPct val="95000"/>
              </a:lnSpc>
            </a:pPr>
            <a:r>
              <a:rPr lang="en-GB" b="0">
                <a:latin typeface="Verdana" pitchFamily="-65" charset="0"/>
              </a:rPr>
              <a:t>131.108.3.3</a:t>
            </a:r>
          </a:p>
        </p:txBody>
      </p:sp>
      <p:sp>
        <p:nvSpPr>
          <p:cNvPr id="56335" name="Rectangle 16"/>
          <p:cNvSpPr>
            <a:spLocks noChangeArrowheads="1"/>
          </p:cNvSpPr>
          <p:nvPr/>
        </p:nvSpPr>
        <p:spPr bwMode="auto">
          <a:xfrm>
            <a:off x="1604963" y="5683250"/>
            <a:ext cx="344487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R1 Router ID = 144.254.3.5</a:t>
            </a:r>
          </a:p>
        </p:txBody>
      </p:sp>
      <p:sp>
        <p:nvSpPr>
          <p:cNvPr id="56336" name="Rectangle 17"/>
          <p:cNvSpPr>
            <a:spLocks noChangeArrowheads="1"/>
          </p:cNvSpPr>
          <p:nvPr/>
        </p:nvSpPr>
        <p:spPr bwMode="auto">
          <a:xfrm>
            <a:off x="3708400" y="5168900"/>
            <a:ext cx="515938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DR</a:t>
            </a:r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2895600" y="5334000"/>
            <a:ext cx="762000" cy="0"/>
          </a:xfrm>
          <a:prstGeom prst="line">
            <a:avLst/>
          </a:prstGeom>
          <a:noFill/>
          <a:ln w="25399">
            <a:solidFill>
              <a:srgbClr val="0000FF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6338" name="Picture 2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6538" y="4941888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339" name="Text Box 22"/>
          <p:cNvSpPr txBox="1">
            <a:spLocks noChangeArrowheads="1"/>
          </p:cNvSpPr>
          <p:nvPr/>
        </p:nvSpPr>
        <p:spPr bwMode="auto">
          <a:xfrm>
            <a:off x="6877050" y="5146675"/>
            <a:ext cx="4889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R2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  <p:pic>
        <p:nvPicPr>
          <p:cNvPr id="56340" name="Picture 2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89100" y="4941888"/>
            <a:ext cx="10080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341" name="Text Box 24"/>
          <p:cNvSpPr txBox="1">
            <a:spLocks noChangeArrowheads="1"/>
          </p:cNvSpPr>
          <p:nvPr/>
        </p:nvSpPr>
        <p:spPr bwMode="auto">
          <a:xfrm>
            <a:off x="1979613" y="5146675"/>
            <a:ext cx="4889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R1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Neighbouring States</a:t>
            </a:r>
          </a:p>
        </p:txBody>
      </p:sp>
      <p:sp>
        <p:nvSpPr>
          <p:cNvPr id="58371" name="Rectangle 2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Full</a:t>
            </a:r>
          </a:p>
          <a:p>
            <a:pPr lvl="1"/>
            <a:r>
              <a:rPr lang="en-GB" smtClean="0"/>
              <a:t>Routers are fully adjacent</a:t>
            </a:r>
          </a:p>
          <a:p>
            <a:pPr lvl="1"/>
            <a:r>
              <a:rPr lang="en-GB" smtClean="0"/>
              <a:t>Databases synchronised</a:t>
            </a:r>
          </a:p>
          <a:p>
            <a:pPr lvl="1"/>
            <a:r>
              <a:rPr lang="en-GB" smtClean="0"/>
              <a:t>Relationship to DR and BDR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F1ADB-333D-4176-A62B-54B66CCF789F}" type="slidenum">
              <a:rPr lang="en-US"/>
              <a:pPr/>
              <a:t>19</a:t>
            </a:fld>
            <a:endParaRPr lang="en-US"/>
          </a:p>
        </p:txBody>
      </p:sp>
      <p:grpSp>
        <p:nvGrpSpPr>
          <p:cNvPr id="58373" name="Group 22"/>
          <p:cNvGrpSpPr>
            <a:grpSpLocks/>
          </p:cNvGrpSpPr>
          <p:nvPr/>
        </p:nvGrpSpPr>
        <p:grpSpPr bwMode="auto">
          <a:xfrm>
            <a:off x="2362200" y="3962400"/>
            <a:ext cx="3889375" cy="1887538"/>
            <a:chOff x="1488" y="2496"/>
            <a:chExt cx="2450" cy="1189"/>
          </a:xfrm>
        </p:grpSpPr>
        <p:sp>
          <p:nvSpPr>
            <p:cNvPr id="58374" name="Line 5"/>
            <p:cNvSpPr>
              <a:spLocks noChangeShapeType="1"/>
            </p:cNvSpPr>
            <p:nvPr/>
          </p:nvSpPr>
          <p:spPr bwMode="auto">
            <a:xfrm flipH="1">
              <a:off x="1530" y="3083"/>
              <a:ext cx="2338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5" name="Rectangle 8"/>
            <p:cNvSpPr>
              <a:spLocks noChangeArrowheads="1"/>
            </p:cNvSpPr>
            <p:nvPr/>
          </p:nvSpPr>
          <p:spPr bwMode="auto">
            <a:xfrm>
              <a:off x="2521" y="3231"/>
              <a:ext cx="367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defTabSz="790575"/>
              <a:r>
                <a:rPr lang="en-GB" b="0">
                  <a:latin typeface="Verdana" pitchFamily="-65" charset="0"/>
                </a:rPr>
                <a:t>Full</a:t>
              </a:r>
            </a:p>
          </p:txBody>
        </p:sp>
        <p:sp>
          <p:nvSpPr>
            <p:cNvPr id="58376" name="Line 9"/>
            <p:cNvSpPr>
              <a:spLocks noChangeShapeType="1"/>
            </p:cNvSpPr>
            <p:nvPr/>
          </p:nvSpPr>
          <p:spPr bwMode="auto">
            <a:xfrm flipV="1">
              <a:off x="1813" y="2753"/>
              <a:ext cx="0" cy="64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7" name="Line 10"/>
            <p:cNvSpPr>
              <a:spLocks noChangeShapeType="1"/>
            </p:cNvSpPr>
            <p:nvPr/>
          </p:nvSpPr>
          <p:spPr bwMode="auto">
            <a:xfrm flipV="1">
              <a:off x="3611" y="2753"/>
              <a:ext cx="0" cy="64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8" name="Line 11"/>
            <p:cNvSpPr>
              <a:spLocks noChangeShapeType="1"/>
            </p:cNvSpPr>
            <p:nvPr/>
          </p:nvSpPr>
          <p:spPr bwMode="auto">
            <a:xfrm>
              <a:off x="2145" y="3456"/>
              <a:ext cx="1135" cy="0"/>
            </a:xfrm>
            <a:prstGeom prst="line">
              <a:avLst/>
            </a:prstGeom>
            <a:noFill/>
            <a:ln w="25399">
              <a:solidFill>
                <a:srgbClr val="0000FF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79" name="Line 12"/>
            <p:cNvSpPr>
              <a:spLocks noChangeShapeType="1"/>
            </p:cNvSpPr>
            <p:nvPr/>
          </p:nvSpPr>
          <p:spPr bwMode="auto">
            <a:xfrm flipV="1">
              <a:off x="2145" y="2816"/>
              <a:ext cx="1135" cy="53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0" name="Line 13"/>
            <p:cNvSpPr>
              <a:spLocks noChangeShapeType="1"/>
            </p:cNvSpPr>
            <p:nvPr/>
          </p:nvSpPr>
          <p:spPr bwMode="auto">
            <a:xfrm flipH="1" flipV="1">
              <a:off x="2145" y="2816"/>
              <a:ext cx="1135" cy="53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1" name="Line 14"/>
            <p:cNvSpPr>
              <a:spLocks noChangeShapeType="1"/>
            </p:cNvSpPr>
            <p:nvPr/>
          </p:nvSpPr>
          <p:spPr bwMode="auto">
            <a:xfrm>
              <a:off x="2002" y="2764"/>
              <a:ext cx="0" cy="585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382" name="Line 15"/>
            <p:cNvSpPr>
              <a:spLocks noChangeShapeType="1"/>
            </p:cNvSpPr>
            <p:nvPr/>
          </p:nvSpPr>
          <p:spPr bwMode="auto">
            <a:xfrm>
              <a:off x="3375" y="2764"/>
              <a:ext cx="0" cy="585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8383" name="Picture 1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" y="2496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8384" name="Picture 1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03" y="2496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8385" name="Picture 1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" y="3312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58386" name="Picture 1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03" y="3312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58387" name="Rectangle 6"/>
            <p:cNvSpPr>
              <a:spLocks noChangeArrowheads="1"/>
            </p:cNvSpPr>
            <p:nvPr/>
          </p:nvSpPr>
          <p:spPr bwMode="auto">
            <a:xfrm>
              <a:off x="1632" y="3456"/>
              <a:ext cx="32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solidFill>
                    <a:schemeClr val="bg1"/>
                  </a:solidFill>
                  <a:latin typeface="Verdana" pitchFamily="-65" charset="0"/>
                </a:rPr>
                <a:t>DR</a:t>
              </a:r>
            </a:p>
          </p:txBody>
        </p:sp>
        <p:sp>
          <p:nvSpPr>
            <p:cNvPr id="58388" name="Rectangle 7"/>
            <p:cNvSpPr>
              <a:spLocks noChangeArrowheads="1"/>
            </p:cNvSpPr>
            <p:nvPr/>
          </p:nvSpPr>
          <p:spPr bwMode="auto">
            <a:xfrm>
              <a:off x="3408" y="3456"/>
              <a:ext cx="42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solidFill>
                    <a:schemeClr val="bg1"/>
                  </a:solidFill>
                  <a:latin typeface="Verdana" pitchFamily="-65" charset="0"/>
                </a:rPr>
                <a:t>BDR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2114" tIns="41056" rIns="82114" bIns="41056"/>
          <a:lstStyle/>
          <a:p>
            <a:r>
              <a:rPr lang="en-GB" smtClean="0"/>
              <a:t>Link State</a:t>
            </a:r>
          </a:p>
        </p:txBody>
      </p:sp>
      <p:sp>
        <p:nvSpPr>
          <p:cNvPr id="1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171E2-1D6B-40EB-858E-81514F5B6CC8}" type="slidenum">
              <a:rPr lang="en-US"/>
              <a:pPr/>
              <a:t>2</a:t>
            </a:fld>
            <a:endParaRPr lang="en-US"/>
          </a:p>
        </p:txBody>
      </p:sp>
      <p:sp>
        <p:nvSpPr>
          <p:cNvPr id="23556" name="Freeform 2"/>
          <p:cNvSpPr>
            <a:spLocks/>
          </p:cNvSpPr>
          <p:nvPr/>
        </p:nvSpPr>
        <p:spPr bwMode="auto">
          <a:xfrm>
            <a:off x="6154738" y="3692525"/>
            <a:ext cx="623887" cy="803275"/>
          </a:xfrm>
          <a:custGeom>
            <a:avLst/>
            <a:gdLst>
              <a:gd name="T0" fmla="*/ 1112090197 w 349"/>
              <a:gd name="T1" fmla="*/ 0 h 450"/>
              <a:gd name="T2" fmla="*/ 1112090197 w 349"/>
              <a:gd name="T3" fmla="*/ 1430704177 h 450"/>
              <a:gd name="T4" fmla="*/ 0 w 349"/>
              <a:gd name="T5" fmla="*/ 758368357 h 450"/>
              <a:gd name="T6" fmla="*/ 1089721435 w 349"/>
              <a:gd name="T7" fmla="*/ 0 h 450"/>
              <a:gd name="T8" fmla="*/ 0 60000 65536"/>
              <a:gd name="T9" fmla="*/ 0 60000 65536"/>
              <a:gd name="T10" fmla="*/ 0 60000 65536"/>
              <a:gd name="T11" fmla="*/ 0 60000 65536"/>
              <a:gd name="T12" fmla="*/ 0 w 349"/>
              <a:gd name="T13" fmla="*/ 0 h 450"/>
              <a:gd name="T14" fmla="*/ 349 w 349"/>
              <a:gd name="T15" fmla="*/ 450 h 4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49" h="450">
                <a:moveTo>
                  <a:pt x="348" y="0"/>
                </a:moveTo>
                <a:lnTo>
                  <a:pt x="348" y="449"/>
                </a:lnTo>
                <a:lnTo>
                  <a:pt x="0" y="238"/>
                </a:lnTo>
                <a:lnTo>
                  <a:pt x="341" y="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8AAE"/>
              </a:gs>
            </a:gsLst>
            <a:lin ang="0" scaled="1"/>
          </a:gradFill>
          <a:ln w="12700" cap="rnd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4740275" y="3703638"/>
            <a:ext cx="1644650" cy="950912"/>
          </a:xfrm>
          <a:prstGeom prst="rect">
            <a:avLst/>
          </a:prstGeom>
          <a:gradFill rotWithShape="0">
            <a:gsLst>
              <a:gs pos="0">
                <a:srgbClr val="4C4C4C"/>
              </a:gs>
              <a:gs pos="50000">
                <a:srgbClr val="FFFFFF"/>
              </a:gs>
              <a:gs pos="100000">
                <a:srgbClr val="4C4C4C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6840538" y="3760788"/>
            <a:ext cx="1216025" cy="809625"/>
          </a:xfrm>
          <a:prstGeom prst="rect">
            <a:avLst/>
          </a:prstGeom>
          <a:gradFill rotWithShape="0">
            <a:gsLst>
              <a:gs pos="0">
                <a:srgbClr val="4C4C4C"/>
              </a:gs>
              <a:gs pos="50000">
                <a:srgbClr val="FFFFFF"/>
              </a:gs>
              <a:gs pos="100000">
                <a:srgbClr val="4C4C4C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6778625" y="3703638"/>
            <a:ext cx="1182688" cy="769937"/>
          </a:xfrm>
          <a:prstGeom prst="rect">
            <a:avLst/>
          </a:prstGeom>
          <a:gradFill rotWithShape="0">
            <a:gsLst>
              <a:gs pos="0">
                <a:srgbClr val="002029"/>
              </a:gs>
              <a:gs pos="50000">
                <a:srgbClr val="006C88"/>
              </a:gs>
              <a:gs pos="100000">
                <a:srgbClr val="002029"/>
              </a:gs>
            </a:gsLst>
            <a:lin ang="2700000" scaled="1"/>
          </a:gradFill>
          <a:ln w="25400">
            <a:solidFill>
              <a:srgbClr val="0099C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Line 6"/>
          <p:cNvSpPr>
            <a:spLocks noChangeShapeType="1"/>
          </p:cNvSpPr>
          <p:nvPr/>
        </p:nvSpPr>
        <p:spPr bwMode="auto">
          <a:xfrm>
            <a:off x="7007225" y="3790950"/>
            <a:ext cx="1968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55" name="Line 7"/>
          <p:cNvSpPr>
            <a:spLocks noChangeShapeType="1"/>
          </p:cNvSpPr>
          <p:nvPr/>
        </p:nvSpPr>
        <p:spPr bwMode="auto">
          <a:xfrm>
            <a:off x="7412038" y="3821113"/>
            <a:ext cx="11588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56" name="Line 8"/>
          <p:cNvSpPr>
            <a:spLocks noChangeShapeType="1"/>
          </p:cNvSpPr>
          <p:nvPr/>
        </p:nvSpPr>
        <p:spPr bwMode="auto">
          <a:xfrm>
            <a:off x="6956425" y="4186238"/>
            <a:ext cx="0" cy="16986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57" name="Line 9"/>
          <p:cNvSpPr>
            <a:spLocks noChangeShapeType="1"/>
          </p:cNvSpPr>
          <p:nvPr/>
        </p:nvSpPr>
        <p:spPr bwMode="auto">
          <a:xfrm>
            <a:off x="7146925" y="3948113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58" name="Line 10"/>
          <p:cNvSpPr>
            <a:spLocks noChangeShapeType="1"/>
          </p:cNvSpPr>
          <p:nvPr/>
        </p:nvSpPr>
        <p:spPr bwMode="auto">
          <a:xfrm>
            <a:off x="7115175" y="3970338"/>
            <a:ext cx="0" cy="2730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59" name="Line 11"/>
          <p:cNvSpPr>
            <a:spLocks noChangeShapeType="1"/>
          </p:cNvSpPr>
          <p:nvPr/>
        </p:nvSpPr>
        <p:spPr bwMode="auto">
          <a:xfrm flipV="1">
            <a:off x="7115175" y="3786188"/>
            <a:ext cx="0" cy="1285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0" name="Line 12"/>
          <p:cNvSpPr>
            <a:spLocks noChangeShapeType="1"/>
          </p:cNvSpPr>
          <p:nvPr/>
        </p:nvSpPr>
        <p:spPr bwMode="auto">
          <a:xfrm>
            <a:off x="7478713" y="3849688"/>
            <a:ext cx="0" cy="58896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1" name="Line 13"/>
          <p:cNvSpPr>
            <a:spLocks noChangeShapeType="1"/>
          </p:cNvSpPr>
          <p:nvPr/>
        </p:nvSpPr>
        <p:spPr bwMode="auto">
          <a:xfrm>
            <a:off x="7623175" y="3856038"/>
            <a:ext cx="0" cy="1428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2" name="Line 14"/>
          <p:cNvSpPr>
            <a:spLocks noChangeShapeType="1"/>
          </p:cNvSpPr>
          <p:nvPr/>
        </p:nvSpPr>
        <p:spPr bwMode="auto">
          <a:xfrm>
            <a:off x="7375525" y="4448175"/>
            <a:ext cx="188913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3" name="Line 15"/>
          <p:cNvSpPr>
            <a:spLocks noChangeShapeType="1"/>
          </p:cNvSpPr>
          <p:nvPr/>
        </p:nvSpPr>
        <p:spPr bwMode="auto">
          <a:xfrm>
            <a:off x="6969125" y="4278313"/>
            <a:ext cx="70643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4" name="Oval 16"/>
          <p:cNvSpPr>
            <a:spLocks noChangeArrowheads="1"/>
          </p:cNvSpPr>
          <p:nvPr/>
        </p:nvSpPr>
        <p:spPr bwMode="auto">
          <a:xfrm>
            <a:off x="7072313" y="3911600"/>
            <a:ext cx="65087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5" name="Oval 17"/>
          <p:cNvSpPr>
            <a:spLocks noChangeArrowheads="1"/>
          </p:cNvSpPr>
          <p:nvPr/>
        </p:nvSpPr>
        <p:spPr bwMode="auto">
          <a:xfrm>
            <a:off x="7443788" y="3911600"/>
            <a:ext cx="65087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6" name="Oval 18"/>
          <p:cNvSpPr>
            <a:spLocks noChangeArrowheads="1"/>
          </p:cNvSpPr>
          <p:nvPr/>
        </p:nvSpPr>
        <p:spPr bwMode="auto">
          <a:xfrm>
            <a:off x="7072313" y="4232275"/>
            <a:ext cx="65087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7" name="Oval 19"/>
          <p:cNvSpPr>
            <a:spLocks noChangeArrowheads="1"/>
          </p:cNvSpPr>
          <p:nvPr/>
        </p:nvSpPr>
        <p:spPr bwMode="auto">
          <a:xfrm>
            <a:off x="7627938" y="4235450"/>
            <a:ext cx="198437" cy="11112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68" name="Oval 20"/>
          <p:cNvSpPr>
            <a:spLocks noChangeArrowheads="1"/>
          </p:cNvSpPr>
          <p:nvPr/>
        </p:nvSpPr>
        <p:spPr bwMode="auto">
          <a:xfrm>
            <a:off x="7443788" y="4232275"/>
            <a:ext cx="65087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800600" y="5054600"/>
            <a:ext cx="3886200" cy="996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83899" tIns="41056" rIns="83899" bIns="41056">
            <a:spAutoFit/>
          </a:bodyPr>
          <a:lstStyle/>
          <a:p>
            <a:pPr defTabSz="742950"/>
            <a:r>
              <a:rPr lang="en-GB" sz="2000" b="0">
                <a:solidFill>
                  <a:srgbClr val="000000"/>
                </a:solidFill>
                <a:latin typeface="Verdana" pitchFamily="-65" charset="0"/>
              </a:rPr>
              <a:t>Topology Information is kept in a Database separate from the Routing Table</a:t>
            </a:r>
          </a:p>
        </p:txBody>
      </p:sp>
      <p:sp>
        <p:nvSpPr>
          <p:cNvPr id="23576" name="Freeform 24"/>
          <p:cNvSpPr>
            <a:spLocks/>
          </p:cNvSpPr>
          <p:nvPr/>
        </p:nvSpPr>
        <p:spPr bwMode="auto">
          <a:xfrm>
            <a:off x="3925888" y="3616325"/>
            <a:ext cx="733425" cy="944563"/>
          </a:xfrm>
          <a:custGeom>
            <a:avLst/>
            <a:gdLst>
              <a:gd name="T0" fmla="*/ 1308780813 w 410"/>
              <a:gd name="T1" fmla="*/ 0 h 529"/>
              <a:gd name="T2" fmla="*/ 1308780813 w 410"/>
              <a:gd name="T3" fmla="*/ 1683388037 h 529"/>
              <a:gd name="T4" fmla="*/ 0 w 410"/>
              <a:gd name="T5" fmla="*/ 892706670 h 529"/>
              <a:gd name="T6" fmla="*/ 1283180703 w 410"/>
              <a:gd name="T7" fmla="*/ 0 h 529"/>
              <a:gd name="T8" fmla="*/ 0 60000 65536"/>
              <a:gd name="T9" fmla="*/ 0 60000 65536"/>
              <a:gd name="T10" fmla="*/ 0 60000 65536"/>
              <a:gd name="T11" fmla="*/ 0 60000 65536"/>
              <a:gd name="T12" fmla="*/ 0 w 410"/>
              <a:gd name="T13" fmla="*/ 0 h 529"/>
              <a:gd name="T14" fmla="*/ 410 w 410"/>
              <a:gd name="T15" fmla="*/ 529 h 52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10" h="529">
                <a:moveTo>
                  <a:pt x="409" y="0"/>
                </a:moveTo>
                <a:lnTo>
                  <a:pt x="409" y="528"/>
                </a:lnTo>
                <a:lnTo>
                  <a:pt x="0" y="280"/>
                </a:lnTo>
                <a:lnTo>
                  <a:pt x="401" y="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008AAE"/>
              </a:gs>
            </a:gsLst>
            <a:lin ang="0" scaled="1"/>
          </a:gradFill>
          <a:ln w="12700" cap="rnd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4662488" y="3625850"/>
            <a:ext cx="1633537" cy="925513"/>
          </a:xfrm>
          <a:prstGeom prst="rect">
            <a:avLst/>
          </a:prstGeom>
          <a:gradFill rotWithShape="0">
            <a:gsLst>
              <a:gs pos="0">
                <a:srgbClr val="002029"/>
              </a:gs>
              <a:gs pos="50000">
                <a:srgbClr val="006C88"/>
              </a:gs>
              <a:gs pos="100000">
                <a:srgbClr val="002029"/>
              </a:gs>
            </a:gsLst>
            <a:lin ang="2700000" scaled="1"/>
          </a:gradFill>
          <a:ln w="25400">
            <a:solidFill>
              <a:srgbClr val="0099C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74" name="Rectangle 26"/>
          <p:cNvSpPr>
            <a:spLocks noChangeArrowheads="1"/>
          </p:cNvSpPr>
          <p:nvPr/>
        </p:nvSpPr>
        <p:spPr bwMode="auto">
          <a:xfrm>
            <a:off x="4776788" y="3613150"/>
            <a:ext cx="339725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A</a:t>
            </a:r>
          </a:p>
        </p:txBody>
      </p:sp>
      <p:sp>
        <p:nvSpPr>
          <p:cNvPr id="206875" name="Rectangle 27"/>
          <p:cNvSpPr>
            <a:spLocks noChangeArrowheads="1"/>
          </p:cNvSpPr>
          <p:nvPr/>
        </p:nvSpPr>
        <p:spPr bwMode="auto">
          <a:xfrm>
            <a:off x="4776788" y="3925888"/>
            <a:ext cx="3413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B</a:t>
            </a:r>
          </a:p>
        </p:txBody>
      </p:sp>
      <p:sp>
        <p:nvSpPr>
          <p:cNvPr id="206876" name="Rectangle 28"/>
          <p:cNvSpPr>
            <a:spLocks noChangeArrowheads="1"/>
          </p:cNvSpPr>
          <p:nvPr/>
        </p:nvSpPr>
        <p:spPr bwMode="auto">
          <a:xfrm>
            <a:off x="4775200" y="4237038"/>
            <a:ext cx="344488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C</a:t>
            </a:r>
          </a:p>
        </p:txBody>
      </p:sp>
      <p:sp>
        <p:nvSpPr>
          <p:cNvPr id="206877" name="Rectangle 29"/>
          <p:cNvSpPr>
            <a:spLocks noChangeArrowheads="1"/>
          </p:cNvSpPr>
          <p:nvPr/>
        </p:nvSpPr>
        <p:spPr bwMode="auto">
          <a:xfrm>
            <a:off x="5902325" y="3598863"/>
            <a:ext cx="3302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2</a:t>
            </a:r>
          </a:p>
        </p:txBody>
      </p:sp>
      <p:sp>
        <p:nvSpPr>
          <p:cNvPr id="206878" name="Rectangle 30"/>
          <p:cNvSpPr>
            <a:spLocks noChangeArrowheads="1"/>
          </p:cNvSpPr>
          <p:nvPr/>
        </p:nvSpPr>
        <p:spPr bwMode="auto">
          <a:xfrm>
            <a:off x="5840413" y="3911600"/>
            <a:ext cx="4746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13</a:t>
            </a:r>
          </a:p>
        </p:txBody>
      </p:sp>
      <p:sp>
        <p:nvSpPr>
          <p:cNvPr id="206879" name="Rectangle 31"/>
          <p:cNvSpPr>
            <a:spLocks noChangeArrowheads="1"/>
          </p:cNvSpPr>
          <p:nvPr/>
        </p:nvSpPr>
        <p:spPr bwMode="auto">
          <a:xfrm>
            <a:off x="5840413" y="4224338"/>
            <a:ext cx="4746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13</a:t>
            </a:r>
          </a:p>
        </p:txBody>
      </p:sp>
      <p:sp>
        <p:nvSpPr>
          <p:cNvPr id="206880" name="Line 32"/>
          <p:cNvSpPr>
            <a:spLocks noChangeShapeType="1"/>
          </p:cNvSpPr>
          <p:nvPr/>
        </p:nvSpPr>
        <p:spPr bwMode="auto">
          <a:xfrm>
            <a:off x="4670425" y="3951288"/>
            <a:ext cx="16271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81" name="Line 33"/>
          <p:cNvSpPr>
            <a:spLocks noChangeShapeType="1"/>
          </p:cNvSpPr>
          <p:nvPr/>
        </p:nvSpPr>
        <p:spPr bwMode="auto">
          <a:xfrm>
            <a:off x="4670425" y="4251325"/>
            <a:ext cx="16271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82" name="Rectangle 34"/>
          <p:cNvSpPr>
            <a:spLocks noChangeArrowheads="1"/>
          </p:cNvSpPr>
          <p:nvPr/>
        </p:nvSpPr>
        <p:spPr bwMode="auto">
          <a:xfrm>
            <a:off x="5316538" y="3598863"/>
            <a:ext cx="363537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Q</a:t>
            </a:r>
          </a:p>
        </p:txBody>
      </p:sp>
      <p:sp>
        <p:nvSpPr>
          <p:cNvPr id="206883" name="Rectangle 35"/>
          <p:cNvSpPr>
            <a:spLocks noChangeArrowheads="1"/>
          </p:cNvSpPr>
          <p:nvPr/>
        </p:nvSpPr>
        <p:spPr bwMode="auto">
          <a:xfrm>
            <a:off x="5322888" y="3911600"/>
            <a:ext cx="34131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Z</a:t>
            </a:r>
          </a:p>
        </p:txBody>
      </p:sp>
      <p:sp>
        <p:nvSpPr>
          <p:cNvPr id="206884" name="Rectangle 36"/>
          <p:cNvSpPr>
            <a:spLocks noChangeArrowheads="1"/>
          </p:cNvSpPr>
          <p:nvPr/>
        </p:nvSpPr>
        <p:spPr bwMode="auto">
          <a:xfrm>
            <a:off x="5326063" y="4224338"/>
            <a:ext cx="3413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2824" tIns="46412" rIns="92824" bIns="46412">
            <a:spAutoFit/>
          </a:bodyPr>
          <a:lstStyle/>
          <a:p>
            <a:pPr algn="ctr" defTabSz="915988">
              <a:defRPr/>
            </a:pPr>
            <a:r>
              <a:rPr lang="en-GB" b="0">
                <a:solidFill>
                  <a:schemeClr val="bg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Verdana" charset="0"/>
                <a:ea typeface="+mn-ea"/>
              </a:rPr>
              <a:t>X</a:t>
            </a:r>
          </a:p>
        </p:txBody>
      </p:sp>
      <p:sp>
        <p:nvSpPr>
          <p:cNvPr id="206885" name="Line 37"/>
          <p:cNvSpPr>
            <a:spLocks noChangeShapeType="1"/>
          </p:cNvSpPr>
          <p:nvPr/>
        </p:nvSpPr>
        <p:spPr bwMode="auto">
          <a:xfrm>
            <a:off x="5783263" y="3617913"/>
            <a:ext cx="0" cy="9286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886" name="Line 38"/>
          <p:cNvSpPr>
            <a:spLocks noChangeShapeType="1"/>
          </p:cNvSpPr>
          <p:nvPr/>
        </p:nvSpPr>
        <p:spPr bwMode="auto">
          <a:xfrm>
            <a:off x="5229225" y="3617913"/>
            <a:ext cx="0" cy="9286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23591" name="Group 39"/>
          <p:cNvGrpSpPr>
            <a:grpSpLocks/>
          </p:cNvGrpSpPr>
          <p:nvPr/>
        </p:nvGrpSpPr>
        <p:grpSpPr bwMode="auto">
          <a:xfrm>
            <a:off x="3432175" y="4462463"/>
            <a:ext cx="207963" cy="1119187"/>
            <a:chOff x="1921" y="2819"/>
            <a:chExt cx="117" cy="627"/>
          </a:xfrm>
        </p:grpSpPr>
        <p:sp>
          <p:nvSpPr>
            <p:cNvPr id="23665" name="Line 40"/>
            <p:cNvSpPr>
              <a:spLocks noChangeShapeType="1"/>
            </p:cNvSpPr>
            <p:nvPr/>
          </p:nvSpPr>
          <p:spPr bwMode="auto">
            <a:xfrm flipV="1">
              <a:off x="1982" y="2954"/>
              <a:ext cx="0" cy="4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6" name="Freeform 41"/>
            <p:cNvSpPr>
              <a:spLocks/>
            </p:cNvSpPr>
            <p:nvPr/>
          </p:nvSpPr>
          <p:spPr bwMode="auto">
            <a:xfrm>
              <a:off x="1921" y="2819"/>
              <a:ext cx="117" cy="144"/>
            </a:xfrm>
            <a:custGeom>
              <a:avLst/>
              <a:gdLst>
                <a:gd name="T0" fmla="*/ 57 w 117"/>
                <a:gd name="T1" fmla="*/ 143 h 144"/>
                <a:gd name="T2" fmla="*/ 116 w 117"/>
                <a:gd name="T3" fmla="*/ 143 h 144"/>
                <a:gd name="T4" fmla="*/ 57 w 117"/>
                <a:gd name="T5" fmla="*/ 0 h 144"/>
                <a:gd name="T6" fmla="*/ 0 w 117"/>
                <a:gd name="T7" fmla="*/ 143 h 144"/>
                <a:gd name="T8" fmla="*/ 57 w 117"/>
                <a:gd name="T9" fmla="*/ 143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44"/>
                <a:gd name="T17" fmla="*/ 117 w 11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44">
                  <a:moveTo>
                    <a:pt x="57" y="143"/>
                  </a:moveTo>
                  <a:lnTo>
                    <a:pt x="116" y="143"/>
                  </a:lnTo>
                  <a:lnTo>
                    <a:pt x="57" y="0"/>
                  </a:lnTo>
                  <a:lnTo>
                    <a:pt x="0" y="143"/>
                  </a:lnTo>
                  <a:lnTo>
                    <a:pt x="57" y="143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2" name="Group 42"/>
          <p:cNvGrpSpPr>
            <a:grpSpLocks/>
          </p:cNvGrpSpPr>
          <p:nvPr/>
        </p:nvGrpSpPr>
        <p:grpSpPr bwMode="auto">
          <a:xfrm>
            <a:off x="1789113" y="3986213"/>
            <a:ext cx="1112837" cy="206375"/>
            <a:chOff x="1001" y="2552"/>
            <a:chExt cx="623" cy="116"/>
          </a:xfrm>
        </p:grpSpPr>
        <p:sp>
          <p:nvSpPr>
            <p:cNvPr id="23663" name="Line 43"/>
            <p:cNvSpPr>
              <a:spLocks noChangeShapeType="1"/>
            </p:cNvSpPr>
            <p:nvPr/>
          </p:nvSpPr>
          <p:spPr bwMode="auto">
            <a:xfrm>
              <a:off x="1001" y="2614"/>
              <a:ext cx="47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4" name="Freeform 44"/>
            <p:cNvSpPr>
              <a:spLocks/>
            </p:cNvSpPr>
            <p:nvPr/>
          </p:nvSpPr>
          <p:spPr bwMode="auto">
            <a:xfrm>
              <a:off x="1480" y="2552"/>
              <a:ext cx="144" cy="116"/>
            </a:xfrm>
            <a:custGeom>
              <a:avLst/>
              <a:gdLst>
                <a:gd name="T0" fmla="*/ 0 w 144"/>
                <a:gd name="T1" fmla="*/ 58 h 116"/>
                <a:gd name="T2" fmla="*/ 0 w 144"/>
                <a:gd name="T3" fmla="*/ 115 h 116"/>
                <a:gd name="T4" fmla="*/ 143 w 144"/>
                <a:gd name="T5" fmla="*/ 58 h 116"/>
                <a:gd name="T6" fmla="*/ 0 w 144"/>
                <a:gd name="T7" fmla="*/ 0 h 116"/>
                <a:gd name="T8" fmla="*/ 0 w 144"/>
                <a:gd name="T9" fmla="*/ 58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116"/>
                <a:gd name="T17" fmla="*/ 144 w 144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116">
                  <a:moveTo>
                    <a:pt x="0" y="58"/>
                  </a:moveTo>
                  <a:lnTo>
                    <a:pt x="0" y="115"/>
                  </a:lnTo>
                  <a:lnTo>
                    <a:pt x="143" y="58"/>
                  </a:ln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93" name="Group 45"/>
          <p:cNvGrpSpPr>
            <a:grpSpLocks/>
          </p:cNvGrpSpPr>
          <p:nvPr/>
        </p:nvGrpSpPr>
        <p:grpSpPr bwMode="auto">
          <a:xfrm>
            <a:off x="3432175" y="2930525"/>
            <a:ext cx="207963" cy="723900"/>
            <a:chOff x="1921" y="1961"/>
            <a:chExt cx="117" cy="405"/>
          </a:xfrm>
        </p:grpSpPr>
        <p:sp>
          <p:nvSpPr>
            <p:cNvPr id="23661" name="Line 46"/>
            <p:cNvSpPr>
              <a:spLocks noChangeShapeType="1"/>
            </p:cNvSpPr>
            <p:nvPr/>
          </p:nvSpPr>
          <p:spPr bwMode="auto">
            <a:xfrm>
              <a:off x="1983" y="1961"/>
              <a:ext cx="0" cy="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62" name="Freeform 47"/>
            <p:cNvSpPr>
              <a:spLocks/>
            </p:cNvSpPr>
            <p:nvPr/>
          </p:nvSpPr>
          <p:spPr bwMode="auto">
            <a:xfrm>
              <a:off x="1921" y="2222"/>
              <a:ext cx="117" cy="144"/>
            </a:xfrm>
            <a:custGeom>
              <a:avLst/>
              <a:gdLst>
                <a:gd name="T0" fmla="*/ 58 w 117"/>
                <a:gd name="T1" fmla="*/ 0 h 144"/>
                <a:gd name="T2" fmla="*/ 0 w 117"/>
                <a:gd name="T3" fmla="*/ 0 h 144"/>
                <a:gd name="T4" fmla="*/ 58 w 117"/>
                <a:gd name="T5" fmla="*/ 143 h 144"/>
                <a:gd name="T6" fmla="*/ 116 w 117"/>
                <a:gd name="T7" fmla="*/ 0 h 144"/>
                <a:gd name="T8" fmla="*/ 58 w 117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"/>
                <a:gd name="T16" fmla="*/ 0 h 144"/>
                <a:gd name="T17" fmla="*/ 117 w 117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" h="144">
                  <a:moveTo>
                    <a:pt x="58" y="0"/>
                  </a:moveTo>
                  <a:lnTo>
                    <a:pt x="0" y="0"/>
                  </a:lnTo>
                  <a:lnTo>
                    <a:pt x="58" y="143"/>
                  </a:lnTo>
                  <a:lnTo>
                    <a:pt x="116" y="0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 w="12700" cap="rnd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94" name="Rectangle 48"/>
          <p:cNvSpPr>
            <a:spLocks noChangeArrowheads="1"/>
          </p:cNvSpPr>
          <p:nvPr/>
        </p:nvSpPr>
        <p:spPr bwMode="auto">
          <a:xfrm>
            <a:off x="2659063" y="4191000"/>
            <a:ext cx="206375" cy="401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95" name="Group 50"/>
          <p:cNvGrpSpPr>
            <a:grpSpLocks/>
          </p:cNvGrpSpPr>
          <p:nvPr/>
        </p:nvGrpSpPr>
        <p:grpSpPr bwMode="auto">
          <a:xfrm>
            <a:off x="2927350" y="2476500"/>
            <a:ext cx="1217613" cy="781050"/>
            <a:chOff x="1638" y="1706"/>
            <a:chExt cx="682" cy="438"/>
          </a:xfrm>
        </p:grpSpPr>
        <p:pic>
          <p:nvPicPr>
            <p:cNvPr id="23659" name="Picture 5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38" y="1706"/>
              <a:ext cx="682" cy="3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6900" name="Rectangle 52"/>
            <p:cNvSpPr>
              <a:spLocks noChangeArrowheads="1"/>
            </p:cNvSpPr>
            <p:nvPr/>
          </p:nvSpPr>
          <p:spPr bwMode="auto">
            <a:xfrm>
              <a:off x="1875" y="1918"/>
              <a:ext cx="210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1750" tIns="49982" rIns="101750" bIns="49982">
              <a:spAutoFit/>
            </a:bodyPr>
            <a:lstStyle/>
            <a:p>
              <a:pPr defTabSz="1028700"/>
              <a:r>
                <a:rPr lang="en-GB" sz="2000" b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-65" charset="0"/>
                </a:rPr>
                <a:t>Z</a:t>
              </a:r>
              <a:endParaRPr lang="en-GB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-65" charset="0"/>
              </a:endParaRPr>
            </a:p>
          </p:txBody>
        </p:sp>
      </p:grpSp>
      <p:grpSp>
        <p:nvGrpSpPr>
          <p:cNvPr id="23596" name="Group 53"/>
          <p:cNvGrpSpPr>
            <a:grpSpLocks/>
          </p:cNvGrpSpPr>
          <p:nvPr/>
        </p:nvGrpSpPr>
        <p:grpSpPr bwMode="auto">
          <a:xfrm>
            <a:off x="2927350" y="4960938"/>
            <a:ext cx="1217613" cy="782637"/>
            <a:chOff x="1638" y="3098"/>
            <a:chExt cx="682" cy="438"/>
          </a:xfrm>
        </p:grpSpPr>
        <p:pic>
          <p:nvPicPr>
            <p:cNvPr id="23657" name="Picture 5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38" y="3098"/>
              <a:ext cx="682" cy="3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6903" name="Rectangle 55"/>
            <p:cNvSpPr>
              <a:spLocks noChangeArrowheads="1"/>
            </p:cNvSpPr>
            <p:nvPr/>
          </p:nvSpPr>
          <p:spPr bwMode="auto">
            <a:xfrm>
              <a:off x="1875" y="3310"/>
              <a:ext cx="210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1750" tIns="49982" rIns="101750" bIns="49982">
              <a:spAutoFit/>
            </a:bodyPr>
            <a:lstStyle/>
            <a:p>
              <a:pPr defTabSz="1028700"/>
              <a:r>
                <a:rPr lang="en-GB" sz="2000" b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-65" charset="0"/>
                </a:rPr>
                <a:t>X</a:t>
              </a:r>
              <a:endParaRPr lang="en-GB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-65" charset="0"/>
              </a:endParaRPr>
            </a:p>
          </p:txBody>
        </p:sp>
      </p:grpSp>
      <p:grpSp>
        <p:nvGrpSpPr>
          <p:cNvPr id="23597" name="Group 56"/>
          <p:cNvGrpSpPr>
            <a:grpSpLocks/>
          </p:cNvGrpSpPr>
          <p:nvPr/>
        </p:nvGrpSpPr>
        <p:grpSpPr bwMode="auto">
          <a:xfrm>
            <a:off x="2927350" y="3689350"/>
            <a:ext cx="1217613" cy="782638"/>
            <a:chOff x="1638" y="2386"/>
            <a:chExt cx="682" cy="438"/>
          </a:xfrm>
        </p:grpSpPr>
        <p:pic>
          <p:nvPicPr>
            <p:cNvPr id="23655" name="Picture 5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38" y="2386"/>
              <a:ext cx="682" cy="3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6906" name="Rectangle 58"/>
            <p:cNvSpPr>
              <a:spLocks noChangeArrowheads="1"/>
            </p:cNvSpPr>
            <p:nvPr/>
          </p:nvSpPr>
          <p:spPr bwMode="auto">
            <a:xfrm>
              <a:off x="1875" y="2598"/>
              <a:ext cx="210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1750" tIns="49982" rIns="101750" bIns="49982">
              <a:spAutoFit/>
            </a:bodyPr>
            <a:lstStyle/>
            <a:p>
              <a:pPr defTabSz="1028700"/>
              <a:r>
                <a:rPr lang="en-GB" sz="2000" b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-65" charset="0"/>
                </a:rPr>
                <a:t>Y</a:t>
              </a:r>
              <a:endParaRPr lang="en-GB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-65" charset="0"/>
              </a:endParaRPr>
            </a:p>
          </p:txBody>
        </p:sp>
      </p:grpSp>
      <p:grpSp>
        <p:nvGrpSpPr>
          <p:cNvPr id="23598" name="Group 59"/>
          <p:cNvGrpSpPr>
            <a:grpSpLocks/>
          </p:cNvGrpSpPr>
          <p:nvPr/>
        </p:nvGrpSpPr>
        <p:grpSpPr bwMode="auto">
          <a:xfrm>
            <a:off x="1212850" y="3689350"/>
            <a:ext cx="1217613" cy="782638"/>
            <a:chOff x="678" y="2386"/>
            <a:chExt cx="682" cy="438"/>
          </a:xfrm>
        </p:grpSpPr>
        <p:pic>
          <p:nvPicPr>
            <p:cNvPr id="23653" name="Picture 6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8" y="2386"/>
              <a:ext cx="682" cy="39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206909" name="Rectangle 61"/>
            <p:cNvSpPr>
              <a:spLocks noChangeArrowheads="1"/>
            </p:cNvSpPr>
            <p:nvPr/>
          </p:nvSpPr>
          <p:spPr bwMode="auto">
            <a:xfrm>
              <a:off x="915" y="2598"/>
              <a:ext cx="210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101750" tIns="49982" rIns="101750" bIns="49982">
              <a:spAutoFit/>
            </a:bodyPr>
            <a:lstStyle/>
            <a:p>
              <a:pPr defTabSz="1028700"/>
              <a:r>
                <a:rPr lang="en-GB" sz="2000" b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Verdana" pitchFamily="-65" charset="0"/>
                </a:rPr>
                <a:t>Q</a:t>
              </a:r>
              <a:endParaRPr lang="en-GB" sz="2000" b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-65" charset="0"/>
              </a:endParaRPr>
            </a:p>
          </p:txBody>
        </p:sp>
      </p:grpSp>
      <p:sp>
        <p:nvSpPr>
          <p:cNvPr id="23599" name="Rectangle 62"/>
          <p:cNvSpPr>
            <a:spLocks noChangeArrowheads="1"/>
          </p:cNvSpPr>
          <p:nvPr/>
        </p:nvSpPr>
        <p:spPr bwMode="auto">
          <a:xfrm>
            <a:off x="1647825" y="4930775"/>
            <a:ext cx="1216025" cy="808038"/>
          </a:xfrm>
          <a:prstGeom prst="rect">
            <a:avLst/>
          </a:prstGeom>
          <a:gradFill rotWithShape="0">
            <a:gsLst>
              <a:gs pos="0">
                <a:srgbClr val="4C4C4C"/>
              </a:gs>
              <a:gs pos="50000">
                <a:srgbClr val="FFFFFF"/>
              </a:gs>
              <a:gs pos="100000">
                <a:srgbClr val="4C4C4C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00" name="Rectangle 63"/>
          <p:cNvSpPr>
            <a:spLocks noChangeArrowheads="1"/>
          </p:cNvSpPr>
          <p:nvPr/>
        </p:nvSpPr>
        <p:spPr bwMode="auto">
          <a:xfrm>
            <a:off x="1585913" y="4864100"/>
            <a:ext cx="1184275" cy="769938"/>
          </a:xfrm>
          <a:prstGeom prst="rect">
            <a:avLst/>
          </a:prstGeom>
          <a:gradFill rotWithShape="0">
            <a:gsLst>
              <a:gs pos="0">
                <a:srgbClr val="002029"/>
              </a:gs>
              <a:gs pos="50000">
                <a:srgbClr val="006C88"/>
              </a:gs>
              <a:gs pos="100000">
                <a:srgbClr val="002029"/>
              </a:gs>
            </a:gsLst>
            <a:lin ang="2700000" scaled="1"/>
          </a:gradFill>
          <a:ln w="25400">
            <a:solidFill>
              <a:srgbClr val="0099C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12" name="Line 64"/>
          <p:cNvSpPr>
            <a:spLocks noChangeShapeType="1"/>
          </p:cNvSpPr>
          <p:nvPr/>
        </p:nvSpPr>
        <p:spPr bwMode="auto">
          <a:xfrm>
            <a:off x="1814513" y="4911725"/>
            <a:ext cx="1984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13" name="Line 65"/>
          <p:cNvSpPr>
            <a:spLocks noChangeShapeType="1"/>
          </p:cNvSpPr>
          <p:nvPr/>
        </p:nvSpPr>
        <p:spPr bwMode="auto">
          <a:xfrm>
            <a:off x="2219325" y="4943475"/>
            <a:ext cx="1158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14" name="Line 66"/>
          <p:cNvSpPr>
            <a:spLocks noChangeShapeType="1"/>
          </p:cNvSpPr>
          <p:nvPr/>
        </p:nvSpPr>
        <p:spPr bwMode="auto">
          <a:xfrm>
            <a:off x="1763713" y="5307013"/>
            <a:ext cx="0" cy="169862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15" name="Line 67"/>
          <p:cNvSpPr>
            <a:spLocks noChangeShapeType="1"/>
          </p:cNvSpPr>
          <p:nvPr/>
        </p:nvSpPr>
        <p:spPr bwMode="auto">
          <a:xfrm>
            <a:off x="1955800" y="5068888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16" name="Line 68"/>
          <p:cNvSpPr>
            <a:spLocks noChangeShapeType="1"/>
          </p:cNvSpPr>
          <p:nvPr/>
        </p:nvSpPr>
        <p:spPr bwMode="auto">
          <a:xfrm>
            <a:off x="1922463" y="5091113"/>
            <a:ext cx="0" cy="2730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17" name="Line 69"/>
          <p:cNvSpPr>
            <a:spLocks noChangeShapeType="1"/>
          </p:cNvSpPr>
          <p:nvPr/>
        </p:nvSpPr>
        <p:spPr bwMode="auto">
          <a:xfrm flipV="1">
            <a:off x="1922463" y="4906963"/>
            <a:ext cx="0" cy="128587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18" name="Line 70"/>
          <p:cNvSpPr>
            <a:spLocks noChangeShapeType="1"/>
          </p:cNvSpPr>
          <p:nvPr/>
        </p:nvSpPr>
        <p:spPr bwMode="auto">
          <a:xfrm>
            <a:off x="2286000" y="4970463"/>
            <a:ext cx="0" cy="5905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19" name="Line 71"/>
          <p:cNvSpPr>
            <a:spLocks noChangeShapeType="1"/>
          </p:cNvSpPr>
          <p:nvPr/>
        </p:nvSpPr>
        <p:spPr bwMode="auto">
          <a:xfrm>
            <a:off x="2430463" y="4976813"/>
            <a:ext cx="0" cy="1428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20" name="Line 72"/>
          <p:cNvSpPr>
            <a:spLocks noChangeShapeType="1"/>
          </p:cNvSpPr>
          <p:nvPr/>
        </p:nvSpPr>
        <p:spPr bwMode="auto">
          <a:xfrm>
            <a:off x="2184400" y="5568950"/>
            <a:ext cx="1873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21" name="Line 73"/>
          <p:cNvSpPr>
            <a:spLocks noChangeShapeType="1"/>
          </p:cNvSpPr>
          <p:nvPr/>
        </p:nvSpPr>
        <p:spPr bwMode="auto">
          <a:xfrm>
            <a:off x="1776413" y="5399088"/>
            <a:ext cx="7080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22" name="Oval 74"/>
          <p:cNvSpPr>
            <a:spLocks noChangeArrowheads="1"/>
          </p:cNvSpPr>
          <p:nvPr/>
        </p:nvSpPr>
        <p:spPr bwMode="auto">
          <a:xfrm>
            <a:off x="1879600" y="5032375"/>
            <a:ext cx="65088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23" name="Oval 75"/>
          <p:cNvSpPr>
            <a:spLocks noChangeArrowheads="1"/>
          </p:cNvSpPr>
          <p:nvPr/>
        </p:nvSpPr>
        <p:spPr bwMode="auto">
          <a:xfrm>
            <a:off x="2251075" y="5032375"/>
            <a:ext cx="65088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24" name="Oval 76"/>
          <p:cNvSpPr>
            <a:spLocks noChangeArrowheads="1"/>
          </p:cNvSpPr>
          <p:nvPr/>
        </p:nvSpPr>
        <p:spPr bwMode="auto">
          <a:xfrm>
            <a:off x="1879600" y="5353050"/>
            <a:ext cx="65088" cy="650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25" name="Oval 77"/>
          <p:cNvSpPr>
            <a:spLocks noChangeArrowheads="1"/>
          </p:cNvSpPr>
          <p:nvPr/>
        </p:nvSpPr>
        <p:spPr bwMode="auto">
          <a:xfrm>
            <a:off x="2435225" y="5356225"/>
            <a:ext cx="198438" cy="11112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26" name="Oval 78"/>
          <p:cNvSpPr>
            <a:spLocks noChangeArrowheads="1"/>
          </p:cNvSpPr>
          <p:nvPr/>
        </p:nvSpPr>
        <p:spPr bwMode="auto">
          <a:xfrm>
            <a:off x="2251075" y="5353050"/>
            <a:ext cx="65088" cy="650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3616" name="Rectangle 79"/>
          <p:cNvSpPr>
            <a:spLocks noChangeArrowheads="1"/>
          </p:cNvSpPr>
          <p:nvPr/>
        </p:nvSpPr>
        <p:spPr bwMode="auto">
          <a:xfrm>
            <a:off x="1304925" y="2873375"/>
            <a:ext cx="1216025" cy="809625"/>
          </a:xfrm>
          <a:prstGeom prst="rect">
            <a:avLst/>
          </a:prstGeom>
          <a:gradFill rotWithShape="0">
            <a:gsLst>
              <a:gs pos="0">
                <a:srgbClr val="4C4C4C"/>
              </a:gs>
              <a:gs pos="50000">
                <a:srgbClr val="FFFFFF"/>
              </a:gs>
              <a:gs pos="100000">
                <a:srgbClr val="4C4C4C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17" name="Rectangle 80"/>
          <p:cNvSpPr>
            <a:spLocks noChangeArrowheads="1"/>
          </p:cNvSpPr>
          <p:nvPr/>
        </p:nvSpPr>
        <p:spPr bwMode="auto">
          <a:xfrm>
            <a:off x="1243013" y="2808288"/>
            <a:ext cx="1184275" cy="768350"/>
          </a:xfrm>
          <a:prstGeom prst="rect">
            <a:avLst/>
          </a:prstGeom>
          <a:gradFill rotWithShape="0">
            <a:gsLst>
              <a:gs pos="0">
                <a:srgbClr val="002029"/>
              </a:gs>
              <a:gs pos="50000">
                <a:srgbClr val="006C88"/>
              </a:gs>
              <a:gs pos="100000">
                <a:srgbClr val="002029"/>
              </a:gs>
            </a:gsLst>
            <a:lin ang="2700000" scaled="1"/>
          </a:gradFill>
          <a:ln w="25400">
            <a:solidFill>
              <a:srgbClr val="0099C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29" name="Line 81"/>
          <p:cNvSpPr>
            <a:spLocks noChangeShapeType="1"/>
          </p:cNvSpPr>
          <p:nvPr/>
        </p:nvSpPr>
        <p:spPr bwMode="auto">
          <a:xfrm>
            <a:off x="1471613" y="2855913"/>
            <a:ext cx="1984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0" name="Line 82"/>
          <p:cNvSpPr>
            <a:spLocks noChangeShapeType="1"/>
          </p:cNvSpPr>
          <p:nvPr/>
        </p:nvSpPr>
        <p:spPr bwMode="auto">
          <a:xfrm>
            <a:off x="1876425" y="2886075"/>
            <a:ext cx="1158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1" name="Line 83"/>
          <p:cNvSpPr>
            <a:spLocks noChangeShapeType="1"/>
          </p:cNvSpPr>
          <p:nvPr/>
        </p:nvSpPr>
        <p:spPr bwMode="auto">
          <a:xfrm>
            <a:off x="1420813" y="3251200"/>
            <a:ext cx="0" cy="1682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2" name="Line 84"/>
          <p:cNvSpPr>
            <a:spLocks noChangeShapeType="1"/>
          </p:cNvSpPr>
          <p:nvPr/>
        </p:nvSpPr>
        <p:spPr bwMode="auto">
          <a:xfrm>
            <a:off x="1612900" y="3013075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3" name="Line 85"/>
          <p:cNvSpPr>
            <a:spLocks noChangeShapeType="1"/>
          </p:cNvSpPr>
          <p:nvPr/>
        </p:nvSpPr>
        <p:spPr bwMode="auto">
          <a:xfrm>
            <a:off x="1579563" y="3035300"/>
            <a:ext cx="0" cy="2730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4" name="Line 86"/>
          <p:cNvSpPr>
            <a:spLocks noChangeShapeType="1"/>
          </p:cNvSpPr>
          <p:nvPr/>
        </p:nvSpPr>
        <p:spPr bwMode="auto">
          <a:xfrm flipV="1">
            <a:off x="1579563" y="2851150"/>
            <a:ext cx="0" cy="1285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5" name="Line 87"/>
          <p:cNvSpPr>
            <a:spLocks noChangeShapeType="1"/>
          </p:cNvSpPr>
          <p:nvPr/>
        </p:nvSpPr>
        <p:spPr bwMode="auto">
          <a:xfrm>
            <a:off x="1943100" y="2914650"/>
            <a:ext cx="0" cy="5889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6" name="Line 88"/>
          <p:cNvSpPr>
            <a:spLocks noChangeShapeType="1"/>
          </p:cNvSpPr>
          <p:nvPr/>
        </p:nvSpPr>
        <p:spPr bwMode="auto">
          <a:xfrm>
            <a:off x="2087563" y="2921000"/>
            <a:ext cx="0" cy="1412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7" name="Line 89"/>
          <p:cNvSpPr>
            <a:spLocks noChangeShapeType="1"/>
          </p:cNvSpPr>
          <p:nvPr/>
        </p:nvSpPr>
        <p:spPr bwMode="auto">
          <a:xfrm>
            <a:off x="1841500" y="3513138"/>
            <a:ext cx="1873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8" name="Line 90"/>
          <p:cNvSpPr>
            <a:spLocks noChangeShapeType="1"/>
          </p:cNvSpPr>
          <p:nvPr/>
        </p:nvSpPr>
        <p:spPr bwMode="auto">
          <a:xfrm>
            <a:off x="1433513" y="3343275"/>
            <a:ext cx="7080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39" name="Oval 91"/>
          <p:cNvSpPr>
            <a:spLocks noChangeArrowheads="1"/>
          </p:cNvSpPr>
          <p:nvPr/>
        </p:nvSpPr>
        <p:spPr bwMode="auto">
          <a:xfrm>
            <a:off x="1536700" y="2974975"/>
            <a:ext cx="65088" cy="650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40" name="Oval 92"/>
          <p:cNvSpPr>
            <a:spLocks noChangeArrowheads="1"/>
          </p:cNvSpPr>
          <p:nvPr/>
        </p:nvSpPr>
        <p:spPr bwMode="auto">
          <a:xfrm>
            <a:off x="1908175" y="2974975"/>
            <a:ext cx="65088" cy="65088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41" name="Oval 93"/>
          <p:cNvSpPr>
            <a:spLocks noChangeArrowheads="1"/>
          </p:cNvSpPr>
          <p:nvPr/>
        </p:nvSpPr>
        <p:spPr bwMode="auto">
          <a:xfrm>
            <a:off x="1536700" y="3297238"/>
            <a:ext cx="65088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42" name="Oval 94"/>
          <p:cNvSpPr>
            <a:spLocks noChangeArrowheads="1"/>
          </p:cNvSpPr>
          <p:nvPr/>
        </p:nvSpPr>
        <p:spPr bwMode="auto">
          <a:xfrm>
            <a:off x="2092325" y="3300413"/>
            <a:ext cx="198438" cy="11112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43" name="Oval 95"/>
          <p:cNvSpPr>
            <a:spLocks noChangeArrowheads="1"/>
          </p:cNvSpPr>
          <p:nvPr/>
        </p:nvSpPr>
        <p:spPr bwMode="auto">
          <a:xfrm>
            <a:off x="1908175" y="3297238"/>
            <a:ext cx="65088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3633" name="Rectangle 96"/>
          <p:cNvSpPr>
            <a:spLocks noChangeArrowheads="1"/>
          </p:cNvSpPr>
          <p:nvPr/>
        </p:nvSpPr>
        <p:spPr bwMode="auto">
          <a:xfrm>
            <a:off x="4305300" y="2444750"/>
            <a:ext cx="1216025" cy="809625"/>
          </a:xfrm>
          <a:prstGeom prst="rect">
            <a:avLst/>
          </a:prstGeom>
          <a:gradFill rotWithShape="0">
            <a:gsLst>
              <a:gs pos="0">
                <a:srgbClr val="4C4C4C"/>
              </a:gs>
              <a:gs pos="50000">
                <a:srgbClr val="FFFFFF"/>
              </a:gs>
              <a:gs pos="100000">
                <a:srgbClr val="4C4C4C"/>
              </a:gs>
            </a:gsLst>
            <a:lin ang="2700000" scaled="1"/>
          </a:gra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634" name="Rectangle 97"/>
          <p:cNvSpPr>
            <a:spLocks noChangeArrowheads="1"/>
          </p:cNvSpPr>
          <p:nvPr/>
        </p:nvSpPr>
        <p:spPr bwMode="auto">
          <a:xfrm>
            <a:off x="4241800" y="2379663"/>
            <a:ext cx="1184275" cy="768350"/>
          </a:xfrm>
          <a:prstGeom prst="rect">
            <a:avLst/>
          </a:prstGeom>
          <a:gradFill rotWithShape="0">
            <a:gsLst>
              <a:gs pos="0">
                <a:srgbClr val="002029"/>
              </a:gs>
              <a:gs pos="50000">
                <a:srgbClr val="006C88"/>
              </a:gs>
              <a:gs pos="100000">
                <a:srgbClr val="002029"/>
              </a:gs>
            </a:gsLst>
            <a:lin ang="2700000" scaled="1"/>
          </a:gradFill>
          <a:ln w="25400">
            <a:solidFill>
              <a:srgbClr val="0099C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46" name="Line 98"/>
          <p:cNvSpPr>
            <a:spLocks noChangeShapeType="1"/>
          </p:cNvSpPr>
          <p:nvPr/>
        </p:nvSpPr>
        <p:spPr bwMode="auto">
          <a:xfrm>
            <a:off x="4470400" y="2427288"/>
            <a:ext cx="19843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47" name="Line 99"/>
          <p:cNvSpPr>
            <a:spLocks noChangeShapeType="1"/>
          </p:cNvSpPr>
          <p:nvPr/>
        </p:nvSpPr>
        <p:spPr bwMode="auto">
          <a:xfrm>
            <a:off x="4876800" y="2457450"/>
            <a:ext cx="115888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48" name="Line 100"/>
          <p:cNvSpPr>
            <a:spLocks noChangeShapeType="1"/>
          </p:cNvSpPr>
          <p:nvPr/>
        </p:nvSpPr>
        <p:spPr bwMode="auto">
          <a:xfrm>
            <a:off x="4421188" y="2822575"/>
            <a:ext cx="0" cy="1698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49" name="Line 101"/>
          <p:cNvSpPr>
            <a:spLocks noChangeShapeType="1"/>
          </p:cNvSpPr>
          <p:nvPr/>
        </p:nvSpPr>
        <p:spPr bwMode="auto">
          <a:xfrm>
            <a:off x="4611688" y="2584450"/>
            <a:ext cx="4572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0" name="Line 102"/>
          <p:cNvSpPr>
            <a:spLocks noChangeShapeType="1"/>
          </p:cNvSpPr>
          <p:nvPr/>
        </p:nvSpPr>
        <p:spPr bwMode="auto">
          <a:xfrm>
            <a:off x="4579938" y="2606675"/>
            <a:ext cx="0" cy="27305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1" name="Line 103"/>
          <p:cNvSpPr>
            <a:spLocks noChangeShapeType="1"/>
          </p:cNvSpPr>
          <p:nvPr/>
        </p:nvSpPr>
        <p:spPr bwMode="auto">
          <a:xfrm flipV="1">
            <a:off x="4579938" y="2422525"/>
            <a:ext cx="0" cy="12858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2" name="Line 104"/>
          <p:cNvSpPr>
            <a:spLocks noChangeShapeType="1"/>
          </p:cNvSpPr>
          <p:nvPr/>
        </p:nvSpPr>
        <p:spPr bwMode="auto">
          <a:xfrm>
            <a:off x="4941888" y="2486025"/>
            <a:ext cx="0" cy="588963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3" name="Line 105"/>
          <p:cNvSpPr>
            <a:spLocks noChangeShapeType="1"/>
          </p:cNvSpPr>
          <p:nvPr/>
        </p:nvSpPr>
        <p:spPr bwMode="auto">
          <a:xfrm>
            <a:off x="5086350" y="2492375"/>
            <a:ext cx="0" cy="142875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4" name="Line 106"/>
          <p:cNvSpPr>
            <a:spLocks noChangeShapeType="1"/>
          </p:cNvSpPr>
          <p:nvPr/>
        </p:nvSpPr>
        <p:spPr bwMode="auto">
          <a:xfrm>
            <a:off x="4840288" y="3084513"/>
            <a:ext cx="187325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5" name="Line 107"/>
          <p:cNvSpPr>
            <a:spLocks noChangeShapeType="1"/>
          </p:cNvSpPr>
          <p:nvPr/>
        </p:nvSpPr>
        <p:spPr bwMode="auto">
          <a:xfrm>
            <a:off x="4433888" y="2914650"/>
            <a:ext cx="706437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6" name="Oval 108"/>
          <p:cNvSpPr>
            <a:spLocks noChangeArrowheads="1"/>
          </p:cNvSpPr>
          <p:nvPr/>
        </p:nvSpPr>
        <p:spPr bwMode="auto">
          <a:xfrm>
            <a:off x="4537075" y="2547938"/>
            <a:ext cx="65088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7" name="Oval 109"/>
          <p:cNvSpPr>
            <a:spLocks noChangeArrowheads="1"/>
          </p:cNvSpPr>
          <p:nvPr/>
        </p:nvSpPr>
        <p:spPr bwMode="auto">
          <a:xfrm>
            <a:off x="4908550" y="2547938"/>
            <a:ext cx="65088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8" name="Oval 110"/>
          <p:cNvSpPr>
            <a:spLocks noChangeArrowheads="1"/>
          </p:cNvSpPr>
          <p:nvPr/>
        </p:nvSpPr>
        <p:spPr bwMode="auto">
          <a:xfrm>
            <a:off x="4537075" y="2868613"/>
            <a:ext cx="65088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59" name="Oval 111"/>
          <p:cNvSpPr>
            <a:spLocks noChangeArrowheads="1"/>
          </p:cNvSpPr>
          <p:nvPr/>
        </p:nvSpPr>
        <p:spPr bwMode="auto">
          <a:xfrm>
            <a:off x="5092700" y="2871788"/>
            <a:ext cx="198438" cy="111125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06960" name="Oval 112"/>
          <p:cNvSpPr>
            <a:spLocks noChangeArrowheads="1"/>
          </p:cNvSpPr>
          <p:nvPr/>
        </p:nvSpPr>
        <p:spPr bwMode="auto">
          <a:xfrm>
            <a:off x="4908550" y="2868613"/>
            <a:ext cx="65088" cy="63500"/>
          </a:xfrm>
          <a:prstGeom prst="ellipse">
            <a:avLst/>
          </a:prstGeom>
          <a:solidFill>
            <a:srgbClr val="FAFD0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3650" name="Rectangle 113"/>
          <p:cNvSpPr>
            <a:spLocks noChangeArrowheads="1"/>
          </p:cNvSpPr>
          <p:nvPr/>
        </p:nvSpPr>
        <p:spPr bwMode="auto">
          <a:xfrm>
            <a:off x="3819525" y="1970088"/>
            <a:ext cx="1955800" cy="403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01750" tIns="49982" rIns="101750" bIns="49982">
            <a:spAutoFit/>
          </a:bodyPr>
          <a:lstStyle/>
          <a:p>
            <a:pPr algn="ctr" defTabSz="1028700"/>
            <a:r>
              <a:rPr lang="en-GB" sz="2000" b="0">
                <a:solidFill>
                  <a:schemeClr val="bg2"/>
                </a:solidFill>
                <a:latin typeface="Verdana" pitchFamily="-65" charset="0"/>
              </a:rPr>
              <a:t>Z’s Link State</a:t>
            </a:r>
          </a:p>
        </p:txBody>
      </p:sp>
      <p:sp>
        <p:nvSpPr>
          <p:cNvPr id="23651" name="Rectangle 114"/>
          <p:cNvSpPr>
            <a:spLocks noChangeArrowheads="1"/>
          </p:cNvSpPr>
          <p:nvPr/>
        </p:nvSpPr>
        <p:spPr bwMode="auto">
          <a:xfrm>
            <a:off x="841375" y="2398713"/>
            <a:ext cx="1982788" cy="403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01750" tIns="49982" rIns="101750" bIns="49982">
            <a:spAutoFit/>
          </a:bodyPr>
          <a:lstStyle/>
          <a:p>
            <a:pPr algn="ctr" defTabSz="1028700"/>
            <a:r>
              <a:rPr lang="en-GB" sz="2000" b="0">
                <a:solidFill>
                  <a:schemeClr val="bg2"/>
                </a:solidFill>
                <a:latin typeface="Verdana" pitchFamily="-65" charset="0"/>
              </a:rPr>
              <a:t>Q’s Link State</a:t>
            </a:r>
          </a:p>
        </p:txBody>
      </p:sp>
      <p:sp>
        <p:nvSpPr>
          <p:cNvPr id="23652" name="Rectangle 116"/>
          <p:cNvSpPr>
            <a:spLocks noChangeArrowheads="1"/>
          </p:cNvSpPr>
          <p:nvPr/>
        </p:nvSpPr>
        <p:spPr bwMode="auto">
          <a:xfrm>
            <a:off x="1176338" y="5791200"/>
            <a:ext cx="1955800" cy="403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101750" tIns="49982" rIns="101750" bIns="49982">
            <a:spAutoFit/>
          </a:bodyPr>
          <a:lstStyle/>
          <a:p>
            <a:pPr algn="ctr" defTabSz="1028700"/>
            <a:r>
              <a:rPr lang="en-GB" sz="2000" b="0">
                <a:solidFill>
                  <a:schemeClr val="bg2"/>
                </a:solidFill>
                <a:latin typeface="Verdana" pitchFamily="-65" charset="0"/>
              </a:rPr>
              <a:t>X’s Link State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Neighbouring States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2852738"/>
          </a:xfrm>
        </p:spPr>
        <p:txBody>
          <a:bodyPr/>
          <a:lstStyle/>
          <a:p>
            <a:r>
              <a:rPr lang="en-GB" smtClean="0"/>
              <a:t>2-way</a:t>
            </a:r>
          </a:p>
          <a:p>
            <a:pPr lvl="1"/>
            <a:r>
              <a:rPr lang="en-GB" smtClean="0"/>
              <a:t>Router sees itself in other Hello packets</a:t>
            </a:r>
          </a:p>
          <a:p>
            <a:pPr lvl="1"/>
            <a:r>
              <a:rPr lang="en-GB" smtClean="0"/>
              <a:t>DR selected from neighbours in state 2-way or greater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7511A-A67A-44FB-B037-E0524DA1120D}" type="slidenum">
              <a:rPr lang="en-US"/>
              <a:pPr/>
              <a:t>20</a:t>
            </a:fld>
            <a:endParaRPr lang="en-US"/>
          </a:p>
        </p:txBody>
      </p:sp>
      <p:grpSp>
        <p:nvGrpSpPr>
          <p:cNvPr id="60421" name="Group 16"/>
          <p:cNvGrpSpPr>
            <a:grpSpLocks/>
          </p:cNvGrpSpPr>
          <p:nvPr/>
        </p:nvGrpSpPr>
        <p:grpSpPr bwMode="auto">
          <a:xfrm>
            <a:off x="2362200" y="3733800"/>
            <a:ext cx="3887788" cy="2039938"/>
            <a:chOff x="1488" y="2352"/>
            <a:chExt cx="2449" cy="1285"/>
          </a:xfrm>
        </p:grpSpPr>
        <p:sp>
          <p:nvSpPr>
            <p:cNvPr id="60422" name="Line 5"/>
            <p:cNvSpPr>
              <a:spLocks noChangeShapeType="1"/>
            </p:cNvSpPr>
            <p:nvPr/>
          </p:nvSpPr>
          <p:spPr bwMode="auto">
            <a:xfrm flipH="1">
              <a:off x="1526" y="3084"/>
              <a:ext cx="2339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3" name="Rectangle 8"/>
            <p:cNvSpPr>
              <a:spLocks noChangeArrowheads="1"/>
            </p:cNvSpPr>
            <p:nvPr/>
          </p:nvSpPr>
          <p:spPr bwMode="auto">
            <a:xfrm>
              <a:off x="2441" y="2352"/>
              <a:ext cx="560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2-way</a:t>
              </a:r>
            </a:p>
          </p:txBody>
        </p:sp>
        <p:sp>
          <p:nvSpPr>
            <p:cNvPr id="60424" name="Line 9"/>
            <p:cNvSpPr>
              <a:spLocks noChangeShapeType="1"/>
            </p:cNvSpPr>
            <p:nvPr/>
          </p:nvSpPr>
          <p:spPr bwMode="auto">
            <a:xfrm flipV="1">
              <a:off x="1809" y="2754"/>
              <a:ext cx="0" cy="64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5" name="Line 10"/>
            <p:cNvSpPr>
              <a:spLocks noChangeShapeType="1"/>
            </p:cNvSpPr>
            <p:nvPr/>
          </p:nvSpPr>
          <p:spPr bwMode="auto">
            <a:xfrm flipV="1">
              <a:off x="3608" y="2754"/>
              <a:ext cx="0" cy="64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26" name="Line 11"/>
            <p:cNvSpPr>
              <a:spLocks noChangeShapeType="1"/>
            </p:cNvSpPr>
            <p:nvPr/>
          </p:nvSpPr>
          <p:spPr bwMode="auto">
            <a:xfrm>
              <a:off x="2141" y="2604"/>
              <a:ext cx="1135" cy="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0427" name="Picture 1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02" y="2511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0428" name="Picture 1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02" y="3282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0429" name="Picture 1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" y="2511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0430" name="Picture 1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88" y="3282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0431" name="Rectangle 6"/>
            <p:cNvSpPr>
              <a:spLocks noChangeArrowheads="1"/>
            </p:cNvSpPr>
            <p:nvPr/>
          </p:nvSpPr>
          <p:spPr bwMode="auto">
            <a:xfrm>
              <a:off x="1631" y="3408"/>
              <a:ext cx="32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solidFill>
                    <a:schemeClr val="bg1"/>
                  </a:solidFill>
                  <a:latin typeface="Verdana" pitchFamily="-65" charset="0"/>
                </a:rPr>
                <a:t>DR</a:t>
              </a:r>
            </a:p>
          </p:txBody>
        </p:sp>
        <p:sp>
          <p:nvSpPr>
            <p:cNvPr id="60432" name="Rectangle 7"/>
            <p:cNvSpPr>
              <a:spLocks noChangeArrowheads="1"/>
            </p:cNvSpPr>
            <p:nvPr/>
          </p:nvSpPr>
          <p:spPr bwMode="auto">
            <a:xfrm>
              <a:off x="3409" y="3408"/>
              <a:ext cx="42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solidFill>
                    <a:schemeClr val="bg1"/>
                  </a:solidFill>
                  <a:latin typeface="Verdana" pitchFamily="-65" charset="0"/>
                </a:rPr>
                <a:t>BDR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When to Become Adjacent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Underlying network is point to point</a:t>
            </a:r>
          </a:p>
          <a:p>
            <a:r>
              <a:rPr lang="en-GB" smtClean="0"/>
              <a:t>Underlying network type is virtual link</a:t>
            </a:r>
          </a:p>
          <a:p>
            <a:r>
              <a:rPr lang="en-GB" smtClean="0"/>
              <a:t>The router itself is the designated router or the backup designated router</a:t>
            </a:r>
          </a:p>
          <a:p>
            <a:r>
              <a:rPr lang="en-GB" smtClean="0"/>
              <a:t>The neighbouring router is the designated router or the backup designated router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0948-0647-4930-9B26-DDAA0E1AD322}" type="slidenum">
              <a:rPr lang="en-US"/>
              <a:pPr/>
              <a:t>21</a:t>
            </a:fld>
            <a:endParaRPr lang="en-US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LSAs Propagate Along Adjacencies</a:t>
            </a:r>
          </a:p>
        </p:txBody>
      </p:sp>
      <p:sp>
        <p:nvSpPr>
          <p:cNvPr id="64515" name="Rectangle 30"/>
          <p:cNvSpPr>
            <a:spLocks noGrp="1" noChangeArrowheads="1"/>
          </p:cNvSpPr>
          <p:nvPr>
            <p:ph idx="1"/>
          </p:nvPr>
        </p:nvSpPr>
        <p:spPr>
          <a:xfrm>
            <a:off x="655638" y="4572000"/>
            <a:ext cx="7940675" cy="1219200"/>
          </a:xfrm>
        </p:spPr>
        <p:txBody>
          <a:bodyPr/>
          <a:lstStyle/>
          <a:p>
            <a:r>
              <a:rPr lang="en-GB" smtClean="0"/>
              <a:t>LSAs acknowledged along adjacencies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775-4018-4EA4-9A0F-89E55A0A151D}" type="slidenum">
              <a:rPr lang="en-US"/>
              <a:pPr/>
              <a:t>22</a:t>
            </a:fld>
            <a:endParaRPr lang="en-US"/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4518" name="Group 31"/>
          <p:cNvGrpSpPr>
            <a:grpSpLocks/>
          </p:cNvGrpSpPr>
          <p:nvPr/>
        </p:nvGrpSpPr>
        <p:grpSpPr bwMode="auto">
          <a:xfrm>
            <a:off x="2481263" y="2060575"/>
            <a:ext cx="3887787" cy="1884363"/>
            <a:chOff x="1563" y="1298"/>
            <a:chExt cx="2449" cy="1187"/>
          </a:xfrm>
        </p:grpSpPr>
        <p:sp>
          <p:nvSpPr>
            <p:cNvPr id="64519" name="Line 5"/>
            <p:cNvSpPr>
              <a:spLocks noChangeShapeType="1"/>
            </p:cNvSpPr>
            <p:nvPr/>
          </p:nvSpPr>
          <p:spPr bwMode="auto">
            <a:xfrm flipH="1">
              <a:off x="1604" y="1870"/>
              <a:ext cx="2338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0" name="Line 12"/>
            <p:cNvSpPr>
              <a:spLocks noChangeShapeType="1"/>
            </p:cNvSpPr>
            <p:nvPr/>
          </p:nvSpPr>
          <p:spPr bwMode="auto">
            <a:xfrm flipV="1">
              <a:off x="1886" y="1549"/>
              <a:ext cx="0" cy="641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Line 13"/>
            <p:cNvSpPr>
              <a:spLocks noChangeShapeType="1"/>
            </p:cNvSpPr>
            <p:nvPr/>
          </p:nvSpPr>
          <p:spPr bwMode="auto">
            <a:xfrm flipV="1">
              <a:off x="3684" y="1549"/>
              <a:ext cx="0" cy="641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Line 14"/>
            <p:cNvSpPr>
              <a:spLocks noChangeShapeType="1"/>
            </p:cNvSpPr>
            <p:nvPr/>
          </p:nvSpPr>
          <p:spPr bwMode="auto">
            <a:xfrm>
              <a:off x="2218" y="2243"/>
              <a:ext cx="1135" cy="0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3" name="Line 15"/>
            <p:cNvSpPr>
              <a:spLocks noChangeShapeType="1"/>
            </p:cNvSpPr>
            <p:nvPr/>
          </p:nvSpPr>
          <p:spPr bwMode="auto">
            <a:xfrm flipV="1">
              <a:off x="2218" y="1603"/>
              <a:ext cx="1135" cy="53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4" name="Line 16"/>
            <p:cNvSpPr>
              <a:spLocks noChangeShapeType="1"/>
            </p:cNvSpPr>
            <p:nvPr/>
          </p:nvSpPr>
          <p:spPr bwMode="auto">
            <a:xfrm flipH="1" flipV="1">
              <a:off x="2218" y="1603"/>
              <a:ext cx="1135" cy="533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prstDash val="lgDash"/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5" name="Line 17"/>
            <p:cNvSpPr>
              <a:spLocks noChangeShapeType="1"/>
            </p:cNvSpPr>
            <p:nvPr/>
          </p:nvSpPr>
          <p:spPr bwMode="auto">
            <a:xfrm>
              <a:off x="2075" y="1549"/>
              <a:ext cx="0" cy="587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Line 18"/>
            <p:cNvSpPr>
              <a:spLocks noChangeShapeType="1"/>
            </p:cNvSpPr>
            <p:nvPr/>
          </p:nvSpPr>
          <p:spPr bwMode="auto">
            <a:xfrm>
              <a:off x="3447" y="1549"/>
              <a:ext cx="0" cy="587"/>
            </a:xfrm>
            <a:prstGeom prst="line">
              <a:avLst/>
            </a:prstGeom>
            <a:noFill/>
            <a:ln w="25399">
              <a:solidFill>
                <a:schemeClr val="tx1"/>
              </a:solidFill>
              <a:prstDash val="lgDash"/>
              <a:round/>
              <a:headEnd type="stealth" w="med" len="lg"/>
              <a:tailEnd type="stealth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4527" name="Picture 2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7" y="1298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4528" name="Picture 2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7" y="2115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4529" name="Picture 2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" y="2115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64530" name="Picture 2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63" y="1298"/>
              <a:ext cx="635" cy="32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64531" name="Rectangle 10"/>
            <p:cNvSpPr>
              <a:spLocks noChangeArrowheads="1"/>
            </p:cNvSpPr>
            <p:nvPr/>
          </p:nvSpPr>
          <p:spPr bwMode="auto">
            <a:xfrm>
              <a:off x="1739" y="2256"/>
              <a:ext cx="325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solidFill>
                    <a:schemeClr val="bg1"/>
                  </a:solidFill>
                  <a:latin typeface="Verdana" pitchFamily="-65" charset="0"/>
                </a:rPr>
                <a:t>DR</a:t>
              </a:r>
            </a:p>
          </p:txBody>
        </p:sp>
        <p:sp>
          <p:nvSpPr>
            <p:cNvPr id="64532" name="Rectangle 11"/>
            <p:cNvSpPr>
              <a:spLocks noChangeArrowheads="1"/>
            </p:cNvSpPr>
            <p:nvPr/>
          </p:nvSpPr>
          <p:spPr bwMode="auto">
            <a:xfrm>
              <a:off x="3460" y="2256"/>
              <a:ext cx="418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solidFill>
                    <a:schemeClr val="bg1"/>
                  </a:solidFill>
                </a:rPr>
                <a:t>BDR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Broadcast Networks</a:t>
            </a:r>
            <a:endParaRPr lang="en-GB" sz="400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IP Multicast used for Sending and Receiving Updates</a:t>
            </a:r>
          </a:p>
          <a:p>
            <a:pPr lvl="1"/>
            <a:r>
              <a:rPr lang="en-US" smtClean="0"/>
              <a:t>All routers must accept packets sent to</a:t>
            </a:r>
            <a:r>
              <a:rPr lang="en-GB" smtClean="0"/>
              <a:t> AllSPFRouters (224.0.0.5)</a:t>
            </a:r>
          </a:p>
          <a:p>
            <a:pPr lvl="1"/>
            <a:r>
              <a:rPr lang="en-GB" smtClean="0"/>
              <a:t>All </a:t>
            </a:r>
            <a:r>
              <a:rPr lang="en-US" smtClean="0"/>
              <a:t>DR and BDR routers must accept packets sent to</a:t>
            </a:r>
            <a:r>
              <a:rPr lang="en-GB" smtClean="0"/>
              <a:t> AllDRouters (224.0.0.6)</a:t>
            </a:r>
          </a:p>
          <a:p>
            <a:r>
              <a:rPr lang="en-GB" smtClean="0"/>
              <a:t>Hello packets sent to AllSPFRouters (Unicast on point-to-point and virtual links)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8ED35-58F2-4B33-91D2-9FF115D02DD9}" type="slidenum">
              <a:rPr lang="en-US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Routing Protocol Packets</a:t>
            </a:r>
          </a:p>
        </p:txBody>
      </p:sp>
      <p:sp>
        <p:nvSpPr>
          <p:cNvPr id="686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Share a common protocol header</a:t>
            </a:r>
          </a:p>
          <a:p>
            <a:r>
              <a:rPr lang="en-GB" sz="2400" smtClean="0"/>
              <a:t>Routing protocol packets are sent with type of service (TOS) of 0</a:t>
            </a:r>
          </a:p>
          <a:p>
            <a:r>
              <a:rPr lang="en-GB" sz="2400" smtClean="0"/>
              <a:t>Five types of OSPF routing protocol packets</a:t>
            </a:r>
          </a:p>
          <a:p>
            <a:pPr lvl="1"/>
            <a:r>
              <a:rPr lang="en-GB" sz="2000" smtClean="0"/>
              <a:t>Hello – packet type 1</a:t>
            </a:r>
          </a:p>
          <a:p>
            <a:pPr lvl="1"/>
            <a:r>
              <a:rPr lang="en-GB" sz="2000" smtClean="0"/>
              <a:t>Database description – packet type 2</a:t>
            </a:r>
          </a:p>
          <a:p>
            <a:pPr lvl="1"/>
            <a:r>
              <a:rPr lang="en-GB" sz="2000" smtClean="0"/>
              <a:t>Link-state request – packet type 3</a:t>
            </a:r>
          </a:p>
          <a:p>
            <a:pPr lvl="1"/>
            <a:r>
              <a:rPr lang="en-GB" sz="2000" smtClean="0"/>
              <a:t>Link-state update – packet type 4</a:t>
            </a:r>
          </a:p>
          <a:p>
            <a:pPr lvl="1"/>
            <a:r>
              <a:rPr lang="en-GB" sz="2000" smtClean="0"/>
              <a:t>Link-state acknowledgement – packet type 5</a:t>
            </a:r>
          </a:p>
          <a:p>
            <a:pPr lvl="1"/>
            <a:endParaRPr lang="en-GB" sz="2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9181C-5E58-40B2-BF99-B167BD7F4CD3}" type="slidenum">
              <a:rPr lang="en-US"/>
              <a:pPr/>
              <a:t>24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Different Types of LSAs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3505200"/>
          </a:xfrm>
        </p:spPr>
        <p:txBody>
          <a:bodyPr/>
          <a:lstStyle/>
          <a:p>
            <a:r>
              <a:rPr lang="en-GB" sz="2400" smtClean="0"/>
              <a:t>Six distinct type of LSAs</a:t>
            </a:r>
          </a:p>
          <a:p>
            <a:pPr lvl="1"/>
            <a:r>
              <a:rPr lang="en-GB" sz="2000" smtClean="0"/>
              <a:t>Type 1 :			Router LSA</a:t>
            </a:r>
          </a:p>
          <a:p>
            <a:pPr lvl="1"/>
            <a:r>
              <a:rPr lang="en-GB" sz="2000" smtClean="0"/>
              <a:t>Type 2 :			Network LSA</a:t>
            </a:r>
          </a:p>
          <a:p>
            <a:pPr lvl="1"/>
            <a:r>
              <a:rPr lang="en-GB" sz="2000" smtClean="0"/>
              <a:t>Type 3 &amp; 4:		Summary LSA</a:t>
            </a:r>
          </a:p>
          <a:p>
            <a:pPr lvl="1"/>
            <a:r>
              <a:rPr lang="en-GB" sz="2000" smtClean="0"/>
              <a:t>Type 5 &amp; 7:		External LSA (Type 7 is for NSSA)</a:t>
            </a:r>
          </a:p>
          <a:p>
            <a:pPr lvl="1"/>
            <a:r>
              <a:rPr lang="en-GB" sz="2000" smtClean="0"/>
              <a:t>Type 6:			Group membership LSA</a:t>
            </a:r>
          </a:p>
          <a:p>
            <a:pPr lvl="1"/>
            <a:r>
              <a:rPr lang="en-GB" sz="2000" smtClean="0"/>
              <a:t>Type 9, 10 &amp; 11:	Opaque LSA (9: Link-Local, 10: Area)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F3F2E-C29D-4035-B558-89353D01D816}" type="slidenum">
              <a:rPr lang="en-US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Router LSA (Type 1)</a:t>
            </a:r>
          </a:p>
        </p:txBody>
      </p:sp>
      <p:sp>
        <p:nvSpPr>
          <p:cNvPr id="7270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Describes the state and cost of the router’s links to the area</a:t>
            </a:r>
          </a:p>
          <a:p>
            <a:r>
              <a:rPr lang="en-GB" smtClean="0"/>
              <a:t>All of the router’s links in an area must be described in a single LSA</a:t>
            </a:r>
          </a:p>
          <a:p>
            <a:r>
              <a:rPr lang="en-GB" smtClean="0"/>
              <a:t>Flooded throughout the particular area and no more</a:t>
            </a:r>
          </a:p>
          <a:p>
            <a:r>
              <a:rPr lang="en-GB" smtClean="0"/>
              <a:t>Router indicates whether it is an ASBR, ABR, or end point of virtual link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60616-5A74-4ADA-BC85-636A7DD18F7E}" type="slidenum">
              <a:rPr lang="en-US"/>
              <a:pPr/>
              <a:t>26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Network LSA (Type 2)</a:t>
            </a:r>
          </a:p>
        </p:txBody>
      </p:sp>
      <p:sp>
        <p:nvSpPr>
          <p:cNvPr id="747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Generated for every transit broadcast and NBMA network</a:t>
            </a:r>
          </a:p>
          <a:p>
            <a:r>
              <a:rPr lang="en-GB" smtClean="0"/>
              <a:t>Describes all the routers attached to the network</a:t>
            </a:r>
          </a:p>
          <a:p>
            <a:r>
              <a:rPr lang="en-GB" smtClean="0"/>
              <a:t>Only the designated router originates this LSA</a:t>
            </a:r>
          </a:p>
          <a:p>
            <a:r>
              <a:rPr lang="en-GB" smtClean="0"/>
              <a:t>Flooded throughout the area and no more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4B153-198A-4F64-BE89-E7E9A8B8DE17}" type="slidenum">
              <a:rPr lang="en-US"/>
              <a:pPr/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 LSA (Type 3 and 4)</a:t>
            </a:r>
          </a:p>
        </p:txBody>
      </p:sp>
      <p:sp>
        <p:nvSpPr>
          <p:cNvPr id="7680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Describes the destination outside the area but still in the AS</a:t>
            </a:r>
          </a:p>
          <a:p>
            <a:r>
              <a:rPr lang="en-GB" smtClean="0"/>
              <a:t>Flooded throughout a single area</a:t>
            </a:r>
          </a:p>
          <a:p>
            <a:r>
              <a:rPr lang="en-GB" smtClean="0"/>
              <a:t>Originated by an ABR</a:t>
            </a:r>
          </a:p>
          <a:p>
            <a:r>
              <a:rPr lang="en-GB" smtClean="0"/>
              <a:t>Only inter-area routes are advertised into the backbone</a:t>
            </a:r>
          </a:p>
          <a:p>
            <a:r>
              <a:rPr lang="en-GB" smtClean="0"/>
              <a:t>Type 4 is the information about the ASBR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4C3F3-82A8-41B0-B17C-00A0B9B8672E}" type="slidenum">
              <a:rPr lang="en-US"/>
              <a:pPr/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External LSA (Type 5 and 7)</a:t>
            </a:r>
          </a:p>
        </p:txBody>
      </p:sp>
      <p:sp>
        <p:nvSpPr>
          <p:cNvPr id="78851" name="Rectangle 5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mtClean="0">
                <a:ea typeface="+mn-ea"/>
              </a:rPr>
              <a:t>Defines routes to destination external to the AS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mtClean="0">
                <a:ea typeface="+mn-ea"/>
              </a:rPr>
              <a:t>Default route is also sent as external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mtClean="0">
                <a:ea typeface="+mn-ea"/>
              </a:rPr>
              <a:t>Two types of external LSA: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GB" smtClean="0">
                <a:ea typeface="+mn-ea"/>
              </a:rPr>
              <a:t>E1: Consider the total cost up to the external destination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GB" smtClean="0">
                <a:ea typeface="+mn-ea"/>
              </a:rPr>
              <a:t>E2: Considers only the cost of the outgoing interface to the external destination</a:t>
            </a:r>
          </a:p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mtClean="0">
                <a:ea typeface="+mn-ea"/>
              </a:rPr>
              <a:t>(Type 7 LSAs used to describe external LSA for one specific OSPF area type)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7009B-0591-4108-9F46-EEA22B04D618}" type="slidenum">
              <a:rPr lang="en-US"/>
              <a:pPr/>
              <a:t>29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Link State Routing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1636713"/>
            <a:ext cx="7940675" cy="45354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mtClean="0"/>
              <a:t>Neighbour discovery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GB" smtClean="0"/>
              <a:t>Constructing a L</a:t>
            </a:r>
            <a:r>
              <a:rPr lang="en-US" smtClean="0"/>
              <a:t>ink State Packet (LSP)</a:t>
            </a:r>
            <a:endParaRPr lang="en-GB" smtClean="0"/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GB" smtClean="0"/>
              <a:t>Distribute </a:t>
            </a:r>
            <a:r>
              <a:rPr lang="en-US" smtClean="0"/>
              <a:t>the </a:t>
            </a:r>
            <a:r>
              <a:rPr lang="en-GB" smtClean="0"/>
              <a:t>LSP</a:t>
            </a:r>
            <a:endParaRPr lang="en-US" smtClean="0"/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US" smtClean="0"/>
              <a:t>(Link State Announcement – LSA)</a:t>
            </a:r>
            <a:endParaRPr lang="en-GB" smtClean="0"/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GB" smtClean="0"/>
              <a:t>Compute routes</a:t>
            </a:r>
          </a:p>
          <a:p>
            <a:pPr>
              <a:lnSpc>
                <a:spcPct val="80000"/>
              </a:lnSpc>
              <a:spcBef>
                <a:spcPct val="40000"/>
              </a:spcBef>
            </a:pPr>
            <a:r>
              <a:rPr lang="en-GB" smtClean="0"/>
              <a:t>On network failure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GB" smtClean="0"/>
              <a:t>New LSPs flooded</a:t>
            </a:r>
          </a:p>
          <a:p>
            <a:pPr lvl="1">
              <a:lnSpc>
                <a:spcPct val="80000"/>
              </a:lnSpc>
              <a:spcBef>
                <a:spcPct val="40000"/>
              </a:spcBef>
            </a:pPr>
            <a:r>
              <a:rPr lang="en-GB" smtClean="0"/>
              <a:t>All routers recompute routing table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E766B-DFA7-44DA-BBC8-83581ED3F4C0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Inter-Area Route Summarisation</a:t>
            </a:r>
          </a:p>
        </p:txBody>
      </p:sp>
      <p:sp>
        <p:nvSpPr>
          <p:cNvPr id="80899" name="Rectangle 7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Prefix or all subnets</a:t>
            </a:r>
          </a:p>
          <a:p>
            <a:r>
              <a:rPr lang="en-GB" smtClean="0"/>
              <a:t>Prefix or all networks</a:t>
            </a:r>
          </a:p>
          <a:p>
            <a:r>
              <a:rPr lang="en-GB" smtClean="0"/>
              <a:t>‘Area range’ command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B524-B89A-4DBD-98F1-3A2E6DCF7B90}" type="slidenum">
              <a:rPr lang="en-US"/>
              <a:pPr/>
              <a:t>30</a:t>
            </a:fld>
            <a:endParaRPr lang="en-US"/>
          </a:p>
        </p:txBody>
      </p:sp>
      <p:sp>
        <p:nvSpPr>
          <p:cNvPr id="80901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" name="Freeform 3"/>
          <p:cNvSpPr>
            <a:spLocks/>
          </p:cNvSpPr>
          <p:nvPr/>
        </p:nvSpPr>
        <p:spPr bwMode="auto">
          <a:xfrm>
            <a:off x="4537075" y="3276600"/>
            <a:ext cx="2092325" cy="1657350"/>
          </a:xfrm>
          <a:custGeom>
            <a:avLst/>
            <a:gdLst>
              <a:gd name="T0" fmla="*/ 0 w 1186"/>
              <a:gd name="T1" fmla="*/ 1813373535 h 1204"/>
              <a:gd name="T2" fmla="*/ 339245977 w 1186"/>
              <a:gd name="T3" fmla="*/ 2147483647 h 1204"/>
              <a:gd name="T4" fmla="*/ 2147483647 w 1186"/>
              <a:gd name="T5" fmla="*/ 0 h 1204"/>
              <a:gd name="T6" fmla="*/ 217864664 w 1186"/>
              <a:gd name="T7" fmla="*/ 1428719669 h 1204"/>
              <a:gd name="T8" fmla="*/ 0 60000 65536"/>
              <a:gd name="T9" fmla="*/ 0 60000 65536"/>
              <a:gd name="T10" fmla="*/ 0 60000 65536"/>
              <a:gd name="T11" fmla="*/ 0 60000 65536"/>
              <a:gd name="T12" fmla="*/ 0 w 1186"/>
              <a:gd name="T13" fmla="*/ 0 h 1204"/>
              <a:gd name="T14" fmla="*/ 1186 w 1186"/>
              <a:gd name="T15" fmla="*/ 1204 h 12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6" h="1204">
                <a:moveTo>
                  <a:pt x="0" y="957"/>
                </a:moveTo>
                <a:lnTo>
                  <a:pt x="109" y="1203"/>
                </a:lnTo>
                <a:lnTo>
                  <a:pt x="1185" y="0"/>
                </a:lnTo>
                <a:lnTo>
                  <a:pt x="70" y="754"/>
                </a:lnTo>
              </a:path>
            </a:pathLst>
          </a:custGeom>
          <a:gradFill rotWithShape="0">
            <a:gsLst>
              <a:gs pos="0">
                <a:srgbClr val="FFE8AA"/>
              </a:gs>
              <a:gs pos="100000">
                <a:srgbClr val="FFD255"/>
              </a:gs>
            </a:gsLst>
            <a:lin ang="18900000" scaled="1"/>
          </a:gradFill>
          <a:ln w="12699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Line 10"/>
          <p:cNvSpPr>
            <a:spLocks noChangeShapeType="1"/>
          </p:cNvSpPr>
          <p:nvPr/>
        </p:nvSpPr>
        <p:spPr bwMode="auto">
          <a:xfrm>
            <a:off x="6443663" y="5521325"/>
            <a:ext cx="752475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4" name="Rectangle 11"/>
          <p:cNvSpPr>
            <a:spLocks noChangeArrowheads="1"/>
          </p:cNvSpPr>
          <p:nvPr/>
        </p:nvSpPr>
        <p:spPr bwMode="auto">
          <a:xfrm>
            <a:off x="5605463" y="5570538"/>
            <a:ext cx="45878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1300" b="0">
                <a:solidFill>
                  <a:srgbClr val="000000"/>
                </a:solidFill>
                <a:latin typeface="Verdana" pitchFamily="-65" charset="0"/>
              </a:rPr>
              <a:t>1.A</a:t>
            </a:r>
          </a:p>
        </p:txBody>
      </p:sp>
      <p:sp>
        <p:nvSpPr>
          <p:cNvPr id="80905" name="Line 12"/>
          <p:cNvSpPr>
            <a:spLocks noChangeShapeType="1"/>
          </p:cNvSpPr>
          <p:nvPr/>
        </p:nvSpPr>
        <p:spPr bwMode="auto">
          <a:xfrm>
            <a:off x="7121525" y="4759325"/>
            <a:ext cx="676275" cy="76200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6" name="Line 13"/>
          <p:cNvSpPr>
            <a:spLocks noChangeShapeType="1"/>
          </p:cNvSpPr>
          <p:nvPr/>
        </p:nvSpPr>
        <p:spPr bwMode="auto">
          <a:xfrm>
            <a:off x="7496175" y="5521325"/>
            <a:ext cx="750888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7" name="Line 14"/>
          <p:cNvSpPr>
            <a:spLocks noChangeShapeType="1"/>
          </p:cNvSpPr>
          <p:nvPr/>
        </p:nvSpPr>
        <p:spPr bwMode="auto">
          <a:xfrm flipH="1">
            <a:off x="5843588" y="4845050"/>
            <a:ext cx="600075" cy="676275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8" name="Line 15"/>
          <p:cNvSpPr>
            <a:spLocks noChangeShapeType="1"/>
          </p:cNvSpPr>
          <p:nvPr/>
        </p:nvSpPr>
        <p:spPr bwMode="auto">
          <a:xfrm>
            <a:off x="5392738" y="5521325"/>
            <a:ext cx="750887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9" name="Rectangle 31"/>
          <p:cNvSpPr>
            <a:spLocks noChangeArrowheads="1"/>
          </p:cNvSpPr>
          <p:nvPr/>
        </p:nvSpPr>
        <p:spPr bwMode="auto">
          <a:xfrm>
            <a:off x="6581775" y="5570538"/>
            <a:ext cx="458788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1300" b="0">
                <a:solidFill>
                  <a:srgbClr val="000000"/>
                </a:solidFill>
                <a:latin typeface="Verdana" pitchFamily="-65" charset="0"/>
              </a:rPr>
              <a:t>1.B</a:t>
            </a:r>
          </a:p>
        </p:txBody>
      </p:sp>
      <p:sp>
        <p:nvSpPr>
          <p:cNvPr id="80910" name="Rectangle 32"/>
          <p:cNvSpPr>
            <a:spLocks noChangeArrowheads="1"/>
          </p:cNvSpPr>
          <p:nvPr/>
        </p:nvSpPr>
        <p:spPr bwMode="auto">
          <a:xfrm>
            <a:off x="7632700" y="5570538"/>
            <a:ext cx="461963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1300" b="0">
                <a:solidFill>
                  <a:srgbClr val="000000"/>
                </a:solidFill>
                <a:latin typeface="Verdana" pitchFamily="-65" charset="0"/>
              </a:rPr>
              <a:t>1.C</a:t>
            </a:r>
          </a:p>
        </p:txBody>
      </p:sp>
      <p:sp>
        <p:nvSpPr>
          <p:cNvPr id="80911" name="Line 33"/>
          <p:cNvSpPr>
            <a:spLocks noChangeShapeType="1"/>
          </p:cNvSpPr>
          <p:nvPr/>
        </p:nvSpPr>
        <p:spPr bwMode="auto">
          <a:xfrm flipV="1">
            <a:off x="6781800" y="2286000"/>
            <a:ext cx="0" cy="320040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12" name="Rectangle 54"/>
          <p:cNvSpPr>
            <a:spLocks noChangeArrowheads="1"/>
          </p:cNvSpPr>
          <p:nvPr/>
        </p:nvSpPr>
        <p:spPr bwMode="auto">
          <a:xfrm>
            <a:off x="5580063" y="4292600"/>
            <a:ext cx="8604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(ABR)</a:t>
            </a:r>
          </a:p>
        </p:txBody>
      </p:sp>
      <p:sp>
        <p:nvSpPr>
          <p:cNvPr id="80913" name="Line 57"/>
          <p:cNvSpPr>
            <a:spLocks noChangeShapeType="1"/>
          </p:cNvSpPr>
          <p:nvPr/>
        </p:nvSpPr>
        <p:spPr bwMode="auto">
          <a:xfrm>
            <a:off x="6400800" y="2286000"/>
            <a:ext cx="752475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714" name="Rectangle 58"/>
          <p:cNvSpPr>
            <a:spLocks noChangeArrowheads="1"/>
          </p:cNvSpPr>
          <p:nvPr/>
        </p:nvSpPr>
        <p:spPr bwMode="auto">
          <a:xfrm>
            <a:off x="2144713" y="4075113"/>
            <a:ext cx="2616200" cy="831850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+mn-ea"/>
            </a:endParaRPr>
          </a:p>
        </p:txBody>
      </p:sp>
      <p:sp>
        <p:nvSpPr>
          <p:cNvPr id="80915" name="Rectangle 59"/>
          <p:cNvSpPr>
            <a:spLocks noChangeArrowheads="1"/>
          </p:cNvSpPr>
          <p:nvPr/>
        </p:nvSpPr>
        <p:spPr bwMode="auto">
          <a:xfrm>
            <a:off x="2157413" y="4217988"/>
            <a:ext cx="1158875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Network</a:t>
            </a:r>
          </a:p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1</a:t>
            </a:r>
          </a:p>
        </p:txBody>
      </p:sp>
      <p:sp>
        <p:nvSpPr>
          <p:cNvPr id="80916" name="Rectangle 60"/>
          <p:cNvSpPr>
            <a:spLocks noChangeArrowheads="1"/>
          </p:cNvSpPr>
          <p:nvPr/>
        </p:nvSpPr>
        <p:spPr bwMode="auto">
          <a:xfrm>
            <a:off x="3432175" y="4217988"/>
            <a:ext cx="12588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Next Hop</a:t>
            </a:r>
          </a:p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R1</a:t>
            </a:r>
          </a:p>
        </p:txBody>
      </p:sp>
      <p:sp>
        <p:nvSpPr>
          <p:cNvPr id="70717" name="Rectangle 61"/>
          <p:cNvSpPr>
            <a:spLocks noChangeArrowheads="1"/>
          </p:cNvSpPr>
          <p:nvPr/>
        </p:nvSpPr>
        <p:spPr bwMode="auto">
          <a:xfrm>
            <a:off x="2144713" y="5027613"/>
            <a:ext cx="2616200" cy="1425575"/>
          </a:xfrm>
          <a:prstGeom prst="rect">
            <a:avLst/>
          </a:prstGeom>
          <a:solidFill>
            <a:schemeClr val="folHlink"/>
          </a:solidFill>
          <a:ln w="12699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+mn-ea"/>
            </a:endParaRPr>
          </a:p>
        </p:txBody>
      </p:sp>
      <p:sp>
        <p:nvSpPr>
          <p:cNvPr id="80918" name="Rectangle 62"/>
          <p:cNvSpPr>
            <a:spLocks noChangeArrowheads="1"/>
          </p:cNvSpPr>
          <p:nvPr/>
        </p:nvSpPr>
        <p:spPr bwMode="auto">
          <a:xfrm>
            <a:off x="2157413" y="5084763"/>
            <a:ext cx="1158875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Network</a:t>
            </a:r>
          </a:p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1.A</a:t>
            </a:r>
          </a:p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1.B</a:t>
            </a:r>
          </a:p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1.C</a:t>
            </a:r>
          </a:p>
        </p:txBody>
      </p:sp>
      <p:sp>
        <p:nvSpPr>
          <p:cNvPr id="80919" name="Rectangle 63"/>
          <p:cNvSpPr>
            <a:spLocks noChangeArrowheads="1"/>
          </p:cNvSpPr>
          <p:nvPr/>
        </p:nvSpPr>
        <p:spPr bwMode="auto">
          <a:xfrm>
            <a:off x="3432175" y="5084763"/>
            <a:ext cx="1258888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Next Hop</a:t>
            </a:r>
          </a:p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R1</a:t>
            </a:r>
          </a:p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R1</a:t>
            </a:r>
          </a:p>
          <a:p>
            <a:pPr algn="ctr" defTabSz="790575"/>
            <a:r>
              <a:rPr lang="en-GB" b="0">
                <a:solidFill>
                  <a:srgbClr val="FFFFFF"/>
                </a:solidFill>
                <a:latin typeface="Verdana" pitchFamily="-65" charset="0"/>
              </a:rPr>
              <a:t>R1</a:t>
            </a:r>
          </a:p>
        </p:txBody>
      </p:sp>
      <p:sp>
        <p:nvSpPr>
          <p:cNvPr id="80920" name="Rectangle 64"/>
          <p:cNvSpPr>
            <a:spLocks noChangeArrowheads="1"/>
          </p:cNvSpPr>
          <p:nvPr/>
        </p:nvSpPr>
        <p:spPr bwMode="auto">
          <a:xfrm>
            <a:off x="330200" y="4195763"/>
            <a:ext cx="187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With </a:t>
            </a:r>
          </a:p>
          <a:p>
            <a:pPr defTabSz="790575"/>
            <a:r>
              <a:rPr lang="en-GB" b="0">
                <a:latin typeface="Verdana" pitchFamily="-65" charset="0"/>
              </a:rPr>
              <a:t>summarisation</a:t>
            </a:r>
          </a:p>
        </p:txBody>
      </p:sp>
      <p:sp>
        <p:nvSpPr>
          <p:cNvPr id="80921" name="Rectangle 65"/>
          <p:cNvSpPr>
            <a:spLocks noChangeArrowheads="1"/>
          </p:cNvSpPr>
          <p:nvPr/>
        </p:nvSpPr>
        <p:spPr bwMode="auto">
          <a:xfrm>
            <a:off x="366713" y="5073650"/>
            <a:ext cx="18796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Without</a:t>
            </a:r>
          </a:p>
          <a:p>
            <a:pPr defTabSz="790575"/>
            <a:r>
              <a:rPr lang="en-GB" b="0">
                <a:latin typeface="Verdana" pitchFamily="-65" charset="0"/>
              </a:rPr>
              <a:t>summarisation</a:t>
            </a:r>
          </a:p>
        </p:txBody>
      </p:sp>
      <p:sp>
        <p:nvSpPr>
          <p:cNvPr id="80922" name="Line 66"/>
          <p:cNvSpPr>
            <a:spLocks noChangeShapeType="1"/>
          </p:cNvSpPr>
          <p:nvPr/>
        </p:nvSpPr>
        <p:spPr bwMode="auto">
          <a:xfrm flipV="1">
            <a:off x="5207000" y="4681538"/>
            <a:ext cx="3741738" cy="14287"/>
          </a:xfrm>
          <a:prstGeom prst="line">
            <a:avLst/>
          </a:prstGeom>
          <a:noFill/>
          <a:ln w="25399">
            <a:solidFill>
              <a:schemeClr val="tx1"/>
            </a:solidFill>
            <a:prstDash val="lg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23" name="Rectangle 67"/>
          <p:cNvSpPr>
            <a:spLocks noChangeArrowheads="1"/>
          </p:cNvSpPr>
          <p:nvPr/>
        </p:nvSpPr>
        <p:spPr bwMode="auto">
          <a:xfrm>
            <a:off x="7631113" y="3403600"/>
            <a:ext cx="1290637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Backbone</a:t>
            </a:r>
          </a:p>
          <a:p>
            <a:pPr defTabSz="790575"/>
            <a:r>
              <a:rPr lang="en-GB" b="0">
                <a:latin typeface="Verdana" pitchFamily="-65" charset="0"/>
              </a:rPr>
              <a:t>Area 0</a:t>
            </a:r>
          </a:p>
        </p:txBody>
      </p:sp>
      <p:sp>
        <p:nvSpPr>
          <p:cNvPr id="80924" name="Rectangle 68"/>
          <p:cNvSpPr>
            <a:spLocks noChangeArrowheads="1"/>
          </p:cNvSpPr>
          <p:nvPr/>
        </p:nvSpPr>
        <p:spPr bwMode="auto">
          <a:xfrm>
            <a:off x="7685088" y="4843463"/>
            <a:ext cx="9334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Area 1</a:t>
            </a:r>
          </a:p>
        </p:txBody>
      </p:sp>
      <p:pic>
        <p:nvPicPr>
          <p:cNvPr id="80925" name="Picture 69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97613" y="4437063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0926" name="Text Box 70"/>
          <p:cNvSpPr txBox="1">
            <a:spLocks noChangeArrowheads="1"/>
          </p:cNvSpPr>
          <p:nvPr/>
        </p:nvSpPr>
        <p:spPr bwMode="auto">
          <a:xfrm>
            <a:off x="6588125" y="4641850"/>
            <a:ext cx="488950" cy="366713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R1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  <p:pic>
        <p:nvPicPr>
          <p:cNvPr id="80927" name="Picture 71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38888" y="2984500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80928" name="Text Box 72"/>
          <p:cNvSpPr txBox="1">
            <a:spLocks noChangeArrowheads="1"/>
          </p:cNvSpPr>
          <p:nvPr/>
        </p:nvSpPr>
        <p:spPr bwMode="auto">
          <a:xfrm>
            <a:off x="6629400" y="3189288"/>
            <a:ext cx="4889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R2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 Summarisation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455613" y="1412875"/>
            <a:ext cx="8224837" cy="79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100" smtClean="0"/>
              <a:t>Specific Link LSA advertised out of each area</a:t>
            </a:r>
          </a:p>
          <a:p>
            <a:pPr>
              <a:lnSpc>
                <a:spcPct val="90000"/>
              </a:lnSpc>
            </a:pPr>
            <a:r>
              <a:rPr lang="en-GB" sz="2100" smtClean="0"/>
              <a:t>Link state changes propagated out of each area</a:t>
            </a:r>
          </a:p>
        </p:txBody>
      </p:sp>
      <p:sp>
        <p:nvSpPr>
          <p:cNvPr id="2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4B7F9-97B2-4F77-A93A-8A23D38F86D1}" type="slidenum">
              <a:rPr lang="en-US"/>
              <a:pPr/>
              <a:t>31</a:t>
            </a:fld>
            <a:endParaRPr lang="en-US"/>
          </a:p>
        </p:txBody>
      </p:sp>
      <p:grpSp>
        <p:nvGrpSpPr>
          <p:cNvPr id="82949" name="Group 238"/>
          <p:cNvGrpSpPr>
            <a:grpSpLocks/>
          </p:cNvGrpSpPr>
          <p:nvPr/>
        </p:nvGrpSpPr>
        <p:grpSpPr bwMode="auto">
          <a:xfrm>
            <a:off x="971550" y="2338388"/>
            <a:ext cx="7210425" cy="4364037"/>
            <a:chOff x="612" y="1473"/>
            <a:chExt cx="4542" cy="2749"/>
          </a:xfrm>
        </p:grpSpPr>
        <p:grpSp>
          <p:nvGrpSpPr>
            <p:cNvPr id="82950" name="Group 4"/>
            <p:cNvGrpSpPr>
              <a:grpSpLocks/>
            </p:cNvGrpSpPr>
            <p:nvPr/>
          </p:nvGrpSpPr>
          <p:grpSpPr bwMode="auto">
            <a:xfrm>
              <a:off x="1135" y="1473"/>
              <a:ext cx="3572" cy="1021"/>
              <a:chOff x="981" y="1124"/>
              <a:chExt cx="3176" cy="908"/>
            </a:xfrm>
          </p:grpSpPr>
          <p:grpSp>
            <p:nvGrpSpPr>
              <p:cNvPr id="83131" name="Group 5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83142" name="Oval 6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3" name="Oval 7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4" name="Oval 8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5" name="Oval 9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6" name="Oval 10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7" name="Oval 11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8" name="Oval 12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9" name="Oval 13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50" name="Oval 14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132" name="Group 15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83133" name="Oval 16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34" name="Oval 17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35" name="Oval 18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36" name="Oval 19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37" name="Oval 20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38" name="Oval 21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39" name="Oval 22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0" name="Oval 23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41" name="Oval 24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951" name="Group 25"/>
            <p:cNvGrpSpPr>
              <a:grpSpLocks/>
            </p:cNvGrpSpPr>
            <p:nvPr/>
          </p:nvGrpSpPr>
          <p:grpSpPr bwMode="auto">
            <a:xfrm>
              <a:off x="1271" y="1609"/>
              <a:ext cx="3572" cy="1021"/>
              <a:chOff x="981" y="1124"/>
              <a:chExt cx="3176" cy="908"/>
            </a:xfrm>
          </p:grpSpPr>
          <p:grpSp>
            <p:nvGrpSpPr>
              <p:cNvPr id="83111" name="Group 26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83122" name="Oval 27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3" name="Oval 28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4" name="Oval 29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5" name="Oval 30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6" name="Oval 31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7" name="Oval 32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8" name="Oval 33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9" name="Oval 34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30" name="Oval 35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112" name="Group 36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83113" name="Oval 37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14" name="Oval 38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15" name="Oval 39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16" name="Oval 40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17" name="Oval 41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18" name="Oval 42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19" name="Oval 43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0" name="Oval 44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121" name="Oval 45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2952" name="Group 176"/>
            <p:cNvGrpSpPr>
              <a:grpSpLocks/>
            </p:cNvGrpSpPr>
            <p:nvPr/>
          </p:nvGrpSpPr>
          <p:grpSpPr bwMode="auto">
            <a:xfrm>
              <a:off x="3696" y="2115"/>
              <a:ext cx="1458" cy="1699"/>
              <a:chOff x="612" y="2115"/>
              <a:chExt cx="1458" cy="1699"/>
            </a:xfrm>
          </p:grpSpPr>
          <p:grpSp>
            <p:nvGrpSpPr>
              <p:cNvPr id="83064" name="Group 177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3091" name="Group 178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3102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3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4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5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6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7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8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9" name="Oval 186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10" name="Oval 187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3092" name="Group 188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3093" name="Oval 189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94" name="Oval 190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95" name="Oval 191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96" name="Oval 192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97" name="Oval 193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98" name="Oval 194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99" name="Oval 195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0" name="Oval 196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101" name="Oval 197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3065" name="Line 198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66" name="Line 199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67" name="Line 200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68" name="Line 201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69" name="Line 202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3070" name="Picture 20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3071" name="Picture 20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3072" name="Picture 20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3073" name="Picture 20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3074" name="Picture 20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3075" name="Group 208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3089" name="Line 20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90" name="Line 21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76" name="Group 211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3087" name="Line 21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88" name="Line 21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77" name="Group 214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3085" name="Line 21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86" name="Line 21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78" name="Group 217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3083" name="Line 21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84" name="Line 21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079" name="Text Box 220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3.A</a:t>
                </a:r>
              </a:p>
            </p:txBody>
          </p:sp>
          <p:sp>
            <p:nvSpPr>
              <p:cNvPr id="83080" name="Text Box 221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3.B</a:t>
                </a:r>
              </a:p>
            </p:txBody>
          </p:sp>
          <p:sp>
            <p:nvSpPr>
              <p:cNvPr id="83081" name="Text Box 222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3.C</a:t>
                </a:r>
              </a:p>
            </p:txBody>
          </p:sp>
          <p:sp>
            <p:nvSpPr>
              <p:cNvPr id="83082" name="Text Box 223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3.D</a:t>
                </a:r>
              </a:p>
            </p:txBody>
          </p:sp>
        </p:grpSp>
        <p:grpSp>
          <p:nvGrpSpPr>
            <p:cNvPr id="82953" name="Group 128"/>
            <p:cNvGrpSpPr>
              <a:grpSpLocks/>
            </p:cNvGrpSpPr>
            <p:nvPr/>
          </p:nvGrpSpPr>
          <p:grpSpPr bwMode="auto">
            <a:xfrm>
              <a:off x="2200" y="2523"/>
              <a:ext cx="1458" cy="1699"/>
              <a:chOff x="612" y="2115"/>
              <a:chExt cx="1458" cy="1699"/>
            </a:xfrm>
          </p:grpSpPr>
          <p:grpSp>
            <p:nvGrpSpPr>
              <p:cNvPr id="83017" name="Group 129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3044" name="Group 130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3055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6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7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8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9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60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61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62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63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3045" name="Group 140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3046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7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8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49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0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1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2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3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54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3018" name="Line 150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19" name="Line 151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0" name="Line 152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1" name="Line 153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022" name="Line 154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3023" name="Picture 15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3024" name="Picture 15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3025" name="Picture 15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3026" name="Picture 15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3027" name="Picture 15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3028" name="Group 160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3042" name="Line 161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43" name="Line 162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29" name="Group 163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3040" name="Line 164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41" name="Line 165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30" name="Group 166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3038" name="Line 167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39" name="Line 168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3031" name="Group 169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3036" name="Line 170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037" name="Line 171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3032" name="Text Box 172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2.A</a:t>
                </a:r>
              </a:p>
            </p:txBody>
          </p:sp>
          <p:sp>
            <p:nvSpPr>
              <p:cNvPr id="83033" name="Text Box 173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2.B</a:t>
                </a:r>
              </a:p>
            </p:txBody>
          </p:sp>
          <p:sp>
            <p:nvSpPr>
              <p:cNvPr id="83034" name="Text Box 174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2.C</a:t>
                </a:r>
              </a:p>
            </p:txBody>
          </p:sp>
          <p:sp>
            <p:nvSpPr>
              <p:cNvPr id="83035" name="Text Box 175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2.D</a:t>
                </a:r>
              </a:p>
            </p:txBody>
          </p:sp>
        </p:grpSp>
        <p:grpSp>
          <p:nvGrpSpPr>
            <p:cNvPr id="82954" name="Group 127"/>
            <p:cNvGrpSpPr>
              <a:grpSpLocks/>
            </p:cNvGrpSpPr>
            <p:nvPr/>
          </p:nvGrpSpPr>
          <p:grpSpPr bwMode="auto">
            <a:xfrm>
              <a:off x="612" y="2115"/>
              <a:ext cx="1458" cy="1699"/>
              <a:chOff x="612" y="2115"/>
              <a:chExt cx="1458" cy="1699"/>
            </a:xfrm>
          </p:grpSpPr>
          <p:grpSp>
            <p:nvGrpSpPr>
              <p:cNvPr id="82970" name="Group 60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2997" name="Group 61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3008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1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1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12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13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1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15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16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2998" name="Group 71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2999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0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1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2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3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4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5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6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3007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2971" name="Line 93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2" name="Line 94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3" name="Line 95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4" name="Line 96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975" name="Line 97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2976" name="Picture 8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2977" name="Picture 8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2978" name="Picture 8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2979" name="Picture 89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2980" name="Picture 9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2981" name="Group 110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2995" name="Line 9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96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2" name="Group 111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2993" name="Line 11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94" name="Line 11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3" name="Group 114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2991" name="Line 11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92" name="Line 11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984" name="Group 117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2989" name="Line 11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990" name="Line 11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985" name="Text Box 120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1.A</a:t>
                </a:r>
              </a:p>
            </p:txBody>
          </p:sp>
          <p:sp>
            <p:nvSpPr>
              <p:cNvPr id="82986" name="Text Box 121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1.B</a:t>
                </a:r>
              </a:p>
            </p:txBody>
          </p:sp>
          <p:sp>
            <p:nvSpPr>
              <p:cNvPr id="82987" name="Text Box 122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1.C</a:t>
                </a:r>
              </a:p>
            </p:txBody>
          </p:sp>
          <p:sp>
            <p:nvSpPr>
              <p:cNvPr id="82988" name="Text Box 123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1.D</a:t>
                </a:r>
              </a:p>
            </p:txBody>
          </p:sp>
        </p:grpSp>
        <p:sp>
          <p:nvSpPr>
            <p:cNvPr id="82955" name="Freeform 46"/>
            <p:cNvSpPr>
              <a:spLocks/>
            </p:cNvSpPr>
            <p:nvPr/>
          </p:nvSpPr>
          <p:spPr bwMode="auto">
            <a:xfrm>
              <a:off x="1672" y="1723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6" name="Freeform 47"/>
            <p:cNvSpPr>
              <a:spLocks/>
            </p:cNvSpPr>
            <p:nvPr/>
          </p:nvSpPr>
          <p:spPr bwMode="auto">
            <a:xfrm>
              <a:off x="1625" y="2150"/>
              <a:ext cx="1326" cy="427"/>
            </a:xfrm>
            <a:custGeom>
              <a:avLst/>
              <a:gdLst>
                <a:gd name="T0" fmla="*/ 1490 w 1179"/>
                <a:gd name="T1" fmla="*/ 479 h 380"/>
                <a:gd name="T2" fmla="*/ 745 w 1179"/>
                <a:gd name="T3" fmla="*/ 238 h 380"/>
                <a:gd name="T4" fmla="*/ 745 w 1179"/>
                <a:gd name="T5" fmla="*/ 298 h 380"/>
                <a:gd name="T6" fmla="*/ 0 w 1179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380"/>
                <a:gd name="T14" fmla="*/ 1179 w 1179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380">
                  <a:moveTo>
                    <a:pt x="1178" y="379"/>
                  </a:moveTo>
                  <a:lnTo>
                    <a:pt x="589" y="189"/>
                  </a:lnTo>
                  <a:lnTo>
                    <a:pt x="589" y="236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7" name="Freeform 48"/>
            <p:cNvSpPr>
              <a:spLocks/>
            </p:cNvSpPr>
            <p:nvPr/>
          </p:nvSpPr>
          <p:spPr bwMode="auto">
            <a:xfrm>
              <a:off x="3186" y="1723"/>
              <a:ext cx="1233" cy="428"/>
            </a:xfrm>
            <a:custGeom>
              <a:avLst/>
              <a:gdLst>
                <a:gd name="T0" fmla="*/ 0 w 1096"/>
                <a:gd name="T1" fmla="*/ 0 h 381"/>
                <a:gd name="T2" fmla="*/ 692 w 1096"/>
                <a:gd name="T3" fmla="*/ 299 h 381"/>
                <a:gd name="T4" fmla="*/ 692 w 1096"/>
                <a:gd name="T5" fmla="*/ 239 h 381"/>
                <a:gd name="T6" fmla="*/ 1386 w 1096"/>
                <a:gd name="T7" fmla="*/ 48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381"/>
                <a:gd name="T14" fmla="*/ 1096 w 1096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381">
                  <a:moveTo>
                    <a:pt x="0" y="0"/>
                  </a:moveTo>
                  <a:lnTo>
                    <a:pt x="547" y="237"/>
                  </a:lnTo>
                  <a:lnTo>
                    <a:pt x="547" y="190"/>
                  </a:lnTo>
                  <a:lnTo>
                    <a:pt x="1095" y="38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8" name="Freeform 49"/>
            <p:cNvSpPr>
              <a:spLocks/>
            </p:cNvSpPr>
            <p:nvPr/>
          </p:nvSpPr>
          <p:spPr bwMode="auto">
            <a:xfrm>
              <a:off x="3107" y="2160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2959" name="Picture 5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1661"/>
              <a:ext cx="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2960" name="Picture 5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2069"/>
              <a:ext cx="499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2961" name="Picture 5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069"/>
              <a:ext cx="49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2962" name="Picture 8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478"/>
              <a:ext cx="498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2963" name="Line 124"/>
            <p:cNvSpPr>
              <a:spLocks noChangeShapeType="1"/>
            </p:cNvSpPr>
            <p:nvPr/>
          </p:nvSpPr>
          <p:spPr bwMode="auto">
            <a:xfrm flipV="1">
              <a:off x="1247" y="1979"/>
              <a:ext cx="59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4" name="Text Box 125"/>
            <p:cNvSpPr txBox="1">
              <a:spLocks noChangeArrowheads="1"/>
            </p:cNvSpPr>
            <p:nvPr/>
          </p:nvSpPr>
          <p:spPr bwMode="auto">
            <a:xfrm>
              <a:off x="1066" y="1565"/>
              <a:ext cx="314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1.A</a:t>
              </a:r>
            </a:p>
            <a:p>
              <a:r>
                <a:rPr lang="en-GB" sz="1400" b="0">
                  <a:latin typeface="Verdana" pitchFamily="-65" charset="0"/>
                </a:rPr>
                <a:t>1.B</a:t>
              </a:r>
            </a:p>
            <a:p>
              <a:r>
                <a:rPr lang="en-GB" sz="1400" b="0">
                  <a:latin typeface="Verdana" pitchFamily="-65" charset="0"/>
                </a:rPr>
                <a:t>1.C</a:t>
              </a:r>
            </a:p>
            <a:p>
              <a:r>
                <a:rPr lang="en-GB" sz="1400" b="0">
                  <a:latin typeface="Verdana" pitchFamily="-65" charset="0"/>
                </a:rPr>
                <a:t>1.D</a:t>
              </a:r>
            </a:p>
          </p:txBody>
        </p:sp>
        <p:sp>
          <p:nvSpPr>
            <p:cNvPr id="82965" name="Text Box 126"/>
            <p:cNvSpPr txBox="1">
              <a:spLocks noChangeArrowheads="1"/>
            </p:cNvSpPr>
            <p:nvPr/>
          </p:nvSpPr>
          <p:spPr bwMode="auto">
            <a:xfrm>
              <a:off x="2789" y="2017"/>
              <a:ext cx="59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82966" name="Line 224"/>
            <p:cNvSpPr>
              <a:spLocks noChangeShapeType="1"/>
            </p:cNvSpPr>
            <p:nvPr/>
          </p:nvSpPr>
          <p:spPr bwMode="auto">
            <a:xfrm flipV="1">
              <a:off x="3061" y="2432"/>
              <a:ext cx="4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7" name="Line 225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54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8" name="Text Box 226"/>
            <p:cNvSpPr txBox="1">
              <a:spLocks noChangeArrowheads="1"/>
            </p:cNvSpPr>
            <p:nvPr/>
          </p:nvSpPr>
          <p:spPr bwMode="auto">
            <a:xfrm>
              <a:off x="3198" y="2246"/>
              <a:ext cx="314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2.A</a:t>
              </a:r>
            </a:p>
            <a:p>
              <a:r>
                <a:rPr lang="en-GB" sz="1400" b="0">
                  <a:latin typeface="Verdana" pitchFamily="-65" charset="0"/>
                </a:rPr>
                <a:t>2.B</a:t>
              </a:r>
            </a:p>
            <a:p>
              <a:r>
                <a:rPr lang="en-GB" sz="1400" b="0">
                  <a:latin typeface="Verdana" pitchFamily="-65" charset="0"/>
                </a:rPr>
                <a:t>2.C</a:t>
              </a:r>
            </a:p>
            <a:p>
              <a:r>
                <a:rPr lang="en-GB" sz="1400" b="0">
                  <a:latin typeface="Verdana" pitchFamily="-65" charset="0"/>
                </a:rPr>
                <a:t>2.D</a:t>
              </a:r>
            </a:p>
          </p:txBody>
        </p:sp>
        <p:sp>
          <p:nvSpPr>
            <p:cNvPr id="82969" name="Text Box 227"/>
            <p:cNvSpPr txBox="1">
              <a:spLocks noChangeArrowheads="1"/>
            </p:cNvSpPr>
            <p:nvPr/>
          </p:nvSpPr>
          <p:spPr bwMode="auto">
            <a:xfrm>
              <a:off x="4649" y="1792"/>
              <a:ext cx="314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3.A</a:t>
              </a:r>
            </a:p>
            <a:p>
              <a:r>
                <a:rPr lang="en-GB" sz="1400" b="0">
                  <a:latin typeface="Verdana" pitchFamily="-65" charset="0"/>
                </a:rPr>
                <a:t>3.B</a:t>
              </a:r>
            </a:p>
            <a:p>
              <a:r>
                <a:rPr lang="en-GB" sz="1400" b="0">
                  <a:latin typeface="Verdana" pitchFamily="-65" charset="0"/>
                </a:rPr>
                <a:t>3.C</a:t>
              </a:r>
            </a:p>
            <a:p>
              <a:r>
                <a:rPr lang="en-GB" sz="1400" b="0">
                  <a:latin typeface="Verdana" pitchFamily="-65" charset="0"/>
                </a:rPr>
                <a:t>3.D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With Summarisation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412875"/>
            <a:ext cx="8224837" cy="79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100" smtClean="0"/>
              <a:t>Only summary LSA advertised out of each area</a:t>
            </a:r>
          </a:p>
          <a:p>
            <a:pPr>
              <a:lnSpc>
                <a:spcPct val="90000"/>
              </a:lnSpc>
            </a:pPr>
            <a:r>
              <a:rPr lang="en-GB" sz="2100" smtClean="0"/>
              <a:t>Link state changes do not propagate out of the area</a:t>
            </a:r>
          </a:p>
        </p:txBody>
      </p:sp>
      <p:sp>
        <p:nvSpPr>
          <p:cNvPr id="2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5006B-1E3B-484D-851C-8E459C8B5CA0}" type="slidenum">
              <a:rPr lang="en-US"/>
              <a:pPr/>
              <a:t>32</a:t>
            </a:fld>
            <a:endParaRPr lang="en-US"/>
          </a:p>
        </p:txBody>
      </p:sp>
      <p:grpSp>
        <p:nvGrpSpPr>
          <p:cNvPr id="84997" name="Group 212"/>
          <p:cNvGrpSpPr>
            <a:grpSpLocks/>
          </p:cNvGrpSpPr>
          <p:nvPr/>
        </p:nvGrpSpPr>
        <p:grpSpPr bwMode="auto">
          <a:xfrm>
            <a:off x="971550" y="2338388"/>
            <a:ext cx="7210425" cy="4364037"/>
            <a:chOff x="612" y="1473"/>
            <a:chExt cx="4542" cy="2749"/>
          </a:xfrm>
        </p:grpSpPr>
        <p:grpSp>
          <p:nvGrpSpPr>
            <p:cNvPr id="84998" name="Group 5"/>
            <p:cNvGrpSpPr>
              <a:grpSpLocks/>
            </p:cNvGrpSpPr>
            <p:nvPr/>
          </p:nvGrpSpPr>
          <p:grpSpPr bwMode="auto">
            <a:xfrm>
              <a:off x="1135" y="1473"/>
              <a:ext cx="3572" cy="1021"/>
              <a:chOff x="981" y="1124"/>
              <a:chExt cx="3176" cy="908"/>
            </a:xfrm>
          </p:grpSpPr>
          <p:grpSp>
            <p:nvGrpSpPr>
              <p:cNvPr id="85179" name="Group 6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85190" name="Oval 7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91" name="Oval 8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92" name="Oval 9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93" name="Oval 10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94" name="Oval 11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95" name="Oval 12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96" name="Oval 13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97" name="Oval 14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98" name="Oval 15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180" name="Group 16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85181" name="Oval 17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82" name="Oval 18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83" name="Oval 19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84" name="Oval 20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85" name="Oval 21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86" name="Oval 22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87" name="Oval 23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88" name="Oval 24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89" name="Oval 25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4999" name="Group 26"/>
            <p:cNvGrpSpPr>
              <a:grpSpLocks/>
            </p:cNvGrpSpPr>
            <p:nvPr/>
          </p:nvGrpSpPr>
          <p:grpSpPr bwMode="auto">
            <a:xfrm>
              <a:off x="1271" y="1609"/>
              <a:ext cx="3572" cy="1021"/>
              <a:chOff x="981" y="1124"/>
              <a:chExt cx="3176" cy="908"/>
            </a:xfrm>
          </p:grpSpPr>
          <p:grpSp>
            <p:nvGrpSpPr>
              <p:cNvPr id="85159" name="Group 27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85170" name="Oval 28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71" name="Oval 29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72" name="Oval 30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73" name="Oval 31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74" name="Oval 32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75" name="Oval 33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76" name="Oval 34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77" name="Oval 35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78" name="Oval 36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160" name="Group 37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85161" name="Oval 38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62" name="Oval 39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63" name="Oval 40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64" name="Oval 41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65" name="Oval 42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66" name="Oval 43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67" name="Oval 44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68" name="Oval 45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169" name="Oval 46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5000" name="Group 47"/>
            <p:cNvGrpSpPr>
              <a:grpSpLocks/>
            </p:cNvGrpSpPr>
            <p:nvPr/>
          </p:nvGrpSpPr>
          <p:grpSpPr bwMode="auto">
            <a:xfrm>
              <a:off x="3696" y="2115"/>
              <a:ext cx="1458" cy="1699"/>
              <a:chOff x="612" y="2115"/>
              <a:chExt cx="1458" cy="1699"/>
            </a:xfrm>
          </p:grpSpPr>
          <p:grpSp>
            <p:nvGrpSpPr>
              <p:cNvPr id="85112" name="Group 48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5139" name="Group 49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5150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51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52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53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54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55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56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57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58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140" name="Group 59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5141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42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43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44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45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46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47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48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49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5113" name="Line 69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14" name="Line 70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15" name="Line 71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16" name="Line 72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117" name="Line 7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5118" name="Picture 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119" name="Picture 7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120" name="Picture 7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121" name="Picture 7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122" name="Picture 7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5123" name="Group 79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5137" name="Line 80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38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124" name="Group 82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5135" name="Line 83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3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125" name="Group 85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5133" name="Line 8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34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126" name="Group 88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5131" name="Line 8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132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127" name="Text Box 91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3.A</a:t>
                </a:r>
              </a:p>
            </p:txBody>
          </p:sp>
          <p:sp>
            <p:nvSpPr>
              <p:cNvPr id="85128" name="Text Box 92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3.B</a:t>
                </a:r>
              </a:p>
            </p:txBody>
          </p:sp>
          <p:sp>
            <p:nvSpPr>
              <p:cNvPr id="85129" name="Text Box 93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3.C</a:t>
                </a:r>
              </a:p>
            </p:txBody>
          </p:sp>
          <p:sp>
            <p:nvSpPr>
              <p:cNvPr id="85130" name="Text Box 94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3.D</a:t>
                </a:r>
              </a:p>
            </p:txBody>
          </p:sp>
        </p:grpSp>
        <p:grpSp>
          <p:nvGrpSpPr>
            <p:cNvPr id="85001" name="Group 95"/>
            <p:cNvGrpSpPr>
              <a:grpSpLocks/>
            </p:cNvGrpSpPr>
            <p:nvPr/>
          </p:nvGrpSpPr>
          <p:grpSpPr bwMode="auto">
            <a:xfrm>
              <a:off x="2200" y="2523"/>
              <a:ext cx="1458" cy="1699"/>
              <a:chOff x="612" y="2115"/>
              <a:chExt cx="1458" cy="1699"/>
            </a:xfrm>
          </p:grpSpPr>
          <p:grpSp>
            <p:nvGrpSpPr>
              <p:cNvPr id="85065" name="Group 96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5092" name="Group 97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5103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4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5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6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7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8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9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10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11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093" name="Group 107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5094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95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96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97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98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99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0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1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102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5066" name="Line 117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67" name="Line 118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68" name="Line 119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69" name="Line 120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70" name="Line 121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5071" name="Picture 1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072" name="Picture 12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073" name="Picture 1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074" name="Picture 1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075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5076" name="Group 127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5090" name="Line 12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91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077" name="Group 130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5088" name="Line 131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89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078" name="Group 133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5086" name="Line 134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87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079" name="Group 136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5084" name="Line 137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8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080" name="Text Box 139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2.A</a:t>
                </a:r>
              </a:p>
            </p:txBody>
          </p:sp>
          <p:sp>
            <p:nvSpPr>
              <p:cNvPr id="85081" name="Text Box 140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2.B</a:t>
                </a:r>
              </a:p>
            </p:txBody>
          </p:sp>
          <p:sp>
            <p:nvSpPr>
              <p:cNvPr id="85082" name="Text Box 141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2.C</a:t>
                </a:r>
              </a:p>
            </p:txBody>
          </p:sp>
          <p:sp>
            <p:nvSpPr>
              <p:cNvPr id="85083" name="Text Box 142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2.D</a:t>
                </a:r>
              </a:p>
            </p:txBody>
          </p:sp>
        </p:grpSp>
        <p:grpSp>
          <p:nvGrpSpPr>
            <p:cNvPr id="85002" name="Group 143"/>
            <p:cNvGrpSpPr>
              <a:grpSpLocks/>
            </p:cNvGrpSpPr>
            <p:nvPr/>
          </p:nvGrpSpPr>
          <p:grpSpPr bwMode="auto">
            <a:xfrm>
              <a:off x="612" y="2115"/>
              <a:ext cx="1458" cy="1699"/>
              <a:chOff x="612" y="2115"/>
              <a:chExt cx="1458" cy="1699"/>
            </a:xfrm>
          </p:grpSpPr>
          <p:grpSp>
            <p:nvGrpSpPr>
              <p:cNvPr id="85018" name="Group 144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5045" name="Group 145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5056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7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8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9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60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61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62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63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64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046" name="Group 155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5047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48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49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0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1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2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3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4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5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5019" name="Line 165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0" name="Line 166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1" name="Line 167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2" name="Line 168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023" name="Line 169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5024" name="Picture 170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025" name="Picture 17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026" name="Picture 17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027" name="Picture 17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5028" name="Picture 1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5029" name="Group 175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5043" name="Line 17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44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030" name="Group 178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5041" name="Line 17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42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031" name="Group 181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5039" name="Line 18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40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5032" name="Group 184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5037" name="Line 18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038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033" name="Text Box 187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1.A</a:t>
                </a:r>
              </a:p>
            </p:txBody>
          </p:sp>
          <p:sp>
            <p:nvSpPr>
              <p:cNvPr id="85034" name="Text Box 188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1.B</a:t>
                </a:r>
              </a:p>
            </p:txBody>
          </p:sp>
          <p:sp>
            <p:nvSpPr>
              <p:cNvPr id="85035" name="Text Box 189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1.C</a:t>
                </a:r>
              </a:p>
            </p:txBody>
          </p:sp>
          <p:sp>
            <p:nvSpPr>
              <p:cNvPr id="85036" name="Text Box 190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1.D</a:t>
                </a:r>
              </a:p>
            </p:txBody>
          </p:sp>
        </p:grpSp>
        <p:sp>
          <p:nvSpPr>
            <p:cNvPr id="85003" name="Freeform 191"/>
            <p:cNvSpPr>
              <a:spLocks/>
            </p:cNvSpPr>
            <p:nvPr/>
          </p:nvSpPr>
          <p:spPr bwMode="auto">
            <a:xfrm>
              <a:off x="1672" y="1723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4" name="Freeform 192"/>
            <p:cNvSpPr>
              <a:spLocks/>
            </p:cNvSpPr>
            <p:nvPr/>
          </p:nvSpPr>
          <p:spPr bwMode="auto">
            <a:xfrm>
              <a:off x="1625" y="2150"/>
              <a:ext cx="1326" cy="427"/>
            </a:xfrm>
            <a:custGeom>
              <a:avLst/>
              <a:gdLst>
                <a:gd name="T0" fmla="*/ 1490 w 1179"/>
                <a:gd name="T1" fmla="*/ 479 h 380"/>
                <a:gd name="T2" fmla="*/ 745 w 1179"/>
                <a:gd name="T3" fmla="*/ 238 h 380"/>
                <a:gd name="T4" fmla="*/ 745 w 1179"/>
                <a:gd name="T5" fmla="*/ 298 h 380"/>
                <a:gd name="T6" fmla="*/ 0 w 1179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380"/>
                <a:gd name="T14" fmla="*/ 1179 w 1179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380">
                  <a:moveTo>
                    <a:pt x="1178" y="379"/>
                  </a:moveTo>
                  <a:lnTo>
                    <a:pt x="589" y="189"/>
                  </a:lnTo>
                  <a:lnTo>
                    <a:pt x="589" y="236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5" name="Freeform 193"/>
            <p:cNvSpPr>
              <a:spLocks/>
            </p:cNvSpPr>
            <p:nvPr/>
          </p:nvSpPr>
          <p:spPr bwMode="auto">
            <a:xfrm>
              <a:off x="3186" y="1723"/>
              <a:ext cx="1233" cy="428"/>
            </a:xfrm>
            <a:custGeom>
              <a:avLst/>
              <a:gdLst>
                <a:gd name="T0" fmla="*/ 0 w 1096"/>
                <a:gd name="T1" fmla="*/ 0 h 381"/>
                <a:gd name="T2" fmla="*/ 692 w 1096"/>
                <a:gd name="T3" fmla="*/ 299 h 381"/>
                <a:gd name="T4" fmla="*/ 692 w 1096"/>
                <a:gd name="T5" fmla="*/ 239 h 381"/>
                <a:gd name="T6" fmla="*/ 1386 w 1096"/>
                <a:gd name="T7" fmla="*/ 48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381"/>
                <a:gd name="T14" fmla="*/ 1096 w 1096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381">
                  <a:moveTo>
                    <a:pt x="0" y="0"/>
                  </a:moveTo>
                  <a:lnTo>
                    <a:pt x="547" y="237"/>
                  </a:lnTo>
                  <a:lnTo>
                    <a:pt x="547" y="190"/>
                  </a:lnTo>
                  <a:lnTo>
                    <a:pt x="1095" y="38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6" name="Freeform 194"/>
            <p:cNvSpPr>
              <a:spLocks/>
            </p:cNvSpPr>
            <p:nvPr/>
          </p:nvSpPr>
          <p:spPr bwMode="auto">
            <a:xfrm>
              <a:off x="3107" y="2160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5007" name="Picture 19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1661"/>
              <a:ext cx="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5008" name="Picture 19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2069"/>
              <a:ext cx="499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5009" name="Picture 19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069"/>
              <a:ext cx="49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5010" name="Picture 19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478"/>
              <a:ext cx="498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5011" name="Line 199"/>
            <p:cNvSpPr>
              <a:spLocks noChangeShapeType="1"/>
            </p:cNvSpPr>
            <p:nvPr/>
          </p:nvSpPr>
          <p:spPr bwMode="auto">
            <a:xfrm flipV="1">
              <a:off x="1247" y="1979"/>
              <a:ext cx="59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Text Box 200"/>
            <p:cNvSpPr txBox="1">
              <a:spLocks noChangeArrowheads="1"/>
            </p:cNvSpPr>
            <p:nvPr/>
          </p:nvSpPr>
          <p:spPr bwMode="auto">
            <a:xfrm>
              <a:off x="1429" y="1475"/>
              <a:ext cx="187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GB" sz="1400" b="0">
                <a:latin typeface="Verdana" pitchFamily="-65" charset="0"/>
              </a:endParaRPr>
            </a:p>
            <a:p>
              <a:endParaRPr lang="en-GB" sz="1400" b="0">
                <a:latin typeface="Verdana" pitchFamily="-65" charset="0"/>
              </a:endParaRPr>
            </a:p>
            <a:p>
              <a:endParaRPr lang="en-GB" sz="1400" b="0">
                <a:latin typeface="Verdana" pitchFamily="-65" charset="0"/>
              </a:endParaRPr>
            </a:p>
            <a:p>
              <a:r>
                <a:rPr lang="en-GB" sz="1400" b="0">
                  <a:latin typeface="Verdana" pitchFamily="-65" charset="0"/>
                </a:rPr>
                <a:t>1</a:t>
              </a:r>
            </a:p>
          </p:txBody>
        </p:sp>
        <p:sp>
          <p:nvSpPr>
            <p:cNvPr id="85013" name="Text Box 201"/>
            <p:cNvSpPr txBox="1">
              <a:spLocks noChangeArrowheads="1"/>
            </p:cNvSpPr>
            <p:nvPr/>
          </p:nvSpPr>
          <p:spPr bwMode="auto">
            <a:xfrm>
              <a:off x="2789" y="2017"/>
              <a:ext cx="59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85014" name="Line 202"/>
            <p:cNvSpPr>
              <a:spLocks noChangeShapeType="1"/>
            </p:cNvSpPr>
            <p:nvPr/>
          </p:nvSpPr>
          <p:spPr bwMode="auto">
            <a:xfrm flipV="1">
              <a:off x="3061" y="2432"/>
              <a:ext cx="4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5" name="Line 203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54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6" name="Text Box 204"/>
            <p:cNvSpPr txBox="1">
              <a:spLocks noChangeArrowheads="1"/>
            </p:cNvSpPr>
            <p:nvPr/>
          </p:nvSpPr>
          <p:spPr bwMode="auto">
            <a:xfrm>
              <a:off x="2925" y="2291"/>
              <a:ext cx="187" cy="192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2</a:t>
              </a:r>
            </a:p>
          </p:txBody>
        </p:sp>
        <p:sp>
          <p:nvSpPr>
            <p:cNvPr id="85017" name="Text Box 205"/>
            <p:cNvSpPr txBox="1">
              <a:spLocks noChangeArrowheads="1"/>
            </p:cNvSpPr>
            <p:nvPr/>
          </p:nvSpPr>
          <p:spPr bwMode="auto">
            <a:xfrm>
              <a:off x="4286" y="1792"/>
              <a:ext cx="18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GB" sz="1400" b="0">
                <a:latin typeface="Verdana" pitchFamily="-65" charset="0"/>
              </a:endParaRPr>
            </a:p>
            <a:p>
              <a:r>
                <a:rPr lang="en-GB" sz="1400" b="0">
                  <a:latin typeface="Verdana" pitchFamily="-65" charset="0"/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 Summarisation</a:t>
            </a:r>
          </a:p>
        </p:txBody>
      </p:sp>
      <p:sp>
        <p:nvSpPr>
          <p:cNvPr id="87043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412875"/>
            <a:ext cx="8224837" cy="79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100" smtClean="0"/>
              <a:t>Specific Link LSA advertised in to each area</a:t>
            </a:r>
          </a:p>
          <a:p>
            <a:pPr>
              <a:lnSpc>
                <a:spcPct val="90000"/>
              </a:lnSpc>
            </a:pPr>
            <a:r>
              <a:rPr lang="en-GB" sz="2100" smtClean="0"/>
              <a:t>Link state changes propagated in to each area</a:t>
            </a:r>
          </a:p>
        </p:txBody>
      </p:sp>
      <p:sp>
        <p:nvSpPr>
          <p:cNvPr id="2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CA30F-2322-4A17-AABE-C39C7628807C}" type="slidenum">
              <a:rPr lang="en-US"/>
              <a:pPr/>
              <a:t>33</a:t>
            </a:fld>
            <a:endParaRPr lang="en-US"/>
          </a:p>
        </p:txBody>
      </p:sp>
      <p:grpSp>
        <p:nvGrpSpPr>
          <p:cNvPr id="87045" name="Group 212"/>
          <p:cNvGrpSpPr>
            <a:grpSpLocks/>
          </p:cNvGrpSpPr>
          <p:nvPr/>
        </p:nvGrpSpPr>
        <p:grpSpPr bwMode="auto">
          <a:xfrm>
            <a:off x="971550" y="2338388"/>
            <a:ext cx="7272338" cy="4364037"/>
            <a:chOff x="612" y="1473"/>
            <a:chExt cx="4581" cy="2749"/>
          </a:xfrm>
        </p:grpSpPr>
        <p:grpSp>
          <p:nvGrpSpPr>
            <p:cNvPr id="87046" name="Group 5"/>
            <p:cNvGrpSpPr>
              <a:grpSpLocks/>
            </p:cNvGrpSpPr>
            <p:nvPr/>
          </p:nvGrpSpPr>
          <p:grpSpPr bwMode="auto">
            <a:xfrm>
              <a:off x="1135" y="1473"/>
              <a:ext cx="3572" cy="1021"/>
              <a:chOff x="981" y="1124"/>
              <a:chExt cx="3176" cy="908"/>
            </a:xfrm>
          </p:grpSpPr>
          <p:grpSp>
            <p:nvGrpSpPr>
              <p:cNvPr id="87227" name="Group 6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87238" name="Oval 7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9" name="Oval 8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0" name="Oval 9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1" name="Oval 10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2" name="Oval 11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3" name="Oval 12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4" name="Oval 13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5" name="Oval 14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46" name="Oval 15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228" name="Group 16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87229" name="Oval 17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0" name="Oval 18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1" name="Oval 19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2" name="Oval 20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3" name="Oval 21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4" name="Oval 22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5" name="Oval 23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6" name="Oval 24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37" name="Oval 25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7047" name="Group 26"/>
            <p:cNvGrpSpPr>
              <a:grpSpLocks/>
            </p:cNvGrpSpPr>
            <p:nvPr/>
          </p:nvGrpSpPr>
          <p:grpSpPr bwMode="auto">
            <a:xfrm>
              <a:off x="1271" y="1609"/>
              <a:ext cx="3572" cy="1021"/>
              <a:chOff x="981" y="1124"/>
              <a:chExt cx="3176" cy="908"/>
            </a:xfrm>
          </p:grpSpPr>
          <p:grpSp>
            <p:nvGrpSpPr>
              <p:cNvPr id="87207" name="Group 27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87218" name="Oval 28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9" name="Oval 29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0" name="Oval 30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1" name="Oval 31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2" name="Oval 32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3" name="Oval 33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4" name="Oval 34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5" name="Oval 35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26" name="Oval 36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208" name="Group 37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87209" name="Oval 38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0" name="Oval 39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1" name="Oval 40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2" name="Oval 41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3" name="Oval 42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4" name="Oval 43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5" name="Oval 44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6" name="Oval 45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217" name="Oval 46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7048" name="Group 47"/>
            <p:cNvGrpSpPr>
              <a:grpSpLocks/>
            </p:cNvGrpSpPr>
            <p:nvPr/>
          </p:nvGrpSpPr>
          <p:grpSpPr bwMode="auto">
            <a:xfrm>
              <a:off x="3696" y="2115"/>
              <a:ext cx="1458" cy="1699"/>
              <a:chOff x="612" y="2115"/>
              <a:chExt cx="1458" cy="1699"/>
            </a:xfrm>
          </p:grpSpPr>
          <p:grpSp>
            <p:nvGrpSpPr>
              <p:cNvPr id="87160" name="Group 48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7187" name="Group 49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7198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206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188" name="Group 59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7189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0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1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2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3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4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5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6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97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7161" name="Line 69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62" name="Line 70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63" name="Line 71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64" name="Line 72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65" name="Line 7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7166" name="Picture 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167" name="Picture 7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168" name="Picture 7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169" name="Picture 7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170" name="Picture 7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7171" name="Group 79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7185" name="Line 80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86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172" name="Group 82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7183" name="Line 83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84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173" name="Group 85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7181" name="Line 8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82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174" name="Group 88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7179" name="Line 8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8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7175" name="Text Box 91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3.A</a:t>
                </a:r>
              </a:p>
            </p:txBody>
          </p:sp>
          <p:sp>
            <p:nvSpPr>
              <p:cNvPr id="87176" name="Text Box 92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3.B</a:t>
                </a:r>
              </a:p>
            </p:txBody>
          </p:sp>
          <p:sp>
            <p:nvSpPr>
              <p:cNvPr id="87177" name="Text Box 93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3.C</a:t>
                </a:r>
              </a:p>
            </p:txBody>
          </p:sp>
          <p:sp>
            <p:nvSpPr>
              <p:cNvPr id="87178" name="Text Box 94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3.D</a:t>
                </a:r>
              </a:p>
            </p:txBody>
          </p:sp>
        </p:grpSp>
        <p:grpSp>
          <p:nvGrpSpPr>
            <p:cNvPr id="87049" name="Group 95"/>
            <p:cNvGrpSpPr>
              <a:grpSpLocks/>
            </p:cNvGrpSpPr>
            <p:nvPr/>
          </p:nvGrpSpPr>
          <p:grpSpPr bwMode="auto">
            <a:xfrm>
              <a:off x="2200" y="2523"/>
              <a:ext cx="1458" cy="1699"/>
              <a:chOff x="612" y="2115"/>
              <a:chExt cx="1458" cy="1699"/>
            </a:xfrm>
          </p:grpSpPr>
          <p:grpSp>
            <p:nvGrpSpPr>
              <p:cNvPr id="87113" name="Group 96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7140" name="Group 97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7151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2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3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4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5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6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7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8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9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141" name="Group 107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714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43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44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4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46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47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48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4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5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7114" name="Line 117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5" name="Line 118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6" name="Line 119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7" name="Line 120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118" name="Line 121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7119" name="Picture 1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120" name="Picture 12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121" name="Picture 1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122" name="Picture 1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123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7124" name="Group 127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7138" name="Line 12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39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125" name="Group 130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7136" name="Line 131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3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126" name="Group 133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7134" name="Line 134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35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127" name="Group 136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7132" name="Line 137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133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7128" name="Text Box 139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2.A</a:t>
                </a:r>
              </a:p>
            </p:txBody>
          </p:sp>
          <p:sp>
            <p:nvSpPr>
              <p:cNvPr id="87129" name="Text Box 140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2.B</a:t>
                </a:r>
              </a:p>
            </p:txBody>
          </p:sp>
          <p:sp>
            <p:nvSpPr>
              <p:cNvPr id="87130" name="Text Box 141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2.C</a:t>
                </a:r>
              </a:p>
            </p:txBody>
          </p:sp>
          <p:sp>
            <p:nvSpPr>
              <p:cNvPr id="87131" name="Text Box 142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2.D</a:t>
                </a:r>
              </a:p>
            </p:txBody>
          </p:sp>
        </p:grpSp>
        <p:grpSp>
          <p:nvGrpSpPr>
            <p:cNvPr id="87050" name="Group 143"/>
            <p:cNvGrpSpPr>
              <a:grpSpLocks/>
            </p:cNvGrpSpPr>
            <p:nvPr/>
          </p:nvGrpSpPr>
          <p:grpSpPr bwMode="auto">
            <a:xfrm>
              <a:off x="612" y="2115"/>
              <a:ext cx="1458" cy="1699"/>
              <a:chOff x="612" y="2115"/>
              <a:chExt cx="1458" cy="1699"/>
            </a:xfrm>
          </p:grpSpPr>
          <p:grpSp>
            <p:nvGrpSpPr>
              <p:cNvPr id="87066" name="Group 144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7093" name="Group 145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7104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5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6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7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8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9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10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11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12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7094" name="Group 155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7095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6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7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8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099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0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1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2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7103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7067" name="Line 165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68" name="Line 166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69" name="Line 167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70" name="Line 168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71" name="Line 169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7072" name="Picture 170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073" name="Picture 17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074" name="Picture 17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075" name="Picture 17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7076" name="Picture 1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7077" name="Group 175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7091" name="Line 17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92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078" name="Group 178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7089" name="Line 17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90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079" name="Group 181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7087" name="Line 18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88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7080" name="Group 184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7085" name="Line 18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86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7081" name="Text Box 187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1.A</a:t>
                </a:r>
              </a:p>
            </p:txBody>
          </p:sp>
          <p:sp>
            <p:nvSpPr>
              <p:cNvPr id="87082" name="Text Box 188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1.B</a:t>
                </a:r>
              </a:p>
            </p:txBody>
          </p:sp>
          <p:sp>
            <p:nvSpPr>
              <p:cNvPr id="87083" name="Text Box 189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1.C</a:t>
                </a:r>
              </a:p>
            </p:txBody>
          </p:sp>
          <p:sp>
            <p:nvSpPr>
              <p:cNvPr id="87084" name="Text Box 190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1.D</a:t>
                </a:r>
              </a:p>
            </p:txBody>
          </p:sp>
        </p:grpSp>
        <p:sp>
          <p:nvSpPr>
            <p:cNvPr id="87051" name="Freeform 191"/>
            <p:cNvSpPr>
              <a:spLocks/>
            </p:cNvSpPr>
            <p:nvPr/>
          </p:nvSpPr>
          <p:spPr bwMode="auto">
            <a:xfrm>
              <a:off x="1672" y="1723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2" name="Freeform 192"/>
            <p:cNvSpPr>
              <a:spLocks/>
            </p:cNvSpPr>
            <p:nvPr/>
          </p:nvSpPr>
          <p:spPr bwMode="auto">
            <a:xfrm>
              <a:off x="1625" y="2150"/>
              <a:ext cx="1326" cy="427"/>
            </a:xfrm>
            <a:custGeom>
              <a:avLst/>
              <a:gdLst>
                <a:gd name="T0" fmla="*/ 1490 w 1179"/>
                <a:gd name="T1" fmla="*/ 479 h 380"/>
                <a:gd name="T2" fmla="*/ 745 w 1179"/>
                <a:gd name="T3" fmla="*/ 238 h 380"/>
                <a:gd name="T4" fmla="*/ 745 w 1179"/>
                <a:gd name="T5" fmla="*/ 298 h 380"/>
                <a:gd name="T6" fmla="*/ 0 w 1179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380"/>
                <a:gd name="T14" fmla="*/ 1179 w 1179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380">
                  <a:moveTo>
                    <a:pt x="1178" y="379"/>
                  </a:moveTo>
                  <a:lnTo>
                    <a:pt x="589" y="189"/>
                  </a:lnTo>
                  <a:lnTo>
                    <a:pt x="589" y="236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3" name="Freeform 193"/>
            <p:cNvSpPr>
              <a:spLocks/>
            </p:cNvSpPr>
            <p:nvPr/>
          </p:nvSpPr>
          <p:spPr bwMode="auto">
            <a:xfrm>
              <a:off x="3186" y="1723"/>
              <a:ext cx="1233" cy="428"/>
            </a:xfrm>
            <a:custGeom>
              <a:avLst/>
              <a:gdLst>
                <a:gd name="T0" fmla="*/ 0 w 1096"/>
                <a:gd name="T1" fmla="*/ 0 h 381"/>
                <a:gd name="T2" fmla="*/ 692 w 1096"/>
                <a:gd name="T3" fmla="*/ 299 h 381"/>
                <a:gd name="T4" fmla="*/ 692 w 1096"/>
                <a:gd name="T5" fmla="*/ 239 h 381"/>
                <a:gd name="T6" fmla="*/ 1386 w 1096"/>
                <a:gd name="T7" fmla="*/ 48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381"/>
                <a:gd name="T14" fmla="*/ 1096 w 1096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381">
                  <a:moveTo>
                    <a:pt x="0" y="0"/>
                  </a:moveTo>
                  <a:lnTo>
                    <a:pt x="547" y="237"/>
                  </a:lnTo>
                  <a:lnTo>
                    <a:pt x="547" y="190"/>
                  </a:lnTo>
                  <a:lnTo>
                    <a:pt x="1095" y="38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4" name="Freeform 194"/>
            <p:cNvSpPr>
              <a:spLocks/>
            </p:cNvSpPr>
            <p:nvPr/>
          </p:nvSpPr>
          <p:spPr bwMode="auto">
            <a:xfrm>
              <a:off x="3107" y="2160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7055" name="Picture 19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1661"/>
              <a:ext cx="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7056" name="Picture 19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2069"/>
              <a:ext cx="499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7057" name="Picture 19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069"/>
              <a:ext cx="49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7058" name="Picture 19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478"/>
              <a:ext cx="498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7059" name="Line 199"/>
            <p:cNvSpPr>
              <a:spLocks noChangeShapeType="1"/>
            </p:cNvSpPr>
            <p:nvPr/>
          </p:nvSpPr>
          <p:spPr bwMode="auto">
            <a:xfrm flipV="1">
              <a:off x="1247" y="1979"/>
              <a:ext cx="59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Text Box 200"/>
            <p:cNvSpPr txBox="1">
              <a:spLocks noChangeArrowheads="1"/>
            </p:cNvSpPr>
            <p:nvPr/>
          </p:nvSpPr>
          <p:spPr bwMode="auto">
            <a:xfrm>
              <a:off x="1066" y="1565"/>
              <a:ext cx="544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2.A 2.B</a:t>
              </a:r>
            </a:p>
            <a:p>
              <a:r>
                <a:rPr lang="en-GB" sz="1400" b="0">
                  <a:latin typeface="Verdana" pitchFamily="-65" charset="0"/>
                </a:rPr>
                <a:t>2.C 2.D</a:t>
              </a:r>
            </a:p>
            <a:p>
              <a:r>
                <a:rPr lang="en-GB" sz="1400" b="0">
                  <a:latin typeface="Verdana" pitchFamily="-65" charset="0"/>
                </a:rPr>
                <a:t>3.A 3.B</a:t>
              </a:r>
            </a:p>
            <a:p>
              <a:r>
                <a:rPr lang="en-GB" sz="1400" b="0">
                  <a:latin typeface="Verdana" pitchFamily="-65" charset="0"/>
                </a:rPr>
                <a:t>3.C 3.D</a:t>
              </a:r>
            </a:p>
          </p:txBody>
        </p:sp>
        <p:sp>
          <p:nvSpPr>
            <p:cNvPr id="87061" name="Text Box 201"/>
            <p:cNvSpPr txBox="1">
              <a:spLocks noChangeArrowheads="1"/>
            </p:cNvSpPr>
            <p:nvPr/>
          </p:nvSpPr>
          <p:spPr bwMode="auto">
            <a:xfrm>
              <a:off x="2789" y="2017"/>
              <a:ext cx="59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87062" name="Line 202"/>
            <p:cNvSpPr>
              <a:spLocks noChangeShapeType="1"/>
            </p:cNvSpPr>
            <p:nvPr/>
          </p:nvSpPr>
          <p:spPr bwMode="auto">
            <a:xfrm flipV="1">
              <a:off x="3061" y="2432"/>
              <a:ext cx="4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203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54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Text Box 204"/>
            <p:cNvSpPr txBox="1">
              <a:spLocks noChangeArrowheads="1"/>
            </p:cNvSpPr>
            <p:nvPr/>
          </p:nvSpPr>
          <p:spPr bwMode="auto">
            <a:xfrm>
              <a:off x="3198" y="2246"/>
              <a:ext cx="544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1.A 1.B</a:t>
              </a:r>
            </a:p>
            <a:p>
              <a:r>
                <a:rPr lang="en-GB" sz="1400" b="0">
                  <a:latin typeface="Verdana" pitchFamily="-65" charset="0"/>
                </a:rPr>
                <a:t>1.C 1.D</a:t>
              </a:r>
            </a:p>
            <a:p>
              <a:r>
                <a:rPr lang="en-GB" sz="1400" b="0">
                  <a:latin typeface="Verdana" pitchFamily="-65" charset="0"/>
                </a:rPr>
                <a:t>3.A 3.B</a:t>
              </a:r>
            </a:p>
            <a:p>
              <a:r>
                <a:rPr lang="en-GB" sz="1400" b="0">
                  <a:latin typeface="Verdana" pitchFamily="-65" charset="0"/>
                </a:rPr>
                <a:t>3.C 3.D</a:t>
              </a:r>
            </a:p>
          </p:txBody>
        </p:sp>
        <p:sp>
          <p:nvSpPr>
            <p:cNvPr id="87065" name="Text Box 205"/>
            <p:cNvSpPr txBox="1">
              <a:spLocks noChangeArrowheads="1"/>
            </p:cNvSpPr>
            <p:nvPr/>
          </p:nvSpPr>
          <p:spPr bwMode="auto">
            <a:xfrm>
              <a:off x="4649" y="1792"/>
              <a:ext cx="544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1.A 1.B</a:t>
              </a:r>
            </a:p>
            <a:p>
              <a:r>
                <a:rPr lang="en-GB" sz="1400" b="0">
                  <a:latin typeface="Verdana" pitchFamily="-65" charset="0"/>
                </a:rPr>
                <a:t>1.C 1.D</a:t>
              </a:r>
            </a:p>
            <a:p>
              <a:r>
                <a:rPr lang="en-GB" sz="1400" b="0">
                  <a:latin typeface="Verdana" pitchFamily="-65" charset="0"/>
                </a:rPr>
                <a:t>2.A 2.B</a:t>
              </a:r>
            </a:p>
            <a:p>
              <a:r>
                <a:rPr lang="en-GB" sz="1400" b="0">
                  <a:latin typeface="Verdana" pitchFamily="-65" charset="0"/>
                </a:rPr>
                <a:t>2.C 2.D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With Summarisation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412875"/>
            <a:ext cx="8224837" cy="7921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100" smtClean="0"/>
              <a:t>Only summary link LSA advertised in to each area</a:t>
            </a:r>
          </a:p>
          <a:p>
            <a:pPr>
              <a:lnSpc>
                <a:spcPct val="90000"/>
              </a:lnSpc>
            </a:pPr>
            <a:r>
              <a:rPr lang="en-GB" sz="2100" smtClean="0"/>
              <a:t>Link state changes do not propagate in to each area</a:t>
            </a:r>
          </a:p>
        </p:txBody>
      </p:sp>
      <p:sp>
        <p:nvSpPr>
          <p:cNvPr id="2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DCFEB-8F97-4BFB-A62E-5725A10095B0}" type="slidenum">
              <a:rPr lang="en-US"/>
              <a:pPr/>
              <a:t>34</a:t>
            </a:fld>
            <a:endParaRPr lang="en-US"/>
          </a:p>
        </p:txBody>
      </p:sp>
      <p:grpSp>
        <p:nvGrpSpPr>
          <p:cNvPr id="89093" name="Group 211"/>
          <p:cNvGrpSpPr>
            <a:grpSpLocks/>
          </p:cNvGrpSpPr>
          <p:nvPr/>
        </p:nvGrpSpPr>
        <p:grpSpPr bwMode="auto">
          <a:xfrm>
            <a:off x="971550" y="2338388"/>
            <a:ext cx="7210425" cy="4364037"/>
            <a:chOff x="612" y="1473"/>
            <a:chExt cx="4542" cy="2749"/>
          </a:xfrm>
        </p:grpSpPr>
        <p:grpSp>
          <p:nvGrpSpPr>
            <p:cNvPr id="89094" name="Group 5"/>
            <p:cNvGrpSpPr>
              <a:grpSpLocks/>
            </p:cNvGrpSpPr>
            <p:nvPr/>
          </p:nvGrpSpPr>
          <p:grpSpPr bwMode="auto">
            <a:xfrm>
              <a:off x="1135" y="1473"/>
              <a:ext cx="3572" cy="1021"/>
              <a:chOff x="981" y="1124"/>
              <a:chExt cx="3176" cy="908"/>
            </a:xfrm>
          </p:grpSpPr>
          <p:grpSp>
            <p:nvGrpSpPr>
              <p:cNvPr id="89275" name="Group 6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89286" name="Oval 7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7" name="Oval 8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8" name="Oval 9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9" name="Oval 10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90" name="Oval 11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91" name="Oval 12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92" name="Oval 13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93" name="Oval 14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94" name="Oval 15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276" name="Group 16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89277" name="Oval 17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78" name="Oval 18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79" name="Oval 19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0" name="Oval 20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1" name="Oval 21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2" name="Oval 22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3" name="Oval 23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4" name="Oval 24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85" name="Oval 25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9095" name="Group 26"/>
            <p:cNvGrpSpPr>
              <a:grpSpLocks/>
            </p:cNvGrpSpPr>
            <p:nvPr/>
          </p:nvGrpSpPr>
          <p:grpSpPr bwMode="auto">
            <a:xfrm>
              <a:off x="1271" y="1609"/>
              <a:ext cx="3572" cy="1021"/>
              <a:chOff x="981" y="1124"/>
              <a:chExt cx="3176" cy="908"/>
            </a:xfrm>
          </p:grpSpPr>
          <p:grpSp>
            <p:nvGrpSpPr>
              <p:cNvPr id="89255" name="Group 27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89266" name="Oval 28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7" name="Oval 29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8" name="Oval 30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9" name="Oval 31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70" name="Oval 32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71" name="Oval 33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72" name="Oval 34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73" name="Oval 35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74" name="Oval 36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256" name="Group 37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89257" name="Oval 38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58" name="Oval 39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59" name="Oval 40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0" name="Oval 41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1" name="Oval 42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2" name="Oval 43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3" name="Oval 44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4" name="Oval 45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265" name="Oval 46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9096" name="Group 47"/>
            <p:cNvGrpSpPr>
              <a:grpSpLocks/>
            </p:cNvGrpSpPr>
            <p:nvPr/>
          </p:nvGrpSpPr>
          <p:grpSpPr bwMode="auto">
            <a:xfrm>
              <a:off x="3696" y="2115"/>
              <a:ext cx="1458" cy="1699"/>
              <a:chOff x="612" y="2115"/>
              <a:chExt cx="1458" cy="1699"/>
            </a:xfrm>
          </p:grpSpPr>
          <p:grpSp>
            <p:nvGrpSpPr>
              <p:cNvPr id="89208" name="Group 48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9235" name="Group 49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9246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7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8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9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50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51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5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5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54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236" name="Group 59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9237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38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39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0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1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2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3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4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45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9209" name="Line 69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0" name="Line 70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1" name="Line 71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2" name="Line 72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213" name="Line 7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9214" name="Picture 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215" name="Picture 7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216" name="Picture 7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217" name="Picture 7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218" name="Picture 7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9219" name="Group 79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9233" name="Line 80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34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220" name="Group 82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9231" name="Line 83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32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221" name="Group 85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9229" name="Line 8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30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222" name="Group 88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9227" name="Line 8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228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223" name="Text Box 91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3.A</a:t>
                </a:r>
              </a:p>
            </p:txBody>
          </p:sp>
          <p:sp>
            <p:nvSpPr>
              <p:cNvPr id="89224" name="Text Box 92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3.B</a:t>
                </a:r>
              </a:p>
            </p:txBody>
          </p:sp>
          <p:sp>
            <p:nvSpPr>
              <p:cNvPr id="89225" name="Text Box 93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3.C</a:t>
                </a:r>
              </a:p>
            </p:txBody>
          </p:sp>
          <p:sp>
            <p:nvSpPr>
              <p:cNvPr id="89226" name="Text Box 94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3.D</a:t>
                </a:r>
              </a:p>
            </p:txBody>
          </p:sp>
        </p:grpSp>
        <p:grpSp>
          <p:nvGrpSpPr>
            <p:cNvPr id="89097" name="Group 95"/>
            <p:cNvGrpSpPr>
              <a:grpSpLocks/>
            </p:cNvGrpSpPr>
            <p:nvPr/>
          </p:nvGrpSpPr>
          <p:grpSpPr bwMode="auto">
            <a:xfrm>
              <a:off x="2200" y="2523"/>
              <a:ext cx="1458" cy="1699"/>
              <a:chOff x="612" y="2115"/>
              <a:chExt cx="1458" cy="1699"/>
            </a:xfrm>
          </p:grpSpPr>
          <p:grpSp>
            <p:nvGrpSpPr>
              <p:cNvPr id="89161" name="Group 96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9188" name="Group 97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9199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00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01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02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03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04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05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06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207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189" name="Group 107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9190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91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92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93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94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95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96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97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98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9162" name="Line 117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63" name="Line 118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64" name="Line 119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65" name="Line 120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66" name="Line 121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9167" name="Picture 1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168" name="Picture 12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169" name="Picture 1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170" name="Picture 1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171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9172" name="Group 127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9186" name="Line 12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7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173" name="Group 130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9184" name="Line 131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5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174" name="Group 133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9182" name="Line 134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3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175" name="Group 136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9180" name="Line 137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81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76" name="Text Box 139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2.A</a:t>
                </a:r>
              </a:p>
            </p:txBody>
          </p:sp>
          <p:sp>
            <p:nvSpPr>
              <p:cNvPr id="89177" name="Text Box 140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2.B</a:t>
                </a:r>
              </a:p>
            </p:txBody>
          </p:sp>
          <p:sp>
            <p:nvSpPr>
              <p:cNvPr id="89178" name="Text Box 141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2.C</a:t>
                </a:r>
              </a:p>
            </p:txBody>
          </p:sp>
          <p:sp>
            <p:nvSpPr>
              <p:cNvPr id="89179" name="Text Box 142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2.D</a:t>
                </a:r>
              </a:p>
            </p:txBody>
          </p:sp>
        </p:grpSp>
        <p:grpSp>
          <p:nvGrpSpPr>
            <p:cNvPr id="89098" name="Group 143"/>
            <p:cNvGrpSpPr>
              <a:grpSpLocks/>
            </p:cNvGrpSpPr>
            <p:nvPr/>
          </p:nvGrpSpPr>
          <p:grpSpPr bwMode="auto">
            <a:xfrm>
              <a:off x="612" y="2115"/>
              <a:ext cx="1458" cy="1699"/>
              <a:chOff x="612" y="2115"/>
              <a:chExt cx="1458" cy="1699"/>
            </a:xfrm>
          </p:grpSpPr>
          <p:grpSp>
            <p:nvGrpSpPr>
              <p:cNvPr id="89114" name="Group 144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89141" name="Group 145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89152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3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4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5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6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7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8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9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60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142" name="Group 155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89143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44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45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46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47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48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49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0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9151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9115" name="Line 165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16" name="Line 166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17" name="Line 167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18" name="Line 168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119" name="Line 169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89120" name="Picture 170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121" name="Picture 17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122" name="Picture 17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123" name="Picture 17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89124" name="Picture 1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89125" name="Group 175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89139" name="Line 17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40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126" name="Group 178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89137" name="Line 17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8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127" name="Group 181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89135" name="Line 18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6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9128" name="Group 184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89133" name="Line 18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134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9129" name="Text Box 187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1.A</a:t>
                </a:r>
              </a:p>
            </p:txBody>
          </p:sp>
          <p:sp>
            <p:nvSpPr>
              <p:cNvPr id="89130" name="Text Box 188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1.B</a:t>
                </a:r>
              </a:p>
            </p:txBody>
          </p:sp>
          <p:sp>
            <p:nvSpPr>
              <p:cNvPr id="89131" name="Text Box 189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1.C</a:t>
                </a:r>
              </a:p>
            </p:txBody>
          </p:sp>
          <p:sp>
            <p:nvSpPr>
              <p:cNvPr id="89132" name="Text Box 190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1.D</a:t>
                </a:r>
              </a:p>
            </p:txBody>
          </p:sp>
        </p:grpSp>
        <p:sp>
          <p:nvSpPr>
            <p:cNvPr id="89099" name="Freeform 191"/>
            <p:cNvSpPr>
              <a:spLocks/>
            </p:cNvSpPr>
            <p:nvPr/>
          </p:nvSpPr>
          <p:spPr bwMode="auto">
            <a:xfrm>
              <a:off x="1672" y="1723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Freeform 192"/>
            <p:cNvSpPr>
              <a:spLocks/>
            </p:cNvSpPr>
            <p:nvPr/>
          </p:nvSpPr>
          <p:spPr bwMode="auto">
            <a:xfrm>
              <a:off x="1625" y="2150"/>
              <a:ext cx="1326" cy="427"/>
            </a:xfrm>
            <a:custGeom>
              <a:avLst/>
              <a:gdLst>
                <a:gd name="T0" fmla="*/ 1490 w 1179"/>
                <a:gd name="T1" fmla="*/ 479 h 380"/>
                <a:gd name="T2" fmla="*/ 745 w 1179"/>
                <a:gd name="T3" fmla="*/ 238 h 380"/>
                <a:gd name="T4" fmla="*/ 745 w 1179"/>
                <a:gd name="T5" fmla="*/ 298 h 380"/>
                <a:gd name="T6" fmla="*/ 0 w 1179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380"/>
                <a:gd name="T14" fmla="*/ 1179 w 1179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380">
                  <a:moveTo>
                    <a:pt x="1178" y="379"/>
                  </a:moveTo>
                  <a:lnTo>
                    <a:pt x="589" y="189"/>
                  </a:lnTo>
                  <a:lnTo>
                    <a:pt x="589" y="236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Freeform 193"/>
            <p:cNvSpPr>
              <a:spLocks/>
            </p:cNvSpPr>
            <p:nvPr/>
          </p:nvSpPr>
          <p:spPr bwMode="auto">
            <a:xfrm>
              <a:off x="3186" y="1723"/>
              <a:ext cx="1233" cy="428"/>
            </a:xfrm>
            <a:custGeom>
              <a:avLst/>
              <a:gdLst>
                <a:gd name="T0" fmla="*/ 0 w 1096"/>
                <a:gd name="T1" fmla="*/ 0 h 381"/>
                <a:gd name="T2" fmla="*/ 692 w 1096"/>
                <a:gd name="T3" fmla="*/ 299 h 381"/>
                <a:gd name="T4" fmla="*/ 692 w 1096"/>
                <a:gd name="T5" fmla="*/ 239 h 381"/>
                <a:gd name="T6" fmla="*/ 1386 w 1096"/>
                <a:gd name="T7" fmla="*/ 48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381"/>
                <a:gd name="T14" fmla="*/ 1096 w 1096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381">
                  <a:moveTo>
                    <a:pt x="0" y="0"/>
                  </a:moveTo>
                  <a:lnTo>
                    <a:pt x="547" y="237"/>
                  </a:lnTo>
                  <a:lnTo>
                    <a:pt x="547" y="190"/>
                  </a:lnTo>
                  <a:lnTo>
                    <a:pt x="1095" y="38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Freeform 194"/>
            <p:cNvSpPr>
              <a:spLocks/>
            </p:cNvSpPr>
            <p:nvPr/>
          </p:nvSpPr>
          <p:spPr bwMode="auto">
            <a:xfrm>
              <a:off x="3107" y="2160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89103" name="Picture 19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1661"/>
              <a:ext cx="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9104" name="Picture 19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2069"/>
              <a:ext cx="499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9105" name="Picture 19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069"/>
              <a:ext cx="49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89106" name="Picture 19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478"/>
              <a:ext cx="498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89107" name="Line 199"/>
            <p:cNvSpPr>
              <a:spLocks noChangeShapeType="1"/>
            </p:cNvSpPr>
            <p:nvPr/>
          </p:nvSpPr>
          <p:spPr bwMode="auto">
            <a:xfrm flipV="1">
              <a:off x="1247" y="1979"/>
              <a:ext cx="59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08" name="Text Box 200"/>
            <p:cNvSpPr txBox="1">
              <a:spLocks noChangeArrowheads="1"/>
            </p:cNvSpPr>
            <p:nvPr/>
          </p:nvSpPr>
          <p:spPr bwMode="auto">
            <a:xfrm>
              <a:off x="1066" y="1565"/>
              <a:ext cx="423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GB" sz="1400" b="0">
                <a:latin typeface="Verdana" pitchFamily="-65" charset="0"/>
              </a:endParaRPr>
            </a:p>
            <a:p>
              <a:endParaRPr lang="en-GB" sz="1400" b="0">
                <a:latin typeface="Verdana" pitchFamily="-65" charset="0"/>
              </a:endParaRPr>
            </a:p>
            <a:p>
              <a:r>
                <a:rPr lang="en-GB" sz="1400" b="0">
                  <a:latin typeface="Verdana" pitchFamily="-65" charset="0"/>
                </a:rPr>
                <a:t>      2</a:t>
              </a:r>
            </a:p>
            <a:p>
              <a:r>
                <a:rPr lang="en-GB" sz="1400" b="0">
                  <a:latin typeface="Verdana" pitchFamily="-65" charset="0"/>
                </a:rPr>
                <a:t>      3</a:t>
              </a:r>
            </a:p>
          </p:txBody>
        </p:sp>
        <p:sp>
          <p:nvSpPr>
            <p:cNvPr id="89109" name="Text Box 201"/>
            <p:cNvSpPr txBox="1">
              <a:spLocks noChangeArrowheads="1"/>
            </p:cNvSpPr>
            <p:nvPr/>
          </p:nvSpPr>
          <p:spPr bwMode="auto">
            <a:xfrm>
              <a:off x="2789" y="2017"/>
              <a:ext cx="59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89110" name="Line 202"/>
            <p:cNvSpPr>
              <a:spLocks noChangeShapeType="1"/>
            </p:cNvSpPr>
            <p:nvPr/>
          </p:nvSpPr>
          <p:spPr bwMode="auto">
            <a:xfrm flipV="1">
              <a:off x="3061" y="2432"/>
              <a:ext cx="4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1" name="Line 203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54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112" name="Text Box 204"/>
            <p:cNvSpPr txBox="1">
              <a:spLocks noChangeArrowheads="1"/>
            </p:cNvSpPr>
            <p:nvPr/>
          </p:nvSpPr>
          <p:spPr bwMode="auto">
            <a:xfrm>
              <a:off x="3198" y="2246"/>
              <a:ext cx="22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 1</a:t>
              </a:r>
            </a:p>
            <a:p>
              <a:r>
                <a:rPr lang="en-GB" sz="1400" b="0">
                  <a:latin typeface="Verdana" pitchFamily="-65" charset="0"/>
                </a:rPr>
                <a:t> 3</a:t>
              </a:r>
            </a:p>
          </p:txBody>
        </p:sp>
        <p:sp>
          <p:nvSpPr>
            <p:cNvPr id="89113" name="Text Box 205"/>
            <p:cNvSpPr txBox="1">
              <a:spLocks noChangeArrowheads="1"/>
            </p:cNvSpPr>
            <p:nvPr/>
          </p:nvSpPr>
          <p:spPr bwMode="auto">
            <a:xfrm>
              <a:off x="4649" y="1792"/>
              <a:ext cx="18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1</a:t>
              </a:r>
            </a:p>
            <a:p>
              <a:r>
                <a:rPr lang="en-GB" sz="1400" b="0">
                  <a:latin typeface="Verdana" pitchFamily="-65" charset="0"/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Types of Areas</a:t>
            </a:r>
          </a:p>
        </p:txBody>
      </p:sp>
      <p:sp>
        <p:nvSpPr>
          <p:cNvPr id="91139" name="Rectangle 5"/>
          <p:cNvSpPr>
            <a:spLocks noGrp="1" noChangeArrowheads="1"/>
          </p:cNvSpPr>
          <p:nvPr>
            <p:ph idx="1"/>
          </p:nvPr>
        </p:nvSpPr>
        <p:spPr>
          <a:xfrm>
            <a:off x="655638" y="1781175"/>
            <a:ext cx="7940675" cy="4391025"/>
          </a:xfrm>
        </p:spPr>
        <p:txBody>
          <a:bodyPr/>
          <a:lstStyle/>
          <a:p>
            <a:r>
              <a:rPr lang="en-GB" sz="2400" smtClean="0"/>
              <a:t>Regular</a:t>
            </a:r>
          </a:p>
          <a:p>
            <a:r>
              <a:rPr lang="en-GB" sz="2400" smtClean="0"/>
              <a:t>Stub</a:t>
            </a:r>
          </a:p>
          <a:p>
            <a:r>
              <a:rPr lang="en-GB" sz="2400" smtClean="0"/>
              <a:t>Totally Stubby</a:t>
            </a:r>
          </a:p>
          <a:p>
            <a:r>
              <a:rPr lang="en-GB" sz="2400" smtClean="0"/>
              <a:t>Not-So-Stubby</a:t>
            </a:r>
          </a:p>
          <a:p>
            <a:r>
              <a:rPr lang="en-GB" sz="2400" b="1" smtClean="0">
                <a:solidFill>
                  <a:srgbClr val="FF0000"/>
                </a:solidFill>
              </a:rPr>
              <a:t>Only “regular” areas are useful for ISPs</a:t>
            </a:r>
            <a:endParaRPr lang="en-GB" sz="2400" smtClean="0">
              <a:solidFill>
                <a:srgbClr val="FF0000"/>
              </a:solidFill>
            </a:endParaRPr>
          </a:p>
          <a:p>
            <a:pPr lvl="1"/>
            <a:r>
              <a:rPr lang="en-GB" sz="2000" smtClean="0"/>
              <a:t>Other area types handle redistribution of other routing protocols into OSPF – ISPs don’t redistribute anything into OSPF</a:t>
            </a:r>
          </a:p>
          <a:p>
            <a:r>
              <a:rPr lang="en-GB" sz="2400" smtClean="0"/>
              <a:t>The next slides describing the different area types are provided for information only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83F3B-5787-4AAD-AAE4-CFE7B15BDBE2}" type="slidenum">
              <a:rPr lang="en-US"/>
              <a:pPr/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Regular Area (Not a Stub)</a:t>
            </a:r>
          </a:p>
        </p:txBody>
      </p:sp>
      <p:sp>
        <p:nvSpPr>
          <p:cNvPr id="93187" name="Rectangle 2"/>
          <p:cNvSpPr>
            <a:spLocks noGrp="1" noChangeArrowheads="1"/>
          </p:cNvSpPr>
          <p:nvPr>
            <p:ph idx="1"/>
          </p:nvPr>
        </p:nvSpPr>
        <p:spPr>
          <a:xfrm>
            <a:off x="455613" y="1412875"/>
            <a:ext cx="8148637" cy="863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GB" sz="2000" smtClean="0"/>
              <a:t>From Area 1’s point of view, summary networks from other areas are injected, as are external networks such as X.1</a:t>
            </a:r>
          </a:p>
        </p:txBody>
      </p:sp>
      <p:sp>
        <p:nvSpPr>
          <p:cNvPr id="2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C5410-53EE-4072-9931-9EFD95C84DE8}" type="slidenum">
              <a:rPr lang="en-US"/>
              <a:pPr/>
              <a:t>36</a:t>
            </a:fld>
            <a:endParaRPr lang="en-US"/>
          </a:p>
        </p:txBody>
      </p:sp>
      <p:grpSp>
        <p:nvGrpSpPr>
          <p:cNvPr id="93189" name="Group 4"/>
          <p:cNvGrpSpPr>
            <a:grpSpLocks/>
          </p:cNvGrpSpPr>
          <p:nvPr/>
        </p:nvGrpSpPr>
        <p:grpSpPr bwMode="auto">
          <a:xfrm>
            <a:off x="971550" y="2141538"/>
            <a:ext cx="7508875" cy="4560887"/>
            <a:chOff x="612" y="1349"/>
            <a:chExt cx="4730" cy="2873"/>
          </a:xfrm>
        </p:grpSpPr>
        <p:grpSp>
          <p:nvGrpSpPr>
            <p:cNvPr id="93197" name="Group 5"/>
            <p:cNvGrpSpPr>
              <a:grpSpLocks/>
            </p:cNvGrpSpPr>
            <p:nvPr/>
          </p:nvGrpSpPr>
          <p:grpSpPr bwMode="auto">
            <a:xfrm>
              <a:off x="1135" y="1473"/>
              <a:ext cx="3572" cy="1021"/>
              <a:chOff x="981" y="1124"/>
              <a:chExt cx="3176" cy="908"/>
            </a:xfrm>
          </p:grpSpPr>
          <p:grpSp>
            <p:nvGrpSpPr>
              <p:cNvPr id="93383" name="Group 6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93394" name="Oval 7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5" name="Oval 8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6" name="Oval 9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7" name="Oval 10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8" name="Oval 11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9" name="Oval 12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00" name="Oval 13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01" name="Oval 14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402" name="Oval 15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84" name="Group 16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93385" name="Oval 17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6" name="Oval 18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7" name="Oval 19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8" name="Oval 20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9" name="Oval 21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0" name="Oval 22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1" name="Oval 23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2" name="Oval 24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93" name="Oval 25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198" name="Group 26"/>
            <p:cNvGrpSpPr>
              <a:grpSpLocks/>
            </p:cNvGrpSpPr>
            <p:nvPr/>
          </p:nvGrpSpPr>
          <p:grpSpPr bwMode="auto">
            <a:xfrm>
              <a:off x="1271" y="1609"/>
              <a:ext cx="3572" cy="1021"/>
              <a:chOff x="981" y="1124"/>
              <a:chExt cx="3176" cy="908"/>
            </a:xfrm>
          </p:grpSpPr>
          <p:grpSp>
            <p:nvGrpSpPr>
              <p:cNvPr id="93363" name="Group 27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93374" name="Oval 28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5" name="Oval 29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6" name="Oval 30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7" name="Oval 31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8" name="Oval 32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9" name="Oval 33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0" name="Oval 34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1" name="Oval 35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82" name="Oval 36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364" name="Group 37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93365" name="Oval 38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6" name="Oval 39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7" name="Oval 40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8" name="Oval 41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69" name="Oval 42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0" name="Oval 43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1" name="Oval 44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2" name="Oval 45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373" name="Oval 46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3199" name="Group 47"/>
            <p:cNvGrpSpPr>
              <a:grpSpLocks/>
            </p:cNvGrpSpPr>
            <p:nvPr/>
          </p:nvGrpSpPr>
          <p:grpSpPr bwMode="auto">
            <a:xfrm>
              <a:off x="3696" y="2115"/>
              <a:ext cx="1458" cy="1699"/>
              <a:chOff x="612" y="2115"/>
              <a:chExt cx="1458" cy="1699"/>
            </a:xfrm>
          </p:grpSpPr>
          <p:grpSp>
            <p:nvGrpSpPr>
              <p:cNvPr id="93316" name="Group 48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3343" name="Group 49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3354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5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6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7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8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9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61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6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3344" name="Group 59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3345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46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47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48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49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0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1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5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3317" name="Line 69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8" name="Line 70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19" name="Line 71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0" name="Line 72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321" name="Line 7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322" name="Picture 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323" name="Picture 7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324" name="Picture 7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325" name="Picture 7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326" name="Picture 7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3327" name="Group 79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3341" name="Line 80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42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328" name="Group 82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3339" name="Line 83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40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329" name="Group 85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3337" name="Line 8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38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330" name="Group 88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3335" name="Line 8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336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331" name="Text Box 91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3.A</a:t>
                </a:r>
              </a:p>
            </p:txBody>
          </p:sp>
          <p:sp>
            <p:nvSpPr>
              <p:cNvPr id="93332" name="Text Box 92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3.B</a:t>
                </a:r>
              </a:p>
            </p:txBody>
          </p:sp>
          <p:sp>
            <p:nvSpPr>
              <p:cNvPr id="93333" name="Text Box 93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3.C</a:t>
                </a:r>
              </a:p>
            </p:txBody>
          </p:sp>
          <p:sp>
            <p:nvSpPr>
              <p:cNvPr id="93334" name="Text Box 94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3.D</a:t>
                </a:r>
              </a:p>
            </p:txBody>
          </p:sp>
        </p:grpSp>
        <p:grpSp>
          <p:nvGrpSpPr>
            <p:cNvPr id="93200" name="Group 95"/>
            <p:cNvGrpSpPr>
              <a:grpSpLocks/>
            </p:cNvGrpSpPr>
            <p:nvPr/>
          </p:nvGrpSpPr>
          <p:grpSpPr bwMode="auto">
            <a:xfrm>
              <a:off x="2200" y="2523"/>
              <a:ext cx="1458" cy="1699"/>
              <a:chOff x="612" y="2115"/>
              <a:chExt cx="1458" cy="1699"/>
            </a:xfrm>
          </p:grpSpPr>
          <p:grpSp>
            <p:nvGrpSpPr>
              <p:cNvPr id="93269" name="Group 96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3296" name="Group 97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3307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8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9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10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11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12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13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14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15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3297" name="Group 107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3298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99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0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1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2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3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4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5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306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3270" name="Line 117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1" name="Line 118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2" name="Line 119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3" name="Line 120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74" name="Line 121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275" name="Picture 1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276" name="Picture 12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277" name="Picture 1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278" name="Picture 1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279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3280" name="Group 127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3294" name="Line 12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95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281" name="Group 130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3292" name="Line 131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93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282" name="Group 133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3290" name="Line 134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91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283" name="Group 136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3288" name="Line 137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89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84" name="Text Box 139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2.A</a:t>
                </a:r>
              </a:p>
            </p:txBody>
          </p:sp>
          <p:sp>
            <p:nvSpPr>
              <p:cNvPr id="93285" name="Text Box 140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2.B</a:t>
                </a:r>
              </a:p>
            </p:txBody>
          </p:sp>
          <p:sp>
            <p:nvSpPr>
              <p:cNvPr id="93286" name="Text Box 141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2.C</a:t>
                </a:r>
              </a:p>
            </p:txBody>
          </p:sp>
          <p:sp>
            <p:nvSpPr>
              <p:cNvPr id="93287" name="Text Box 142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2.D</a:t>
                </a:r>
              </a:p>
            </p:txBody>
          </p:sp>
        </p:grpSp>
        <p:grpSp>
          <p:nvGrpSpPr>
            <p:cNvPr id="93201" name="Group 143"/>
            <p:cNvGrpSpPr>
              <a:grpSpLocks/>
            </p:cNvGrpSpPr>
            <p:nvPr/>
          </p:nvGrpSpPr>
          <p:grpSpPr bwMode="auto">
            <a:xfrm>
              <a:off x="612" y="2115"/>
              <a:ext cx="1458" cy="1699"/>
              <a:chOff x="612" y="2115"/>
              <a:chExt cx="1458" cy="1699"/>
            </a:xfrm>
          </p:grpSpPr>
          <p:grpSp>
            <p:nvGrpSpPr>
              <p:cNvPr id="93222" name="Group 144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3249" name="Group 145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3260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61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62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63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64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65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66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67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68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3250" name="Group 155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3251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52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53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54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55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56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57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58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259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3223" name="Line 165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4" name="Line 166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5" name="Line 167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6" name="Line 168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27" name="Line 169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228" name="Picture 170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229" name="Picture 17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230" name="Picture 17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231" name="Picture 17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3232" name="Picture 1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3233" name="Group 175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3247" name="Line 17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48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234" name="Group 178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3245" name="Line 17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46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235" name="Group 181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3243" name="Line 18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44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3236" name="Group 184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3241" name="Line 18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42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37" name="Text Box 187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1.A</a:t>
                </a:r>
              </a:p>
            </p:txBody>
          </p:sp>
          <p:sp>
            <p:nvSpPr>
              <p:cNvPr id="93238" name="Text Box 188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1.B</a:t>
                </a:r>
              </a:p>
            </p:txBody>
          </p:sp>
          <p:sp>
            <p:nvSpPr>
              <p:cNvPr id="93239" name="Text Box 189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1.C</a:t>
                </a:r>
              </a:p>
            </p:txBody>
          </p:sp>
          <p:sp>
            <p:nvSpPr>
              <p:cNvPr id="93240" name="Text Box 190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1.D</a:t>
                </a:r>
              </a:p>
            </p:txBody>
          </p:sp>
        </p:grpSp>
        <p:sp>
          <p:nvSpPr>
            <p:cNvPr id="93202" name="Freeform 191"/>
            <p:cNvSpPr>
              <a:spLocks/>
            </p:cNvSpPr>
            <p:nvPr/>
          </p:nvSpPr>
          <p:spPr bwMode="auto">
            <a:xfrm>
              <a:off x="1672" y="1723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Freeform 192"/>
            <p:cNvSpPr>
              <a:spLocks/>
            </p:cNvSpPr>
            <p:nvPr/>
          </p:nvSpPr>
          <p:spPr bwMode="auto">
            <a:xfrm>
              <a:off x="1625" y="2150"/>
              <a:ext cx="1326" cy="427"/>
            </a:xfrm>
            <a:custGeom>
              <a:avLst/>
              <a:gdLst>
                <a:gd name="T0" fmla="*/ 1490 w 1179"/>
                <a:gd name="T1" fmla="*/ 479 h 380"/>
                <a:gd name="T2" fmla="*/ 745 w 1179"/>
                <a:gd name="T3" fmla="*/ 238 h 380"/>
                <a:gd name="T4" fmla="*/ 745 w 1179"/>
                <a:gd name="T5" fmla="*/ 298 h 380"/>
                <a:gd name="T6" fmla="*/ 0 w 1179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380"/>
                <a:gd name="T14" fmla="*/ 1179 w 1179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380">
                  <a:moveTo>
                    <a:pt x="1178" y="379"/>
                  </a:moveTo>
                  <a:lnTo>
                    <a:pt x="589" y="189"/>
                  </a:lnTo>
                  <a:lnTo>
                    <a:pt x="589" y="236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4" name="Freeform 193"/>
            <p:cNvSpPr>
              <a:spLocks/>
            </p:cNvSpPr>
            <p:nvPr/>
          </p:nvSpPr>
          <p:spPr bwMode="auto">
            <a:xfrm>
              <a:off x="3186" y="1723"/>
              <a:ext cx="1233" cy="428"/>
            </a:xfrm>
            <a:custGeom>
              <a:avLst/>
              <a:gdLst>
                <a:gd name="T0" fmla="*/ 0 w 1096"/>
                <a:gd name="T1" fmla="*/ 0 h 381"/>
                <a:gd name="T2" fmla="*/ 692 w 1096"/>
                <a:gd name="T3" fmla="*/ 299 h 381"/>
                <a:gd name="T4" fmla="*/ 692 w 1096"/>
                <a:gd name="T5" fmla="*/ 239 h 381"/>
                <a:gd name="T6" fmla="*/ 1386 w 1096"/>
                <a:gd name="T7" fmla="*/ 48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381"/>
                <a:gd name="T14" fmla="*/ 1096 w 1096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381">
                  <a:moveTo>
                    <a:pt x="0" y="0"/>
                  </a:moveTo>
                  <a:lnTo>
                    <a:pt x="547" y="237"/>
                  </a:lnTo>
                  <a:lnTo>
                    <a:pt x="547" y="190"/>
                  </a:lnTo>
                  <a:lnTo>
                    <a:pt x="1095" y="38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5" name="Freeform 194"/>
            <p:cNvSpPr>
              <a:spLocks/>
            </p:cNvSpPr>
            <p:nvPr/>
          </p:nvSpPr>
          <p:spPr bwMode="auto">
            <a:xfrm>
              <a:off x="3107" y="2160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3206" name="Picture 19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1661"/>
              <a:ext cx="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3207" name="Picture 19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2069"/>
              <a:ext cx="499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3208" name="Picture 19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069"/>
              <a:ext cx="49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3209" name="Picture 19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478"/>
              <a:ext cx="498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3210" name="Line 199"/>
            <p:cNvSpPr>
              <a:spLocks noChangeShapeType="1"/>
            </p:cNvSpPr>
            <p:nvPr/>
          </p:nvSpPr>
          <p:spPr bwMode="auto">
            <a:xfrm flipV="1">
              <a:off x="1247" y="1979"/>
              <a:ext cx="59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1" name="Text Box 200"/>
            <p:cNvSpPr txBox="1">
              <a:spLocks noChangeArrowheads="1"/>
            </p:cNvSpPr>
            <p:nvPr/>
          </p:nvSpPr>
          <p:spPr bwMode="auto">
            <a:xfrm>
              <a:off x="1066" y="1565"/>
              <a:ext cx="423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GB" sz="1400" b="0">
                <a:latin typeface="Verdana" pitchFamily="-65" charset="0"/>
              </a:endParaRPr>
            </a:p>
            <a:p>
              <a:endParaRPr lang="en-GB" sz="1400" b="0">
                <a:latin typeface="Verdana" pitchFamily="-65" charset="0"/>
              </a:endParaRPr>
            </a:p>
            <a:p>
              <a:r>
                <a:rPr lang="en-GB" sz="1400" b="0">
                  <a:latin typeface="Verdana" pitchFamily="-65" charset="0"/>
                </a:rPr>
                <a:t>      2</a:t>
              </a:r>
            </a:p>
            <a:p>
              <a:r>
                <a:rPr lang="en-GB" sz="1400" b="0">
                  <a:latin typeface="Verdana" pitchFamily="-65" charset="0"/>
                </a:rPr>
                <a:t>      3</a:t>
              </a:r>
            </a:p>
          </p:txBody>
        </p:sp>
        <p:sp>
          <p:nvSpPr>
            <p:cNvPr id="93212" name="Text Box 201"/>
            <p:cNvSpPr txBox="1">
              <a:spLocks noChangeArrowheads="1"/>
            </p:cNvSpPr>
            <p:nvPr/>
          </p:nvSpPr>
          <p:spPr bwMode="auto">
            <a:xfrm>
              <a:off x="2789" y="2017"/>
              <a:ext cx="59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93213" name="Line 202"/>
            <p:cNvSpPr>
              <a:spLocks noChangeShapeType="1"/>
            </p:cNvSpPr>
            <p:nvPr/>
          </p:nvSpPr>
          <p:spPr bwMode="auto">
            <a:xfrm flipV="1">
              <a:off x="3061" y="2432"/>
              <a:ext cx="4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4" name="Line 203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54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5" name="Text Box 204"/>
            <p:cNvSpPr txBox="1">
              <a:spLocks noChangeArrowheads="1"/>
            </p:cNvSpPr>
            <p:nvPr/>
          </p:nvSpPr>
          <p:spPr bwMode="auto">
            <a:xfrm>
              <a:off x="3198" y="2246"/>
              <a:ext cx="22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 1</a:t>
              </a:r>
            </a:p>
            <a:p>
              <a:r>
                <a:rPr lang="en-GB" sz="1400" b="0">
                  <a:latin typeface="Verdana" pitchFamily="-65" charset="0"/>
                </a:rPr>
                <a:t> 3</a:t>
              </a:r>
            </a:p>
          </p:txBody>
        </p:sp>
        <p:sp>
          <p:nvSpPr>
            <p:cNvPr id="93216" name="Text Box 205"/>
            <p:cNvSpPr txBox="1">
              <a:spLocks noChangeArrowheads="1"/>
            </p:cNvSpPr>
            <p:nvPr/>
          </p:nvSpPr>
          <p:spPr bwMode="auto">
            <a:xfrm>
              <a:off x="4649" y="1792"/>
              <a:ext cx="18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1</a:t>
              </a:r>
            </a:p>
            <a:p>
              <a:r>
                <a:rPr lang="en-GB" sz="1400" b="0">
                  <a:latin typeface="Verdana" pitchFamily="-65" charset="0"/>
                </a:rPr>
                <a:t>2</a:t>
              </a:r>
            </a:p>
          </p:txBody>
        </p:sp>
        <p:pic>
          <p:nvPicPr>
            <p:cNvPr id="93217" name="Picture 20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33" y="1570"/>
              <a:ext cx="499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3218" name="Line 207"/>
            <p:cNvSpPr>
              <a:spLocks noChangeShapeType="1"/>
            </p:cNvSpPr>
            <p:nvPr/>
          </p:nvSpPr>
          <p:spPr bwMode="auto">
            <a:xfrm flipV="1">
              <a:off x="3334" y="1661"/>
              <a:ext cx="544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19" name="Text Box 208"/>
            <p:cNvSpPr txBox="1">
              <a:spLocks noChangeArrowheads="1"/>
            </p:cNvSpPr>
            <p:nvPr/>
          </p:nvSpPr>
          <p:spPr bwMode="auto">
            <a:xfrm>
              <a:off x="3956" y="1349"/>
              <a:ext cx="512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ASBR</a:t>
              </a:r>
            </a:p>
          </p:txBody>
        </p:sp>
        <p:sp>
          <p:nvSpPr>
            <p:cNvPr id="93220" name="Line 209"/>
            <p:cNvSpPr>
              <a:spLocks noChangeShapeType="1"/>
            </p:cNvSpPr>
            <p:nvPr/>
          </p:nvSpPr>
          <p:spPr bwMode="auto">
            <a:xfrm flipH="1">
              <a:off x="4422" y="166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21" name="Text Box 210"/>
            <p:cNvSpPr txBox="1">
              <a:spLocks noChangeArrowheads="1"/>
            </p:cNvSpPr>
            <p:nvPr/>
          </p:nvSpPr>
          <p:spPr bwMode="auto">
            <a:xfrm>
              <a:off x="4649" y="1480"/>
              <a:ext cx="693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0">
                  <a:latin typeface="Verdana" pitchFamily="-65" charset="0"/>
                </a:rPr>
                <a:t>External networks</a:t>
              </a:r>
            </a:p>
          </p:txBody>
        </p:sp>
      </p:grpSp>
      <p:sp>
        <p:nvSpPr>
          <p:cNvPr id="93190" name="Text Box 211"/>
          <p:cNvSpPr txBox="1">
            <a:spLocks noChangeArrowheads="1"/>
          </p:cNvSpPr>
          <p:nvPr/>
        </p:nvSpPr>
        <p:spPr bwMode="auto">
          <a:xfrm>
            <a:off x="7092950" y="2341563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3191" name="Text Box 212"/>
          <p:cNvSpPr txBox="1">
            <a:spLocks noChangeArrowheads="1"/>
          </p:cNvSpPr>
          <p:nvPr/>
        </p:nvSpPr>
        <p:spPr bwMode="auto">
          <a:xfrm>
            <a:off x="1042988" y="4695825"/>
            <a:ext cx="4841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3192" name="Text Box 213"/>
          <p:cNvSpPr txBox="1">
            <a:spLocks noChangeArrowheads="1"/>
          </p:cNvSpPr>
          <p:nvPr/>
        </p:nvSpPr>
        <p:spPr bwMode="auto">
          <a:xfrm>
            <a:off x="1908175" y="2679700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3193" name="Text Box 214"/>
          <p:cNvSpPr txBox="1">
            <a:spLocks noChangeArrowheads="1"/>
          </p:cNvSpPr>
          <p:nvPr/>
        </p:nvSpPr>
        <p:spPr bwMode="auto">
          <a:xfrm>
            <a:off x="3563938" y="5437188"/>
            <a:ext cx="4841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3194" name="Text Box 215"/>
          <p:cNvSpPr txBox="1">
            <a:spLocks noChangeArrowheads="1"/>
          </p:cNvSpPr>
          <p:nvPr/>
        </p:nvSpPr>
        <p:spPr bwMode="auto">
          <a:xfrm>
            <a:off x="5940425" y="4789488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3195" name="Text Box 216"/>
          <p:cNvSpPr txBox="1">
            <a:spLocks noChangeArrowheads="1"/>
          </p:cNvSpPr>
          <p:nvPr/>
        </p:nvSpPr>
        <p:spPr bwMode="auto">
          <a:xfrm>
            <a:off x="5076825" y="3421063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3196" name="Text Box 217"/>
          <p:cNvSpPr txBox="1">
            <a:spLocks noChangeArrowheads="1"/>
          </p:cNvSpPr>
          <p:nvPr/>
        </p:nvSpPr>
        <p:spPr bwMode="auto">
          <a:xfrm>
            <a:off x="7524750" y="2989263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Normal Stub Area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5988050" cy="863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GB" sz="2000" smtClean="0"/>
              <a:t>Summary networks, default route injected</a:t>
            </a:r>
          </a:p>
          <a:p>
            <a:pPr>
              <a:lnSpc>
                <a:spcPct val="85000"/>
              </a:lnSpc>
            </a:pPr>
            <a:r>
              <a:rPr lang="en-GB" sz="2000" smtClean="0"/>
              <a:t>Command is </a:t>
            </a:r>
            <a:r>
              <a:rPr lang="en-GB" sz="2000" b="1" smtClean="0">
                <a:latin typeface="Courier New" pitchFamily="-65" charset="0"/>
              </a:rPr>
              <a:t>area x stub</a:t>
            </a:r>
          </a:p>
        </p:txBody>
      </p:sp>
      <p:sp>
        <p:nvSpPr>
          <p:cNvPr id="2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6C487-A441-4719-993C-BF6D8FFAD2E3}" type="slidenum">
              <a:rPr lang="en-US"/>
              <a:pPr/>
              <a:t>37</a:t>
            </a:fld>
            <a:endParaRPr lang="en-US"/>
          </a:p>
        </p:txBody>
      </p:sp>
      <p:grpSp>
        <p:nvGrpSpPr>
          <p:cNvPr id="95237" name="Group 4"/>
          <p:cNvGrpSpPr>
            <a:grpSpLocks/>
          </p:cNvGrpSpPr>
          <p:nvPr/>
        </p:nvGrpSpPr>
        <p:grpSpPr bwMode="auto">
          <a:xfrm>
            <a:off x="971550" y="2141538"/>
            <a:ext cx="7508875" cy="4560887"/>
            <a:chOff x="612" y="1349"/>
            <a:chExt cx="4730" cy="2873"/>
          </a:xfrm>
        </p:grpSpPr>
        <p:grpSp>
          <p:nvGrpSpPr>
            <p:cNvPr id="95254" name="Group 5"/>
            <p:cNvGrpSpPr>
              <a:grpSpLocks/>
            </p:cNvGrpSpPr>
            <p:nvPr/>
          </p:nvGrpSpPr>
          <p:grpSpPr bwMode="auto">
            <a:xfrm>
              <a:off x="1135" y="1473"/>
              <a:ext cx="3572" cy="1021"/>
              <a:chOff x="981" y="1124"/>
              <a:chExt cx="3176" cy="908"/>
            </a:xfrm>
          </p:grpSpPr>
          <p:grpSp>
            <p:nvGrpSpPr>
              <p:cNvPr id="95440" name="Group 6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95451" name="Oval 7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2" name="Oval 8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3" name="Oval 9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4" name="Oval 10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5" name="Oval 11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6" name="Oval 12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7" name="Oval 13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8" name="Oval 14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9" name="Oval 15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441" name="Group 16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95442" name="Oval 17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43" name="Oval 18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44" name="Oval 19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45" name="Oval 20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46" name="Oval 21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47" name="Oval 22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48" name="Oval 23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49" name="Oval 24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50" name="Oval 25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255" name="Group 26"/>
            <p:cNvGrpSpPr>
              <a:grpSpLocks/>
            </p:cNvGrpSpPr>
            <p:nvPr/>
          </p:nvGrpSpPr>
          <p:grpSpPr bwMode="auto">
            <a:xfrm>
              <a:off x="1271" y="1609"/>
              <a:ext cx="3572" cy="1021"/>
              <a:chOff x="981" y="1124"/>
              <a:chExt cx="3176" cy="908"/>
            </a:xfrm>
          </p:grpSpPr>
          <p:grpSp>
            <p:nvGrpSpPr>
              <p:cNvPr id="95420" name="Group 27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95431" name="Oval 28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2" name="Oval 29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3" name="Oval 30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4" name="Oval 31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5" name="Oval 32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6" name="Oval 33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7" name="Oval 34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8" name="Oval 35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9" name="Oval 36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421" name="Group 37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95422" name="Oval 38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23" name="Oval 39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24" name="Oval 40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25" name="Oval 41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26" name="Oval 42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27" name="Oval 43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28" name="Oval 44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29" name="Oval 45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430" name="Oval 46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5256" name="Group 47"/>
            <p:cNvGrpSpPr>
              <a:grpSpLocks/>
            </p:cNvGrpSpPr>
            <p:nvPr/>
          </p:nvGrpSpPr>
          <p:grpSpPr bwMode="auto">
            <a:xfrm>
              <a:off x="3696" y="2115"/>
              <a:ext cx="1458" cy="1699"/>
              <a:chOff x="612" y="2115"/>
              <a:chExt cx="1458" cy="1699"/>
            </a:xfrm>
          </p:grpSpPr>
          <p:grpSp>
            <p:nvGrpSpPr>
              <p:cNvPr id="95373" name="Group 48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5400" name="Group 49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5411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2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3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8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9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401" name="Group 59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5402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03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0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0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0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07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08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09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410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5374" name="Line 69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5" name="Line 70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6" name="Line 71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7" name="Line 72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78" name="Line 7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5379" name="Picture 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380" name="Picture 7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381" name="Picture 7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382" name="Picture 7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383" name="Picture 7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5384" name="Group 79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5398" name="Line 80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99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385" name="Group 82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5396" name="Line 83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97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386" name="Group 85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5394" name="Line 8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95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387" name="Group 88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5392" name="Line 8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93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388" name="Text Box 91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3.A</a:t>
                </a:r>
              </a:p>
            </p:txBody>
          </p:sp>
          <p:sp>
            <p:nvSpPr>
              <p:cNvPr id="95389" name="Text Box 92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3.B</a:t>
                </a:r>
              </a:p>
            </p:txBody>
          </p:sp>
          <p:sp>
            <p:nvSpPr>
              <p:cNvPr id="95390" name="Text Box 93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3.C</a:t>
                </a:r>
              </a:p>
            </p:txBody>
          </p:sp>
          <p:sp>
            <p:nvSpPr>
              <p:cNvPr id="95391" name="Text Box 94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3.D</a:t>
                </a:r>
              </a:p>
            </p:txBody>
          </p:sp>
        </p:grpSp>
        <p:grpSp>
          <p:nvGrpSpPr>
            <p:cNvPr id="95257" name="Group 95"/>
            <p:cNvGrpSpPr>
              <a:grpSpLocks/>
            </p:cNvGrpSpPr>
            <p:nvPr/>
          </p:nvGrpSpPr>
          <p:grpSpPr bwMode="auto">
            <a:xfrm>
              <a:off x="2200" y="2523"/>
              <a:ext cx="1458" cy="1699"/>
              <a:chOff x="612" y="2115"/>
              <a:chExt cx="1458" cy="1699"/>
            </a:xfrm>
          </p:grpSpPr>
          <p:grpSp>
            <p:nvGrpSpPr>
              <p:cNvPr id="95326" name="Group 96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5353" name="Group 97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5364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5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6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7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8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9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70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71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72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354" name="Group 107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5355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56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57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58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59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0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1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2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63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5327" name="Line 117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8" name="Line 118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29" name="Line 119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0" name="Line 120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31" name="Line 121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5332" name="Picture 1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333" name="Picture 12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334" name="Picture 1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335" name="Picture 1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336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5337" name="Group 127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5351" name="Line 12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52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338" name="Group 130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5349" name="Line 131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50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339" name="Group 133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5347" name="Line 134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48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340" name="Group 136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5345" name="Line 137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46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341" name="Text Box 139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2.A</a:t>
                </a:r>
              </a:p>
            </p:txBody>
          </p:sp>
          <p:sp>
            <p:nvSpPr>
              <p:cNvPr id="95342" name="Text Box 140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2.B</a:t>
                </a:r>
              </a:p>
            </p:txBody>
          </p:sp>
          <p:sp>
            <p:nvSpPr>
              <p:cNvPr id="95343" name="Text Box 141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2.C</a:t>
                </a:r>
              </a:p>
            </p:txBody>
          </p:sp>
          <p:sp>
            <p:nvSpPr>
              <p:cNvPr id="95344" name="Text Box 142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2.D</a:t>
                </a:r>
              </a:p>
            </p:txBody>
          </p:sp>
        </p:grpSp>
        <p:grpSp>
          <p:nvGrpSpPr>
            <p:cNvPr id="95258" name="Group 143"/>
            <p:cNvGrpSpPr>
              <a:grpSpLocks/>
            </p:cNvGrpSpPr>
            <p:nvPr/>
          </p:nvGrpSpPr>
          <p:grpSpPr bwMode="auto">
            <a:xfrm>
              <a:off x="612" y="2115"/>
              <a:ext cx="1458" cy="1699"/>
              <a:chOff x="612" y="2115"/>
              <a:chExt cx="1458" cy="1699"/>
            </a:xfrm>
          </p:grpSpPr>
          <p:grpSp>
            <p:nvGrpSpPr>
              <p:cNvPr id="95279" name="Group 144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5306" name="Group 145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5317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8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9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20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21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22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23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24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25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5307" name="Group 155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5308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09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0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1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2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3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4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5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316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5280" name="Line 165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1" name="Line 166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2" name="Line 167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3" name="Line 168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84" name="Line 169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5285" name="Picture 170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286" name="Picture 17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287" name="Picture 17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288" name="Picture 17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5289" name="Picture 1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5290" name="Group 175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5304" name="Line 17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05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291" name="Group 178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5302" name="Line 17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03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292" name="Group 181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5300" name="Line 18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301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5293" name="Group 184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5298" name="Line 18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299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5294" name="Text Box 187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1.A</a:t>
                </a:r>
              </a:p>
            </p:txBody>
          </p:sp>
          <p:sp>
            <p:nvSpPr>
              <p:cNvPr id="95295" name="Text Box 188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1.B</a:t>
                </a:r>
              </a:p>
            </p:txBody>
          </p:sp>
          <p:sp>
            <p:nvSpPr>
              <p:cNvPr id="95296" name="Text Box 189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1.C</a:t>
                </a:r>
              </a:p>
            </p:txBody>
          </p:sp>
          <p:sp>
            <p:nvSpPr>
              <p:cNvPr id="95297" name="Text Box 190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1.D</a:t>
                </a:r>
              </a:p>
            </p:txBody>
          </p:sp>
        </p:grpSp>
        <p:sp>
          <p:nvSpPr>
            <p:cNvPr id="95259" name="Freeform 191"/>
            <p:cNvSpPr>
              <a:spLocks/>
            </p:cNvSpPr>
            <p:nvPr/>
          </p:nvSpPr>
          <p:spPr bwMode="auto">
            <a:xfrm>
              <a:off x="1672" y="1723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0" name="Freeform 192"/>
            <p:cNvSpPr>
              <a:spLocks/>
            </p:cNvSpPr>
            <p:nvPr/>
          </p:nvSpPr>
          <p:spPr bwMode="auto">
            <a:xfrm>
              <a:off x="1625" y="2150"/>
              <a:ext cx="1326" cy="427"/>
            </a:xfrm>
            <a:custGeom>
              <a:avLst/>
              <a:gdLst>
                <a:gd name="T0" fmla="*/ 1490 w 1179"/>
                <a:gd name="T1" fmla="*/ 479 h 380"/>
                <a:gd name="T2" fmla="*/ 745 w 1179"/>
                <a:gd name="T3" fmla="*/ 238 h 380"/>
                <a:gd name="T4" fmla="*/ 745 w 1179"/>
                <a:gd name="T5" fmla="*/ 298 h 380"/>
                <a:gd name="T6" fmla="*/ 0 w 1179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380"/>
                <a:gd name="T14" fmla="*/ 1179 w 1179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380">
                  <a:moveTo>
                    <a:pt x="1178" y="379"/>
                  </a:moveTo>
                  <a:lnTo>
                    <a:pt x="589" y="189"/>
                  </a:lnTo>
                  <a:lnTo>
                    <a:pt x="589" y="236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1" name="Freeform 193"/>
            <p:cNvSpPr>
              <a:spLocks/>
            </p:cNvSpPr>
            <p:nvPr/>
          </p:nvSpPr>
          <p:spPr bwMode="auto">
            <a:xfrm>
              <a:off x="3186" y="1723"/>
              <a:ext cx="1233" cy="428"/>
            </a:xfrm>
            <a:custGeom>
              <a:avLst/>
              <a:gdLst>
                <a:gd name="T0" fmla="*/ 0 w 1096"/>
                <a:gd name="T1" fmla="*/ 0 h 381"/>
                <a:gd name="T2" fmla="*/ 692 w 1096"/>
                <a:gd name="T3" fmla="*/ 299 h 381"/>
                <a:gd name="T4" fmla="*/ 692 w 1096"/>
                <a:gd name="T5" fmla="*/ 239 h 381"/>
                <a:gd name="T6" fmla="*/ 1386 w 1096"/>
                <a:gd name="T7" fmla="*/ 48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381"/>
                <a:gd name="T14" fmla="*/ 1096 w 1096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381">
                  <a:moveTo>
                    <a:pt x="0" y="0"/>
                  </a:moveTo>
                  <a:lnTo>
                    <a:pt x="547" y="237"/>
                  </a:lnTo>
                  <a:lnTo>
                    <a:pt x="547" y="190"/>
                  </a:lnTo>
                  <a:lnTo>
                    <a:pt x="1095" y="38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2" name="Freeform 194"/>
            <p:cNvSpPr>
              <a:spLocks/>
            </p:cNvSpPr>
            <p:nvPr/>
          </p:nvSpPr>
          <p:spPr bwMode="auto">
            <a:xfrm>
              <a:off x="3107" y="2160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5263" name="Picture 19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1661"/>
              <a:ext cx="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5264" name="Picture 19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2069"/>
              <a:ext cx="499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5265" name="Picture 19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069"/>
              <a:ext cx="49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5266" name="Picture 19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478"/>
              <a:ext cx="498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5267" name="Line 199"/>
            <p:cNvSpPr>
              <a:spLocks noChangeShapeType="1"/>
            </p:cNvSpPr>
            <p:nvPr/>
          </p:nvSpPr>
          <p:spPr bwMode="auto">
            <a:xfrm flipV="1">
              <a:off x="1247" y="1979"/>
              <a:ext cx="59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68" name="Text Box 200"/>
            <p:cNvSpPr txBox="1">
              <a:spLocks noChangeArrowheads="1"/>
            </p:cNvSpPr>
            <p:nvPr/>
          </p:nvSpPr>
          <p:spPr bwMode="auto">
            <a:xfrm>
              <a:off x="1066" y="1565"/>
              <a:ext cx="423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GB" sz="1400" b="0">
                <a:latin typeface="Verdana" pitchFamily="-65" charset="0"/>
              </a:endParaRPr>
            </a:p>
            <a:p>
              <a:endParaRPr lang="en-GB" sz="1400" b="0">
                <a:latin typeface="Verdana" pitchFamily="-65" charset="0"/>
              </a:endParaRPr>
            </a:p>
            <a:p>
              <a:r>
                <a:rPr lang="en-GB" sz="1400" b="0">
                  <a:latin typeface="Verdana" pitchFamily="-65" charset="0"/>
                </a:rPr>
                <a:t>      2</a:t>
              </a:r>
            </a:p>
            <a:p>
              <a:r>
                <a:rPr lang="en-GB" sz="1400" b="0">
                  <a:latin typeface="Verdana" pitchFamily="-65" charset="0"/>
                </a:rPr>
                <a:t>      3</a:t>
              </a:r>
            </a:p>
          </p:txBody>
        </p:sp>
        <p:sp>
          <p:nvSpPr>
            <p:cNvPr id="95269" name="Text Box 201"/>
            <p:cNvSpPr txBox="1">
              <a:spLocks noChangeArrowheads="1"/>
            </p:cNvSpPr>
            <p:nvPr/>
          </p:nvSpPr>
          <p:spPr bwMode="auto">
            <a:xfrm>
              <a:off x="2789" y="2017"/>
              <a:ext cx="59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95270" name="Line 202"/>
            <p:cNvSpPr>
              <a:spLocks noChangeShapeType="1"/>
            </p:cNvSpPr>
            <p:nvPr/>
          </p:nvSpPr>
          <p:spPr bwMode="auto">
            <a:xfrm flipV="1">
              <a:off x="3061" y="2432"/>
              <a:ext cx="4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71" name="Line 203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54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72" name="Text Box 204"/>
            <p:cNvSpPr txBox="1">
              <a:spLocks noChangeArrowheads="1"/>
            </p:cNvSpPr>
            <p:nvPr/>
          </p:nvSpPr>
          <p:spPr bwMode="auto">
            <a:xfrm>
              <a:off x="3198" y="2246"/>
              <a:ext cx="22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 1</a:t>
              </a:r>
            </a:p>
            <a:p>
              <a:r>
                <a:rPr lang="en-GB" sz="1400" b="0">
                  <a:latin typeface="Verdana" pitchFamily="-65" charset="0"/>
                </a:rPr>
                <a:t> 3</a:t>
              </a:r>
            </a:p>
          </p:txBody>
        </p:sp>
        <p:sp>
          <p:nvSpPr>
            <p:cNvPr id="95273" name="Text Box 205"/>
            <p:cNvSpPr txBox="1">
              <a:spLocks noChangeArrowheads="1"/>
            </p:cNvSpPr>
            <p:nvPr/>
          </p:nvSpPr>
          <p:spPr bwMode="auto">
            <a:xfrm>
              <a:off x="4649" y="1792"/>
              <a:ext cx="18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1</a:t>
              </a:r>
            </a:p>
            <a:p>
              <a:r>
                <a:rPr lang="en-GB" sz="1400" b="0">
                  <a:latin typeface="Verdana" pitchFamily="-65" charset="0"/>
                </a:rPr>
                <a:t>2</a:t>
              </a:r>
            </a:p>
          </p:txBody>
        </p:sp>
        <p:pic>
          <p:nvPicPr>
            <p:cNvPr id="95274" name="Picture 20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33" y="1570"/>
              <a:ext cx="499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5275" name="Line 207"/>
            <p:cNvSpPr>
              <a:spLocks noChangeShapeType="1"/>
            </p:cNvSpPr>
            <p:nvPr/>
          </p:nvSpPr>
          <p:spPr bwMode="auto">
            <a:xfrm flipV="1">
              <a:off x="3334" y="1661"/>
              <a:ext cx="544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76" name="Text Box 208"/>
            <p:cNvSpPr txBox="1">
              <a:spLocks noChangeArrowheads="1"/>
            </p:cNvSpPr>
            <p:nvPr/>
          </p:nvSpPr>
          <p:spPr bwMode="auto">
            <a:xfrm>
              <a:off x="3956" y="1349"/>
              <a:ext cx="512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ASBR</a:t>
              </a:r>
            </a:p>
          </p:txBody>
        </p:sp>
        <p:sp>
          <p:nvSpPr>
            <p:cNvPr id="95277" name="Line 209"/>
            <p:cNvSpPr>
              <a:spLocks noChangeShapeType="1"/>
            </p:cNvSpPr>
            <p:nvPr/>
          </p:nvSpPr>
          <p:spPr bwMode="auto">
            <a:xfrm flipH="1">
              <a:off x="4422" y="166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78" name="Text Box 210"/>
            <p:cNvSpPr txBox="1">
              <a:spLocks noChangeArrowheads="1"/>
            </p:cNvSpPr>
            <p:nvPr/>
          </p:nvSpPr>
          <p:spPr bwMode="auto">
            <a:xfrm>
              <a:off x="4649" y="1480"/>
              <a:ext cx="693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0">
                  <a:latin typeface="Verdana" pitchFamily="-65" charset="0"/>
                </a:rPr>
                <a:t>External networks</a:t>
              </a:r>
            </a:p>
          </p:txBody>
        </p:sp>
      </p:grpSp>
      <p:sp>
        <p:nvSpPr>
          <p:cNvPr id="95238" name="Text Box 211"/>
          <p:cNvSpPr txBox="1">
            <a:spLocks noChangeArrowheads="1"/>
          </p:cNvSpPr>
          <p:nvPr/>
        </p:nvSpPr>
        <p:spPr bwMode="auto">
          <a:xfrm>
            <a:off x="7092950" y="2341563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5239" name="Text Box 212"/>
          <p:cNvSpPr txBox="1">
            <a:spLocks noChangeArrowheads="1"/>
          </p:cNvSpPr>
          <p:nvPr/>
        </p:nvSpPr>
        <p:spPr bwMode="auto">
          <a:xfrm>
            <a:off x="1042988" y="4695825"/>
            <a:ext cx="4841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5240" name="Text Box 213"/>
          <p:cNvSpPr txBox="1">
            <a:spLocks noChangeArrowheads="1"/>
          </p:cNvSpPr>
          <p:nvPr/>
        </p:nvSpPr>
        <p:spPr bwMode="auto">
          <a:xfrm>
            <a:off x="1763713" y="2700338"/>
            <a:ext cx="8270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</a:t>
            </a:r>
          </a:p>
        </p:txBody>
      </p:sp>
      <p:sp>
        <p:nvSpPr>
          <p:cNvPr id="95241" name="Text Box 214"/>
          <p:cNvSpPr txBox="1">
            <a:spLocks noChangeArrowheads="1"/>
          </p:cNvSpPr>
          <p:nvPr/>
        </p:nvSpPr>
        <p:spPr bwMode="auto">
          <a:xfrm>
            <a:off x="3581400" y="5410200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5242" name="Text Box 215"/>
          <p:cNvSpPr txBox="1">
            <a:spLocks noChangeArrowheads="1"/>
          </p:cNvSpPr>
          <p:nvPr/>
        </p:nvSpPr>
        <p:spPr bwMode="auto">
          <a:xfrm>
            <a:off x="5940425" y="4789488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5243" name="Text Box 216"/>
          <p:cNvSpPr txBox="1">
            <a:spLocks noChangeArrowheads="1"/>
          </p:cNvSpPr>
          <p:nvPr/>
        </p:nvSpPr>
        <p:spPr bwMode="auto">
          <a:xfrm>
            <a:off x="4859338" y="3421063"/>
            <a:ext cx="8270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</a:t>
            </a:r>
          </a:p>
        </p:txBody>
      </p:sp>
      <p:sp>
        <p:nvSpPr>
          <p:cNvPr id="95244" name="Text Box 217"/>
          <p:cNvSpPr txBox="1">
            <a:spLocks noChangeArrowheads="1"/>
          </p:cNvSpPr>
          <p:nvPr/>
        </p:nvSpPr>
        <p:spPr bwMode="auto">
          <a:xfrm>
            <a:off x="7524750" y="2989263"/>
            <a:ext cx="8270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</a:t>
            </a:r>
            <a:endParaRPr lang="en-GB" sz="1400" b="0">
              <a:solidFill>
                <a:schemeClr val="accent2"/>
              </a:solidFill>
              <a:latin typeface="Verdana" pitchFamily="-65" charset="0"/>
            </a:endParaRPr>
          </a:p>
        </p:txBody>
      </p:sp>
      <p:grpSp>
        <p:nvGrpSpPr>
          <p:cNvPr id="95245" name="Group 221"/>
          <p:cNvGrpSpPr>
            <a:grpSpLocks/>
          </p:cNvGrpSpPr>
          <p:nvPr/>
        </p:nvGrpSpPr>
        <p:grpSpPr bwMode="auto">
          <a:xfrm>
            <a:off x="1187450" y="4797425"/>
            <a:ext cx="215900" cy="215900"/>
            <a:chOff x="295" y="3748"/>
            <a:chExt cx="136" cy="136"/>
          </a:xfrm>
        </p:grpSpPr>
        <p:sp>
          <p:nvSpPr>
            <p:cNvPr id="95252" name="Line 222"/>
            <p:cNvSpPr>
              <a:spLocks noChangeShapeType="1"/>
            </p:cNvSpPr>
            <p:nvPr/>
          </p:nvSpPr>
          <p:spPr bwMode="auto">
            <a:xfrm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3" name="Line 223"/>
            <p:cNvSpPr>
              <a:spLocks noChangeShapeType="1"/>
            </p:cNvSpPr>
            <p:nvPr/>
          </p:nvSpPr>
          <p:spPr bwMode="auto">
            <a:xfrm flipV="1"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6" name="Group 224"/>
          <p:cNvGrpSpPr>
            <a:grpSpLocks/>
          </p:cNvGrpSpPr>
          <p:nvPr/>
        </p:nvGrpSpPr>
        <p:grpSpPr bwMode="auto">
          <a:xfrm>
            <a:off x="3708400" y="5516563"/>
            <a:ext cx="215900" cy="215900"/>
            <a:chOff x="295" y="3748"/>
            <a:chExt cx="136" cy="136"/>
          </a:xfrm>
        </p:grpSpPr>
        <p:sp>
          <p:nvSpPr>
            <p:cNvPr id="95250" name="Line 225"/>
            <p:cNvSpPr>
              <a:spLocks noChangeShapeType="1"/>
            </p:cNvSpPr>
            <p:nvPr/>
          </p:nvSpPr>
          <p:spPr bwMode="auto">
            <a:xfrm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1" name="Line 226"/>
            <p:cNvSpPr>
              <a:spLocks noChangeShapeType="1"/>
            </p:cNvSpPr>
            <p:nvPr/>
          </p:nvSpPr>
          <p:spPr bwMode="auto">
            <a:xfrm flipV="1"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7" name="Group 227"/>
          <p:cNvGrpSpPr>
            <a:grpSpLocks/>
          </p:cNvGrpSpPr>
          <p:nvPr/>
        </p:nvGrpSpPr>
        <p:grpSpPr bwMode="auto">
          <a:xfrm>
            <a:off x="6084888" y="4797425"/>
            <a:ext cx="215900" cy="215900"/>
            <a:chOff x="295" y="3748"/>
            <a:chExt cx="136" cy="136"/>
          </a:xfrm>
        </p:grpSpPr>
        <p:sp>
          <p:nvSpPr>
            <p:cNvPr id="95248" name="Line 228"/>
            <p:cNvSpPr>
              <a:spLocks noChangeShapeType="1"/>
            </p:cNvSpPr>
            <p:nvPr/>
          </p:nvSpPr>
          <p:spPr bwMode="auto">
            <a:xfrm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49" name="Line 229"/>
            <p:cNvSpPr>
              <a:spLocks noChangeShapeType="1"/>
            </p:cNvSpPr>
            <p:nvPr/>
          </p:nvSpPr>
          <p:spPr bwMode="auto">
            <a:xfrm flipV="1"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Totally Stubby Area</a:t>
            </a:r>
          </a:p>
        </p:txBody>
      </p:sp>
      <p:sp>
        <p:nvSpPr>
          <p:cNvPr id="97283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5988050" cy="10795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1900" smtClean="0"/>
              <a:t>Only a default route injected</a:t>
            </a:r>
          </a:p>
          <a:p>
            <a:pPr lvl="1">
              <a:lnSpc>
                <a:spcPct val="75000"/>
              </a:lnSpc>
            </a:pPr>
            <a:r>
              <a:rPr lang="en-GB" sz="1800" smtClean="0"/>
              <a:t>Default path to closest area border router</a:t>
            </a:r>
          </a:p>
          <a:p>
            <a:pPr>
              <a:lnSpc>
                <a:spcPct val="75000"/>
              </a:lnSpc>
            </a:pPr>
            <a:r>
              <a:rPr lang="en-GB" sz="1900" smtClean="0"/>
              <a:t>Command is </a:t>
            </a:r>
            <a:r>
              <a:rPr lang="en-GB" sz="1900" b="1" smtClean="0">
                <a:latin typeface="Courier New" pitchFamily="-65" charset="0"/>
              </a:rPr>
              <a:t>area x stub no-summary</a:t>
            </a:r>
          </a:p>
        </p:txBody>
      </p:sp>
      <p:sp>
        <p:nvSpPr>
          <p:cNvPr id="2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BA265-36B2-455E-B380-19DD75C65CE3}" type="slidenum">
              <a:rPr lang="en-US"/>
              <a:pPr/>
              <a:t>38</a:t>
            </a:fld>
            <a:endParaRPr lang="en-US"/>
          </a:p>
        </p:txBody>
      </p:sp>
      <p:grpSp>
        <p:nvGrpSpPr>
          <p:cNvPr id="97285" name="Group 4"/>
          <p:cNvGrpSpPr>
            <a:grpSpLocks/>
          </p:cNvGrpSpPr>
          <p:nvPr/>
        </p:nvGrpSpPr>
        <p:grpSpPr bwMode="auto">
          <a:xfrm>
            <a:off x="971550" y="2141538"/>
            <a:ext cx="7508875" cy="4560887"/>
            <a:chOff x="612" y="1349"/>
            <a:chExt cx="4730" cy="2873"/>
          </a:xfrm>
        </p:grpSpPr>
        <p:grpSp>
          <p:nvGrpSpPr>
            <p:cNvPr id="97298" name="Group 5"/>
            <p:cNvGrpSpPr>
              <a:grpSpLocks/>
            </p:cNvGrpSpPr>
            <p:nvPr/>
          </p:nvGrpSpPr>
          <p:grpSpPr bwMode="auto">
            <a:xfrm>
              <a:off x="1135" y="1473"/>
              <a:ext cx="3572" cy="1021"/>
              <a:chOff x="981" y="1124"/>
              <a:chExt cx="3176" cy="908"/>
            </a:xfrm>
          </p:grpSpPr>
          <p:grpSp>
            <p:nvGrpSpPr>
              <p:cNvPr id="97484" name="Group 6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97495" name="Oval 7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6" name="Oval 8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7" name="Oval 9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8" name="Oval 10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9" name="Oval 11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500" name="Oval 12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501" name="Oval 13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502" name="Oval 14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503" name="Oval 15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485" name="Group 16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97486" name="Oval 17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87" name="Oval 18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88" name="Oval 19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89" name="Oval 20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0" name="Oval 21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1" name="Oval 22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2" name="Oval 23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3" name="Oval 24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94" name="Oval 25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299" name="Group 26"/>
            <p:cNvGrpSpPr>
              <a:grpSpLocks/>
            </p:cNvGrpSpPr>
            <p:nvPr/>
          </p:nvGrpSpPr>
          <p:grpSpPr bwMode="auto">
            <a:xfrm>
              <a:off x="1271" y="1609"/>
              <a:ext cx="3572" cy="1021"/>
              <a:chOff x="981" y="1124"/>
              <a:chExt cx="3176" cy="908"/>
            </a:xfrm>
          </p:grpSpPr>
          <p:grpSp>
            <p:nvGrpSpPr>
              <p:cNvPr id="97464" name="Group 27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97475" name="Oval 28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6" name="Oval 29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7" name="Oval 30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8" name="Oval 31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9" name="Oval 32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80" name="Oval 33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81" name="Oval 34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82" name="Oval 35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83" name="Oval 36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7465" name="Group 37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97466" name="Oval 38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67" name="Oval 39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68" name="Oval 40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69" name="Oval 41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0" name="Oval 42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1" name="Oval 43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2" name="Oval 44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3" name="Oval 45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474" name="Oval 46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7300" name="Group 47"/>
            <p:cNvGrpSpPr>
              <a:grpSpLocks/>
            </p:cNvGrpSpPr>
            <p:nvPr/>
          </p:nvGrpSpPr>
          <p:grpSpPr bwMode="auto">
            <a:xfrm>
              <a:off x="3696" y="2115"/>
              <a:ext cx="1458" cy="1699"/>
              <a:chOff x="612" y="2115"/>
              <a:chExt cx="1458" cy="1699"/>
            </a:xfrm>
          </p:grpSpPr>
          <p:grpSp>
            <p:nvGrpSpPr>
              <p:cNvPr id="97417" name="Group 48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7444" name="Group 49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7455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6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8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9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60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61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62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63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445" name="Group 59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7446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47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48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4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2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3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54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7418" name="Line 69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19" name="Line 70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20" name="Line 71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21" name="Line 72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422" name="Line 7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7423" name="Picture 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424" name="Picture 7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425" name="Picture 7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426" name="Picture 7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427" name="Picture 7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7428" name="Group 79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7442" name="Line 80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443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429" name="Group 82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7440" name="Line 83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441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430" name="Group 85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7438" name="Line 8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439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431" name="Group 88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7436" name="Line 8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437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432" name="Text Box 91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3.A</a:t>
                </a:r>
              </a:p>
            </p:txBody>
          </p:sp>
          <p:sp>
            <p:nvSpPr>
              <p:cNvPr id="97433" name="Text Box 92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3.B</a:t>
                </a:r>
              </a:p>
            </p:txBody>
          </p:sp>
          <p:sp>
            <p:nvSpPr>
              <p:cNvPr id="97434" name="Text Box 93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3.C</a:t>
                </a:r>
              </a:p>
            </p:txBody>
          </p:sp>
          <p:sp>
            <p:nvSpPr>
              <p:cNvPr id="97435" name="Text Box 94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3.D</a:t>
                </a:r>
              </a:p>
            </p:txBody>
          </p:sp>
        </p:grpSp>
        <p:grpSp>
          <p:nvGrpSpPr>
            <p:cNvPr id="97301" name="Group 95"/>
            <p:cNvGrpSpPr>
              <a:grpSpLocks/>
            </p:cNvGrpSpPr>
            <p:nvPr/>
          </p:nvGrpSpPr>
          <p:grpSpPr bwMode="auto">
            <a:xfrm>
              <a:off x="2200" y="2523"/>
              <a:ext cx="1458" cy="1699"/>
              <a:chOff x="612" y="2115"/>
              <a:chExt cx="1458" cy="1699"/>
            </a:xfrm>
          </p:grpSpPr>
          <p:grpSp>
            <p:nvGrpSpPr>
              <p:cNvPr id="97370" name="Group 96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7397" name="Group 97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7408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9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10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11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12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13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14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15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16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98" name="Group 107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7399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0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1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2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3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4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5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6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407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7371" name="Line 117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2" name="Line 118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3" name="Line 119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4" name="Line 120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75" name="Line 121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7376" name="Picture 1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377" name="Picture 12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378" name="Picture 1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379" name="Picture 1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380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7381" name="Group 127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7395" name="Line 12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96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382" name="Group 130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7393" name="Line 131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94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383" name="Group 133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7391" name="Line 134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92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384" name="Group 136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7389" name="Line 137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90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385" name="Text Box 139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2.A</a:t>
                </a:r>
              </a:p>
            </p:txBody>
          </p:sp>
          <p:sp>
            <p:nvSpPr>
              <p:cNvPr id="97386" name="Text Box 140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2.B</a:t>
                </a:r>
              </a:p>
            </p:txBody>
          </p:sp>
          <p:sp>
            <p:nvSpPr>
              <p:cNvPr id="97387" name="Text Box 141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2.C</a:t>
                </a:r>
              </a:p>
            </p:txBody>
          </p:sp>
          <p:sp>
            <p:nvSpPr>
              <p:cNvPr id="97388" name="Text Box 142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2.D</a:t>
                </a:r>
              </a:p>
            </p:txBody>
          </p:sp>
        </p:grpSp>
        <p:grpSp>
          <p:nvGrpSpPr>
            <p:cNvPr id="97302" name="Group 143"/>
            <p:cNvGrpSpPr>
              <a:grpSpLocks/>
            </p:cNvGrpSpPr>
            <p:nvPr/>
          </p:nvGrpSpPr>
          <p:grpSpPr bwMode="auto">
            <a:xfrm>
              <a:off x="612" y="2115"/>
              <a:ext cx="1458" cy="1699"/>
              <a:chOff x="612" y="2115"/>
              <a:chExt cx="1458" cy="1699"/>
            </a:xfrm>
          </p:grpSpPr>
          <p:grpSp>
            <p:nvGrpSpPr>
              <p:cNvPr id="97323" name="Group 144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7350" name="Group 145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7361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2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3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4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5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6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7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8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9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351" name="Group 155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7352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3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4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5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6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7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8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59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360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7324" name="Line 165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25" name="Line 166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26" name="Line 167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27" name="Line 168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328" name="Line 169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7329" name="Picture 170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330" name="Picture 17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331" name="Picture 17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332" name="Picture 17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7333" name="Picture 1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7334" name="Group 175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7348" name="Line 17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49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335" name="Group 178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7346" name="Line 17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47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336" name="Group 181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7344" name="Line 18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45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7337" name="Group 184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7342" name="Line 18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343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7338" name="Text Box 187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1.A</a:t>
                </a:r>
              </a:p>
            </p:txBody>
          </p:sp>
          <p:sp>
            <p:nvSpPr>
              <p:cNvPr id="97339" name="Text Box 188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1.B</a:t>
                </a:r>
              </a:p>
            </p:txBody>
          </p:sp>
          <p:sp>
            <p:nvSpPr>
              <p:cNvPr id="97340" name="Text Box 189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1.C</a:t>
                </a:r>
              </a:p>
            </p:txBody>
          </p:sp>
          <p:sp>
            <p:nvSpPr>
              <p:cNvPr id="97341" name="Text Box 190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1.D</a:t>
                </a:r>
              </a:p>
            </p:txBody>
          </p:sp>
        </p:grpSp>
        <p:sp>
          <p:nvSpPr>
            <p:cNvPr id="97303" name="Freeform 191"/>
            <p:cNvSpPr>
              <a:spLocks/>
            </p:cNvSpPr>
            <p:nvPr/>
          </p:nvSpPr>
          <p:spPr bwMode="auto">
            <a:xfrm>
              <a:off x="1672" y="1723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4" name="Freeform 192"/>
            <p:cNvSpPr>
              <a:spLocks/>
            </p:cNvSpPr>
            <p:nvPr/>
          </p:nvSpPr>
          <p:spPr bwMode="auto">
            <a:xfrm>
              <a:off x="1625" y="2150"/>
              <a:ext cx="1326" cy="427"/>
            </a:xfrm>
            <a:custGeom>
              <a:avLst/>
              <a:gdLst>
                <a:gd name="T0" fmla="*/ 1490 w 1179"/>
                <a:gd name="T1" fmla="*/ 479 h 380"/>
                <a:gd name="T2" fmla="*/ 745 w 1179"/>
                <a:gd name="T3" fmla="*/ 238 h 380"/>
                <a:gd name="T4" fmla="*/ 745 w 1179"/>
                <a:gd name="T5" fmla="*/ 298 h 380"/>
                <a:gd name="T6" fmla="*/ 0 w 1179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380"/>
                <a:gd name="T14" fmla="*/ 1179 w 1179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380">
                  <a:moveTo>
                    <a:pt x="1178" y="379"/>
                  </a:moveTo>
                  <a:lnTo>
                    <a:pt x="589" y="189"/>
                  </a:lnTo>
                  <a:lnTo>
                    <a:pt x="589" y="236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5" name="Freeform 193"/>
            <p:cNvSpPr>
              <a:spLocks/>
            </p:cNvSpPr>
            <p:nvPr/>
          </p:nvSpPr>
          <p:spPr bwMode="auto">
            <a:xfrm>
              <a:off x="3186" y="1723"/>
              <a:ext cx="1233" cy="428"/>
            </a:xfrm>
            <a:custGeom>
              <a:avLst/>
              <a:gdLst>
                <a:gd name="T0" fmla="*/ 0 w 1096"/>
                <a:gd name="T1" fmla="*/ 0 h 381"/>
                <a:gd name="T2" fmla="*/ 692 w 1096"/>
                <a:gd name="T3" fmla="*/ 299 h 381"/>
                <a:gd name="T4" fmla="*/ 692 w 1096"/>
                <a:gd name="T5" fmla="*/ 239 h 381"/>
                <a:gd name="T6" fmla="*/ 1386 w 1096"/>
                <a:gd name="T7" fmla="*/ 48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381"/>
                <a:gd name="T14" fmla="*/ 1096 w 1096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381">
                  <a:moveTo>
                    <a:pt x="0" y="0"/>
                  </a:moveTo>
                  <a:lnTo>
                    <a:pt x="547" y="237"/>
                  </a:lnTo>
                  <a:lnTo>
                    <a:pt x="547" y="190"/>
                  </a:lnTo>
                  <a:lnTo>
                    <a:pt x="1095" y="38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06" name="Freeform 194"/>
            <p:cNvSpPr>
              <a:spLocks/>
            </p:cNvSpPr>
            <p:nvPr/>
          </p:nvSpPr>
          <p:spPr bwMode="auto">
            <a:xfrm>
              <a:off x="3107" y="2160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7307" name="Picture 19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1661"/>
              <a:ext cx="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7308" name="Picture 19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2069"/>
              <a:ext cx="499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7309" name="Picture 19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069"/>
              <a:ext cx="49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7310" name="Picture 19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478"/>
              <a:ext cx="498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7311" name="Line 199"/>
            <p:cNvSpPr>
              <a:spLocks noChangeShapeType="1"/>
            </p:cNvSpPr>
            <p:nvPr/>
          </p:nvSpPr>
          <p:spPr bwMode="auto">
            <a:xfrm flipV="1">
              <a:off x="1247" y="1979"/>
              <a:ext cx="59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2" name="Text Box 200"/>
            <p:cNvSpPr txBox="1">
              <a:spLocks noChangeArrowheads="1"/>
            </p:cNvSpPr>
            <p:nvPr/>
          </p:nvSpPr>
          <p:spPr bwMode="auto">
            <a:xfrm>
              <a:off x="1066" y="1565"/>
              <a:ext cx="392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GB" sz="1400" b="0">
                <a:latin typeface="Verdana" pitchFamily="-65" charset="0"/>
              </a:endParaRPr>
            </a:p>
            <a:p>
              <a:endParaRPr lang="en-GB" sz="1400" b="0">
                <a:latin typeface="Verdana" pitchFamily="-65" charset="0"/>
              </a:endParaRPr>
            </a:p>
            <a:p>
              <a:r>
                <a:rPr lang="en-GB" sz="1400" b="0">
                  <a:latin typeface="Verdana" pitchFamily="-65" charset="0"/>
                </a:rPr>
                <a:t>       </a:t>
              </a:r>
            </a:p>
            <a:p>
              <a:r>
                <a:rPr lang="en-GB" sz="1400" b="0">
                  <a:latin typeface="Verdana" pitchFamily="-65" charset="0"/>
                </a:rPr>
                <a:t>       </a:t>
              </a:r>
            </a:p>
          </p:txBody>
        </p:sp>
        <p:sp>
          <p:nvSpPr>
            <p:cNvPr id="97313" name="Text Box 201"/>
            <p:cNvSpPr txBox="1">
              <a:spLocks noChangeArrowheads="1"/>
            </p:cNvSpPr>
            <p:nvPr/>
          </p:nvSpPr>
          <p:spPr bwMode="auto">
            <a:xfrm>
              <a:off x="2789" y="2017"/>
              <a:ext cx="59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97314" name="Line 202"/>
            <p:cNvSpPr>
              <a:spLocks noChangeShapeType="1"/>
            </p:cNvSpPr>
            <p:nvPr/>
          </p:nvSpPr>
          <p:spPr bwMode="auto">
            <a:xfrm flipV="1">
              <a:off x="3061" y="2432"/>
              <a:ext cx="4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5" name="Line 203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54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16" name="Text Box 204"/>
            <p:cNvSpPr txBox="1">
              <a:spLocks noChangeArrowheads="1"/>
            </p:cNvSpPr>
            <p:nvPr/>
          </p:nvSpPr>
          <p:spPr bwMode="auto">
            <a:xfrm>
              <a:off x="3198" y="2246"/>
              <a:ext cx="266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 1 </a:t>
              </a:r>
            </a:p>
            <a:p>
              <a:r>
                <a:rPr lang="en-GB" sz="1400" b="0">
                  <a:latin typeface="Verdana" pitchFamily="-65" charset="0"/>
                </a:rPr>
                <a:t> 3</a:t>
              </a:r>
            </a:p>
          </p:txBody>
        </p:sp>
        <p:sp>
          <p:nvSpPr>
            <p:cNvPr id="97317" name="Text Box 205"/>
            <p:cNvSpPr txBox="1">
              <a:spLocks noChangeArrowheads="1"/>
            </p:cNvSpPr>
            <p:nvPr/>
          </p:nvSpPr>
          <p:spPr bwMode="auto">
            <a:xfrm>
              <a:off x="4649" y="1792"/>
              <a:ext cx="22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1 </a:t>
              </a:r>
            </a:p>
            <a:p>
              <a:r>
                <a:rPr lang="en-GB" sz="1400" b="0">
                  <a:latin typeface="Verdana" pitchFamily="-65" charset="0"/>
                </a:rPr>
                <a:t>2 </a:t>
              </a:r>
            </a:p>
          </p:txBody>
        </p:sp>
        <p:pic>
          <p:nvPicPr>
            <p:cNvPr id="97318" name="Picture 20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33" y="1570"/>
              <a:ext cx="499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7319" name="Line 207"/>
            <p:cNvSpPr>
              <a:spLocks noChangeShapeType="1"/>
            </p:cNvSpPr>
            <p:nvPr/>
          </p:nvSpPr>
          <p:spPr bwMode="auto">
            <a:xfrm flipV="1">
              <a:off x="3334" y="1661"/>
              <a:ext cx="544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0" name="Text Box 208"/>
            <p:cNvSpPr txBox="1">
              <a:spLocks noChangeArrowheads="1"/>
            </p:cNvSpPr>
            <p:nvPr/>
          </p:nvSpPr>
          <p:spPr bwMode="auto">
            <a:xfrm>
              <a:off x="3956" y="1349"/>
              <a:ext cx="512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ASBR</a:t>
              </a:r>
            </a:p>
          </p:txBody>
        </p:sp>
        <p:sp>
          <p:nvSpPr>
            <p:cNvPr id="97321" name="Line 209"/>
            <p:cNvSpPr>
              <a:spLocks noChangeShapeType="1"/>
            </p:cNvSpPr>
            <p:nvPr/>
          </p:nvSpPr>
          <p:spPr bwMode="auto">
            <a:xfrm flipH="1">
              <a:off x="4422" y="166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322" name="Text Box 210"/>
            <p:cNvSpPr txBox="1">
              <a:spLocks noChangeArrowheads="1"/>
            </p:cNvSpPr>
            <p:nvPr/>
          </p:nvSpPr>
          <p:spPr bwMode="auto">
            <a:xfrm>
              <a:off x="4649" y="1480"/>
              <a:ext cx="693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0">
                  <a:latin typeface="Verdana" pitchFamily="-65" charset="0"/>
                </a:rPr>
                <a:t>External networks</a:t>
              </a:r>
            </a:p>
          </p:txBody>
        </p:sp>
      </p:grpSp>
      <p:sp>
        <p:nvSpPr>
          <p:cNvPr id="97286" name="Text Box 211"/>
          <p:cNvSpPr txBox="1">
            <a:spLocks noChangeArrowheads="1"/>
          </p:cNvSpPr>
          <p:nvPr/>
        </p:nvSpPr>
        <p:spPr bwMode="auto">
          <a:xfrm>
            <a:off x="7092950" y="2341563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7287" name="Text Box 212"/>
          <p:cNvSpPr txBox="1">
            <a:spLocks noChangeArrowheads="1"/>
          </p:cNvSpPr>
          <p:nvPr/>
        </p:nvSpPr>
        <p:spPr bwMode="auto">
          <a:xfrm>
            <a:off x="1042988" y="4695825"/>
            <a:ext cx="4841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7288" name="Text Box 213"/>
          <p:cNvSpPr txBox="1">
            <a:spLocks noChangeArrowheads="1"/>
          </p:cNvSpPr>
          <p:nvPr/>
        </p:nvSpPr>
        <p:spPr bwMode="auto">
          <a:xfrm>
            <a:off x="1835150" y="2989263"/>
            <a:ext cx="8270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</a:t>
            </a:r>
          </a:p>
        </p:txBody>
      </p:sp>
      <p:sp>
        <p:nvSpPr>
          <p:cNvPr id="97289" name="Text Box 214"/>
          <p:cNvSpPr txBox="1">
            <a:spLocks noChangeArrowheads="1"/>
          </p:cNvSpPr>
          <p:nvPr/>
        </p:nvSpPr>
        <p:spPr bwMode="auto">
          <a:xfrm>
            <a:off x="3563938" y="5437188"/>
            <a:ext cx="4841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7290" name="Text Box 215"/>
          <p:cNvSpPr txBox="1">
            <a:spLocks noChangeArrowheads="1"/>
          </p:cNvSpPr>
          <p:nvPr/>
        </p:nvSpPr>
        <p:spPr bwMode="auto">
          <a:xfrm>
            <a:off x="5940425" y="4789488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7291" name="Text Box 216"/>
          <p:cNvSpPr txBox="1">
            <a:spLocks noChangeArrowheads="1"/>
          </p:cNvSpPr>
          <p:nvPr/>
        </p:nvSpPr>
        <p:spPr bwMode="auto">
          <a:xfrm>
            <a:off x="4859338" y="3421063"/>
            <a:ext cx="8270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</a:t>
            </a:r>
          </a:p>
        </p:txBody>
      </p:sp>
      <p:sp>
        <p:nvSpPr>
          <p:cNvPr id="97292" name="Text Box 217"/>
          <p:cNvSpPr txBox="1">
            <a:spLocks noChangeArrowheads="1"/>
          </p:cNvSpPr>
          <p:nvPr/>
        </p:nvSpPr>
        <p:spPr bwMode="auto">
          <a:xfrm>
            <a:off x="7524750" y="2989263"/>
            <a:ext cx="8270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</a:t>
            </a:r>
          </a:p>
        </p:txBody>
      </p:sp>
      <p:grpSp>
        <p:nvGrpSpPr>
          <p:cNvPr id="97293" name="Group 218"/>
          <p:cNvGrpSpPr>
            <a:grpSpLocks/>
          </p:cNvGrpSpPr>
          <p:nvPr/>
        </p:nvGrpSpPr>
        <p:grpSpPr bwMode="auto">
          <a:xfrm>
            <a:off x="1187450" y="4797425"/>
            <a:ext cx="215900" cy="215900"/>
            <a:chOff x="295" y="3748"/>
            <a:chExt cx="136" cy="136"/>
          </a:xfrm>
        </p:grpSpPr>
        <p:sp>
          <p:nvSpPr>
            <p:cNvPr id="97296" name="Line 219"/>
            <p:cNvSpPr>
              <a:spLocks noChangeShapeType="1"/>
            </p:cNvSpPr>
            <p:nvPr/>
          </p:nvSpPr>
          <p:spPr bwMode="auto">
            <a:xfrm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297" name="Line 220"/>
            <p:cNvSpPr>
              <a:spLocks noChangeShapeType="1"/>
            </p:cNvSpPr>
            <p:nvPr/>
          </p:nvSpPr>
          <p:spPr bwMode="auto">
            <a:xfrm flipV="1"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7294" name="Text Box 227"/>
          <p:cNvSpPr txBox="1">
            <a:spLocks noChangeArrowheads="1"/>
          </p:cNvSpPr>
          <p:nvPr/>
        </p:nvSpPr>
        <p:spPr bwMode="auto">
          <a:xfrm>
            <a:off x="179388" y="2924175"/>
            <a:ext cx="1747837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GB" b="0">
                <a:latin typeface="Verdana" pitchFamily="-65" charset="0"/>
              </a:rPr>
              <a:t>Totally Stubby Area</a:t>
            </a:r>
          </a:p>
        </p:txBody>
      </p:sp>
      <p:sp>
        <p:nvSpPr>
          <p:cNvPr id="97295" name="Line 228"/>
          <p:cNvSpPr>
            <a:spLocks noChangeShapeType="1"/>
          </p:cNvSpPr>
          <p:nvPr/>
        </p:nvSpPr>
        <p:spPr bwMode="auto">
          <a:xfrm>
            <a:off x="1187450" y="3500438"/>
            <a:ext cx="360363" cy="4333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Not-So-Stubby Area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43913" cy="10795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GB" sz="1700" smtClean="0"/>
              <a:t>Capable of importing routes in a limited fashion</a:t>
            </a:r>
          </a:p>
          <a:p>
            <a:pPr>
              <a:lnSpc>
                <a:spcPct val="75000"/>
              </a:lnSpc>
            </a:pPr>
            <a:r>
              <a:rPr lang="en-GB" sz="1700" smtClean="0"/>
              <a:t>Type-7 LSA’s carry external information within an NSSA</a:t>
            </a:r>
          </a:p>
          <a:p>
            <a:pPr>
              <a:lnSpc>
                <a:spcPct val="75000"/>
              </a:lnSpc>
            </a:pPr>
            <a:r>
              <a:rPr lang="en-GB" sz="1700" smtClean="0"/>
              <a:t>NSSA Border routers translate selected type-7 LSAs into type-5 external network LSAs</a:t>
            </a:r>
            <a:endParaRPr lang="en-GB" sz="1800" smtClean="0"/>
          </a:p>
        </p:txBody>
      </p:sp>
      <p:sp>
        <p:nvSpPr>
          <p:cNvPr id="2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6DC-8FE9-491F-8D38-53B98A72B7D5}" type="slidenum">
              <a:rPr lang="en-US"/>
              <a:pPr/>
              <a:t>39</a:t>
            </a:fld>
            <a:endParaRPr lang="en-US"/>
          </a:p>
        </p:txBody>
      </p:sp>
      <p:grpSp>
        <p:nvGrpSpPr>
          <p:cNvPr id="99333" name="Group 4"/>
          <p:cNvGrpSpPr>
            <a:grpSpLocks/>
          </p:cNvGrpSpPr>
          <p:nvPr/>
        </p:nvGrpSpPr>
        <p:grpSpPr bwMode="auto">
          <a:xfrm>
            <a:off x="971550" y="2141538"/>
            <a:ext cx="7508875" cy="4560887"/>
            <a:chOff x="612" y="1349"/>
            <a:chExt cx="4730" cy="2873"/>
          </a:xfrm>
        </p:grpSpPr>
        <p:grpSp>
          <p:nvGrpSpPr>
            <p:cNvPr id="99351" name="Group 5"/>
            <p:cNvGrpSpPr>
              <a:grpSpLocks/>
            </p:cNvGrpSpPr>
            <p:nvPr/>
          </p:nvGrpSpPr>
          <p:grpSpPr bwMode="auto">
            <a:xfrm>
              <a:off x="1135" y="1473"/>
              <a:ext cx="3572" cy="1021"/>
              <a:chOff x="981" y="1124"/>
              <a:chExt cx="3176" cy="908"/>
            </a:xfrm>
          </p:grpSpPr>
          <p:grpSp>
            <p:nvGrpSpPr>
              <p:cNvPr id="99537" name="Group 6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99548" name="Oval 7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9" name="Oval 8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50" name="Oval 9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51" name="Oval 10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52" name="Oval 11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53" name="Oval 12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54" name="Oval 13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55" name="Oval 14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56" name="Oval 15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538" name="Group 16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99539" name="Oval 17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0" name="Oval 18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1" name="Oval 19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2" name="Oval 20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3" name="Oval 21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4" name="Oval 22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5" name="Oval 23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6" name="Oval 24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47" name="Oval 25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52" name="Group 26"/>
            <p:cNvGrpSpPr>
              <a:grpSpLocks/>
            </p:cNvGrpSpPr>
            <p:nvPr/>
          </p:nvGrpSpPr>
          <p:grpSpPr bwMode="auto">
            <a:xfrm>
              <a:off x="1271" y="1609"/>
              <a:ext cx="3572" cy="1021"/>
              <a:chOff x="981" y="1124"/>
              <a:chExt cx="3176" cy="908"/>
            </a:xfrm>
          </p:grpSpPr>
          <p:grpSp>
            <p:nvGrpSpPr>
              <p:cNvPr id="99517" name="Group 27"/>
              <p:cNvGrpSpPr>
                <a:grpSpLocks/>
              </p:cNvGrpSpPr>
              <p:nvPr/>
            </p:nvGrpSpPr>
            <p:grpSpPr bwMode="auto">
              <a:xfrm>
                <a:off x="997" y="1149"/>
                <a:ext cx="3160" cy="883"/>
                <a:chOff x="997" y="1149"/>
                <a:chExt cx="3160" cy="883"/>
              </a:xfrm>
            </p:grpSpPr>
            <p:sp>
              <p:nvSpPr>
                <p:cNvPr id="99528" name="Oval 28"/>
                <p:cNvSpPr>
                  <a:spLocks noChangeArrowheads="1"/>
                </p:cNvSpPr>
                <p:nvPr/>
              </p:nvSpPr>
              <p:spPr bwMode="auto">
                <a:xfrm>
                  <a:off x="2102" y="1149"/>
                  <a:ext cx="1336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9" name="Oval 29"/>
                <p:cNvSpPr>
                  <a:spLocks noChangeArrowheads="1"/>
                </p:cNvSpPr>
                <p:nvPr/>
              </p:nvSpPr>
              <p:spPr bwMode="auto">
                <a:xfrm>
                  <a:off x="1333" y="1248"/>
                  <a:ext cx="1024" cy="3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30" name="Oval 30"/>
                <p:cNvSpPr>
                  <a:spLocks noChangeArrowheads="1"/>
                </p:cNvSpPr>
                <p:nvPr/>
              </p:nvSpPr>
              <p:spPr bwMode="auto">
                <a:xfrm>
                  <a:off x="997" y="1471"/>
                  <a:ext cx="687" cy="284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31" name="Oval 31"/>
                <p:cNvSpPr>
                  <a:spLocks noChangeArrowheads="1"/>
                </p:cNvSpPr>
                <p:nvPr/>
              </p:nvSpPr>
              <p:spPr bwMode="auto">
                <a:xfrm>
                  <a:off x="1212" y="1604"/>
                  <a:ext cx="1049" cy="30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32" name="Oval 32"/>
                <p:cNvSpPr>
                  <a:spLocks noChangeArrowheads="1"/>
                </p:cNvSpPr>
                <p:nvPr/>
              </p:nvSpPr>
              <p:spPr bwMode="auto">
                <a:xfrm>
                  <a:off x="1980" y="1660"/>
                  <a:ext cx="1578" cy="372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33" name="Oval 33"/>
                <p:cNvSpPr>
                  <a:spLocks noChangeArrowheads="1"/>
                </p:cNvSpPr>
                <p:nvPr/>
              </p:nvSpPr>
              <p:spPr bwMode="auto">
                <a:xfrm>
                  <a:off x="3015" y="1259"/>
                  <a:ext cx="999" cy="273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34" name="Oval 34"/>
                <p:cNvSpPr>
                  <a:spLocks noChangeArrowheads="1"/>
                </p:cNvSpPr>
                <p:nvPr/>
              </p:nvSpPr>
              <p:spPr bwMode="auto">
                <a:xfrm>
                  <a:off x="3159" y="1449"/>
                  <a:ext cx="998" cy="27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35" name="Oval 35"/>
                <p:cNvSpPr>
                  <a:spLocks noChangeArrowheads="1"/>
                </p:cNvSpPr>
                <p:nvPr/>
              </p:nvSpPr>
              <p:spPr bwMode="auto">
                <a:xfrm>
                  <a:off x="3062" y="1503"/>
                  <a:ext cx="1001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36" name="Oval 36"/>
                <p:cNvSpPr>
                  <a:spLocks noChangeArrowheads="1"/>
                </p:cNvSpPr>
                <p:nvPr/>
              </p:nvSpPr>
              <p:spPr bwMode="auto">
                <a:xfrm>
                  <a:off x="1573" y="1360"/>
                  <a:ext cx="2057" cy="461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518" name="Group 37"/>
              <p:cNvGrpSpPr>
                <a:grpSpLocks/>
              </p:cNvGrpSpPr>
              <p:nvPr/>
            </p:nvGrpSpPr>
            <p:grpSpPr bwMode="auto">
              <a:xfrm>
                <a:off x="981" y="1124"/>
                <a:ext cx="3161" cy="882"/>
                <a:chOff x="981" y="1124"/>
                <a:chExt cx="3161" cy="882"/>
              </a:xfrm>
            </p:grpSpPr>
            <p:sp>
              <p:nvSpPr>
                <p:cNvPr id="99519" name="Oval 38"/>
                <p:cNvSpPr>
                  <a:spLocks noChangeArrowheads="1"/>
                </p:cNvSpPr>
                <p:nvPr/>
              </p:nvSpPr>
              <p:spPr bwMode="auto">
                <a:xfrm>
                  <a:off x="2087" y="1124"/>
                  <a:ext cx="1336" cy="348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0" name="Oval 39"/>
                <p:cNvSpPr>
                  <a:spLocks noChangeArrowheads="1"/>
                </p:cNvSpPr>
                <p:nvPr/>
              </p:nvSpPr>
              <p:spPr bwMode="auto">
                <a:xfrm>
                  <a:off x="1317" y="1221"/>
                  <a:ext cx="1025" cy="35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1" name="Oval 40"/>
                <p:cNvSpPr>
                  <a:spLocks noChangeArrowheads="1"/>
                </p:cNvSpPr>
                <p:nvPr/>
              </p:nvSpPr>
              <p:spPr bwMode="auto">
                <a:xfrm>
                  <a:off x="981" y="1446"/>
                  <a:ext cx="686" cy="28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2" name="Oval 41"/>
                <p:cNvSpPr>
                  <a:spLocks noChangeArrowheads="1"/>
                </p:cNvSpPr>
                <p:nvPr/>
              </p:nvSpPr>
              <p:spPr bwMode="auto">
                <a:xfrm>
                  <a:off x="1197" y="1578"/>
                  <a:ext cx="1048" cy="305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3" name="Oval 42"/>
                <p:cNvSpPr>
                  <a:spLocks noChangeArrowheads="1"/>
                </p:cNvSpPr>
                <p:nvPr/>
              </p:nvSpPr>
              <p:spPr bwMode="auto">
                <a:xfrm>
                  <a:off x="1965" y="1634"/>
                  <a:ext cx="1578" cy="37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4" name="Oval 43"/>
                <p:cNvSpPr>
                  <a:spLocks noChangeArrowheads="1"/>
                </p:cNvSpPr>
                <p:nvPr/>
              </p:nvSpPr>
              <p:spPr bwMode="auto">
                <a:xfrm>
                  <a:off x="3000" y="1234"/>
                  <a:ext cx="999" cy="271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5" name="Oval 44"/>
                <p:cNvSpPr>
                  <a:spLocks noChangeArrowheads="1"/>
                </p:cNvSpPr>
                <p:nvPr/>
              </p:nvSpPr>
              <p:spPr bwMode="auto">
                <a:xfrm>
                  <a:off x="3143" y="1424"/>
                  <a:ext cx="999" cy="27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6" name="Oval 45"/>
                <p:cNvSpPr>
                  <a:spLocks noChangeArrowheads="1"/>
                </p:cNvSpPr>
                <p:nvPr/>
              </p:nvSpPr>
              <p:spPr bwMode="auto">
                <a:xfrm>
                  <a:off x="3047" y="1479"/>
                  <a:ext cx="999" cy="460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527" name="Oval 46"/>
                <p:cNvSpPr>
                  <a:spLocks noChangeArrowheads="1"/>
                </p:cNvSpPr>
                <p:nvPr/>
              </p:nvSpPr>
              <p:spPr bwMode="auto">
                <a:xfrm>
                  <a:off x="1557" y="1334"/>
                  <a:ext cx="2058" cy="462"/>
                </a:xfrm>
                <a:prstGeom prst="ellipse">
                  <a:avLst/>
                </a:prstGeom>
                <a:solidFill>
                  <a:srgbClr val="CEDADB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353" name="Group 47"/>
            <p:cNvGrpSpPr>
              <a:grpSpLocks/>
            </p:cNvGrpSpPr>
            <p:nvPr/>
          </p:nvGrpSpPr>
          <p:grpSpPr bwMode="auto">
            <a:xfrm>
              <a:off x="3696" y="2115"/>
              <a:ext cx="1458" cy="1699"/>
              <a:chOff x="612" y="2115"/>
              <a:chExt cx="1458" cy="1699"/>
            </a:xfrm>
          </p:grpSpPr>
          <p:grpSp>
            <p:nvGrpSpPr>
              <p:cNvPr id="99470" name="Group 48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9497" name="Group 49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9508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10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1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1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1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1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15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16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498" name="Group 59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9499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0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1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2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3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4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5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6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507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9471" name="Line 69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72" name="Line 70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73" name="Line 71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74" name="Line 72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75" name="Line 73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9476" name="Picture 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477" name="Picture 7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478" name="Picture 7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479" name="Picture 77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480" name="Picture 78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9481" name="Group 79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9495" name="Line 80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6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482" name="Group 82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9493" name="Line 83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4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483" name="Group 85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9491" name="Line 8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2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484" name="Group 88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9489" name="Line 8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9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485" name="Text Box 91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3.A</a:t>
                </a:r>
              </a:p>
            </p:txBody>
          </p:sp>
          <p:sp>
            <p:nvSpPr>
              <p:cNvPr id="99486" name="Text Box 92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3.B</a:t>
                </a:r>
              </a:p>
            </p:txBody>
          </p:sp>
          <p:sp>
            <p:nvSpPr>
              <p:cNvPr id="99487" name="Text Box 93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3.C</a:t>
                </a:r>
              </a:p>
            </p:txBody>
          </p:sp>
          <p:sp>
            <p:nvSpPr>
              <p:cNvPr id="99488" name="Text Box 94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3.D</a:t>
                </a:r>
              </a:p>
            </p:txBody>
          </p:sp>
        </p:grpSp>
        <p:grpSp>
          <p:nvGrpSpPr>
            <p:cNvPr id="99354" name="Group 95"/>
            <p:cNvGrpSpPr>
              <a:grpSpLocks/>
            </p:cNvGrpSpPr>
            <p:nvPr/>
          </p:nvGrpSpPr>
          <p:grpSpPr bwMode="auto">
            <a:xfrm>
              <a:off x="2200" y="2523"/>
              <a:ext cx="1458" cy="1699"/>
              <a:chOff x="612" y="2115"/>
              <a:chExt cx="1458" cy="1699"/>
            </a:xfrm>
          </p:grpSpPr>
          <p:grpSp>
            <p:nvGrpSpPr>
              <p:cNvPr id="99423" name="Group 96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9450" name="Group 97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9461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2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3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4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5" name="Oval 102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6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7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8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9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451" name="Group 107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945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53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54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5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56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57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58" name="Oval 114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59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60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9424" name="Line 117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5" name="Line 118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6" name="Line 119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7" name="Line 120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428" name="Line 121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9429" name="Picture 12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430" name="Picture 12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431" name="Picture 12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432" name="Picture 125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433" name="Picture 126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9434" name="Group 127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9448" name="Line 128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9" name="Line 129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435" name="Group 130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9446" name="Line 131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7" name="Line 132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436" name="Group 133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9444" name="Line 134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5" name="Line 135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437" name="Group 136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9442" name="Line 137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43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438" name="Text Box 139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2.A</a:t>
                </a:r>
              </a:p>
            </p:txBody>
          </p:sp>
          <p:sp>
            <p:nvSpPr>
              <p:cNvPr id="99439" name="Text Box 140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2.B</a:t>
                </a:r>
              </a:p>
            </p:txBody>
          </p:sp>
          <p:sp>
            <p:nvSpPr>
              <p:cNvPr id="99440" name="Text Box 141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2.C</a:t>
                </a:r>
              </a:p>
            </p:txBody>
          </p:sp>
          <p:sp>
            <p:nvSpPr>
              <p:cNvPr id="99441" name="Text Box 142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2.D</a:t>
                </a:r>
              </a:p>
            </p:txBody>
          </p:sp>
        </p:grpSp>
        <p:grpSp>
          <p:nvGrpSpPr>
            <p:cNvPr id="99355" name="Group 143"/>
            <p:cNvGrpSpPr>
              <a:grpSpLocks/>
            </p:cNvGrpSpPr>
            <p:nvPr/>
          </p:nvGrpSpPr>
          <p:grpSpPr bwMode="auto">
            <a:xfrm>
              <a:off x="612" y="2115"/>
              <a:ext cx="1458" cy="1699"/>
              <a:chOff x="612" y="2115"/>
              <a:chExt cx="1458" cy="1699"/>
            </a:xfrm>
          </p:grpSpPr>
          <p:grpSp>
            <p:nvGrpSpPr>
              <p:cNvPr id="99376" name="Group 144"/>
              <p:cNvGrpSpPr>
                <a:grpSpLocks/>
              </p:cNvGrpSpPr>
              <p:nvPr/>
            </p:nvGrpSpPr>
            <p:grpSpPr bwMode="auto">
              <a:xfrm>
                <a:off x="612" y="2115"/>
                <a:ext cx="1458" cy="1699"/>
                <a:chOff x="506" y="1686"/>
                <a:chExt cx="1297" cy="1511"/>
              </a:xfrm>
            </p:grpSpPr>
            <p:grpSp>
              <p:nvGrpSpPr>
                <p:cNvPr id="99403" name="Group 145"/>
                <p:cNvGrpSpPr>
                  <a:grpSpLocks/>
                </p:cNvGrpSpPr>
                <p:nvPr/>
              </p:nvGrpSpPr>
              <p:grpSpPr bwMode="auto">
                <a:xfrm>
                  <a:off x="529" y="1696"/>
                  <a:ext cx="1274" cy="1501"/>
                  <a:chOff x="529" y="1696"/>
                  <a:chExt cx="1274" cy="1501"/>
                </a:xfrm>
              </p:grpSpPr>
              <p:sp>
                <p:nvSpPr>
                  <p:cNvPr id="99414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976" y="1696"/>
                    <a:ext cx="535" cy="592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5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665" y="1866"/>
                    <a:ext cx="410" cy="59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6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45"/>
                    <a:ext cx="274" cy="478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7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473"/>
                    <a:ext cx="419" cy="515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8" name="Oval 150"/>
                  <p:cNvSpPr>
                    <a:spLocks noChangeArrowheads="1"/>
                  </p:cNvSpPr>
                  <p:nvPr/>
                </p:nvSpPr>
                <p:spPr bwMode="auto">
                  <a:xfrm>
                    <a:off x="928" y="2568"/>
                    <a:ext cx="632" cy="62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9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1345" y="1885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20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1403" y="2207"/>
                    <a:ext cx="400" cy="459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21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1364" y="2301"/>
                    <a:ext cx="400" cy="781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22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763" y="2055"/>
                    <a:ext cx="826" cy="783"/>
                  </a:xfrm>
                  <a:prstGeom prst="ellipse">
                    <a:avLst/>
                  </a:prstGeom>
                  <a:solidFill>
                    <a:schemeClr val="bg2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9404" name="Group 155"/>
                <p:cNvGrpSpPr>
                  <a:grpSpLocks/>
                </p:cNvGrpSpPr>
                <p:nvPr/>
              </p:nvGrpSpPr>
              <p:grpSpPr bwMode="auto">
                <a:xfrm>
                  <a:off x="506" y="1686"/>
                  <a:ext cx="1273" cy="1501"/>
                  <a:chOff x="506" y="1686"/>
                  <a:chExt cx="1273" cy="1501"/>
                </a:xfrm>
              </p:grpSpPr>
              <p:sp>
                <p:nvSpPr>
                  <p:cNvPr id="99405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952" y="1686"/>
                    <a:ext cx="536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06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642" y="1856"/>
                    <a:ext cx="409" cy="59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07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506" y="2236"/>
                    <a:ext cx="273" cy="47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08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593" y="2464"/>
                    <a:ext cx="420" cy="515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09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904" y="2558"/>
                    <a:ext cx="632" cy="62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0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1321" y="1876"/>
                    <a:ext cx="400" cy="458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1" name="Oval 162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197"/>
                    <a:ext cx="400" cy="459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2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0" y="2292"/>
                    <a:ext cx="400" cy="780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413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739" y="2046"/>
                    <a:ext cx="827" cy="782"/>
                  </a:xfrm>
                  <a:prstGeom prst="ellipse">
                    <a:avLst/>
                  </a:prstGeom>
                  <a:solidFill>
                    <a:srgbClr val="CEDADB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9377" name="Line 165"/>
              <p:cNvSpPr>
                <a:spLocks noChangeShapeType="1"/>
              </p:cNvSpPr>
              <p:nvPr/>
            </p:nvSpPr>
            <p:spPr bwMode="auto">
              <a:xfrm flipH="1">
                <a:off x="1338" y="2251"/>
                <a:ext cx="181" cy="13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8" name="Line 166"/>
              <p:cNvSpPr>
                <a:spLocks noChangeShapeType="1"/>
              </p:cNvSpPr>
              <p:nvPr/>
            </p:nvSpPr>
            <p:spPr bwMode="auto">
              <a:xfrm flipH="1">
                <a:off x="1066" y="2523"/>
                <a:ext cx="136" cy="272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79" name="Line 167"/>
              <p:cNvSpPr>
                <a:spLocks noChangeShapeType="1"/>
              </p:cNvSpPr>
              <p:nvPr/>
            </p:nvSpPr>
            <p:spPr bwMode="auto">
              <a:xfrm>
                <a:off x="1429" y="2478"/>
                <a:ext cx="181" cy="226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0" name="Line 168"/>
              <p:cNvSpPr>
                <a:spLocks noChangeShapeType="1"/>
              </p:cNvSpPr>
              <p:nvPr/>
            </p:nvSpPr>
            <p:spPr bwMode="auto">
              <a:xfrm>
                <a:off x="1020" y="2931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81" name="Line 169"/>
              <p:cNvSpPr>
                <a:spLocks noChangeShapeType="1"/>
              </p:cNvSpPr>
              <p:nvPr/>
            </p:nvSpPr>
            <p:spPr bwMode="auto">
              <a:xfrm>
                <a:off x="1701" y="2840"/>
                <a:ext cx="0" cy="363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9382" name="Picture 170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2659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383" name="Picture 171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2750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384" name="Picture 172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064" y="2342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385" name="Picture 173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7" y="3158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pic>
            <p:nvPicPr>
              <p:cNvPr id="99386" name="Picture 174"/>
              <p:cNvPicPr>
                <a:picLocks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792" y="3204"/>
                <a:ext cx="498" cy="2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</p:pic>
          <p:grpSp>
            <p:nvGrpSpPr>
              <p:cNvPr id="99387" name="Group 175"/>
              <p:cNvGrpSpPr>
                <a:grpSpLocks/>
              </p:cNvGrpSpPr>
              <p:nvPr/>
            </p:nvGrpSpPr>
            <p:grpSpPr bwMode="auto">
              <a:xfrm>
                <a:off x="1202" y="2931"/>
                <a:ext cx="227" cy="136"/>
                <a:chOff x="1202" y="2931"/>
                <a:chExt cx="227" cy="136"/>
              </a:xfrm>
            </p:grpSpPr>
            <p:sp>
              <p:nvSpPr>
                <p:cNvPr id="99401" name="Line 176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02" name="Line 177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388" name="Group 178"/>
              <p:cNvGrpSpPr>
                <a:grpSpLocks/>
              </p:cNvGrpSpPr>
              <p:nvPr/>
            </p:nvGrpSpPr>
            <p:grpSpPr bwMode="auto">
              <a:xfrm>
                <a:off x="1746" y="2840"/>
                <a:ext cx="227" cy="136"/>
                <a:chOff x="1202" y="2931"/>
                <a:chExt cx="227" cy="136"/>
              </a:xfrm>
            </p:grpSpPr>
            <p:sp>
              <p:nvSpPr>
                <p:cNvPr id="99399" name="Line 179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400" name="Line 180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389" name="Group 181"/>
              <p:cNvGrpSpPr>
                <a:grpSpLocks/>
              </p:cNvGrpSpPr>
              <p:nvPr/>
            </p:nvGrpSpPr>
            <p:grpSpPr bwMode="auto">
              <a:xfrm>
                <a:off x="1202" y="3385"/>
                <a:ext cx="227" cy="136"/>
                <a:chOff x="1202" y="2931"/>
                <a:chExt cx="227" cy="136"/>
              </a:xfrm>
            </p:grpSpPr>
            <p:sp>
              <p:nvSpPr>
                <p:cNvPr id="99397" name="Line 182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98" name="Line 183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390" name="Group 184"/>
              <p:cNvGrpSpPr>
                <a:grpSpLocks/>
              </p:cNvGrpSpPr>
              <p:nvPr/>
            </p:nvGrpSpPr>
            <p:grpSpPr bwMode="auto">
              <a:xfrm>
                <a:off x="1655" y="3339"/>
                <a:ext cx="227" cy="136"/>
                <a:chOff x="1202" y="2931"/>
                <a:chExt cx="227" cy="136"/>
              </a:xfrm>
            </p:grpSpPr>
            <p:sp>
              <p:nvSpPr>
                <p:cNvPr id="99395" name="Line 185"/>
                <p:cNvSpPr>
                  <a:spLocks noChangeShapeType="1"/>
                </p:cNvSpPr>
                <p:nvPr/>
              </p:nvSpPr>
              <p:spPr bwMode="auto">
                <a:xfrm>
                  <a:off x="1202" y="2931"/>
                  <a:ext cx="136" cy="136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396" name="Line 186"/>
                <p:cNvSpPr>
                  <a:spLocks noChangeShapeType="1"/>
                </p:cNvSpPr>
                <p:nvPr/>
              </p:nvSpPr>
              <p:spPr bwMode="auto">
                <a:xfrm flipH="1">
                  <a:off x="1247" y="3067"/>
                  <a:ext cx="182" cy="0"/>
                </a:xfrm>
                <a:prstGeom prst="line">
                  <a:avLst/>
                </a:prstGeom>
                <a:noFill/>
                <a:ln w="254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9391" name="Text Box 187"/>
              <p:cNvSpPr txBox="1">
                <a:spLocks noChangeArrowheads="1"/>
              </p:cNvSpPr>
              <p:nvPr/>
            </p:nvSpPr>
            <p:spPr bwMode="auto">
              <a:xfrm>
                <a:off x="1202" y="3063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1.A</a:t>
                </a:r>
              </a:p>
            </p:txBody>
          </p:sp>
          <p:sp>
            <p:nvSpPr>
              <p:cNvPr id="99392" name="Text Box 188"/>
              <p:cNvSpPr txBox="1">
                <a:spLocks noChangeArrowheads="1"/>
              </p:cNvSpPr>
              <p:nvPr/>
            </p:nvSpPr>
            <p:spPr bwMode="auto">
              <a:xfrm>
                <a:off x="1746" y="2972"/>
                <a:ext cx="278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1.B</a:t>
                </a:r>
              </a:p>
            </p:txBody>
          </p:sp>
          <p:sp>
            <p:nvSpPr>
              <p:cNvPr id="99393" name="Text Box 189"/>
              <p:cNvSpPr txBox="1">
                <a:spLocks noChangeArrowheads="1"/>
              </p:cNvSpPr>
              <p:nvPr/>
            </p:nvSpPr>
            <p:spPr bwMode="auto">
              <a:xfrm>
                <a:off x="1202" y="3517"/>
                <a:ext cx="279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1.C</a:t>
                </a:r>
              </a:p>
            </p:txBody>
          </p:sp>
          <p:sp>
            <p:nvSpPr>
              <p:cNvPr id="99394" name="Text Box 190"/>
              <p:cNvSpPr txBox="1">
                <a:spLocks noChangeArrowheads="1"/>
              </p:cNvSpPr>
              <p:nvPr/>
            </p:nvSpPr>
            <p:spPr bwMode="auto">
              <a:xfrm>
                <a:off x="1655" y="3471"/>
                <a:ext cx="286" cy="173"/>
              </a:xfrm>
              <a:prstGeom prst="rect">
                <a:avLst/>
              </a:prstGeom>
              <a:noFill/>
              <a:ln w="254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GB" sz="1200" b="0">
                    <a:latin typeface="Verdana" pitchFamily="-65" charset="0"/>
                  </a:rPr>
                  <a:t>1.D</a:t>
                </a:r>
              </a:p>
            </p:txBody>
          </p:sp>
        </p:grpSp>
        <p:sp>
          <p:nvSpPr>
            <p:cNvPr id="99356" name="Freeform 191"/>
            <p:cNvSpPr>
              <a:spLocks/>
            </p:cNvSpPr>
            <p:nvPr/>
          </p:nvSpPr>
          <p:spPr bwMode="auto">
            <a:xfrm>
              <a:off x="1672" y="1723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7" name="Freeform 192"/>
            <p:cNvSpPr>
              <a:spLocks/>
            </p:cNvSpPr>
            <p:nvPr/>
          </p:nvSpPr>
          <p:spPr bwMode="auto">
            <a:xfrm>
              <a:off x="1625" y="2150"/>
              <a:ext cx="1326" cy="427"/>
            </a:xfrm>
            <a:custGeom>
              <a:avLst/>
              <a:gdLst>
                <a:gd name="T0" fmla="*/ 1490 w 1179"/>
                <a:gd name="T1" fmla="*/ 479 h 380"/>
                <a:gd name="T2" fmla="*/ 745 w 1179"/>
                <a:gd name="T3" fmla="*/ 238 h 380"/>
                <a:gd name="T4" fmla="*/ 745 w 1179"/>
                <a:gd name="T5" fmla="*/ 298 h 380"/>
                <a:gd name="T6" fmla="*/ 0 w 1179"/>
                <a:gd name="T7" fmla="*/ 0 h 3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79"/>
                <a:gd name="T13" fmla="*/ 0 h 380"/>
                <a:gd name="T14" fmla="*/ 1179 w 1179"/>
                <a:gd name="T15" fmla="*/ 380 h 3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79" h="380">
                  <a:moveTo>
                    <a:pt x="1178" y="379"/>
                  </a:moveTo>
                  <a:lnTo>
                    <a:pt x="589" y="189"/>
                  </a:lnTo>
                  <a:lnTo>
                    <a:pt x="589" y="236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8" name="Freeform 193"/>
            <p:cNvSpPr>
              <a:spLocks/>
            </p:cNvSpPr>
            <p:nvPr/>
          </p:nvSpPr>
          <p:spPr bwMode="auto">
            <a:xfrm>
              <a:off x="3186" y="1723"/>
              <a:ext cx="1233" cy="428"/>
            </a:xfrm>
            <a:custGeom>
              <a:avLst/>
              <a:gdLst>
                <a:gd name="T0" fmla="*/ 0 w 1096"/>
                <a:gd name="T1" fmla="*/ 0 h 381"/>
                <a:gd name="T2" fmla="*/ 692 w 1096"/>
                <a:gd name="T3" fmla="*/ 299 h 381"/>
                <a:gd name="T4" fmla="*/ 692 w 1096"/>
                <a:gd name="T5" fmla="*/ 239 h 381"/>
                <a:gd name="T6" fmla="*/ 1386 w 1096"/>
                <a:gd name="T7" fmla="*/ 48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6"/>
                <a:gd name="T13" fmla="*/ 0 h 381"/>
                <a:gd name="T14" fmla="*/ 1096 w 1096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6" h="381">
                  <a:moveTo>
                    <a:pt x="0" y="0"/>
                  </a:moveTo>
                  <a:lnTo>
                    <a:pt x="547" y="237"/>
                  </a:lnTo>
                  <a:lnTo>
                    <a:pt x="547" y="190"/>
                  </a:lnTo>
                  <a:lnTo>
                    <a:pt x="1095" y="38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9" name="Freeform 194"/>
            <p:cNvSpPr>
              <a:spLocks/>
            </p:cNvSpPr>
            <p:nvPr/>
          </p:nvSpPr>
          <p:spPr bwMode="auto">
            <a:xfrm>
              <a:off x="3107" y="2160"/>
              <a:ext cx="1232" cy="428"/>
            </a:xfrm>
            <a:custGeom>
              <a:avLst/>
              <a:gdLst>
                <a:gd name="T0" fmla="*/ 0 w 1095"/>
                <a:gd name="T1" fmla="*/ 480 h 381"/>
                <a:gd name="T2" fmla="*/ 692 w 1095"/>
                <a:gd name="T3" fmla="*/ 180 h 381"/>
                <a:gd name="T4" fmla="*/ 692 w 1095"/>
                <a:gd name="T5" fmla="*/ 239 h 381"/>
                <a:gd name="T6" fmla="*/ 1385 w 1095"/>
                <a:gd name="T7" fmla="*/ 0 h 3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95"/>
                <a:gd name="T13" fmla="*/ 0 h 381"/>
                <a:gd name="T14" fmla="*/ 1095 w 1095"/>
                <a:gd name="T15" fmla="*/ 381 h 3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95" h="381">
                  <a:moveTo>
                    <a:pt x="0" y="380"/>
                  </a:moveTo>
                  <a:lnTo>
                    <a:pt x="547" y="142"/>
                  </a:lnTo>
                  <a:lnTo>
                    <a:pt x="547" y="190"/>
                  </a:lnTo>
                  <a:lnTo>
                    <a:pt x="1094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9360" name="Picture 19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1661"/>
              <a:ext cx="49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9361" name="Picture 19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41" y="2069"/>
              <a:ext cx="499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9362" name="Picture 19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38" y="2069"/>
              <a:ext cx="497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pic>
          <p:nvPicPr>
            <p:cNvPr id="99363" name="Picture 19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35" y="2478"/>
              <a:ext cx="498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9364" name="Line 199"/>
            <p:cNvSpPr>
              <a:spLocks noChangeShapeType="1"/>
            </p:cNvSpPr>
            <p:nvPr/>
          </p:nvSpPr>
          <p:spPr bwMode="auto">
            <a:xfrm flipV="1">
              <a:off x="1247" y="1979"/>
              <a:ext cx="590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5" name="Text Box 200"/>
            <p:cNvSpPr txBox="1">
              <a:spLocks noChangeArrowheads="1"/>
            </p:cNvSpPr>
            <p:nvPr/>
          </p:nvSpPr>
          <p:spPr bwMode="auto">
            <a:xfrm>
              <a:off x="1066" y="1565"/>
              <a:ext cx="392" cy="594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endParaRPr lang="en-GB" sz="1400" b="0">
                <a:latin typeface="Verdana" pitchFamily="-65" charset="0"/>
              </a:endParaRPr>
            </a:p>
            <a:p>
              <a:endParaRPr lang="en-GB" sz="1400" b="0">
                <a:latin typeface="Verdana" pitchFamily="-65" charset="0"/>
              </a:endParaRPr>
            </a:p>
            <a:p>
              <a:r>
                <a:rPr lang="en-GB" sz="1400" b="0">
                  <a:latin typeface="Verdana" pitchFamily="-65" charset="0"/>
                </a:rPr>
                <a:t>       </a:t>
              </a:r>
            </a:p>
            <a:p>
              <a:r>
                <a:rPr lang="en-GB" sz="1400" b="0">
                  <a:latin typeface="Verdana" pitchFamily="-65" charset="0"/>
                </a:rPr>
                <a:t>       </a:t>
              </a:r>
            </a:p>
          </p:txBody>
        </p:sp>
        <p:sp>
          <p:nvSpPr>
            <p:cNvPr id="99366" name="Text Box 201"/>
            <p:cNvSpPr txBox="1">
              <a:spLocks noChangeArrowheads="1"/>
            </p:cNvSpPr>
            <p:nvPr/>
          </p:nvSpPr>
          <p:spPr bwMode="auto">
            <a:xfrm>
              <a:off x="2789" y="2017"/>
              <a:ext cx="590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99367" name="Line 202"/>
            <p:cNvSpPr>
              <a:spLocks noChangeShapeType="1"/>
            </p:cNvSpPr>
            <p:nvPr/>
          </p:nvSpPr>
          <p:spPr bwMode="auto">
            <a:xfrm flipV="1">
              <a:off x="3061" y="2432"/>
              <a:ext cx="46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8" name="Line 203"/>
            <p:cNvSpPr>
              <a:spLocks noChangeShapeType="1"/>
            </p:cNvSpPr>
            <p:nvPr/>
          </p:nvSpPr>
          <p:spPr bwMode="auto">
            <a:xfrm flipH="1" flipV="1">
              <a:off x="4105" y="2069"/>
              <a:ext cx="544" cy="2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69" name="Text Box 204"/>
            <p:cNvSpPr txBox="1">
              <a:spLocks noChangeArrowheads="1"/>
            </p:cNvSpPr>
            <p:nvPr/>
          </p:nvSpPr>
          <p:spPr bwMode="auto">
            <a:xfrm>
              <a:off x="3198" y="2246"/>
              <a:ext cx="266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 1 </a:t>
              </a:r>
            </a:p>
            <a:p>
              <a:r>
                <a:rPr lang="en-GB" sz="1400" b="0">
                  <a:latin typeface="Verdana" pitchFamily="-65" charset="0"/>
                </a:rPr>
                <a:t> 3</a:t>
              </a:r>
            </a:p>
          </p:txBody>
        </p:sp>
        <p:sp>
          <p:nvSpPr>
            <p:cNvPr id="99370" name="Text Box 205"/>
            <p:cNvSpPr txBox="1">
              <a:spLocks noChangeArrowheads="1"/>
            </p:cNvSpPr>
            <p:nvPr/>
          </p:nvSpPr>
          <p:spPr bwMode="auto">
            <a:xfrm>
              <a:off x="4649" y="1792"/>
              <a:ext cx="227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sz="1400" b="0">
                  <a:latin typeface="Verdana" pitchFamily="-65" charset="0"/>
                </a:rPr>
                <a:t>1 </a:t>
              </a:r>
            </a:p>
            <a:p>
              <a:r>
                <a:rPr lang="en-GB" sz="1400" b="0">
                  <a:latin typeface="Verdana" pitchFamily="-65" charset="0"/>
                </a:rPr>
                <a:t>2 </a:t>
              </a:r>
            </a:p>
          </p:txBody>
        </p:sp>
        <p:pic>
          <p:nvPicPr>
            <p:cNvPr id="99371" name="Picture 20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833" y="1570"/>
              <a:ext cx="499" cy="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99372" name="Line 207"/>
            <p:cNvSpPr>
              <a:spLocks noChangeShapeType="1"/>
            </p:cNvSpPr>
            <p:nvPr/>
          </p:nvSpPr>
          <p:spPr bwMode="auto">
            <a:xfrm flipV="1">
              <a:off x="3334" y="1661"/>
              <a:ext cx="544" cy="9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3" name="Text Box 208"/>
            <p:cNvSpPr txBox="1">
              <a:spLocks noChangeArrowheads="1"/>
            </p:cNvSpPr>
            <p:nvPr/>
          </p:nvSpPr>
          <p:spPr bwMode="auto">
            <a:xfrm>
              <a:off x="3956" y="1349"/>
              <a:ext cx="512" cy="231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GB" b="0">
                  <a:latin typeface="Verdana" pitchFamily="-65" charset="0"/>
                </a:rPr>
                <a:t>ASBR</a:t>
              </a:r>
            </a:p>
          </p:txBody>
        </p:sp>
        <p:sp>
          <p:nvSpPr>
            <p:cNvPr id="99374" name="Line 209"/>
            <p:cNvSpPr>
              <a:spLocks noChangeShapeType="1"/>
            </p:cNvSpPr>
            <p:nvPr/>
          </p:nvSpPr>
          <p:spPr bwMode="auto">
            <a:xfrm flipH="1">
              <a:off x="4422" y="1661"/>
              <a:ext cx="3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75" name="Text Box 210"/>
            <p:cNvSpPr txBox="1">
              <a:spLocks noChangeArrowheads="1"/>
            </p:cNvSpPr>
            <p:nvPr/>
          </p:nvSpPr>
          <p:spPr bwMode="auto">
            <a:xfrm>
              <a:off x="4649" y="1480"/>
              <a:ext cx="693" cy="326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GB" sz="1400" b="0">
                  <a:latin typeface="Verdana" pitchFamily="-65" charset="0"/>
                </a:rPr>
                <a:t>External networks</a:t>
              </a:r>
            </a:p>
          </p:txBody>
        </p:sp>
      </p:grpSp>
      <p:sp>
        <p:nvSpPr>
          <p:cNvPr id="99334" name="Text Box 211"/>
          <p:cNvSpPr txBox="1">
            <a:spLocks noChangeArrowheads="1"/>
          </p:cNvSpPr>
          <p:nvPr/>
        </p:nvSpPr>
        <p:spPr bwMode="auto">
          <a:xfrm>
            <a:off x="7092950" y="2341563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9335" name="Text Box 212"/>
          <p:cNvSpPr txBox="1">
            <a:spLocks noChangeArrowheads="1"/>
          </p:cNvSpPr>
          <p:nvPr/>
        </p:nvSpPr>
        <p:spPr bwMode="auto">
          <a:xfrm>
            <a:off x="1042988" y="4695825"/>
            <a:ext cx="4841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9336" name="Text Box 213"/>
          <p:cNvSpPr txBox="1">
            <a:spLocks noChangeArrowheads="1"/>
          </p:cNvSpPr>
          <p:nvPr/>
        </p:nvSpPr>
        <p:spPr bwMode="auto">
          <a:xfrm>
            <a:off x="1835150" y="2989263"/>
            <a:ext cx="8270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</a:t>
            </a:r>
          </a:p>
        </p:txBody>
      </p:sp>
      <p:sp>
        <p:nvSpPr>
          <p:cNvPr id="99337" name="Text Box 214"/>
          <p:cNvSpPr txBox="1">
            <a:spLocks noChangeArrowheads="1"/>
          </p:cNvSpPr>
          <p:nvPr/>
        </p:nvSpPr>
        <p:spPr bwMode="auto">
          <a:xfrm>
            <a:off x="3563938" y="5437188"/>
            <a:ext cx="4841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9338" name="Text Box 215"/>
          <p:cNvSpPr txBox="1">
            <a:spLocks noChangeArrowheads="1"/>
          </p:cNvSpPr>
          <p:nvPr/>
        </p:nvSpPr>
        <p:spPr bwMode="auto">
          <a:xfrm>
            <a:off x="5940425" y="4789488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X.1</a:t>
            </a:r>
          </a:p>
        </p:txBody>
      </p:sp>
      <p:sp>
        <p:nvSpPr>
          <p:cNvPr id="99339" name="Text Box 216"/>
          <p:cNvSpPr txBox="1">
            <a:spLocks noChangeArrowheads="1"/>
          </p:cNvSpPr>
          <p:nvPr/>
        </p:nvSpPr>
        <p:spPr bwMode="auto">
          <a:xfrm>
            <a:off x="4572000" y="3429000"/>
            <a:ext cx="838200" cy="517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 X.2</a:t>
            </a:r>
          </a:p>
        </p:txBody>
      </p:sp>
      <p:sp>
        <p:nvSpPr>
          <p:cNvPr id="99340" name="Text Box 217"/>
          <p:cNvSpPr txBox="1">
            <a:spLocks noChangeArrowheads="1"/>
          </p:cNvSpPr>
          <p:nvPr/>
        </p:nvSpPr>
        <p:spPr bwMode="auto">
          <a:xfrm>
            <a:off x="7524750" y="2997200"/>
            <a:ext cx="863600" cy="517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Default X.2</a:t>
            </a:r>
          </a:p>
        </p:txBody>
      </p:sp>
      <p:grpSp>
        <p:nvGrpSpPr>
          <p:cNvPr id="99341" name="Group 218"/>
          <p:cNvGrpSpPr>
            <a:grpSpLocks/>
          </p:cNvGrpSpPr>
          <p:nvPr/>
        </p:nvGrpSpPr>
        <p:grpSpPr bwMode="auto">
          <a:xfrm>
            <a:off x="1187450" y="4797425"/>
            <a:ext cx="215900" cy="215900"/>
            <a:chOff x="295" y="3748"/>
            <a:chExt cx="136" cy="136"/>
          </a:xfrm>
        </p:grpSpPr>
        <p:sp>
          <p:nvSpPr>
            <p:cNvPr id="99349" name="Line 219"/>
            <p:cNvSpPr>
              <a:spLocks noChangeShapeType="1"/>
            </p:cNvSpPr>
            <p:nvPr/>
          </p:nvSpPr>
          <p:spPr bwMode="auto">
            <a:xfrm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350" name="Line 220"/>
            <p:cNvSpPr>
              <a:spLocks noChangeShapeType="1"/>
            </p:cNvSpPr>
            <p:nvPr/>
          </p:nvSpPr>
          <p:spPr bwMode="auto">
            <a:xfrm flipV="1">
              <a:off x="295" y="3748"/>
              <a:ext cx="136" cy="136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342" name="Text Box 227"/>
          <p:cNvSpPr txBox="1">
            <a:spLocks noChangeArrowheads="1"/>
          </p:cNvSpPr>
          <p:nvPr/>
        </p:nvSpPr>
        <p:spPr bwMode="auto">
          <a:xfrm>
            <a:off x="179388" y="2924175"/>
            <a:ext cx="1747837" cy="64135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GB" b="0">
                <a:latin typeface="Verdana" pitchFamily="-65" charset="0"/>
              </a:rPr>
              <a:t>Not-So-Stubby Area</a:t>
            </a:r>
          </a:p>
        </p:txBody>
      </p:sp>
      <p:sp>
        <p:nvSpPr>
          <p:cNvPr id="99343" name="Line 228"/>
          <p:cNvSpPr>
            <a:spLocks noChangeShapeType="1"/>
          </p:cNvSpPr>
          <p:nvPr/>
        </p:nvSpPr>
        <p:spPr bwMode="auto">
          <a:xfrm>
            <a:off x="1187450" y="3500438"/>
            <a:ext cx="360363" cy="433387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4" name="Text Box 229"/>
          <p:cNvSpPr txBox="1">
            <a:spLocks noChangeArrowheads="1"/>
          </p:cNvSpPr>
          <p:nvPr/>
        </p:nvSpPr>
        <p:spPr bwMode="auto">
          <a:xfrm>
            <a:off x="376238" y="5732463"/>
            <a:ext cx="1100137" cy="51752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GB" sz="1400" b="0">
                <a:latin typeface="Verdana" pitchFamily="-65" charset="0"/>
              </a:rPr>
              <a:t>External networks</a:t>
            </a:r>
          </a:p>
        </p:txBody>
      </p:sp>
      <p:sp>
        <p:nvSpPr>
          <p:cNvPr id="99345" name="Text Box 230"/>
          <p:cNvSpPr txBox="1">
            <a:spLocks noChangeArrowheads="1"/>
          </p:cNvSpPr>
          <p:nvPr/>
        </p:nvSpPr>
        <p:spPr bwMode="auto">
          <a:xfrm>
            <a:off x="539750" y="5365750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X.2</a:t>
            </a:r>
          </a:p>
        </p:txBody>
      </p:sp>
      <p:sp>
        <p:nvSpPr>
          <p:cNvPr id="99346" name="Line 231"/>
          <p:cNvSpPr>
            <a:spLocks noChangeShapeType="1"/>
          </p:cNvSpPr>
          <p:nvPr/>
        </p:nvSpPr>
        <p:spPr bwMode="auto">
          <a:xfrm flipV="1">
            <a:off x="971550" y="5516563"/>
            <a:ext cx="431800" cy="217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7" name="Text Box 232"/>
          <p:cNvSpPr txBox="1">
            <a:spLocks noChangeArrowheads="1"/>
          </p:cNvSpPr>
          <p:nvPr/>
        </p:nvSpPr>
        <p:spPr bwMode="auto">
          <a:xfrm>
            <a:off x="3779838" y="4573588"/>
            <a:ext cx="484187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X.2</a:t>
            </a:r>
          </a:p>
        </p:txBody>
      </p:sp>
      <p:sp>
        <p:nvSpPr>
          <p:cNvPr id="99348" name="Text Box 233"/>
          <p:cNvSpPr txBox="1">
            <a:spLocks noChangeArrowheads="1"/>
          </p:cNvSpPr>
          <p:nvPr/>
        </p:nvSpPr>
        <p:spPr bwMode="auto">
          <a:xfrm>
            <a:off x="7451725" y="3781425"/>
            <a:ext cx="484188" cy="3048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sz="1400" b="0">
                <a:solidFill>
                  <a:srgbClr val="0000FF"/>
                </a:solidFill>
                <a:latin typeface="Verdana" pitchFamily="-65" charset="0"/>
              </a:rPr>
              <a:t>X.2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Low Bandwidth Utilisation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55638" y="5105400"/>
            <a:ext cx="794067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Only changes propagated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Uses multicast on multi-access broadcast networks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9C0A6-182B-4208-AB43-C01B6709604C}" type="slidenum">
              <a:rPr lang="en-US"/>
              <a:pPr/>
              <a:t>4</a:t>
            </a:fld>
            <a:endParaRPr lang="en-US"/>
          </a:p>
        </p:txBody>
      </p:sp>
      <p:sp>
        <p:nvSpPr>
          <p:cNvPr id="27653" name="Freeform 4"/>
          <p:cNvSpPr>
            <a:spLocks/>
          </p:cNvSpPr>
          <p:nvPr/>
        </p:nvSpPr>
        <p:spPr bwMode="auto">
          <a:xfrm>
            <a:off x="4926013" y="3500438"/>
            <a:ext cx="2008187" cy="1098550"/>
          </a:xfrm>
          <a:custGeom>
            <a:avLst/>
            <a:gdLst>
              <a:gd name="T0" fmla="*/ 0 w 843"/>
              <a:gd name="T1" fmla="*/ 0 h 428"/>
              <a:gd name="T2" fmla="*/ 2147483647 w 843"/>
              <a:gd name="T3" fmla="*/ 1870984652 h 428"/>
              <a:gd name="T4" fmla="*/ 2147483647 w 843"/>
              <a:gd name="T5" fmla="*/ 935492326 h 428"/>
              <a:gd name="T6" fmla="*/ 2147483647 w 843"/>
              <a:gd name="T7" fmla="*/ 2147483647 h 428"/>
              <a:gd name="T8" fmla="*/ 0 60000 65536"/>
              <a:gd name="T9" fmla="*/ 0 60000 65536"/>
              <a:gd name="T10" fmla="*/ 0 60000 65536"/>
              <a:gd name="T11" fmla="*/ 0 60000 65536"/>
              <a:gd name="T12" fmla="*/ 0 w 843"/>
              <a:gd name="T13" fmla="*/ 0 h 428"/>
              <a:gd name="T14" fmla="*/ 843 w 843"/>
              <a:gd name="T15" fmla="*/ 428 h 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3" h="428">
                <a:moveTo>
                  <a:pt x="0" y="0"/>
                </a:moveTo>
                <a:lnTo>
                  <a:pt x="421" y="284"/>
                </a:lnTo>
                <a:lnTo>
                  <a:pt x="421" y="142"/>
                </a:lnTo>
                <a:lnTo>
                  <a:pt x="842" y="427"/>
                </a:lnTo>
              </a:path>
            </a:pathLst>
          </a:custGeom>
          <a:noFill/>
          <a:ln w="25399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54" name="Line 5"/>
          <p:cNvSpPr>
            <a:spLocks noChangeShapeType="1"/>
          </p:cNvSpPr>
          <p:nvPr/>
        </p:nvSpPr>
        <p:spPr bwMode="auto">
          <a:xfrm>
            <a:off x="2286000" y="3321050"/>
            <a:ext cx="1989138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Line 6"/>
          <p:cNvSpPr>
            <a:spLocks noChangeShapeType="1"/>
          </p:cNvSpPr>
          <p:nvPr/>
        </p:nvSpPr>
        <p:spPr bwMode="auto">
          <a:xfrm>
            <a:off x="2292350" y="1916113"/>
            <a:ext cx="0" cy="2808287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887" name="Rectangle 7"/>
          <p:cNvSpPr>
            <a:spLocks noChangeArrowheads="1"/>
          </p:cNvSpPr>
          <p:nvPr/>
        </p:nvSpPr>
        <p:spPr bwMode="auto">
          <a:xfrm>
            <a:off x="4300538" y="4076700"/>
            <a:ext cx="784225" cy="512763"/>
          </a:xfrm>
          <a:prstGeom prst="rect">
            <a:avLst/>
          </a:prstGeom>
          <a:solidFill>
            <a:schemeClr val="folHlink"/>
          </a:solidFill>
          <a:ln w="12699">
            <a:solidFill>
              <a:srgbClr val="000000"/>
            </a:solidFill>
            <a:miter lim="800000"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4352925" y="4114800"/>
            <a:ext cx="62071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LSA</a:t>
            </a:r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 flipV="1">
            <a:off x="5014913" y="2092325"/>
            <a:ext cx="600075" cy="731838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4826000" y="3865563"/>
            <a:ext cx="1001713" cy="77470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Rectangle 11"/>
          <p:cNvSpPr>
            <a:spLocks noChangeArrowheads="1"/>
          </p:cNvSpPr>
          <p:nvPr/>
        </p:nvSpPr>
        <p:spPr bwMode="auto">
          <a:xfrm>
            <a:off x="2514600" y="2819400"/>
            <a:ext cx="70326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6000" b="0">
                <a:solidFill>
                  <a:srgbClr val="000000"/>
                </a:solidFill>
                <a:latin typeface="Verdana" pitchFamily="-65" charset="0"/>
              </a:rPr>
              <a:t>X</a:t>
            </a:r>
          </a:p>
        </p:txBody>
      </p:sp>
      <p:sp>
        <p:nvSpPr>
          <p:cNvPr id="378892" name="Rectangle 12"/>
          <p:cNvSpPr>
            <a:spLocks noChangeArrowheads="1"/>
          </p:cNvSpPr>
          <p:nvPr/>
        </p:nvSpPr>
        <p:spPr bwMode="auto">
          <a:xfrm>
            <a:off x="4375150" y="1906588"/>
            <a:ext cx="781050" cy="511175"/>
          </a:xfrm>
          <a:prstGeom prst="rect">
            <a:avLst/>
          </a:prstGeom>
          <a:solidFill>
            <a:schemeClr val="folHlink"/>
          </a:solidFill>
          <a:ln w="12699">
            <a:solidFill>
              <a:srgbClr val="000000"/>
            </a:solidFill>
            <a:miter lim="800000"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4429125" y="1981200"/>
            <a:ext cx="62071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LSA</a:t>
            </a:r>
          </a:p>
        </p:txBody>
      </p:sp>
      <p:pic>
        <p:nvPicPr>
          <p:cNvPr id="27663" name="Picture 1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2388" y="3024188"/>
            <a:ext cx="1344612" cy="7350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7664" name="Freeform 15"/>
          <p:cNvSpPr>
            <a:spLocks/>
          </p:cNvSpPr>
          <p:nvPr/>
        </p:nvSpPr>
        <p:spPr bwMode="auto">
          <a:xfrm flipV="1">
            <a:off x="5014913" y="1676400"/>
            <a:ext cx="1635125" cy="1449388"/>
          </a:xfrm>
          <a:custGeom>
            <a:avLst/>
            <a:gdLst>
              <a:gd name="T0" fmla="*/ 0 w 843"/>
              <a:gd name="T1" fmla="*/ 0 h 428"/>
              <a:gd name="T2" fmla="*/ 1583904661 w 843"/>
              <a:gd name="T3" fmla="*/ 2147483647 h 428"/>
              <a:gd name="T4" fmla="*/ 1583904661 w 843"/>
              <a:gd name="T5" fmla="*/ 1628434828 h 428"/>
              <a:gd name="T6" fmla="*/ 2147483647 w 843"/>
              <a:gd name="T7" fmla="*/ 2147483647 h 428"/>
              <a:gd name="T8" fmla="*/ 0 60000 65536"/>
              <a:gd name="T9" fmla="*/ 0 60000 65536"/>
              <a:gd name="T10" fmla="*/ 0 60000 65536"/>
              <a:gd name="T11" fmla="*/ 0 60000 65536"/>
              <a:gd name="T12" fmla="*/ 0 w 843"/>
              <a:gd name="T13" fmla="*/ 0 h 428"/>
              <a:gd name="T14" fmla="*/ 843 w 843"/>
              <a:gd name="T15" fmla="*/ 428 h 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3" h="428">
                <a:moveTo>
                  <a:pt x="0" y="0"/>
                </a:moveTo>
                <a:lnTo>
                  <a:pt x="421" y="284"/>
                </a:lnTo>
                <a:lnTo>
                  <a:pt x="421" y="142"/>
                </a:lnTo>
                <a:lnTo>
                  <a:pt x="842" y="427"/>
                </a:lnTo>
              </a:path>
            </a:pathLst>
          </a:custGeom>
          <a:noFill/>
          <a:ln w="25399" cap="rnd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4267200" y="3417888"/>
            <a:ext cx="4889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ISP Use of Areas</a:t>
            </a:r>
          </a:p>
        </p:txBody>
      </p:sp>
      <p:sp>
        <p:nvSpPr>
          <p:cNvPr id="10137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smtClean="0"/>
              <a:t>ISP networks use:</a:t>
            </a:r>
          </a:p>
          <a:p>
            <a:pPr lvl="1"/>
            <a:r>
              <a:rPr lang="en-GB" sz="2000" smtClean="0"/>
              <a:t>Backbone area</a:t>
            </a:r>
          </a:p>
          <a:p>
            <a:pPr lvl="1"/>
            <a:r>
              <a:rPr lang="en-GB" sz="2000" smtClean="0"/>
              <a:t>Regular area</a:t>
            </a:r>
          </a:p>
          <a:p>
            <a:r>
              <a:rPr lang="en-GB" sz="2400" smtClean="0"/>
              <a:t>Backbone area</a:t>
            </a:r>
          </a:p>
          <a:p>
            <a:pPr lvl="1"/>
            <a:r>
              <a:rPr lang="en-GB" sz="2000" smtClean="0"/>
              <a:t>No partitioning</a:t>
            </a:r>
          </a:p>
          <a:p>
            <a:r>
              <a:rPr lang="en-GB" sz="2400" smtClean="0"/>
              <a:t>Regular area</a:t>
            </a:r>
          </a:p>
          <a:p>
            <a:pPr lvl="1"/>
            <a:r>
              <a:rPr lang="en-GB" sz="2000" smtClean="0"/>
              <a:t>Summarisation of point to point link addresses used within areas</a:t>
            </a:r>
          </a:p>
          <a:p>
            <a:pPr lvl="1"/>
            <a:r>
              <a:rPr lang="en-GB" sz="2000" smtClean="0"/>
              <a:t>Loopback addresses allowed out of regular areas without summarisation (otherwise iBGP won’t work)</a:t>
            </a:r>
          </a:p>
          <a:p>
            <a:pPr lvl="1"/>
            <a:endParaRPr lang="en-GB" sz="2000" smtClean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A9A72-B7A0-4F1B-88D7-D04BED60E679}" type="slidenum">
              <a:rPr lang="en-US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Addressing for Areas</a:t>
            </a:r>
          </a:p>
        </p:txBody>
      </p:sp>
      <p:sp>
        <p:nvSpPr>
          <p:cNvPr id="103427" name="Rectangle 25"/>
          <p:cNvSpPr>
            <a:spLocks noGrp="1" noChangeArrowheads="1"/>
          </p:cNvSpPr>
          <p:nvPr>
            <p:ph idx="1"/>
          </p:nvPr>
        </p:nvSpPr>
        <p:spPr>
          <a:xfrm>
            <a:off x="655638" y="5562600"/>
            <a:ext cx="7940675" cy="914400"/>
          </a:xfrm>
        </p:spPr>
        <p:txBody>
          <a:bodyPr/>
          <a:lstStyle/>
          <a:p>
            <a:r>
              <a:rPr lang="en-GB" sz="2400" smtClean="0"/>
              <a:t>Assign contiguous ranges of subnets per area to facilitate summarisation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A94C-E0D1-4DC2-BA9B-CC636056E56A}" type="slidenum">
              <a:rPr lang="en-US"/>
              <a:pPr/>
              <a:t>41</a:t>
            </a:fld>
            <a:endParaRPr lang="en-US"/>
          </a:p>
        </p:txBody>
      </p:sp>
      <p:sp>
        <p:nvSpPr>
          <p:cNvPr id="103429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3430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2100" y="3609975"/>
            <a:ext cx="2801938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1" name="Picture 4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98788" y="3609975"/>
            <a:ext cx="28003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2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888" y="3609975"/>
            <a:ext cx="2800350" cy="177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33" name="Picture 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7888" y="1912938"/>
            <a:ext cx="6989762" cy="171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34" name="Rectangle 8"/>
          <p:cNvSpPr>
            <a:spLocks noChangeArrowheads="1"/>
          </p:cNvSpPr>
          <p:nvPr/>
        </p:nvSpPr>
        <p:spPr bwMode="auto">
          <a:xfrm>
            <a:off x="533400" y="3962400"/>
            <a:ext cx="23050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1400" b="0">
                <a:latin typeface="Verdana" pitchFamily="-65" charset="0"/>
              </a:rPr>
              <a:t>    Area 1</a:t>
            </a:r>
          </a:p>
          <a:p>
            <a:pPr defTabSz="790575"/>
            <a:r>
              <a:rPr lang="en-GB" sz="1400" b="0">
                <a:latin typeface="Verdana" pitchFamily="-65" charset="0"/>
              </a:rPr>
              <a:t>network 192.168.1.64</a:t>
            </a:r>
          </a:p>
          <a:p>
            <a:pPr defTabSz="790575"/>
            <a:r>
              <a:rPr lang="en-GB" sz="1400" b="0">
                <a:latin typeface="Verdana" pitchFamily="-65" charset="0"/>
              </a:rPr>
              <a:t>range 255.255.255.192</a:t>
            </a:r>
          </a:p>
        </p:txBody>
      </p:sp>
      <p:sp>
        <p:nvSpPr>
          <p:cNvPr id="103435" name="Rectangle 9"/>
          <p:cNvSpPr>
            <a:spLocks noChangeArrowheads="1"/>
          </p:cNvSpPr>
          <p:nvPr/>
        </p:nvSpPr>
        <p:spPr bwMode="auto">
          <a:xfrm>
            <a:off x="3276600" y="3962400"/>
            <a:ext cx="23050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1400" b="0">
                <a:latin typeface="Verdana" pitchFamily="-65" charset="0"/>
              </a:rPr>
              <a:t>    Area 2</a:t>
            </a:r>
          </a:p>
          <a:p>
            <a:pPr defTabSz="790575"/>
            <a:r>
              <a:rPr lang="en-GB" sz="1400" b="0">
                <a:latin typeface="Verdana" pitchFamily="-65" charset="0"/>
              </a:rPr>
              <a:t>network 192.168.1.128</a:t>
            </a:r>
          </a:p>
          <a:p>
            <a:pPr defTabSz="790575"/>
            <a:r>
              <a:rPr lang="en-GB" sz="1400" b="0">
                <a:latin typeface="Verdana" pitchFamily="-65" charset="0"/>
              </a:rPr>
              <a:t>range 255.255.255.192</a:t>
            </a:r>
          </a:p>
        </p:txBody>
      </p:sp>
      <p:sp>
        <p:nvSpPr>
          <p:cNvPr id="103436" name="Rectangle 10"/>
          <p:cNvSpPr>
            <a:spLocks noChangeArrowheads="1"/>
          </p:cNvSpPr>
          <p:nvPr/>
        </p:nvSpPr>
        <p:spPr bwMode="auto">
          <a:xfrm>
            <a:off x="6019800" y="3962400"/>
            <a:ext cx="2305050" cy="72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1400" b="0">
                <a:latin typeface="Verdana" pitchFamily="-65" charset="0"/>
              </a:rPr>
              <a:t>    Area 3</a:t>
            </a:r>
          </a:p>
          <a:p>
            <a:pPr defTabSz="790575"/>
            <a:r>
              <a:rPr lang="en-GB" sz="1400" b="0">
                <a:latin typeface="Verdana" pitchFamily="-65" charset="0"/>
              </a:rPr>
              <a:t>network 192.168.1.192</a:t>
            </a:r>
          </a:p>
          <a:p>
            <a:pPr defTabSz="790575"/>
            <a:r>
              <a:rPr lang="en-GB" sz="1400" b="0">
                <a:latin typeface="Verdana" pitchFamily="-65" charset="0"/>
              </a:rPr>
              <a:t>range 255.255.255.192</a:t>
            </a:r>
          </a:p>
        </p:txBody>
      </p:sp>
      <p:sp>
        <p:nvSpPr>
          <p:cNvPr id="103437" name="Rectangle 11"/>
          <p:cNvSpPr>
            <a:spLocks noChangeArrowheads="1"/>
          </p:cNvSpPr>
          <p:nvPr/>
        </p:nvSpPr>
        <p:spPr bwMode="auto">
          <a:xfrm>
            <a:off x="3506788" y="2325688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1600" b="0">
                <a:latin typeface="Verdana" pitchFamily="-65" charset="0"/>
              </a:rPr>
              <a:t>    Area 0</a:t>
            </a:r>
          </a:p>
          <a:p>
            <a:pPr defTabSz="790575"/>
            <a:r>
              <a:rPr lang="en-GB" sz="1600" b="0">
                <a:latin typeface="Verdana" pitchFamily="-65" charset="0"/>
              </a:rPr>
              <a:t>network 192.168.1.0</a:t>
            </a:r>
          </a:p>
          <a:p>
            <a:pPr defTabSz="790575"/>
            <a:r>
              <a:rPr lang="en-GB" sz="1600" b="0">
                <a:latin typeface="Verdana" pitchFamily="-65" charset="0"/>
              </a:rPr>
              <a:t>range 255.255.255.192</a:t>
            </a:r>
          </a:p>
        </p:txBody>
      </p:sp>
      <p:pic>
        <p:nvPicPr>
          <p:cNvPr id="103438" name="Picture 18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28738" y="3284538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439" name="Picture 20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65588" y="3357563"/>
            <a:ext cx="1008062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103440" name="Picture 22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57975" y="3284538"/>
            <a:ext cx="10080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Summary</a:t>
            </a:r>
          </a:p>
        </p:txBody>
      </p:sp>
      <p:sp>
        <p:nvSpPr>
          <p:cNvPr id="105475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Fundamentals of Scalable OSPF Network Design</a:t>
            </a:r>
          </a:p>
          <a:p>
            <a:pPr lvl="1"/>
            <a:r>
              <a:rPr lang="en-GB" dirty="0" smtClean="0"/>
              <a:t>Area hierarchy</a:t>
            </a:r>
          </a:p>
          <a:p>
            <a:pPr lvl="1"/>
            <a:r>
              <a:rPr lang="en-GB" dirty="0" smtClean="0"/>
              <a:t>DR/BDR selection</a:t>
            </a:r>
          </a:p>
          <a:p>
            <a:pPr lvl="1"/>
            <a:r>
              <a:rPr lang="en-GB" dirty="0" smtClean="0"/>
              <a:t>Contiguous intra-area addressing</a:t>
            </a:r>
          </a:p>
          <a:p>
            <a:pPr lvl="1"/>
            <a:r>
              <a:rPr lang="en-GB" smtClean="0"/>
              <a:t>Route summarisation</a:t>
            </a:r>
          </a:p>
          <a:p>
            <a:pPr lvl="1"/>
            <a:r>
              <a:rPr lang="en-GB" smtClean="0"/>
              <a:t>Infrastructure prefixes only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B0DB4-626E-4988-9C25-17A936AE6AE9}" type="slidenum">
              <a:rPr lang="en-US"/>
              <a:pPr/>
              <a:t>42</a:t>
            </a:fld>
            <a:endParaRPr lang="en-US"/>
          </a:p>
        </p:txBody>
      </p:sp>
      <p:sp>
        <p:nvSpPr>
          <p:cNvPr id="105477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Fast Convergence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112838"/>
          </a:xfrm>
        </p:spPr>
        <p:txBody>
          <a:bodyPr/>
          <a:lstStyle/>
          <a:p>
            <a:r>
              <a:rPr lang="en-GB" smtClean="0"/>
              <a:t>Detection Plus LSA/SPF</a:t>
            </a:r>
          </a:p>
          <a:p>
            <a:pPr lvl="1"/>
            <a:r>
              <a:rPr lang="en-GB" smtClean="0"/>
              <a:t>Known as the Dijkstra Algorithm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F0811-2B3E-47B6-928C-AE607A846956}" type="slidenum">
              <a:rPr lang="en-US"/>
              <a:pPr/>
              <a:t>5</a:t>
            </a:fld>
            <a:endParaRPr lang="en-US"/>
          </a:p>
        </p:txBody>
      </p:sp>
      <p:sp>
        <p:nvSpPr>
          <p:cNvPr id="29701" name="Line 4"/>
          <p:cNvSpPr>
            <a:spLocks noChangeShapeType="1"/>
          </p:cNvSpPr>
          <p:nvPr/>
        </p:nvSpPr>
        <p:spPr bwMode="auto">
          <a:xfrm flipH="1">
            <a:off x="2166938" y="5454650"/>
            <a:ext cx="463550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2179638" y="5060950"/>
            <a:ext cx="0" cy="128270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Freeform 6"/>
          <p:cNvSpPr>
            <a:spLocks/>
          </p:cNvSpPr>
          <p:nvPr/>
        </p:nvSpPr>
        <p:spPr bwMode="auto">
          <a:xfrm>
            <a:off x="4545013" y="3424238"/>
            <a:ext cx="1577975" cy="2032000"/>
          </a:xfrm>
          <a:custGeom>
            <a:avLst/>
            <a:gdLst>
              <a:gd name="T0" fmla="*/ 2147483647 w 883"/>
              <a:gd name="T1" fmla="*/ 2147483647 h 1139"/>
              <a:gd name="T2" fmla="*/ 1207175894 w 883"/>
              <a:gd name="T3" fmla="*/ 1810974061 h 1139"/>
              <a:gd name="T4" fmla="*/ 1606374976 w 883"/>
              <a:gd name="T5" fmla="*/ 1810974061 h 1139"/>
              <a:gd name="T6" fmla="*/ 0 w 883"/>
              <a:gd name="T7" fmla="*/ 0 h 1139"/>
              <a:gd name="T8" fmla="*/ 0 60000 65536"/>
              <a:gd name="T9" fmla="*/ 0 60000 65536"/>
              <a:gd name="T10" fmla="*/ 0 60000 65536"/>
              <a:gd name="T11" fmla="*/ 0 60000 65536"/>
              <a:gd name="T12" fmla="*/ 0 w 883"/>
              <a:gd name="T13" fmla="*/ 0 h 1139"/>
              <a:gd name="T14" fmla="*/ 883 w 883"/>
              <a:gd name="T15" fmla="*/ 1139 h 1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3" h="1139">
                <a:moveTo>
                  <a:pt x="882" y="1138"/>
                </a:moveTo>
                <a:lnTo>
                  <a:pt x="378" y="569"/>
                </a:lnTo>
                <a:lnTo>
                  <a:pt x="503" y="569"/>
                </a:lnTo>
                <a:lnTo>
                  <a:pt x="0" y="0"/>
                </a:lnTo>
              </a:path>
            </a:pathLst>
          </a:custGeom>
          <a:noFill/>
          <a:ln w="25399" cap="rnd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4" name="Freeform 7"/>
          <p:cNvSpPr>
            <a:spLocks/>
          </p:cNvSpPr>
          <p:nvPr/>
        </p:nvSpPr>
        <p:spPr bwMode="auto">
          <a:xfrm>
            <a:off x="2967038" y="3424238"/>
            <a:ext cx="1581150" cy="2032000"/>
          </a:xfrm>
          <a:custGeom>
            <a:avLst/>
            <a:gdLst>
              <a:gd name="T0" fmla="*/ 0 w 885"/>
              <a:gd name="T1" fmla="*/ 2147483647 h 1139"/>
              <a:gd name="T2" fmla="*/ 1611947586 w 885"/>
              <a:gd name="T3" fmla="*/ 1810974061 h 1139"/>
              <a:gd name="T4" fmla="*/ 1206567525 w 885"/>
              <a:gd name="T5" fmla="*/ 1810974061 h 1139"/>
              <a:gd name="T6" fmla="*/ 2147483647 w 885"/>
              <a:gd name="T7" fmla="*/ 0 h 1139"/>
              <a:gd name="T8" fmla="*/ 0 60000 65536"/>
              <a:gd name="T9" fmla="*/ 0 60000 65536"/>
              <a:gd name="T10" fmla="*/ 0 60000 65536"/>
              <a:gd name="T11" fmla="*/ 0 60000 65536"/>
              <a:gd name="T12" fmla="*/ 0 w 885"/>
              <a:gd name="T13" fmla="*/ 0 h 1139"/>
              <a:gd name="T14" fmla="*/ 885 w 885"/>
              <a:gd name="T15" fmla="*/ 1139 h 113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5" h="1139">
                <a:moveTo>
                  <a:pt x="0" y="1138"/>
                </a:moveTo>
                <a:lnTo>
                  <a:pt x="505" y="569"/>
                </a:lnTo>
                <a:lnTo>
                  <a:pt x="378" y="569"/>
                </a:lnTo>
                <a:lnTo>
                  <a:pt x="884" y="0"/>
                </a:lnTo>
              </a:path>
            </a:pathLst>
          </a:custGeom>
          <a:noFill/>
          <a:ln w="25399" cap="rnd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5" name="Line 8"/>
          <p:cNvSpPr>
            <a:spLocks noChangeShapeType="1"/>
          </p:cNvSpPr>
          <p:nvPr/>
        </p:nvSpPr>
        <p:spPr bwMode="auto">
          <a:xfrm>
            <a:off x="6445250" y="5454650"/>
            <a:ext cx="463550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2967038" y="5400675"/>
            <a:ext cx="3155950" cy="127000"/>
          </a:xfrm>
          <a:custGeom>
            <a:avLst/>
            <a:gdLst>
              <a:gd name="T0" fmla="*/ 0 w 1767"/>
              <a:gd name="T1" fmla="*/ 220902389 h 72"/>
              <a:gd name="T2" fmla="*/ 2147483647 w 1767"/>
              <a:gd name="T3" fmla="*/ 220902389 h 72"/>
              <a:gd name="T4" fmla="*/ 2147483647 w 1767"/>
              <a:gd name="T5" fmla="*/ 0 h 72"/>
              <a:gd name="T6" fmla="*/ 2147483647 w 1767"/>
              <a:gd name="T7" fmla="*/ 0 h 72"/>
              <a:gd name="T8" fmla="*/ 0 60000 65536"/>
              <a:gd name="T9" fmla="*/ 0 60000 65536"/>
              <a:gd name="T10" fmla="*/ 0 60000 65536"/>
              <a:gd name="T11" fmla="*/ 0 60000 65536"/>
              <a:gd name="T12" fmla="*/ 0 w 1767"/>
              <a:gd name="T13" fmla="*/ 0 h 72"/>
              <a:gd name="T14" fmla="*/ 1767 w 1767"/>
              <a:gd name="T15" fmla="*/ 72 h 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7" h="72">
                <a:moveTo>
                  <a:pt x="0" y="71"/>
                </a:moveTo>
                <a:lnTo>
                  <a:pt x="945" y="71"/>
                </a:lnTo>
                <a:lnTo>
                  <a:pt x="883" y="0"/>
                </a:lnTo>
                <a:lnTo>
                  <a:pt x="1766" y="0"/>
                </a:lnTo>
              </a:path>
            </a:pathLst>
          </a:custGeom>
          <a:noFill/>
          <a:ln w="25399" cap="rnd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6908800" y="5060950"/>
            <a:ext cx="0" cy="128270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3771900" y="5037138"/>
            <a:ext cx="70326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6000" b="0">
                <a:solidFill>
                  <a:srgbClr val="000000"/>
                </a:solidFill>
                <a:latin typeface="Verdana" pitchFamily="-65" charset="0"/>
              </a:rPr>
              <a:t>X</a:t>
            </a:r>
          </a:p>
        </p:txBody>
      </p:sp>
      <p:sp>
        <p:nvSpPr>
          <p:cNvPr id="379916" name="Arc 12"/>
          <p:cNvSpPr>
            <a:spLocks/>
          </p:cNvSpPr>
          <p:nvPr/>
        </p:nvSpPr>
        <p:spPr bwMode="auto">
          <a:xfrm>
            <a:off x="3406775" y="5067300"/>
            <a:ext cx="401638" cy="388938"/>
          </a:xfrm>
          <a:custGeom>
            <a:avLst/>
            <a:gdLst>
              <a:gd name="T0" fmla="*/ 138249136 w 21600"/>
              <a:gd name="T1" fmla="*/ 124957325 h 21699"/>
              <a:gd name="T2" fmla="*/ 0 w 21600"/>
              <a:gd name="T3" fmla="*/ 0 h 21699"/>
              <a:gd name="T4" fmla="*/ 138866301 w 21600"/>
              <a:gd name="T5" fmla="*/ 569955 h 21699"/>
              <a:gd name="T6" fmla="*/ 0 60000 65536"/>
              <a:gd name="T7" fmla="*/ 0 60000 65536"/>
              <a:gd name="T8" fmla="*/ 0 60000 65536"/>
              <a:gd name="T9" fmla="*/ 0 w 21600"/>
              <a:gd name="T10" fmla="*/ 0 h 21699"/>
              <a:gd name="T11" fmla="*/ 21600 w 21600"/>
              <a:gd name="T12" fmla="*/ 21699 h 216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99" fill="none" extrusionOk="0">
                <a:moveTo>
                  <a:pt x="21504" y="21698"/>
                </a:moveTo>
                <a:cubicBezTo>
                  <a:pt x="9612" y="21645"/>
                  <a:pt x="0" y="11990"/>
                  <a:pt x="0" y="99"/>
                </a:cubicBezTo>
                <a:cubicBezTo>
                  <a:pt x="0" y="66"/>
                  <a:pt x="0" y="33"/>
                  <a:pt x="0" y="0"/>
                </a:cubicBezTo>
              </a:path>
              <a:path w="21600" h="21699" stroke="0" extrusionOk="0">
                <a:moveTo>
                  <a:pt x="21504" y="21698"/>
                </a:moveTo>
                <a:cubicBezTo>
                  <a:pt x="9612" y="21645"/>
                  <a:pt x="0" y="11990"/>
                  <a:pt x="0" y="99"/>
                </a:cubicBezTo>
                <a:cubicBezTo>
                  <a:pt x="0" y="66"/>
                  <a:pt x="0" y="33"/>
                  <a:pt x="0" y="0"/>
                </a:cubicBezTo>
                <a:lnTo>
                  <a:pt x="21600" y="99"/>
                </a:lnTo>
                <a:close/>
              </a:path>
            </a:pathLst>
          </a:custGeom>
          <a:noFill/>
          <a:ln w="25399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917" name="Freeform 13"/>
          <p:cNvSpPr>
            <a:spLocks/>
          </p:cNvSpPr>
          <p:nvPr/>
        </p:nvSpPr>
        <p:spPr bwMode="auto">
          <a:xfrm>
            <a:off x="3354388" y="4819650"/>
            <a:ext cx="127000" cy="285750"/>
          </a:xfrm>
          <a:custGeom>
            <a:avLst/>
            <a:gdLst>
              <a:gd name="T0" fmla="*/ 0 w 71"/>
              <a:gd name="T1" fmla="*/ 507141956 h 160"/>
              <a:gd name="T2" fmla="*/ 111985380 w 71"/>
              <a:gd name="T3" fmla="*/ 0 h 160"/>
              <a:gd name="T4" fmla="*/ 223968972 w 71"/>
              <a:gd name="T5" fmla="*/ 507141956 h 160"/>
              <a:gd name="T6" fmla="*/ 0 w 71"/>
              <a:gd name="T7" fmla="*/ 507141956 h 160"/>
              <a:gd name="T8" fmla="*/ 0 60000 65536"/>
              <a:gd name="T9" fmla="*/ 0 60000 65536"/>
              <a:gd name="T10" fmla="*/ 0 60000 65536"/>
              <a:gd name="T11" fmla="*/ 0 60000 65536"/>
              <a:gd name="T12" fmla="*/ 0 w 71"/>
              <a:gd name="T13" fmla="*/ 0 h 160"/>
              <a:gd name="T14" fmla="*/ 71 w 71"/>
              <a:gd name="T15" fmla="*/ 160 h 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1" h="160">
                <a:moveTo>
                  <a:pt x="0" y="159"/>
                </a:moveTo>
                <a:lnTo>
                  <a:pt x="35" y="0"/>
                </a:lnTo>
                <a:lnTo>
                  <a:pt x="70" y="159"/>
                </a:lnTo>
                <a:lnTo>
                  <a:pt x="0" y="159"/>
                </a:lnTo>
              </a:path>
            </a:pathLst>
          </a:custGeom>
          <a:solidFill>
            <a:srgbClr val="000000"/>
          </a:solidFill>
          <a:ln w="12699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11" name="Rectangle 14"/>
          <p:cNvSpPr>
            <a:spLocks noChangeArrowheads="1"/>
          </p:cNvSpPr>
          <p:nvPr/>
        </p:nvSpPr>
        <p:spPr bwMode="auto">
          <a:xfrm>
            <a:off x="6958013" y="5302250"/>
            <a:ext cx="496887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solidFill>
                  <a:srgbClr val="000000"/>
                </a:solidFill>
                <a:latin typeface="Verdana" pitchFamily="-65" charset="0"/>
              </a:rPr>
              <a:t>N2</a:t>
            </a:r>
          </a:p>
        </p:txBody>
      </p:sp>
      <p:sp>
        <p:nvSpPr>
          <p:cNvPr id="379949" name="Rectangle 45"/>
          <p:cNvSpPr>
            <a:spLocks noChangeArrowheads="1"/>
          </p:cNvSpPr>
          <p:nvPr/>
        </p:nvSpPr>
        <p:spPr bwMode="auto">
          <a:xfrm>
            <a:off x="1758950" y="3370263"/>
            <a:ext cx="182245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solidFill>
                  <a:srgbClr val="000000"/>
                </a:solidFill>
                <a:latin typeface="Verdana" pitchFamily="-65" charset="0"/>
              </a:rPr>
              <a:t>Alternate Path</a:t>
            </a:r>
          </a:p>
        </p:txBody>
      </p:sp>
      <p:sp>
        <p:nvSpPr>
          <p:cNvPr id="29713" name="Rectangle 46"/>
          <p:cNvSpPr>
            <a:spLocks noChangeArrowheads="1"/>
          </p:cNvSpPr>
          <p:nvPr/>
        </p:nvSpPr>
        <p:spPr bwMode="auto">
          <a:xfrm>
            <a:off x="3851275" y="5943600"/>
            <a:ext cx="166211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algn="ctr" defTabSz="790575"/>
            <a:r>
              <a:rPr lang="en-GB" b="0">
                <a:solidFill>
                  <a:srgbClr val="000000"/>
                </a:solidFill>
                <a:latin typeface="Verdana" pitchFamily="-65" charset="0"/>
              </a:rPr>
              <a:t>Primary Path</a:t>
            </a:r>
          </a:p>
        </p:txBody>
      </p:sp>
      <p:grpSp>
        <p:nvGrpSpPr>
          <p:cNvPr id="29714" name="Group 47"/>
          <p:cNvGrpSpPr>
            <a:grpSpLocks/>
          </p:cNvGrpSpPr>
          <p:nvPr/>
        </p:nvGrpSpPr>
        <p:grpSpPr bwMode="auto">
          <a:xfrm>
            <a:off x="2743200" y="5791200"/>
            <a:ext cx="3694113" cy="211138"/>
            <a:chOff x="1441" y="3107"/>
            <a:chExt cx="2069" cy="119"/>
          </a:xfrm>
        </p:grpSpPr>
        <p:sp>
          <p:nvSpPr>
            <p:cNvPr id="29723" name="Line 48"/>
            <p:cNvSpPr>
              <a:spLocks noChangeShapeType="1"/>
            </p:cNvSpPr>
            <p:nvPr/>
          </p:nvSpPr>
          <p:spPr bwMode="auto">
            <a:xfrm>
              <a:off x="1441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4" name="Line 49"/>
            <p:cNvSpPr>
              <a:spLocks noChangeShapeType="1"/>
            </p:cNvSpPr>
            <p:nvPr/>
          </p:nvSpPr>
          <p:spPr bwMode="auto">
            <a:xfrm>
              <a:off x="1567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5" name="Line 50"/>
            <p:cNvSpPr>
              <a:spLocks noChangeShapeType="1"/>
            </p:cNvSpPr>
            <p:nvPr/>
          </p:nvSpPr>
          <p:spPr bwMode="auto">
            <a:xfrm>
              <a:off x="1693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6" name="Line 51"/>
            <p:cNvSpPr>
              <a:spLocks noChangeShapeType="1"/>
            </p:cNvSpPr>
            <p:nvPr/>
          </p:nvSpPr>
          <p:spPr bwMode="auto">
            <a:xfrm>
              <a:off x="1819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7" name="Line 52"/>
            <p:cNvSpPr>
              <a:spLocks noChangeShapeType="1"/>
            </p:cNvSpPr>
            <p:nvPr/>
          </p:nvSpPr>
          <p:spPr bwMode="auto">
            <a:xfrm>
              <a:off x="1945" y="3170"/>
              <a:ext cx="71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8" name="Line 53"/>
            <p:cNvSpPr>
              <a:spLocks noChangeShapeType="1"/>
            </p:cNvSpPr>
            <p:nvPr/>
          </p:nvSpPr>
          <p:spPr bwMode="auto">
            <a:xfrm>
              <a:off x="2072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9" name="Line 54"/>
            <p:cNvSpPr>
              <a:spLocks noChangeShapeType="1"/>
            </p:cNvSpPr>
            <p:nvPr/>
          </p:nvSpPr>
          <p:spPr bwMode="auto">
            <a:xfrm>
              <a:off x="2198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Line 55"/>
            <p:cNvSpPr>
              <a:spLocks noChangeShapeType="1"/>
            </p:cNvSpPr>
            <p:nvPr/>
          </p:nvSpPr>
          <p:spPr bwMode="auto">
            <a:xfrm>
              <a:off x="2324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1" name="Line 56"/>
            <p:cNvSpPr>
              <a:spLocks noChangeShapeType="1"/>
            </p:cNvSpPr>
            <p:nvPr/>
          </p:nvSpPr>
          <p:spPr bwMode="auto">
            <a:xfrm>
              <a:off x="2450" y="3170"/>
              <a:ext cx="71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2" name="Line 57"/>
            <p:cNvSpPr>
              <a:spLocks noChangeShapeType="1"/>
            </p:cNvSpPr>
            <p:nvPr/>
          </p:nvSpPr>
          <p:spPr bwMode="auto">
            <a:xfrm>
              <a:off x="2576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Line 58"/>
            <p:cNvSpPr>
              <a:spLocks noChangeShapeType="1"/>
            </p:cNvSpPr>
            <p:nvPr/>
          </p:nvSpPr>
          <p:spPr bwMode="auto">
            <a:xfrm>
              <a:off x="2702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Line 59"/>
            <p:cNvSpPr>
              <a:spLocks noChangeShapeType="1"/>
            </p:cNvSpPr>
            <p:nvPr/>
          </p:nvSpPr>
          <p:spPr bwMode="auto">
            <a:xfrm>
              <a:off x="2828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5" name="Line 60"/>
            <p:cNvSpPr>
              <a:spLocks noChangeShapeType="1"/>
            </p:cNvSpPr>
            <p:nvPr/>
          </p:nvSpPr>
          <p:spPr bwMode="auto">
            <a:xfrm>
              <a:off x="2955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6" name="Line 61"/>
            <p:cNvSpPr>
              <a:spLocks noChangeShapeType="1"/>
            </p:cNvSpPr>
            <p:nvPr/>
          </p:nvSpPr>
          <p:spPr bwMode="auto">
            <a:xfrm>
              <a:off x="3081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7" name="Line 62"/>
            <p:cNvSpPr>
              <a:spLocks noChangeShapeType="1"/>
            </p:cNvSpPr>
            <p:nvPr/>
          </p:nvSpPr>
          <p:spPr bwMode="auto">
            <a:xfrm>
              <a:off x="3207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8" name="Line 63"/>
            <p:cNvSpPr>
              <a:spLocks noChangeShapeType="1"/>
            </p:cNvSpPr>
            <p:nvPr/>
          </p:nvSpPr>
          <p:spPr bwMode="auto">
            <a:xfrm>
              <a:off x="3333" y="3170"/>
              <a:ext cx="70" cy="0"/>
            </a:xfrm>
            <a:prstGeom prst="line">
              <a:avLst/>
            </a:prstGeom>
            <a:noFill/>
            <a:ln w="25399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9" name="Freeform 64"/>
            <p:cNvSpPr>
              <a:spLocks/>
            </p:cNvSpPr>
            <p:nvPr/>
          </p:nvSpPr>
          <p:spPr bwMode="auto">
            <a:xfrm>
              <a:off x="3389" y="3107"/>
              <a:ext cx="121" cy="119"/>
            </a:xfrm>
            <a:custGeom>
              <a:avLst/>
              <a:gdLst>
                <a:gd name="T0" fmla="*/ 0 w 121"/>
                <a:gd name="T1" fmla="*/ 0 h 119"/>
                <a:gd name="T2" fmla="*/ 120 w 121"/>
                <a:gd name="T3" fmla="*/ 62 h 119"/>
                <a:gd name="T4" fmla="*/ 0 w 121"/>
                <a:gd name="T5" fmla="*/ 118 h 119"/>
                <a:gd name="T6" fmla="*/ 0 w 121"/>
                <a:gd name="T7" fmla="*/ 0 h 11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1"/>
                <a:gd name="T13" fmla="*/ 0 h 119"/>
                <a:gd name="T14" fmla="*/ 121 w 121"/>
                <a:gd name="T15" fmla="*/ 119 h 11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1" h="119">
                  <a:moveTo>
                    <a:pt x="0" y="0"/>
                  </a:moveTo>
                  <a:lnTo>
                    <a:pt x="120" y="62"/>
                  </a:lnTo>
                  <a:lnTo>
                    <a:pt x="0" y="11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 w="12699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15" name="Rectangle 65"/>
          <p:cNvSpPr>
            <a:spLocks noChangeArrowheads="1"/>
          </p:cNvSpPr>
          <p:nvPr/>
        </p:nvSpPr>
        <p:spPr bwMode="auto">
          <a:xfrm>
            <a:off x="1711325" y="5297488"/>
            <a:ext cx="4968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N1</a:t>
            </a:r>
          </a:p>
        </p:txBody>
      </p:sp>
      <p:pic>
        <p:nvPicPr>
          <p:cNvPr id="29716" name="Picture 66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0350" y="3254375"/>
            <a:ext cx="10080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9717" name="Picture 67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43150" y="5270500"/>
            <a:ext cx="10080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29718" name="Picture 68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4675" y="5270500"/>
            <a:ext cx="1008063" cy="511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9719" name="Text Box 69"/>
          <p:cNvSpPr txBox="1">
            <a:spLocks noChangeArrowheads="1"/>
          </p:cNvSpPr>
          <p:nvPr/>
        </p:nvSpPr>
        <p:spPr bwMode="auto">
          <a:xfrm>
            <a:off x="4359275" y="3459163"/>
            <a:ext cx="4889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R2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  <p:sp>
        <p:nvSpPr>
          <p:cNvPr id="29720" name="Text Box 70"/>
          <p:cNvSpPr txBox="1">
            <a:spLocks noChangeArrowheads="1"/>
          </p:cNvSpPr>
          <p:nvPr/>
        </p:nvSpPr>
        <p:spPr bwMode="auto">
          <a:xfrm>
            <a:off x="2630488" y="5475288"/>
            <a:ext cx="4889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R1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  <p:sp>
        <p:nvSpPr>
          <p:cNvPr id="29721" name="Text Box 71"/>
          <p:cNvSpPr txBox="1">
            <a:spLocks noChangeArrowheads="1"/>
          </p:cNvSpPr>
          <p:nvPr/>
        </p:nvSpPr>
        <p:spPr bwMode="auto">
          <a:xfrm>
            <a:off x="5943600" y="5475288"/>
            <a:ext cx="4889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R3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  <p:sp>
        <p:nvSpPr>
          <p:cNvPr id="379977" name="Freeform 73"/>
          <p:cNvSpPr>
            <a:spLocks/>
          </p:cNvSpPr>
          <p:nvPr/>
        </p:nvSpPr>
        <p:spPr bwMode="auto">
          <a:xfrm>
            <a:off x="2667000" y="2971800"/>
            <a:ext cx="3886200" cy="2057400"/>
          </a:xfrm>
          <a:custGeom>
            <a:avLst/>
            <a:gdLst>
              <a:gd name="T0" fmla="*/ 0 w 2448"/>
              <a:gd name="T1" fmla="*/ 2147483647 h 1344"/>
              <a:gd name="T2" fmla="*/ 2147483647 w 2448"/>
              <a:gd name="T3" fmla="*/ 0 h 1344"/>
              <a:gd name="T4" fmla="*/ 2147483647 w 2448"/>
              <a:gd name="T5" fmla="*/ 2147483647 h 1344"/>
              <a:gd name="T6" fmla="*/ 0 60000 65536"/>
              <a:gd name="T7" fmla="*/ 0 60000 65536"/>
              <a:gd name="T8" fmla="*/ 0 60000 65536"/>
              <a:gd name="T9" fmla="*/ 0 w 2448"/>
              <a:gd name="T10" fmla="*/ 0 h 1344"/>
              <a:gd name="T11" fmla="*/ 2448 w 2448"/>
              <a:gd name="T12" fmla="*/ 1344 h 1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" h="1344">
                <a:moveTo>
                  <a:pt x="0" y="1344"/>
                </a:moveTo>
                <a:cubicBezTo>
                  <a:pt x="420" y="672"/>
                  <a:pt x="840" y="0"/>
                  <a:pt x="1248" y="0"/>
                </a:cubicBezTo>
                <a:cubicBezTo>
                  <a:pt x="1656" y="0"/>
                  <a:pt x="2052" y="672"/>
                  <a:pt x="2448" y="1344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5" grpId="0"/>
      <p:bldP spid="379916" grpId="0" animBg="1"/>
      <p:bldP spid="379917" grpId="0" animBg="1"/>
      <p:bldP spid="379949" grpId="0"/>
      <p:bldP spid="3799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Fast Convergence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059238" cy="4530725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Char char="•"/>
              <a:defRPr/>
            </a:pPr>
            <a:r>
              <a:rPr lang="en-GB" smtClean="0">
                <a:ea typeface="+mn-ea"/>
              </a:rPr>
              <a:t>Finding a new route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GB" smtClean="0">
                <a:ea typeface="+mn-ea"/>
              </a:rPr>
              <a:t>LSA flooded throughout area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GB" smtClean="0">
                <a:ea typeface="+mn-ea"/>
              </a:rPr>
              <a:t>Acknowledgement based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GB" smtClean="0">
                <a:ea typeface="+mn-ea"/>
              </a:rPr>
              <a:t>Topology database synchronised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GB" smtClean="0">
                <a:ea typeface="+mn-ea"/>
              </a:rPr>
              <a:t>Each router derives routing table to destination network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FD53-A9B4-47ED-996B-EFFB9B539B5F}" type="slidenum">
              <a:rPr lang="en-US"/>
              <a:pPr/>
              <a:t>6</a:t>
            </a:fld>
            <a:endParaRPr lang="en-US"/>
          </a:p>
        </p:txBody>
      </p:sp>
      <p:sp>
        <p:nvSpPr>
          <p:cNvPr id="31749" name="Line 4"/>
          <p:cNvSpPr>
            <a:spLocks noChangeShapeType="1"/>
          </p:cNvSpPr>
          <p:nvPr/>
        </p:nvSpPr>
        <p:spPr bwMode="auto">
          <a:xfrm flipV="1">
            <a:off x="7289800" y="2209800"/>
            <a:ext cx="563563" cy="681038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0934" name="Rectangle 6"/>
          <p:cNvSpPr>
            <a:spLocks noChangeArrowheads="1"/>
          </p:cNvSpPr>
          <p:nvPr/>
        </p:nvSpPr>
        <p:spPr bwMode="auto">
          <a:xfrm>
            <a:off x="6477000" y="2393950"/>
            <a:ext cx="731838" cy="476250"/>
          </a:xfrm>
          <a:prstGeom prst="rect">
            <a:avLst/>
          </a:prstGeom>
          <a:solidFill>
            <a:schemeClr val="folHlink"/>
          </a:solidFill>
          <a:ln w="12699">
            <a:solidFill>
              <a:srgbClr val="000000"/>
            </a:solidFill>
            <a:miter lim="800000"/>
            <a:headEnd/>
            <a:tailEnd/>
          </a:ln>
          <a:effectLst>
            <a:outerShdw blurRad="63500" dist="17961" dir="2700000" algn="ctr" rotWithShape="0">
              <a:schemeClr val="tx1">
                <a:alpha val="74998"/>
              </a:schemeClr>
            </a:outerShdw>
          </a:effectLst>
        </p:spPr>
        <p:txBody>
          <a:bodyPr wrap="none" lIns="103548" tIns="51774" rIns="103548" bIns="51774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6486525" y="2438400"/>
            <a:ext cx="6953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3548" tIns="51774" rIns="103548" bIns="51774">
            <a:spAutoFit/>
          </a:bodyPr>
          <a:lstStyle/>
          <a:p>
            <a:pPr algn="ctr" defTabSz="1028700"/>
            <a:r>
              <a:rPr lang="en-GB" sz="2000" b="0">
                <a:solidFill>
                  <a:schemeClr val="bg1"/>
                </a:solidFill>
                <a:latin typeface="Verdana" pitchFamily="-65" charset="0"/>
              </a:rPr>
              <a:t>LSA</a:t>
            </a: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 flipH="1">
            <a:off x="5851525" y="3049588"/>
            <a:ext cx="628650" cy="0"/>
          </a:xfrm>
          <a:prstGeom prst="line">
            <a:avLst/>
          </a:prstGeom>
          <a:noFill/>
          <a:ln w="25399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5751513" y="3440113"/>
            <a:ext cx="574675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5764213" y="2914650"/>
            <a:ext cx="0" cy="171450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5181600" y="3230563"/>
            <a:ext cx="496888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b="0">
                <a:latin typeface="Verdana" pitchFamily="-65" charset="0"/>
              </a:rPr>
              <a:t>N1</a:t>
            </a:r>
          </a:p>
        </p:txBody>
      </p:sp>
      <p:sp>
        <p:nvSpPr>
          <p:cNvPr id="31756" name="Line 13"/>
          <p:cNvSpPr>
            <a:spLocks noChangeShapeType="1"/>
          </p:cNvSpPr>
          <p:nvPr/>
        </p:nvSpPr>
        <p:spPr bwMode="auto">
          <a:xfrm flipH="1">
            <a:off x="7158038" y="2260600"/>
            <a:ext cx="1041400" cy="1192213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4"/>
          <p:cNvSpPr>
            <a:spLocks noChangeShapeType="1"/>
          </p:cNvSpPr>
          <p:nvPr/>
        </p:nvSpPr>
        <p:spPr bwMode="auto">
          <a:xfrm>
            <a:off x="7248525" y="3514725"/>
            <a:ext cx="1417638" cy="0"/>
          </a:xfrm>
          <a:prstGeom prst="line">
            <a:avLst/>
          </a:prstGeom>
          <a:noFill/>
          <a:ln w="25399">
            <a:solidFill>
              <a:srgbClr val="FF2A35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1758" name="Picture 1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18225" y="3243263"/>
            <a:ext cx="1255713" cy="684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1759" name="Text Box 16"/>
          <p:cNvSpPr txBox="1">
            <a:spLocks noChangeArrowheads="1"/>
          </p:cNvSpPr>
          <p:nvPr/>
        </p:nvSpPr>
        <p:spPr bwMode="auto">
          <a:xfrm>
            <a:off x="6477000" y="3570288"/>
            <a:ext cx="488950" cy="366712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GB" b="0">
                <a:solidFill>
                  <a:schemeClr val="bg1"/>
                </a:solidFill>
                <a:latin typeface="Verdana" pitchFamily="-65" charset="0"/>
              </a:rPr>
              <a:t>R1</a:t>
            </a:r>
            <a:endParaRPr lang="en-GB" b="0">
              <a:solidFill>
                <a:schemeClr val="tx2"/>
              </a:solidFill>
              <a:latin typeface="Verdana" pitchFamily="-65" charset="0"/>
            </a:endParaRPr>
          </a:p>
        </p:txBody>
      </p:sp>
      <p:sp>
        <p:nvSpPr>
          <p:cNvPr id="31760" name="Rectangle 11"/>
          <p:cNvSpPr>
            <a:spLocks noChangeArrowheads="1"/>
          </p:cNvSpPr>
          <p:nvPr/>
        </p:nvSpPr>
        <p:spPr bwMode="auto">
          <a:xfrm>
            <a:off x="7696200" y="3048000"/>
            <a:ext cx="703263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050" tIns="44633" rIns="91050" bIns="44633">
            <a:spAutoFit/>
          </a:bodyPr>
          <a:lstStyle/>
          <a:p>
            <a:pPr defTabSz="790575"/>
            <a:r>
              <a:rPr lang="en-GB" sz="6000" b="0">
                <a:solidFill>
                  <a:srgbClr val="000000"/>
                </a:solidFill>
                <a:latin typeface="Verdana" pitchFamily="-65" charset="0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OSPF Areas</a:t>
            </a:r>
          </a:p>
        </p:txBody>
      </p:sp>
      <p:sp>
        <p:nvSpPr>
          <p:cNvPr id="33795" name="Rectangle 86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3733800" cy="4695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smtClean="0"/>
              <a:t>Area is a group of contiguous hosts and networks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Reduces routing traffic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Per area topology database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Invisible outside the area</a:t>
            </a:r>
          </a:p>
          <a:p>
            <a:pPr>
              <a:lnSpc>
                <a:spcPct val="90000"/>
              </a:lnSpc>
            </a:pPr>
            <a:r>
              <a:rPr lang="en-GB" sz="2400" smtClean="0"/>
              <a:t>Backbone area </a:t>
            </a:r>
            <a:r>
              <a:rPr lang="en-GB" sz="2400" b="1" smtClean="0">
                <a:solidFill>
                  <a:srgbClr val="FF0000"/>
                </a:solidFill>
              </a:rPr>
              <a:t>MUST</a:t>
            </a:r>
            <a:r>
              <a:rPr lang="en-GB" sz="2400" smtClean="0"/>
              <a:t> be contiguous</a:t>
            </a:r>
          </a:p>
          <a:p>
            <a:pPr lvl="1">
              <a:lnSpc>
                <a:spcPct val="90000"/>
              </a:lnSpc>
            </a:pPr>
            <a:r>
              <a:rPr lang="en-GB" sz="2000" smtClean="0"/>
              <a:t>All other areas must be connected to the backbone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1BD05-CD62-4D1E-B8D5-0967D59BA88E}" type="slidenum">
              <a:rPr lang="en-US"/>
              <a:pPr/>
              <a:t>7</a:t>
            </a:fld>
            <a:endParaRPr lang="en-US"/>
          </a:p>
        </p:txBody>
      </p:sp>
      <p:sp>
        <p:nvSpPr>
          <p:cNvPr id="33797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3798" name="Group 90"/>
          <p:cNvGrpSpPr>
            <a:grpSpLocks/>
          </p:cNvGrpSpPr>
          <p:nvPr/>
        </p:nvGrpSpPr>
        <p:grpSpPr bwMode="auto">
          <a:xfrm>
            <a:off x="3886200" y="1828800"/>
            <a:ext cx="5091113" cy="4725988"/>
            <a:chOff x="2376" y="1133"/>
            <a:chExt cx="3207" cy="2977"/>
          </a:xfrm>
        </p:grpSpPr>
        <p:sp>
          <p:nvSpPr>
            <p:cNvPr id="33799" name="Line 10"/>
            <p:cNvSpPr>
              <a:spLocks noChangeShapeType="1"/>
            </p:cNvSpPr>
            <p:nvPr/>
          </p:nvSpPr>
          <p:spPr bwMode="auto">
            <a:xfrm flipV="1">
              <a:off x="4553" y="3466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00" name="Line 66"/>
            <p:cNvSpPr>
              <a:spLocks noChangeShapeType="1"/>
            </p:cNvSpPr>
            <p:nvPr/>
          </p:nvSpPr>
          <p:spPr bwMode="auto">
            <a:xfrm flipV="1">
              <a:off x="3334" y="3612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3801" name="Picture 6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32" y="361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02" name="Oval 6"/>
            <p:cNvSpPr>
              <a:spLocks noChangeArrowheads="1"/>
            </p:cNvSpPr>
            <p:nvPr/>
          </p:nvSpPr>
          <p:spPr bwMode="auto">
            <a:xfrm>
              <a:off x="3234" y="1970"/>
              <a:ext cx="1490" cy="954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03" name="Oval 7"/>
            <p:cNvSpPr>
              <a:spLocks noChangeArrowheads="1"/>
            </p:cNvSpPr>
            <p:nvPr/>
          </p:nvSpPr>
          <p:spPr bwMode="auto">
            <a:xfrm>
              <a:off x="3937" y="2717"/>
              <a:ext cx="1126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04" name="Line 8"/>
            <p:cNvSpPr>
              <a:spLocks noChangeShapeType="1"/>
            </p:cNvSpPr>
            <p:nvPr/>
          </p:nvSpPr>
          <p:spPr bwMode="auto">
            <a:xfrm>
              <a:off x="4173" y="3463"/>
              <a:ext cx="732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05" name="Line 9"/>
            <p:cNvSpPr>
              <a:spLocks noChangeShapeType="1"/>
            </p:cNvSpPr>
            <p:nvPr/>
          </p:nvSpPr>
          <p:spPr bwMode="auto">
            <a:xfrm flipV="1">
              <a:off x="4255" y="3251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06" name="Line 11"/>
            <p:cNvSpPr>
              <a:spLocks noChangeShapeType="1"/>
            </p:cNvSpPr>
            <p:nvPr/>
          </p:nvSpPr>
          <p:spPr bwMode="auto">
            <a:xfrm flipV="1">
              <a:off x="4823" y="3251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3954" y="3430"/>
              <a:ext cx="63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pPr algn="ctr" defTabSz="1028700"/>
              <a:r>
                <a:rPr lang="en-GB" sz="1600" b="0">
                  <a:latin typeface="Verdana" pitchFamily="-65" charset="0"/>
                </a:rPr>
                <a:t>Area 1</a:t>
              </a:r>
            </a:p>
          </p:txBody>
        </p:sp>
        <p:sp>
          <p:nvSpPr>
            <p:cNvPr id="33808" name="Oval 16"/>
            <p:cNvSpPr>
              <a:spLocks noChangeArrowheads="1"/>
            </p:cNvSpPr>
            <p:nvPr/>
          </p:nvSpPr>
          <p:spPr bwMode="auto">
            <a:xfrm>
              <a:off x="2754" y="2932"/>
              <a:ext cx="1127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>
              <a:off x="2982" y="3623"/>
              <a:ext cx="741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0" name="Line 18"/>
            <p:cNvSpPr>
              <a:spLocks noChangeShapeType="1"/>
            </p:cNvSpPr>
            <p:nvPr/>
          </p:nvSpPr>
          <p:spPr bwMode="auto">
            <a:xfrm flipV="1">
              <a:off x="3607" y="3412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1" name="Line 21"/>
            <p:cNvSpPr>
              <a:spLocks noChangeShapeType="1"/>
            </p:cNvSpPr>
            <p:nvPr/>
          </p:nvSpPr>
          <p:spPr bwMode="auto">
            <a:xfrm flipV="1">
              <a:off x="3088" y="3412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2" name="Freeform 29"/>
            <p:cNvSpPr>
              <a:spLocks/>
            </p:cNvSpPr>
            <p:nvPr/>
          </p:nvSpPr>
          <p:spPr bwMode="auto">
            <a:xfrm>
              <a:off x="4259" y="2823"/>
              <a:ext cx="286" cy="269"/>
            </a:xfrm>
            <a:custGeom>
              <a:avLst/>
              <a:gdLst>
                <a:gd name="T0" fmla="*/ 0 w 254"/>
                <a:gd name="T1" fmla="*/ 303 h 238"/>
                <a:gd name="T2" fmla="*/ 160 w 254"/>
                <a:gd name="T3" fmla="*/ 120 h 238"/>
                <a:gd name="T4" fmla="*/ 160 w 254"/>
                <a:gd name="T5" fmla="*/ 181 h 238"/>
                <a:gd name="T6" fmla="*/ 321 w 25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38"/>
                <a:gd name="T14" fmla="*/ 254 w 25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38">
                  <a:moveTo>
                    <a:pt x="0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253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3" name="Freeform 30"/>
            <p:cNvSpPr>
              <a:spLocks/>
            </p:cNvSpPr>
            <p:nvPr/>
          </p:nvSpPr>
          <p:spPr bwMode="auto">
            <a:xfrm>
              <a:off x="3360" y="2832"/>
              <a:ext cx="288" cy="384"/>
            </a:xfrm>
            <a:custGeom>
              <a:avLst/>
              <a:gdLst>
                <a:gd name="T0" fmla="*/ 327 w 253"/>
                <a:gd name="T1" fmla="*/ 616 h 238"/>
                <a:gd name="T2" fmla="*/ 163 w 253"/>
                <a:gd name="T3" fmla="*/ 245 h 238"/>
                <a:gd name="T4" fmla="*/ 163 w 253"/>
                <a:gd name="T5" fmla="*/ 369 h 238"/>
                <a:gd name="T6" fmla="*/ 0 w 253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3"/>
                <a:gd name="T13" fmla="*/ 0 h 238"/>
                <a:gd name="T14" fmla="*/ 253 w 253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3" h="238">
                  <a:moveTo>
                    <a:pt x="252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4" name="Freeform 31"/>
            <p:cNvSpPr>
              <a:spLocks/>
            </p:cNvSpPr>
            <p:nvPr/>
          </p:nvSpPr>
          <p:spPr bwMode="auto">
            <a:xfrm>
              <a:off x="4529" y="2205"/>
              <a:ext cx="49" cy="484"/>
            </a:xfrm>
            <a:custGeom>
              <a:avLst/>
              <a:gdLst>
                <a:gd name="T0" fmla="*/ 55 w 43"/>
                <a:gd name="T1" fmla="*/ 0 h 428"/>
                <a:gd name="T2" fmla="*/ 55 w 43"/>
                <a:gd name="T3" fmla="*/ 303 h 428"/>
                <a:gd name="T4" fmla="*/ 0 w 43"/>
                <a:gd name="T5" fmla="*/ 242 h 428"/>
                <a:gd name="T6" fmla="*/ 0 w 43"/>
                <a:gd name="T7" fmla="*/ 546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28"/>
                <a:gd name="T14" fmla="*/ 43 w 43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28">
                  <a:moveTo>
                    <a:pt x="42" y="0"/>
                  </a:moveTo>
                  <a:lnTo>
                    <a:pt x="42" y="237"/>
                  </a:lnTo>
                  <a:lnTo>
                    <a:pt x="0" y="189"/>
                  </a:lnTo>
                  <a:lnTo>
                    <a:pt x="0" y="427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5" name="Freeform 32"/>
            <p:cNvSpPr>
              <a:spLocks/>
            </p:cNvSpPr>
            <p:nvPr/>
          </p:nvSpPr>
          <p:spPr bwMode="auto">
            <a:xfrm>
              <a:off x="3313" y="2205"/>
              <a:ext cx="49" cy="484"/>
            </a:xfrm>
            <a:custGeom>
              <a:avLst/>
              <a:gdLst>
                <a:gd name="T0" fmla="*/ 53 w 44"/>
                <a:gd name="T1" fmla="*/ 0 h 428"/>
                <a:gd name="T2" fmla="*/ 53 w 44"/>
                <a:gd name="T3" fmla="*/ 303 h 428"/>
                <a:gd name="T4" fmla="*/ 0 w 44"/>
                <a:gd name="T5" fmla="*/ 242 h 428"/>
                <a:gd name="T6" fmla="*/ 0 w 44"/>
                <a:gd name="T7" fmla="*/ 546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28"/>
                <a:gd name="T14" fmla="*/ 44 w 44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28">
                  <a:moveTo>
                    <a:pt x="43" y="0"/>
                  </a:moveTo>
                  <a:lnTo>
                    <a:pt x="43" y="237"/>
                  </a:lnTo>
                  <a:lnTo>
                    <a:pt x="0" y="189"/>
                  </a:lnTo>
                  <a:lnTo>
                    <a:pt x="0" y="427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6" name="Freeform 33"/>
            <p:cNvSpPr>
              <a:spLocks/>
            </p:cNvSpPr>
            <p:nvPr/>
          </p:nvSpPr>
          <p:spPr bwMode="auto">
            <a:xfrm>
              <a:off x="3361" y="2715"/>
              <a:ext cx="1184" cy="55"/>
            </a:xfrm>
            <a:custGeom>
              <a:avLst/>
              <a:gdLst>
                <a:gd name="T0" fmla="*/ 0 w 1053"/>
                <a:gd name="T1" fmla="*/ 0 h 48"/>
                <a:gd name="T2" fmla="*/ 692 w 1053"/>
                <a:gd name="T3" fmla="*/ 0 h 48"/>
                <a:gd name="T4" fmla="*/ 638 w 1053"/>
                <a:gd name="T5" fmla="*/ 62 h 48"/>
                <a:gd name="T6" fmla="*/ 1330 w 1053"/>
                <a:gd name="T7" fmla="*/ 62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8"/>
                <a:gd name="T14" fmla="*/ 1053 w 105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8">
                  <a:moveTo>
                    <a:pt x="0" y="0"/>
                  </a:moveTo>
                  <a:lnTo>
                    <a:pt x="547" y="0"/>
                  </a:lnTo>
                  <a:lnTo>
                    <a:pt x="504" y="47"/>
                  </a:lnTo>
                  <a:lnTo>
                    <a:pt x="1052" y="47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7" name="Freeform 34"/>
            <p:cNvSpPr>
              <a:spLocks/>
            </p:cNvSpPr>
            <p:nvPr/>
          </p:nvSpPr>
          <p:spPr bwMode="auto">
            <a:xfrm>
              <a:off x="3361" y="2178"/>
              <a:ext cx="1184" cy="55"/>
            </a:xfrm>
            <a:custGeom>
              <a:avLst/>
              <a:gdLst>
                <a:gd name="T0" fmla="*/ 0 w 1053"/>
                <a:gd name="T1" fmla="*/ 0 h 49"/>
                <a:gd name="T2" fmla="*/ 692 w 1053"/>
                <a:gd name="T3" fmla="*/ 0 h 49"/>
                <a:gd name="T4" fmla="*/ 638 w 1053"/>
                <a:gd name="T5" fmla="*/ 61 h 49"/>
                <a:gd name="T6" fmla="*/ 1330 w 1053"/>
                <a:gd name="T7" fmla="*/ 6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9"/>
                <a:gd name="T14" fmla="*/ 1053 w 105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9">
                  <a:moveTo>
                    <a:pt x="0" y="0"/>
                  </a:moveTo>
                  <a:lnTo>
                    <a:pt x="547" y="0"/>
                  </a:lnTo>
                  <a:lnTo>
                    <a:pt x="504" y="48"/>
                  </a:lnTo>
                  <a:lnTo>
                    <a:pt x="1052" y="48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8" name="Freeform 35"/>
            <p:cNvSpPr>
              <a:spLocks/>
            </p:cNvSpPr>
            <p:nvPr/>
          </p:nvSpPr>
          <p:spPr bwMode="auto">
            <a:xfrm>
              <a:off x="4544" y="1964"/>
              <a:ext cx="758" cy="162"/>
            </a:xfrm>
            <a:custGeom>
              <a:avLst/>
              <a:gdLst>
                <a:gd name="T0" fmla="*/ 851 w 674"/>
                <a:gd name="T1" fmla="*/ 0 h 143"/>
                <a:gd name="T2" fmla="*/ 0 w 674"/>
                <a:gd name="T3" fmla="*/ 0 h 143"/>
                <a:gd name="T4" fmla="*/ 0 w 674"/>
                <a:gd name="T5" fmla="*/ 182 h 143"/>
                <a:gd name="T6" fmla="*/ 0 60000 65536"/>
                <a:gd name="T7" fmla="*/ 0 60000 65536"/>
                <a:gd name="T8" fmla="*/ 0 60000 65536"/>
                <a:gd name="T9" fmla="*/ 0 w 674"/>
                <a:gd name="T10" fmla="*/ 0 h 143"/>
                <a:gd name="T11" fmla="*/ 674 w 674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4" h="143">
                  <a:moveTo>
                    <a:pt x="673" y="0"/>
                  </a:moveTo>
                  <a:lnTo>
                    <a:pt x="0" y="0"/>
                  </a:lnTo>
                  <a:lnTo>
                    <a:pt x="0" y="142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19" name="Line 36"/>
            <p:cNvSpPr>
              <a:spLocks noChangeShapeType="1"/>
            </p:cNvSpPr>
            <p:nvPr/>
          </p:nvSpPr>
          <p:spPr bwMode="auto">
            <a:xfrm flipV="1">
              <a:off x="3357" y="1963"/>
              <a:ext cx="0" cy="207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20" name="Line 41"/>
            <p:cNvSpPr>
              <a:spLocks noChangeShapeType="1"/>
            </p:cNvSpPr>
            <p:nvPr/>
          </p:nvSpPr>
          <p:spPr bwMode="auto">
            <a:xfrm>
              <a:off x="2708" y="1959"/>
              <a:ext cx="732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21" name="Oval 43"/>
            <p:cNvSpPr>
              <a:spLocks noChangeArrowheads="1"/>
            </p:cNvSpPr>
            <p:nvPr/>
          </p:nvSpPr>
          <p:spPr bwMode="auto">
            <a:xfrm>
              <a:off x="2376" y="1159"/>
              <a:ext cx="1127" cy="1180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22" name="Line 44"/>
            <p:cNvSpPr>
              <a:spLocks noChangeShapeType="1"/>
            </p:cNvSpPr>
            <p:nvPr/>
          </p:nvSpPr>
          <p:spPr bwMode="auto">
            <a:xfrm flipV="1">
              <a:off x="2932" y="1481"/>
              <a:ext cx="0" cy="475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23" name="Line 46"/>
            <p:cNvSpPr>
              <a:spLocks noChangeShapeType="1"/>
            </p:cNvSpPr>
            <p:nvPr/>
          </p:nvSpPr>
          <p:spPr bwMode="auto">
            <a:xfrm>
              <a:off x="2692" y="1476"/>
              <a:ext cx="479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24" name="Rectangle 48"/>
            <p:cNvSpPr>
              <a:spLocks noChangeArrowheads="1"/>
            </p:cNvSpPr>
            <p:nvPr/>
          </p:nvSpPr>
          <p:spPr bwMode="auto">
            <a:xfrm>
              <a:off x="2601" y="2002"/>
              <a:ext cx="63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pPr algn="ctr" defTabSz="1028700"/>
              <a:r>
                <a:rPr lang="en-GB" sz="1600" b="0">
                  <a:latin typeface="Verdana" pitchFamily="-65" charset="0"/>
                </a:rPr>
                <a:t>Area 2</a:t>
              </a:r>
            </a:p>
          </p:txBody>
        </p:sp>
        <p:sp>
          <p:nvSpPr>
            <p:cNvPr id="33825" name="Oval 49"/>
            <p:cNvSpPr>
              <a:spLocks noChangeArrowheads="1"/>
            </p:cNvSpPr>
            <p:nvPr/>
          </p:nvSpPr>
          <p:spPr bwMode="auto">
            <a:xfrm>
              <a:off x="4456" y="1133"/>
              <a:ext cx="1127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26" name="Rectangle 50"/>
            <p:cNvSpPr>
              <a:spLocks noChangeArrowheads="1"/>
            </p:cNvSpPr>
            <p:nvPr/>
          </p:nvSpPr>
          <p:spPr bwMode="auto">
            <a:xfrm>
              <a:off x="4705" y="2024"/>
              <a:ext cx="63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pPr algn="ctr" defTabSz="1028700"/>
              <a:r>
                <a:rPr lang="en-GB" sz="1600" b="0">
                  <a:latin typeface="Verdana" pitchFamily="-65" charset="0"/>
                </a:rPr>
                <a:t>Area 3</a:t>
              </a:r>
            </a:p>
          </p:txBody>
        </p:sp>
        <p:sp>
          <p:nvSpPr>
            <p:cNvPr id="33827" name="Line 51"/>
            <p:cNvSpPr>
              <a:spLocks noChangeShapeType="1"/>
            </p:cNvSpPr>
            <p:nvPr/>
          </p:nvSpPr>
          <p:spPr bwMode="auto">
            <a:xfrm flipV="1">
              <a:off x="5025" y="1478"/>
              <a:ext cx="0" cy="475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28" name="Line 53"/>
            <p:cNvSpPr>
              <a:spLocks noChangeShapeType="1"/>
            </p:cNvSpPr>
            <p:nvPr/>
          </p:nvSpPr>
          <p:spPr bwMode="auto">
            <a:xfrm>
              <a:off x="4785" y="1473"/>
              <a:ext cx="479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3829" name="Picture 5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699" y="1615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30" name="Text Box 59"/>
            <p:cNvSpPr txBox="1">
              <a:spLocks noChangeArrowheads="1"/>
            </p:cNvSpPr>
            <p:nvPr/>
          </p:nvSpPr>
          <p:spPr bwMode="auto">
            <a:xfrm>
              <a:off x="2835" y="1706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R1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31" name="Picture 6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85" y="1616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32" name="Text Box 61"/>
            <p:cNvSpPr txBox="1">
              <a:spLocks noChangeArrowheads="1"/>
            </p:cNvSpPr>
            <p:nvPr/>
          </p:nvSpPr>
          <p:spPr bwMode="auto">
            <a:xfrm>
              <a:off x="4921" y="1707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R2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3833" name="Text Box 63"/>
            <p:cNvSpPr txBox="1">
              <a:spLocks noChangeArrowheads="1"/>
            </p:cNvSpPr>
            <p:nvPr/>
          </p:nvSpPr>
          <p:spPr bwMode="auto">
            <a:xfrm>
              <a:off x="4468" y="3702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R3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34" name="Picture 6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07" y="370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35" name="Text Box 65"/>
            <p:cNvSpPr txBox="1">
              <a:spLocks noChangeArrowheads="1"/>
            </p:cNvSpPr>
            <p:nvPr/>
          </p:nvSpPr>
          <p:spPr bwMode="auto">
            <a:xfrm>
              <a:off x="3243" y="3793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R6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3836" name="Rectangle 27"/>
            <p:cNvSpPr>
              <a:spLocks noChangeArrowheads="1"/>
            </p:cNvSpPr>
            <p:nvPr/>
          </p:nvSpPr>
          <p:spPr bwMode="auto">
            <a:xfrm>
              <a:off x="3009" y="3408"/>
              <a:ext cx="63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pPr algn="ctr" defTabSz="1028700"/>
              <a:r>
                <a:rPr lang="en-GB" sz="1600" b="0">
                  <a:latin typeface="Verdana" pitchFamily="-65" charset="0"/>
                </a:rPr>
                <a:t>Area 4</a:t>
              </a:r>
            </a:p>
          </p:txBody>
        </p:sp>
        <p:pic>
          <p:nvPicPr>
            <p:cNvPr id="33837" name="Picture 6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59" y="3067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38" name="Text Box 68"/>
            <p:cNvSpPr txBox="1">
              <a:spLocks noChangeArrowheads="1"/>
            </p:cNvSpPr>
            <p:nvPr/>
          </p:nvSpPr>
          <p:spPr bwMode="auto">
            <a:xfrm>
              <a:off x="4195" y="3158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R5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39" name="Picture 6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04" y="3067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40" name="Text Box 70"/>
            <p:cNvSpPr txBox="1">
              <a:spLocks noChangeArrowheads="1"/>
            </p:cNvSpPr>
            <p:nvPr/>
          </p:nvSpPr>
          <p:spPr bwMode="auto">
            <a:xfrm>
              <a:off x="4740" y="3158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R4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41" name="Picture 7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79" y="3203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42" name="Text Box 72"/>
            <p:cNvSpPr txBox="1">
              <a:spLocks noChangeArrowheads="1"/>
            </p:cNvSpPr>
            <p:nvPr/>
          </p:nvSpPr>
          <p:spPr bwMode="auto">
            <a:xfrm>
              <a:off x="3515" y="3294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R7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43" name="Picture 73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80" y="3203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44" name="Text Box 74"/>
            <p:cNvSpPr txBox="1">
              <a:spLocks noChangeArrowheads="1"/>
            </p:cNvSpPr>
            <p:nvPr/>
          </p:nvSpPr>
          <p:spPr bwMode="auto">
            <a:xfrm>
              <a:off x="3016" y="3294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R8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45" name="Picture 75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" y="2613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46" name="Text Box 76"/>
            <p:cNvSpPr txBox="1">
              <a:spLocks noChangeArrowheads="1"/>
            </p:cNvSpPr>
            <p:nvPr/>
          </p:nvSpPr>
          <p:spPr bwMode="auto">
            <a:xfrm>
              <a:off x="4422" y="2704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Ra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47" name="Picture 77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07" y="2613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48" name="Text Box 78"/>
            <p:cNvSpPr txBox="1">
              <a:spLocks noChangeArrowheads="1"/>
            </p:cNvSpPr>
            <p:nvPr/>
          </p:nvSpPr>
          <p:spPr bwMode="auto">
            <a:xfrm>
              <a:off x="3243" y="2704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Rd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49" name="Picture 79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86" y="2069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50" name="Text Box 80"/>
            <p:cNvSpPr txBox="1">
              <a:spLocks noChangeArrowheads="1"/>
            </p:cNvSpPr>
            <p:nvPr/>
          </p:nvSpPr>
          <p:spPr bwMode="auto">
            <a:xfrm>
              <a:off x="4422" y="2160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Rb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3851" name="Picture 8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07" y="2069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3852" name="Text Box 82"/>
            <p:cNvSpPr txBox="1">
              <a:spLocks noChangeArrowheads="1"/>
            </p:cNvSpPr>
            <p:nvPr/>
          </p:nvSpPr>
          <p:spPr bwMode="auto">
            <a:xfrm>
              <a:off x="3243" y="2160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Rc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3853" name="Rectangle 42"/>
            <p:cNvSpPr>
              <a:spLocks noChangeArrowheads="1"/>
            </p:cNvSpPr>
            <p:nvPr/>
          </p:nvSpPr>
          <p:spPr bwMode="auto">
            <a:xfrm>
              <a:off x="3364" y="2251"/>
              <a:ext cx="117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pPr algn="ctr" defTabSz="1028700"/>
              <a:r>
                <a:rPr lang="en-GB" sz="1600" b="0">
                  <a:latin typeface="Verdana" pitchFamily="-65" charset="0"/>
                </a:rPr>
                <a:t>Area 0</a:t>
              </a:r>
            </a:p>
            <a:p>
              <a:pPr algn="ctr" defTabSz="1028700"/>
              <a:r>
                <a:rPr lang="en-GB" sz="1600" b="0">
                  <a:latin typeface="Verdana" pitchFamily="-65" charset="0"/>
                </a:rPr>
                <a:t>Backbone Area</a:t>
              </a:r>
            </a:p>
          </p:txBody>
        </p:sp>
        <p:sp>
          <p:nvSpPr>
            <p:cNvPr id="33854" name="Freeform 87"/>
            <p:cNvSpPr>
              <a:spLocks/>
            </p:cNvSpPr>
            <p:nvPr/>
          </p:nvSpPr>
          <p:spPr bwMode="auto">
            <a:xfrm>
              <a:off x="3072" y="2832"/>
              <a:ext cx="192" cy="384"/>
            </a:xfrm>
            <a:custGeom>
              <a:avLst/>
              <a:gdLst>
                <a:gd name="T0" fmla="*/ 0 w 254"/>
                <a:gd name="T1" fmla="*/ 616 h 238"/>
                <a:gd name="T2" fmla="*/ 72 w 254"/>
                <a:gd name="T3" fmla="*/ 245 h 238"/>
                <a:gd name="T4" fmla="*/ 72 w 254"/>
                <a:gd name="T5" fmla="*/ 369 h 238"/>
                <a:gd name="T6" fmla="*/ 144 w 25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38"/>
                <a:gd name="T14" fmla="*/ 254 w 25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38">
                  <a:moveTo>
                    <a:pt x="0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253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3855" name="Freeform 88"/>
            <p:cNvSpPr>
              <a:spLocks/>
            </p:cNvSpPr>
            <p:nvPr/>
          </p:nvSpPr>
          <p:spPr bwMode="auto">
            <a:xfrm>
              <a:off x="4608" y="2832"/>
              <a:ext cx="284" cy="269"/>
            </a:xfrm>
            <a:custGeom>
              <a:avLst/>
              <a:gdLst>
                <a:gd name="T0" fmla="*/ 318 w 253"/>
                <a:gd name="T1" fmla="*/ 303 h 238"/>
                <a:gd name="T2" fmla="*/ 158 w 253"/>
                <a:gd name="T3" fmla="*/ 120 h 238"/>
                <a:gd name="T4" fmla="*/ 158 w 253"/>
                <a:gd name="T5" fmla="*/ 181 h 238"/>
                <a:gd name="T6" fmla="*/ 0 w 253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3"/>
                <a:gd name="T13" fmla="*/ 0 h 238"/>
                <a:gd name="T14" fmla="*/ 253 w 253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3" h="238">
                  <a:moveTo>
                    <a:pt x="252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Virtual Links between OSPF Areas</a:t>
            </a:r>
          </a:p>
        </p:txBody>
      </p:sp>
      <p:sp>
        <p:nvSpPr>
          <p:cNvPr id="35843" name="Rectangle 66"/>
          <p:cNvSpPr>
            <a:spLocks noGrp="1" noChangeArrowheads="1"/>
          </p:cNvSpPr>
          <p:nvPr>
            <p:ph type="body" sz="half" idx="1"/>
          </p:nvPr>
        </p:nvSpPr>
        <p:spPr>
          <a:xfrm>
            <a:off x="655638" y="1781175"/>
            <a:ext cx="4068762" cy="4314825"/>
          </a:xfrm>
        </p:spPr>
        <p:txBody>
          <a:bodyPr/>
          <a:lstStyle/>
          <a:p>
            <a:r>
              <a:rPr lang="en-GB" sz="2400" smtClean="0"/>
              <a:t>Virtual Link is used when it is not possible to physically connect the area to the backbone</a:t>
            </a:r>
          </a:p>
          <a:p>
            <a:r>
              <a:rPr lang="en-GB" sz="2400" b="1" smtClean="0">
                <a:solidFill>
                  <a:srgbClr val="FF0000"/>
                </a:solidFill>
              </a:rPr>
              <a:t>ISPs avoid designs which require virtual links</a:t>
            </a:r>
            <a:endParaRPr lang="en-GB" sz="2400" smtClean="0">
              <a:solidFill>
                <a:srgbClr val="FF0000"/>
              </a:solidFill>
            </a:endParaRPr>
          </a:p>
          <a:p>
            <a:pPr lvl="1"/>
            <a:r>
              <a:rPr lang="en-GB" sz="2000" smtClean="0"/>
              <a:t>Increases complexity</a:t>
            </a:r>
          </a:p>
          <a:p>
            <a:pPr lvl="1"/>
            <a:r>
              <a:rPr lang="en-GB" sz="2000" smtClean="0"/>
              <a:t>Decreases reliability and scalability</a:t>
            </a:r>
          </a:p>
        </p:txBody>
      </p:sp>
      <p:sp>
        <p:nvSpPr>
          <p:cNvPr id="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C6358-023C-43DD-8A66-6827E77E86B0}" type="slidenum">
              <a:rPr lang="en-US"/>
              <a:pPr/>
              <a:t>8</a:t>
            </a:fld>
            <a:endParaRPr lang="en-US"/>
          </a:p>
        </p:txBody>
      </p:sp>
      <p:sp>
        <p:nvSpPr>
          <p:cNvPr id="35845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846" name="Group 68"/>
          <p:cNvGrpSpPr>
            <a:grpSpLocks/>
          </p:cNvGrpSpPr>
          <p:nvPr/>
        </p:nvGrpSpPr>
        <p:grpSpPr bwMode="auto">
          <a:xfrm>
            <a:off x="5257800" y="2133600"/>
            <a:ext cx="3665538" cy="3397250"/>
            <a:chOff x="2736" y="1351"/>
            <a:chExt cx="2309" cy="2140"/>
          </a:xfrm>
        </p:grpSpPr>
        <p:sp>
          <p:nvSpPr>
            <p:cNvPr id="35847" name="Line 4"/>
            <p:cNvSpPr>
              <a:spLocks noChangeShapeType="1"/>
            </p:cNvSpPr>
            <p:nvPr/>
          </p:nvSpPr>
          <p:spPr bwMode="auto">
            <a:xfrm flipV="1">
              <a:off x="4535" y="2847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48" name="Line 5"/>
            <p:cNvSpPr>
              <a:spLocks noChangeShapeType="1"/>
            </p:cNvSpPr>
            <p:nvPr/>
          </p:nvSpPr>
          <p:spPr bwMode="auto">
            <a:xfrm flipV="1">
              <a:off x="3316" y="2993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5849" name="Picture 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314" y="2993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50" name="Freeform 7"/>
            <p:cNvSpPr>
              <a:spLocks/>
            </p:cNvSpPr>
            <p:nvPr/>
          </p:nvSpPr>
          <p:spPr bwMode="auto">
            <a:xfrm>
              <a:off x="3769" y="2580"/>
              <a:ext cx="285" cy="140"/>
            </a:xfrm>
            <a:custGeom>
              <a:avLst/>
              <a:gdLst>
                <a:gd name="T0" fmla="*/ 0 w 254"/>
                <a:gd name="T1" fmla="*/ 82 h 238"/>
                <a:gd name="T2" fmla="*/ 158 w 254"/>
                <a:gd name="T3" fmla="*/ 32 h 238"/>
                <a:gd name="T4" fmla="*/ 158 w 254"/>
                <a:gd name="T5" fmla="*/ 49 h 238"/>
                <a:gd name="T6" fmla="*/ 319 w 25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38"/>
                <a:gd name="T14" fmla="*/ 254 w 25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38">
                  <a:moveTo>
                    <a:pt x="0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253" y="0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51" name="Oval 8"/>
            <p:cNvSpPr>
              <a:spLocks noChangeArrowheads="1"/>
            </p:cNvSpPr>
            <p:nvPr/>
          </p:nvSpPr>
          <p:spPr bwMode="auto">
            <a:xfrm>
              <a:off x="3216" y="1351"/>
              <a:ext cx="1490" cy="954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52" name="Oval 9"/>
            <p:cNvSpPr>
              <a:spLocks noChangeArrowheads="1"/>
            </p:cNvSpPr>
            <p:nvPr/>
          </p:nvSpPr>
          <p:spPr bwMode="auto">
            <a:xfrm>
              <a:off x="3919" y="2098"/>
              <a:ext cx="1126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53" name="Line 10"/>
            <p:cNvSpPr>
              <a:spLocks noChangeShapeType="1"/>
            </p:cNvSpPr>
            <p:nvPr/>
          </p:nvSpPr>
          <p:spPr bwMode="auto">
            <a:xfrm>
              <a:off x="4155" y="2844"/>
              <a:ext cx="732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54" name="Line 11"/>
            <p:cNvSpPr>
              <a:spLocks noChangeShapeType="1"/>
            </p:cNvSpPr>
            <p:nvPr/>
          </p:nvSpPr>
          <p:spPr bwMode="auto">
            <a:xfrm flipV="1">
              <a:off x="4237" y="2632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55" name="Line 12"/>
            <p:cNvSpPr>
              <a:spLocks noChangeShapeType="1"/>
            </p:cNvSpPr>
            <p:nvPr/>
          </p:nvSpPr>
          <p:spPr bwMode="auto">
            <a:xfrm flipV="1">
              <a:off x="4805" y="2632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56" name="Rectangle 13"/>
            <p:cNvSpPr>
              <a:spLocks noChangeArrowheads="1"/>
            </p:cNvSpPr>
            <p:nvPr/>
          </p:nvSpPr>
          <p:spPr bwMode="auto">
            <a:xfrm>
              <a:off x="3936" y="2811"/>
              <a:ext cx="63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pPr algn="ctr" defTabSz="1028700"/>
              <a:r>
                <a:rPr lang="en-GB" sz="1600" b="0">
                  <a:latin typeface="Verdana" pitchFamily="-65" charset="0"/>
                </a:rPr>
                <a:t>Area 1</a:t>
              </a:r>
            </a:p>
          </p:txBody>
        </p:sp>
        <p:sp>
          <p:nvSpPr>
            <p:cNvPr id="35857" name="Oval 14"/>
            <p:cNvSpPr>
              <a:spLocks noChangeArrowheads="1"/>
            </p:cNvSpPr>
            <p:nvPr/>
          </p:nvSpPr>
          <p:spPr bwMode="auto">
            <a:xfrm>
              <a:off x="2736" y="2313"/>
              <a:ext cx="1127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58" name="Line 15"/>
            <p:cNvSpPr>
              <a:spLocks noChangeShapeType="1"/>
            </p:cNvSpPr>
            <p:nvPr/>
          </p:nvSpPr>
          <p:spPr bwMode="auto">
            <a:xfrm>
              <a:off x="2964" y="3004"/>
              <a:ext cx="741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59" name="Line 16"/>
            <p:cNvSpPr>
              <a:spLocks noChangeShapeType="1"/>
            </p:cNvSpPr>
            <p:nvPr/>
          </p:nvSpPr>
          <p:spPr bwMode="auto">
            <a:xfrm flipV="1">
              <a:off x="3589" y="2793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0" name="Line 17"/>
            <p:cNvSpPr>
              <a:spLocks noChangeShapeType="1"/>
            </p:cNvSpPr>
            <p:nvPr/>
          </p:nvSpPr>
          <p:spPr bwMode="auto">
            <a:xfrm flipV="1">
              <a:off x="3070" y="2793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1" name="Line 18"/>
            <p:cNvSpPr>
              <a:spLocks noChangeShapeType="1"/>
            </p:cNvSpPr>
            <p:nvPr/>
          </p:nvSpPr>
          <p:spPr bwMode="auto">
            <a:xfrm flipH="1">
              <a:off x="3815" y="2221"/>
              <a:ext cx="544" cy="363"/>
            </a:xfrm>
            <a:prstGeom prst="line">
              <a:avLst/>
            </a:prstGeom>
            <a:noFill/>
            <a:ln w="25399">
              <a:solidFill>
                <a:srgbClr val="00B17A"/>
              </a:solidFill>
              <a:round/>
              <a:headEnd type="stealth" w="med" len="lg"/>
              <a:tailEnd type="stealth" w="med" len="lg"/>
            </a:ln>
          </p:spPr>
          <p:txBody>
            <a:bodyPr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2" name="Freeform 19"/>
            <p:cNvSpPr>
              <a:spLocks/>
            </p:cNvSpPr>
            <p:nvPr/>
          </p:nvSpPr>
          <p:spPr bwMode="auto">
            <a:xfrm>
              <a:off x="4241" y="2204"/>
              <a:ext cx="286" cy="269"/>
            </a:xfrm>
            <a:custGeom>
              <a:avLst/>
              <a:gdLst>
                <a:gd name="T0" fmla="*/ 0 w 254"/>
                <a:gd name="T1" fmla="*/ 303 h 238"/>
                <a:gd name="T2" fmla="*/ 160 w 254"/>
                <a:gd name="T3" fmla="*/ 120 h 238"/>
                <a:gd name="T4" fmla="*/ 160 w 254"/>
                <a:gd name="T5" fmla="*/ 181 h 238"/>
                <a:gd name="T6" fmla="*/ 321 w 25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38"/>
                <a:gd name="T14" fmla="*/ 254 w 25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38">
                  <a:moveTo>
                    <a:pt x="0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253" y="0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3" name="Freeform 20"/>
            <p:cNvSpPr>
              <a:spLocks/>
            </p:cNvSpPr>
            <p:nvPr/>
          </p:nvSpPr>
          <p:spPr bwMode="auto">
            <a:xfrm>
              <a:off x="4526" y="2204"/>
              <a:ext cx="284" cy="269"/>
            </a:xfrm>
            <a:custGeom>
              <a:avLst/>
              <a:gdLst>
                <a:gd name="T0" fmla="*/ 318 w 253"/>
                <a:gd name="T1" fmla="*/ 303 h 238"/>
                <a:gd name="T2" fmla="*/ 158 w 253"/>
                <a:gd name="T3" fmla="*/ 120 h 238"/>
                <a:gd name="T4" fmla="*/ 158 w 253"/>
                <a:gd name="T5" fmla="*/ 181 h 238"/>
                <a:gd name="T6" fmla="*/ 0 w 253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3"/>
                <a:gd name="T13" fmla="*/ 0 h 238"/>
                <a:gd name="T14" fmla="*/ 253 w 253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3" h="238">
                  <a:moveTo>
                    <a:pt x="252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4" name="Freeform 21"/>
            <p:cNvSpPr>
              <a:spLocks/>
            </p:cNvSpPr>
            <p:nvPr/>
          </p:nvSpPr>
          <p:spPr bwMode="auto">
            <a:xfrm>
              <a:off x="4511" y="1586"/>
              <a:ext cx="49" cy="484"/>
            </a:xfrm>
            <a:custGeom>
              <a:avLst/>
              <a:gdLst>
                <a:gd name="T0" fmla="*/ 55 w 43"/>
                <a:gd name="T1" fmla="*/ 0 h 428"/>
                <a:gd name="T2" fmla="*/ 55 w 43"/>
                <a:gd name="T3" fmla="*/ 303 h 428"/>
                <a:gd name="T4" fmla="*/ 0 w 43"/>
                <a:gd name="T5" fmla="*/ 242 h 428"/>
                <a:gd name="T6" fmla="*/ 0 w 43"/>
                <a:gd name="T7" fmla="*/ 546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28"/>
                <a:gd name="T14" fmla="*/ 43 w 43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28">
                  <a:moveTo>
                    <a:pt x="42" y="0"/>
                  </a:moveTo>
                  <a:lnTo>
                    <a:pt x="42" y="237"/>
                  </a:lnTo>
                  <a:lnTo>
                    <a:pt x="0" y="189"/>
                  </a:lnTo>
                  <a:lnTo>
                    <a:pt x="0" y="42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5" name="Freeform 22"/>
            <p:cNvSpPr>
              <a:spLocks/>
            </p:cNvSpPr>
            <p:nvPr/>
          </p:nvSpPr>
          <p:spPr bwMode="auto">
            <a:xfrm>
              <a:off x="3295" y="1586"/>
              <a:ext cx="49" cy="484"/>
            </a:xfrm>
            <a:custGeom>
              <a:avLst/>
              <a:gdLst>
                <a:gd name="T0" fmla="*/ 53 w 44"/>
                <a:gd name="T1" fmla="*/ 0 h 428"/>
                <a:gd name="T2" fmla="*/ 53 w 44"/>
                <a:gd name="T3" fmla="*/ 303 h 428"/>
                <a:gd name="T4" fmla="*/ 0 w 44"/>
                <a:gd name="T5" fmla="*/ 242 h 428"/>
                <a:gd name="T6" fmla="*/ 0 w 44"/>
                <a:gd name="T7" fmla="*/ 546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28"/>
                <a:gd name="T14" fmla="*/ 44 w 44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28">
                  <a:moveTo>
                    <a:pt x="43" y="0"/>
                  </a:moveTo>
                  <a:lnTo>
                    <a:pt x="43" y="237"/>
                  </a:lnTo>
                  <a:lnTo>
                    <a:pt x="0" y="189"/>
                  </a:lnTo>
                  <a:lnTo>
                    <a:pt x="0" y="42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6" name="Freeform 23"/>
            <p:cNvSpPr>
              <a:spLocks/>
            </p:cNvSpPr>
            <p:nvPr/>
          </p:nvSpPr>
          <p:spPr bwMode="auto">
            <a:xfrm>
              <a:off x="3343" y="2096"/>
              <a:ext cx="1184" cy="55"/>
            </a:xfrm>
            <a:custGeom>
              <a:avLst/>
              <a:gdLst>
                <a:gd name="T0" fmla="*/ 0 w 1053"/>
                <a:gd name="T1" fmla="*/ 0 h 48"/>
                <a:gd name="T2" fmla="*/ 692 w 1053"/>
                <a:gd name="T3" fmla="*/ 0 h 48"/>
                <a:gd name="T4" fmla="*/ 638 w 1053"/>
                <a:gd name="T5" fmla="*/ 62 h 48"/>
                <a:gd name="T6" fmla="*/ 1330 w 1053"/>
                <a:gd name="T7" fmla="*/ 62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8"/>
                <a:gd name="T14" fmla="*/ 1053 w 105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8">
                  <a:moveTo>
                    <a:pt x="0" y="0"/>
                  </a:moveTo>
                  <a:lnTo>
                    <a:pt x="547" y="0"/>
                  </a:lnTo>
                  <a:lnTo>
                    <a:pt x="504" y="47"/>
                  </a:lnTo>
                  <a:lnTo>
                    <a:pt x="1052" y="4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7" name="Freeform 24"/>
            <p:cNvSpPr>
              <a:spLocks/>
            </p:cNvSpPr>
            <p:nvPr/>
          </p:nvSpPr>
          <p:spPr bwMode="auto">
            <a:xfrm>
              <a:off x="3343" y="1559"/>
              <a:ext cx="1184" cy="55"/>
            </a:xfrm>
            <a:custGeom>
              <a:avLst/>
              <a:gdLst>
                <a:gd name="T0" fmla="*/ 0 w 1053"/>
                <a:gd name="T1" fmla="*/ 0 h 49"/>
                <a:gd name="T2" fmla="*/ 692 w 1053"/>
                <a:gd name="T3" fmla="*/ 0 h 49"/>
                <a:gd name="T4" fmla="*/ 638 w 1053"/>
                <a:gd name="T5" fmla="*/ 61 h 49"/>
                <a:gd name="T6" fmla="*/ 1330 w 1053"/>
                <a:gd name="T7" fmla="*/ 6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9"/>
                <a:gd name="T14" fmla="*/ 1053 w 105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9">
                  <a:moveTo>
                    <a:pt x="0" y="0"/>
                  </a:moveTo>
                  <a:lnTo>
                    <a:pt x="547" y="0"/>
                  </a:lnTo>
                  <a:lnTo>
                    <a:pt x="504" y="48"/>
                  </a:lnTo>
                  <a:lnTo>
                    <a:pt x="1052" y="48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5868" name="Text Box 40"/>
            <p:cNvSpPr txBox="1">
              <a:spLocks noChangeArrowheads="1"/>
            </p:cNvSpPr>
            <p:nvPr/>
          </p:nvSpPr>
          <p:spPr bwMode="auto">
            <a:xfrm>
              <a:off x="4450" y="3083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R3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5869" name="Picture 41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89" y="3083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70" name="Text Box 42"/>
            <p:cNvSpPr txBox="1">
              <a:spLocks noChangeArrowheads="1"/>
            </p:cNvSpPr>
            <p:nvPr/>
          </p:nvSpPr>
          <p:spPr bwMode="auto">
            <a:xfrm>
              <a:off x="3225" y="3174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R6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5871" name="Rectangle 43"/>
            <p:cNvSpPr>
              <a:spLocks noChangeArrowheads="1"/>
            </p:cNvSpPr>
            <p:nvPr/>
          </p:nvSpPr>
          <p:spPr bwMode="auto">
            <a:xfrm>
              <a:off x="3028" y="2357"/>
              <a:ext cx="630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pPr algn="ctr" defTabSz="1028700"/>
              <a:r>
                <a:rPr lang="en-GB" sz="1600" b="0">
                  <a:latin typeface="Verdana" pitchFamily="-65" charset="0"/>
                </a:rPr>
                <a:t>Area 4</a:t>
              </a:r>
            </a:p>
          </p:txBody>
        </p:sp>
        <p:pic>
          <p:nvPicPr>
            <p:cNvPr id="35872" name="Picture 4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41" y="2448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73" name="Text Box 45"/>
            <p:cNvSpPr txBox="1">
              <a:spLocks noChangeArrowheads="1"/>
            </p:cNvSpPr>
            <p:nvPr/>
          </p:nvSpPr>
          <p:spPr bwMode="auto">
            <a:xfrm>
              <a:off x="4177" y="2539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R5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5874" name="Picture 4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86" y="2448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75" name="Text Box 47"/>
            <p:cNvSpPr txBox="1">
              <a:spLocks noChangeArrowheads="1"/>
            </p:cNvSpPr>
            <p:nvPr/>
          </p:nvSpPr>
          <p:spPr bwMode="auto">
            <a:xfrm>
              <a:off x="4722" y="2539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R4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5876" name="Picture 4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61" y="2584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77" name="Text Box 49"/>
            <p:cNvSpPr txBox="1">
              <a:spLocks noChangeArrowheads="1"/>
            </p:cNvSpPr>
            <p:nvPr/>
          </p:nvSpPr>
          <p:spPr bwMode="auto">
            <a:xfrm>
              <a:off x="3497" y="2675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R7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5878" name="Picture 5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62" y="2584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79" name="Text Box 51"/>
            <p:cNvSpPr txBox="1">
              <a:spLocks noChangeArrowheads="1"/>
            </p:cNvSpPr>
            <p:nvPr/>
          </p:nvSpPr>
          <p:spPr bwMode="auto">
            <a:xfrm>
              <a:off x="2998" y="2675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R8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5880" name="Picture 5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8" y="1994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81" name="Text Box 53"/>
            <p:cNvSpPr txBox="1">
              <a:spLocks noChangeArrowheads="1"/>
            </p:cNvSpPr>
            <p:nvPr/>
          </p:nvSpPr>
          <p:spPr bwMode="auto">
            <a:xfrm>
              <a:off x="4404" y="2085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Ra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5882" name="Picture 5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89" y="1994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83" name="Text Box 55"/>
            <p:cNvSpPr txBox="1">
              <a:spLocks noChangeArrowheads="1"/>
            </p:cNvSpPr>
            <p:nvPr/>
          </p:nvSpPr>
          <p:spPr bwMode="auto">
            <a:xfrm>
              <a:off x="3225" y="2085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Rd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5884" name="Picture 56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68" y="1450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85" name="Text Box 57"/>
            <p:cNvSpPr txBox="1">
              <a:spLocks noChangeArrowheads="1"/>
            </p:cNvSpPr>
            <p:nvPr/>
          </p:nvSpPr>
          <p:spPr bwMode="auto">
            <a:xfrm>
              <a:off x="4404" y="1541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Rb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5886" name="Picture 5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89" y="1450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5887" name="Text Box 59"/>
            <p:cNvSpPr txBox="1">
              <a:spLocks noChangeArrowheads="1"/>
            </p:cNvSpPr>
            <p:nvPr/>
          </p:nvSpPr>
          <p:spPr bwMode="auto">
            <a:xfrm>
              <a:off x="3225" y="1541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Rc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5888" name="Rectangle 60"/>
            <p:cNvSpPr>
              <a:spLocks noChangeArrowheads="1"/>
            </p:cNvSpPr>
            <p:nvPr/>
          </p:nvSpPr>
          <p:spPr bwMode="auto">
            <a:xfrm>
              <a:off x="3346" y="1632"/>
              <a:ext cx="1170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pPr algn="ctr" defTabSz="1028700"/>
              <a:r>
                <a:rPr lang="en-GB" sz="1600" b="0">
                  <a:latin typeface="Verdana" pitchFamily="-65" charset="0"/>
                </a:rPr>
                <a:t>Area 0</a:t>
              </a:r>
            </a:p>
            <a:p>
              <a:pPr algn="ctr" defTabSz="1028700"/>
              <a:r>
                <a:rPr lang="en-GB" sz="1600" b="0">
                  <a:latin typeface="Verdana" pitchFamily="-65" charset="0"/>
                </a:rPr>
                <a:t>Backbone Area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71412" tIns="35706" rIns="71412" bIns="35706"/>
          <a:lstStyle/>
          <a:p>
            <a:r>
              <a:rPr lang="en-GB" smtClean="0"/>
              <a:t>Classification of Routers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idx="1"/>
          </p:nvPr>
        </p:nvSpPr>
        <p:spPr>
          <a:xfrm>
            <a:off x="5105400" y="3962400"/>
            <a:ext cx="3792538" cy="2336800"/>
          </a:xfrm>
        </p:spPr>
        <p:txBody>
          <a:bodyPr lIns="71412" tIns="35706" rIns="71412" bIns="35706" anchor="ctr" anchorCtr="1"/>
          <a:lstStyle/>
          <a:p>
            <a:pPr marL="254000" indent="-254000" defTabSz="627063"/>
            <a:r>
              <a:rPr lang="en-GB" sz="2000" smtClean="0"/>
              <a:t>Internal Router (IR)</a:t>
            </a:r>
          </a:p>
          <a:p>
            <a:pPr marL="254000" indent="-254000" defTabSz="627063"/>
            <a:r>
              <a:rPr lang="en-GB" sz="2000" smtClean="0"/>
              <a:t>Area Border Router (ABR)</a:t>
            </a:r>
          </a:p>
          <a:p>
            <a:pPr marL="254000" indent="-254000" defTabSz="627063"/>
            <a:r>
              <a:rPr lang="en-GB" sz="2000" smtClean="0"/>
              <a:t>Backbone Router (BR)</a:t>
            </a:r>
          </a:p>
          <a:p>
            <a:pPr marL="254000" indent="-254000" defTabSz="627063"/>
            <a:r>
              <a:rPr lang="en-GB" sz="2000" smtClean="0"/>
              <a:t>Autonomous System Border Router (ASBR)</a:t>
            </a:r>
          </a:p>
        </p:txBody>
      </p:sp>
      <p:sp>
        <p:nvSpPr>
          <p:cNvPr id="5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B9C1A-8E83-46DF-B287-7DCA940FA10D}" type="slidenum">
              <a:rPr lang="en-US"/>
              <a:pPr/>
              <a:t>9</a:t>
            </a:fld>
            <a:endParaRPr lang="en-US"/>
          </a:p>
        </p:txBody>
      </p:sp>
      <p:sp>
        <p:nvSpPr>
          <p:cNvPr id="37893" name="Rectangle 2"/>
          <p:cNvSpPr>
            <a:spLocks noChangeArrowheads="1"/>
          </p:cNvSpPr>
          <p:nvPr/>
        </p:nvSpPr>
        <p:spPr bwMode="auto">
          <a:xfrm>
            <a:off x="661988" y="6223000"/>
            <a:ext cx="1954212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7894" name="Group 124"/>
          <p:cNvGrpSpPr>
            <a:grpSpLocks/>
          </p:cNvGrpSpPr>
          <p:nvPr/>
        </p:nvGrpSpPr>
        <p:grpSpPr bwMode="auto">
          <a:xfrm>
            <a:off x="158750" y="1511300"/>
            <a:ext cx="5751513" cy="4410075"/>
            <a:chOff x="100" y="952"/>
            <a:chExt cx="3623" cy="2778"/>
          </a:xfrm>
        </p:grpSpPr>
        <p:sp>
          <p:nvSpPr>
            <p:cNvPr id="37898" name="Freeform 68"/>
            <p:cNvSpPr>
              <a:spLocks/>
            </p:cNvSpPr>
            <p:nvPr/>
          </p:nvSpPr>
          <p:spPr bwMode="auto">
            <a:xfrm>
              <a:off x="1453" y="2024"/>
              <a:ext cx="49" cy="484"/>
            </a:xfrm>
            <a:custGeom>
              <a:avLst/>
              <a:gdLst>
                <a:gd name="T0" fmla="*/ 53 w 44"/>
                <a:gd name="T1" fmla="*/ 0 h 428"/>
                <a:gd name="T2" fmla="*/ 53 w 44"/>
                <a:gd name="T3" fmla="*/ 303 h 428"/>
                <a:gd name="T4" fmla="*/ 0 w 44"/>
                <a:gd name="T5" fmla="*/ 242 h 428"/>
                <a:gd name="T6" fmla="*/ 0 w 44"/>
                <a:gd name="T7" fmla="*/ 546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4"/>
                <a:gd name="T13" fmla="*/ 0 h 428"/>
                <a:gd name="T14" fmla="*/ 44 w 44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4" h="428">
                  <a:moveTo>
                    <a:pt x="43" y="0"/>
                  </a:moveTo>
                  <a:lnTo>
                    <a:pt x="43" y="237"/>
                  </a:lnTo>
                  <a:lnTo>
                    <a:pt x="0" y="189"/>
                  </a:lnTo>
                  <a:lnTo>
                    <a:pt x="0" y="42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899" name="Freeform 69"/>
            <p:cNvSpPr>
              <a:spLocks/>
            </p:cNvSpPr>
            <p:nvPr/>
          </p:nvSpPr>
          <p:spPr bwMode="auto">
            <a:xfrm>
              <a:off x="1501" y="2534"/>
              <a:ext cx="1184" cy="55"/>
            </a:xfrm>
            <a:custGeom>
              <a:avLst/>
              <a:gdLst>
                <a:gd name="T0" fmla="*/ 0 w 1053"/>
                <a:gd name="T1" fmla="*/ 0 h 48"/>
                <a:gd name="T2" fmla="*/ 692 w 1053"/>
                <a:gd name="T3" fmla="*/ 0 h 48"/>
                <a:gd name="T4" fmla="*/ 638 w 1053"/>
                <a:gd name="T5" fmla="*/ 62 h 48"/>
                <a:gd name="T6" fmla="*/ 1330 w 1053"/>
                <a:gd name="T7" fmla="*/ 62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8"/>
                <a:gd name="T14" fmla="*/ 1053 w 105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8">
                  <a:moveTo>
                    <a:pt x="0" y="0"/>
                  </a:moveTo>
                  <a:lnTo>
                    <a:pt x="547" y="0"/>
                  </a:lnTo>
                  <a:lnTo>
                    <a:pt x="504" y="47"/>
                  </a:lnTo>
                  <a:lnTo>
                    <a:pt x="1052" y="4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7900" name="Picture 10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7" y="243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01" name="Line 50"/>
            <p:cNvSpPr>
              <a:spLocks noChangeShapeType="1"/>
            </p:cNvSpPr>
            <p:nvPr/>
          </p:nvSpPr>
          <p:spPr bwMode="auto">
            <a:xfrm flipV="1">
              <a:off x="1508" y="3301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7902" name="Picture 5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87" y="3447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03" name="Oval 54"/>
            <p:cNvSpPr>
              <a:spLocks noChangeArrowheads="1"/>
            </p:cNvSpPr>
            <p:nvPr/>
          </p:nvSpPr>
          <p:spPr bwMode="auto">
            <a:xfrm>
              <a:off x="1374" y="1789"/>
              <a:ext cx="1490" cy="954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04" name="Oval 55"/>
            <p:cNvSpPr>
              <a:spLocks noChangeArrowheads="1"/>
            </p:cNvSpPr>
            <p:nvPr/>
          </p:nvSpPr>
          <p:spPr bwMode="auto">
            <a:xfrm>
              <a:off x="892" y="2552"/>
              <a:ext cx="1126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05" name="Line 56"/>
            <p:cNvSpPr>
              <a:spLocks noChangeShapeType="1"/>
            </p:cNvSpPr>
            <p:nvPr/>
          </p:nvSpPr>
          <p:spPr bwMode="auto">
            <a:xfrm>
              <a:off x="1128" y="3298"/>
              <a:ext cx="732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06" name="Line 57"/>
            <p:cNvSpPr>
              <a:spLocks noChangeShapeType="1"/>
            </p:cNvSpPr>
            <p:nvPr/>
          </p:nvSpPr>
          <p:spPr bwMode="auto">
            <a:xfrm flipV="1">
              <a:off x="1210" y="3086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07" name="Line 58"/>
            <p:cNvSpPr>
              <a:spLocks noChangeShapeType="1"/>
            </p:cNvSpPr>
            <p:nvPr/>
          </p:nvSpPr>
          <p:spPr bwMode="auto">
            <a:xfrm flipV="1">
              <a:off x="1778" y="3086"/>
              <a:ext cx="0" cy="208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08" name="Freeform 65"/>
            <p:cNvSpPr>
              <a:spLocks/>
            </p:cNvSpPr>
            <p:nvPr/>
          </p:nvSpPr>
          <p:spPr bwMode="auto">
            <a:xfrm>
              <a:off x="1214" y="2658"/>
              <a:ext cx="286" cy="269"/>
            </a:xfrm>
            <a:custGeom>
              <a:avLst/>
              <a:gdLst>
                <a:gd name="T0" fmla="*/ 0 w 254"/>
                <a:gd name="T1" fmla="*/ 303 h 238"/>
                <a:gd name="T2" fmla="*/ 160 w 254"/>
                <a:gd name="T3" fmla="*/ 120 h 238"/>
                <a:gd name="T4" fmla="*/ 160 w 254"/>
                <a:gd name="T5" fmla="*/ 181 h 238"/>
                <a:gd name="T6" fmla="*/ 321 w 254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"/>
                <a:gd name="T13" fmla="*/ 0 h 238"/>
                <a:gd name="T14" fmla="*/ 254 w 254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" h="238">
                  <a:moveTo>
                    <a:pt x="0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253" y="0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09" name="Freeform 66"/>
            <p:cNvSpPr>
              <a:spLocks/>
            </p:cNvSpPr>
            <p:nvPr/>
          </p:nvSpPr>
          <p:spPr bwMode="auto">
            <a:xfrm>
              <a:off x="1499" y="2658"/>
              <a:ext cx="284" cy="269"/>
            </a:xfrm>
            <a:custGeom>
              <a:avLst/>
              <a:gdLst>
                <a:gd name="T0" fmla="*/ 318 w 253"/>
                <a:gd name="T1" fmla="*/ 303 h 238"/>
                <a:gd name="T2" fmla="*/ 158 w 253"/>
                <a:gd name="T3" fmla="*/ 120 h 238"/>
                <a:gd name="T4" fmla="*/ 158 w 253"/>
                <a:gd name="T5" fmla="*/ 181 h 238"/>
                <a:gd name="T6" fmla="*/ 0 w 253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3"/>
                <a:gd name="T13" fmla="*/ 0 h 238"/>
                <a:gd name="T14" fmla="*/ 253 w 253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3" h="238">
                  <a:moveTo>
                    <a:pt x="252" y="237"/>
                  </a:moveTo>
                  <a:lnTo>
                    <a:pt x="126" y="94"/>
                  </a:lnTo>
                  <a:lnTo>
                    <a:pt x="126" y="142"/>
                  </a:lnTo>
                  <a:lnTo>
                    <a:pt x="0" y="0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0" name="Freeform 67"/>
            <p:cNvSpPr>
              <a:spLocks/>
            </p:cNvSpPr>
            <p:nvPr/>
          </p:nvSpPr>
          <p:spPr bwMode="auto">
            <a:xfrm>
              <a:off x="2669" y="2024"/>
              <a:ext cx="49" cy="484"/>
            </a:xfrm>
            <a:custGeom>
              <a:avLst/>
              <a:gdLst>
                <a:gd name="T0" fmla="*/ 55 w 43"/>
                <a:gd name="T1" fmla="*/ 0 h 428"/>
                <a:gd name="T2" fmla="*/ 55 w 43"/>
                <a:gd name="T3" fmla="*/ 303 h 428"/>
                <a:gd name="T4" fmla="*/ 0 w 43"/>
                <a:gd name="T5" fmla="*/ 242 h 428"/>
                <a:gd name="T6" fmla="*/ 0 w 43"/>
                <a:gd name="T7" fmla="*/ 546 h 4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"/>
                <a:gd name="T13" fmla="*/ 0 h 428"/>
                <a:gd name="T14" fmla="*/ 43 w 43"/>
                <a:gd name="T15" fmla="*/ 428 h 4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" h="428">
                  <a:moveTo>
                    <a:pt x="42" y="0"/>
                  </a:moveTo>
                  <a:lnTo>
                    <a:pt x="42" y="237"/>
                  </a:lnTo>
                  <a:lnTo>
                    <a:pt x="0" y="189"/>
                  </a:lnTo>
                  <a:lnTo>
                    <a:pt x="0" y="42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70"/>
            <p:cNvSpPr>
              <a:spLocks/>
            </p:cNvSpPr>
            <p:nvPr/>
          </p:nvSpPr>
          <p:spPr bwMode="auto">
            <a:xfrm>
              <a:off x="1501" y="1997"/>
              <a:ext cx="1184" cy="55"/>
            </a:xfrm>
            <a:custGeom>
              <a:avLst/>
              <a:gdLst>
                <a:gd name="T0" fmla="*/ 0 w 1053"/>
                <a:gd name="T1" fmla="*/ 0 h 49"/>
                <a:gd name="T2" fmla="*/ 692 w 1053"/>
                <a:gd name="T3" fmla="*/ 0 h 49"/>
                <a:gd name="T4" fmla="*/ 638 w 1053"/>
                <a:gd name="T5" fmla="*/ 61 h 49"/>
                <a:gd name="T6" fmla="*/ 1330 w 1053"/>
                <a:gd name="T7" fmla="*/ 61 h 4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9"/>
                <a:gd name="T14" fmla="*/ 1053 w 1053"/>
                <a:gd name="T15" fmla="*/ 49 h 4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9">
                  <a:moveTo>
                    <a:pt x="0" y="0"/>
                  </a:moveTo>
                  <a:lnTo>
                    <a:pt x="547" y="0"/>
                  </a:lnTo>
                  <a:lnTo>
                    <a:pt x="504" y="48"/>
                  </a:lnTo>
                  <a:lnTo>
                    <a:pt x="1052" y="48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71"/>
            <p:cNvSpPr>
              <a:spLocks/>
            </p:cNvSpPr>
            <p:nvPr/>
          </p:nvSpPr>
          <p:spPr bwMode="auto">
            <a:xfrm>
              <a:off x="2688" y="1776"/>
              <a:ext cx="758" cy="162"/>
            </a:xfrm>
            <a:custGeom>
              <a:avLst/>
              <a:gdLst>
                <a:gd name="T0" fmla="*/ 851 w 674"/>
                <a:gd name="T1" fmla="*/ 0 h 143"/>
                <a:gd name="T2" fmla="*/ 0 w 674"/>
                <a:gd name="T3" fmla="*/ 0 h 143"/>
                <a:gd name="T4" fmla="*/ 0 w 674"/>
                <a:gd name="T5" fmla="*/ 182 h 143"/>
                <a:gd name="T6" fmla="*/ 0 60000 65536"/>
                <a:gd name="T7" fmla="*/ 0 60000 65536"/>
                <a:gd name="T8" fmla="*/ 0 60000 65536"/>
                <a:gd name="T9" fmla="*/ 0 w 674"/>
                <a:gd name="T10" fmla="*/ 0 h 143"/>
                <a:gd name="T11" fmla="*/ 674 w 674"/>
                <a:gd name="T12" fmla="*/ 143 h 1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4" h="143">
                  <a:moveTo>
                    <a:pt x="673" y="0"/>
                  </a:moveTo>
                  <a:lnTo>
                    <a:pt x="0" y="0"/>
                  </a:lnTo>
                  <a:lnTo>
                    <a:pt x="0" y="142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3" name="Line 72"/>
            <p:cNvSpPr>
              <a:spLocks noChangeShapeType="1"/>
            </p:cNvSpPr>
            <p:nvPr/>
          </p:nvSpPr>
          <p:spPr bwMode="auto">
            <a:xfrm flipV="1">
              <a:off x="1497" y="1782"/>
              <a:ext cx="0" cy="207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4" name="Line 73"/>
            <p:cNvSpPr>
              <a:spLocks noChangeShapeType="1"/>
            </p:cNvSpPr>
            <p:nvPr/>
          </p:nvSpPr>
          <p:spPr bwMode="auto">
            <a:xfrm>
              <a:off x="848" y="1778"/>
              <a:ext cx="732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5" name="Oval 74"/>
            <p:cNvSpPr>
              <a:spLocks noChangeArrowheads="1"/>
            </p:cNvSpPr>
            <p:nvPr/>
          </p:nvSpPr>
          <p:spPr bwMode="auto">
            <a:xfrm>
              <a:off x="516" y="978"/>
              <a:ext cx="1127" cy="1180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6" name="Line 75"/>
            <p:cNvSpPr>
              <a:spLocks noChangeShapeType="1"/>
            </p:cNvSpPr>
            <p:nvPr/>
          </p:nvSpPr>
          <p:spPr bwMode="auto">
            <a:xfrm flipV="1">
              <a:off x="1072" y="1300"/>
              <a:ext cx="0" cy="475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7" name="Line 76"/>
            <p:cNvSpPr>
              <a:spLocks noChangeShapeType="1"/>
            </p:cNvSpPr>
            <p:nvPr/>
          </p:nvSpPr>
          <p:spPr bwMode="auto">
            <a:xfrm>
              <a:off x="832" y="1295"/>
              <a:ext cx="479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8" name="Oval 78"/>
            <p:cNvSpPr>
              <a:spLocks noChangeArrowheads="1"/>
            </p:cNvSpPr>
            <p:nvPr/>
          </p:nvSpPr>
          <p:spPr bwMode="auto">
            <a:xfrm>
              <a:off x="2596" y="952"/>
              <a:ext cx="1127" cy="1178"/>
            </a:xfrm>
            <a:prstGeom prst="ellipse">
              <a:avLst/>
            </a:prstGeom>
            <a:noFill/>
            <a:ln w="25399">
              <a:solidFill>
                <a:schemeClr val="bg2"/>
              </a:solidFill>
              <a:prstDash val="dash"/>
              <a:round/>
              <a:headEnd/>
              <a:tailEnd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19" name="Line 80"/>
            <p:cNvSpPr>
              <a:spLocks noChangeShapeType="1"/>
            </p:cNvSpPr>
            <p:nvPr/>
          </p:nvSpPr>
          <p:spPr bwMode="auto">
            <a:xfrm flipV="1">
              <a:off x="3165" y="1297"/>
              <a:ext cx="0" cy="475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sp>
          <p:nvSpPr>
            <p:cNvPr id="37920" name="Line 81"/>
            <p:cNvSpPr>
              <a:spLocks noChangeShapeType="1"/>
            </p:cNvSpPr>
            <p:nvPr/>
          </p:nvSpPr>
          <p:spPr bwMode="auto">
            <a:xfrm>
              <a:off x="2925" y="1292"/>
              <a:ext cx="479" cy="0"/>
            </a:xfrm>
            <a:prstGeom prst="line">
              <a:avLst/>
            </a:prstGeom>
            <a:noFill/>
            <a:ln w="25399">
              <a:solidFill>
                <a:srgbClr val="FF2A35"/>
              </a:solidFill>
              <a:round/>
              <a:headEnd type="none" w="sm" len="sm"/>
              <a:tailEnd type="none" w="sm" len="sm"/>
            </a:ln>
          </p:spPr>
          <p:txBody>
            <a:bodyPr wrap="none" lIns="165629" tIns="82814" rIns="165629" bIns="82814">
              <a:spAutoFit/>
            </a:bodyPr>
            <a:lstStyle/>
            <a:p>
              <a:endParaRPr lang="en-US"/>
            </a:p>
          </p:txBody>
        </p:sp>
        <p:pic>
          <p:nvPicPr>
            <p:cNvPr id="37921" name="Picture 8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39" y="1434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22" name="Text Box 83"/>
            <p:cNvSpPr txBox="1">
              <a:spLocks noChangeArrowheads="1"/>
            </p:cNvSpPr>
            <p:nvPr/>
          </p:nvSpPr>
          <p:spPr bwMode="auto">
            <a:xfrm>
              <a:off x="975" y="1525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R1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7923" name="Picture 8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25" y="1435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24" name="Text Box 85"/>
            <p:cNvSpPr txBox="1">
              <a:spLocks noChangeArrowheads="1"/>
            </p:cNvSpPr>
            <p:nvPr/>
          </p:nvSpPr>
          <p:spPr bwMode="auto">
            <a:xfrm>
              <a:off x="3061" y="1526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R2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7925" name="Text Box 86"/>
            <p:cNvSpPr txBox="1">
              <a:spLocks noChangeArrowheads="1"/>
            </p:cNvSpPr>
            <p:nvPr/>
          </p:nvSpPr>
          <p:spPr bwMode="auto">
            <a:xfrm>
              <a:off x="1423" y="3537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R3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7926" name="Picture 90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14" y="290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27" name="Text Box 91"/>
            <p:cNvSpPr txBox="1">
              <a:spLocks noChangeArrowheads="1"/>
            </p:cNvSpPr>
            <p:nvPr/>
          </p:nvSpPr>
          <p:spPr bwMode="auto">
            <a:xfrm>
              <a:off x="1150" y="2993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R5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7928" name="Picture 9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59" y="290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29" name="Text Box 93"/>
            <p:cNvSpPr txBox="1">
              <a:spLocks noChangeArrowheads="1"/>
            </p:cNvSpPr>
            <p:nvPr/>
          </p:nvSpPr>
          <p:spPr bwMode="auto">
            <a:xfrm>
              <a:off x="1695" y="2993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R4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7930" name="Picture 9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6" y="2432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31" name="Text Box 99"/>
            <p:cNvSpPr txBox="1">
              <a:spLocks noChangeArrowheads="1"/>
            </p:cNvSpPr>
            <p:nvPr/>
          </p:nvSpPr>
          <p:spPr bwMode="auto">
            <a:xfrm>
              <a:off x="1377" y="2539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Rd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7932" name="Text Box 101"/>
            <p:cNvSpPr txBox="1">
              <a:spLocks noChangeArrowheads="1"/>
            </p:cNvSpPr>
            <p:nvPr/>
          </p:nvSpPr>
          <p:spPr bwMode="auto">
            <a:xfrm>
              <a:off x="2512" y="2540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Ra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7933" name="Picture 102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26" y="1888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34" name="Text Box 103"/>
            <p:cNvSpPr txBox="1">
              <a:spLocks noChangeArrowheads="1"/>
            </p:cNvSpPr>
            <p:nvPr/>
          </p:nvSpPr>
          <p:spPr bwMode="auto">
            <a:xfrm>
              <a:off x="2562" y="1979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Rb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pic>
          <p:nvPicPr>
            <p:cNvPr id="37935" name="Picture 104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47" y="1888"/>
              <a:ext cx="453" cy="23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</p:pic>
        <p:sp>
          <p:nvSpPr>
            <p:cNvPr id="37936" name="Text Box 105"/>
            <p:cNvSpPr txBox="1">
              <a:spLocks noChangeArrowheads="1"/>
            </p:cNvSpPr>
            <p:nvPr/>
          </p:nvSpPr>
          <p:spPr bwMode="auto">
            <a:xfrm>
              <a:off x="1383" y="1979"/>
              <a:ext cx="272" cy="173"/>
            </a:xfrm>
            <a:prstGeom prst="rect">
              <a:avLst/>
            </a:prstGeom>
            <a:noFill/>
            <a:ln w="254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GB" sz="1200" b="0">
                  <a:solidFill>
                    <a:schemeClr val="bg1"/>
                  </a:solidFill>
                  <a:latin typeface="Verdana" pitchFamily="-65" charset="0"/>
                </a:rPr>
                <a:t>Rc</a:t>
              </a:r>
              <a:endParaRPr lang="en-GB" sz="1200" b="0">
                <a:solidFill>
                  <a:schemeClr val="tx2"/>
                </a:solidFill>
                <a:latin typeface="Verdana" pitchFamily="-65" charset="0"/>
              </a:endParaRPr>
            </a:p>
          </p:txBody>
        </p:sp>
        <p:sp>
          <p:nvSpPr>
            <p:cNvPr id="37937" name="Rectangle 107"/>
            <p:cNvSpPr>
              <a:spLocks noChangeArrowheads="1"/>
            </p:cNvSpPr>
            <p:nvPr/>
          </p:nvSpPr>
          <p:spPr bwMode="auto">
            <a:xfrm>
              <a:off x="1234" y="1406"/>
              <a:ext cx="39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IR</a:t>
              </a:r>
            </a:p>
          </p:txBody>
        </p:sp>
        <p:sp>
          <p:nvSpPr>
            <p:cNvPr id="37938" name="Rectangle 108"/>
            <p:cNvSpPr>
              <a:spLocks noChangeArrowheads="1"/>
            </p:cNvSpPr>
            <p:nvPr/>
          </p:nvSpPr>
          <p:spPr bwMode="auto">
            <a:xfrm>
              <a:off x="1649" y="2132"/>
              <a:ext cx="794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ABR/BR</a:t>
              </a:r>
            </a:p>
          </p:txBody>
        </p:sp>
        <p:sp>
          <p:nvSpPr>
            <p:cNvPr id="37939" name="Rectangle 109"/>
            <p:cNvSpPr>
              <a:spLocks noChangeArrowheads="1"/>
            </p:cNvSpPr>
            <p:nvPr/>
          </p:nvSpPr>
          <p:spPr bwMode="auto">
            <a:xfrm>
              <a:off x="2352" y="2736"/>
              <a:ext cx="539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IR/BR</a:t>
              </a:r>
            </a:p>
          </p:txBody>
        </p:sp>
        <p:sp>
          <p:nvSpPr>
            <p:cNvPr id="37940" name="Rectangle 110"/>
            <p:cNvSpPr>
              <a:spLocks noChangeArrowheads="1"/>
            </p:cNvSpPr>
            <p:nvPr/>
          </p:nvSpPr>
          <p:spPr bwMode="auto">
            <a:xfrm>
              <a:off x="301" y="2704"/>
              <a:ext cx="628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ASBR</a:t>
              </a:r>
            </a:p>
          </p:txBody>
        </p:sp>
        <p:sp>
          <p:nvSpPr>
            <p:cNvPr id="37941" name="Freeform 111"/>
            <p:cNvSpPr>
              <a:spLocks/>
            </p:cNvSpPr>
            <p:nvPr/>
          </p:nvSpPr>
          <p:spPr bwMode="auto">
            <a:xfrm>
              <a:off x="340" y="3022"/>
              <a:ext cx="726" cy="45"/>
            </a:xfrm>
            <a:custGeom>
              <a:avLst/>
              <a:gdLst>
                <a:gd name="T0" fmla="*/ 0 w 1053"/>
                <a:gd name="T1" fmla="*/ 0 h 48"/>
                <a:gd name="T2" fmla="*/ 260 w 1053"/>
                <a:gd name="T3" fmla="*/ 0 h 48"/>
                <a:gd name="T4" fmla="*/ 239 w 1053"/>
                <a:gd name="T5" fmla="*/ 41 h 48"/>
                <a:gd name="T6" fmla="*/ 500 w 1053"/>
                <a:gd name="T7" fmla="*/ 41 h 4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3"/>
                <a:gd name="T13" fmla="*/ 0 h 48"/>
                <a:gd name="T14" fmla="*/ 1053 w 1053"/>
                <a:gd name="T15" fmla="*/ 48 h 4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3" h="48">
                  <a:moveTo>
                    <a:pt x="0" y="0"/>
                  </a:moveTo>
                  <a:lnTo>
                    <a:pt x="547" y="0"/>
                  </a:lnTo>
                  <a:lnTo>
                    <a:pt x="504" y="47"/>
                  </a:lnTo>
                  <a:lnTo>
                    <a:pt x="1052" y="47"/>
                  </a:lnTo>
                </a:path>
              </a:pathLst>
            </a:custGeom>
            <a:noFill/>
            <a:ln w="25399" cap="rnd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lIns="184190" tIns="90290" rIns="184190" bIns="90290">
              <a:spAutoFit/>
            </a:bodyPr>
            <a:lstStyle/>
            <a:p>
              <a:endParaRPr lang="en-US"/>
            </a:p>
          </p:txBody>
        </p:sp>
        <p:sp>
          <p:nvSpPr>
            <p:cNvPr id="37942" name="Rectangle 112"/>
            <p:cNvSpPr>
              <a:spLocks noChangeArrowheads="1"/>
            </p:cNvSpPr>
            <p:nvPr/>
          </p:nvSpPr>
          <p:spPr bwMode="auto">
            <a:xfrm>
              <a:off x="100" y="3067"/>
              <a:ext cx="851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sz="1300" b="0">
                  <a:latin typeface="Verdana" pitchFamily="-65" charset="0"/>
                </a:rPr>
                <a:t>To other AS</a:t>
              </a:r>
            </a:p>
          </p:txBody>
        </p:sp>
        <p:sp>
          <p:nvSpPr>
            <p:cNvPr id="37943" name="Rectangle 113"/>
            <p:cNvSpPr>
              <a:spLocks noChangeArrowheads="1"/>
            </p:cNvSpPr>
            <p:nvPr/>
          </p:nvSpPr>
          <p:spPr bwMode="auto">
            <a:xfrm>
              <a:off x="3326" y="1389"/>
              <a:ext cx="393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b="0">
                  <a:latin typeface="Verdana" pitchFamily="-65" charset="0"/>
                </a:rPr>
                <a:t>IR</a:t>
              </a:r>
            </a:p>
          </p:txBody>
        </p:sp>
        <p:sp>
          <p:nvSpPr>
            <p:cNvPr id="37944" name="Rectangle 114"/>
            <p:cNvSpPr>
              <a:spLocks noChangeArrowheads="1"/>
            </p:cNvSpPr>
            <p:nvPr/>
          </p:nvSpPr>
          <p:spPr bwMode="auto">
            <a:xfrm>
              <a:off x="969" y="3339"/>
              <a:ext cx="457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050" tIns="44633" rIns="91050" bIns="44633">
              <a:spAutoFit/>
            </a:bodyPr>
            <a:lstStyle/>
            <a:p>
              <a:pPr algn="ctr" defTabSz="790575"/>
              <a:r>
                <a:rPr lang="en-GB" sz="1300" b="0">
                  <a:latin typeface="Verdana" pitchFamily="-65" charset="0"/>
                </a:rPr>
                <a:t>Area 1</a:t>
              </a:r>
            </a:p>
          </p:txBody>
        </p:sp>
        <p:sp>
          <p:nvSpPr>
            <p:cNvPr id="37945" name="Rectangle 115"/>
            <p:cNvSpPr>
              <a:spLocks noChangeArrowheads="1"/>
            </p:cNvSpPr>
            <p:nvPr/>
          </p:nvSpPr>
          <p:spPr bwMode="auto">
            <a:xfrm>
              <a:off x="1992" y="2341"/>
              <a:ext cx="57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r" defTabSz="790575"/>
              <a:r>
                <a:rPr lang="en-GB" sz="1300" b="0">
                  <a:latin typeface="Verdana" pitchFamily="-65" charset="0"/>
                </a:rPr>
                <a:t>Area 0</a:t>
              </a:r>
            </a:p>
          </p:txBody>
        </p:sp>
        <p:sp>
          <p:nvSpPr>
            <p:cNvPr id="37946" name="Rectangle 116"/>
            <p:cNvSpPr>
              <a:spLocks noChangeArrowheads="1"/>
            </p:cNvSpPr>
            <p:nvPr/>
          </p:nvSpPr>
          <p:spPr bwMode="auto">
            <a:xfrm>
              <a:off x="736" y="1797"/>
              <a:ext cx="57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sz="1300" b="0">
                  <a:latin typeface="Verdana" pitchFamily="-65" charset="0"/>
                </a:rPr>
                <a:t>Area 2</a:t>
              </a:r>
            </a:p>
          </p:txBody>
        </p:sp>
        <p:sp>
          <p:nvSpPr>
            <p:cNvPr id="37947" name="Rectangle 117"/>
            <p:cNvSpPr>
              <a:spLocks noChangeArrowheads="1"/>
            </p:cNvSpPr>
            <p:nvPr/>
          </p:nvSpPr>
          <p:spPr bwMode="auto">
            <a:xfrm>
              <a:off x="2913" y="1797"/>
              <a:ext cx="575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4190" tIns="90290" rIns="184190" bIns="90290">
              <a:spAutoFit/>
            </a:bodyPr>
            <a:lstStyle/>
            <a:p>
              <a:pPr algn="ctr" defTabSz="790575"/>
              <a:r>
                <a:rPr lang="en-GB" sz="1300" b="0">
                  <a:latin typeface="Verdana" pitchFamily="-65" charset="0"/>
                </a:rPr>
                <a:t>Area 3</a:t>
              </a:r>
            </a:p>
          </p:txBody>
        </p:sp>
      </p:grpSp>
      <p:sp>
        <p:nvSpPr>
          <p:cNvPr id="37895" name="Line 119"/>
          <p:cNvSpPr>
            <a:spLocks noChangeShapeType="1"/>
          </p:cNvSpPr>
          <p:nvPr/>
        </p:nvSpPr>
        <p:spPr bwMode="auto">
          <a:xfrm flipH="1">
            <a:off x="2627313" y="3789363"/>
            <a:ext cx="215900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896" name="Line 120"/>
          <p:cNvSpPr>
            <a:spLocks noChangeShapeType="1"/>
          </p:cNvSpPr>
          <p:nvPr/>
        </p:nvSpPr>
        <p:spPr bwMode="auto">
          <a:xfrm flipH="1" flipV="1">
            <a:off x="2627313" y="3357563"/>
            <a:ext cx="144462" cy="142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Line 121"/>
          <p:cNvSpPr>
            <a:spLocks noChangeShapeType="1"/>
          </p:cNvSpPr>
          <p:nvPr/>
        </p:nvSpPr>
        <p:spPr bwMode="auto">
          <a:xfrm flipV="1">
            <a:off x="3708400" y="3357563"/>
            <a:ext cx="287338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2AFF8F"/>
      </a:accent1>
      <a:accent2>
        <a:srgbClr val="FF2A35"/>
      </a:accent2>
      <a:accent3>
        <a:srgbClr val="FFFFFF"/>
      </a:accent3>
      <a:accent4>
        <a:srgbClr val="000000"/>
      </a:accent4>
      <a:accent5>
        <a:srgbClr val="ACFFC6"/>
      </a:accent5>
      <a:accent6>
        <a:srgbClr val="E7252F"/>
      </a:accent6>
      <a:hlink>
        <a:srgbClr val="FFFFFF"/>
      </a:hlink>
      <a:folHlink>
        <a:srgbClr val="FFE59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69</Pages>
  <Words>1916</Words>
  <Application>Microsoft Macintosh PowerPoint</Application>
  <PresentationFormat>On-screen Show (4:3)</PresentationFormat>
  <Paragraphs>756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ＭＳ Ｐゴシック</vt:lpstr>
      <vt:lpstr>Calibri</vt:lpstr>
      <vt:lpstr>Times New Roman</vt:lpstr>
      <vt:lpstr>Verdana</vt:lpstr>
      <vt:lpstr>Wingdings</vt:lpstr>
      <vt:lpstr>Courier New</vt:lpstr>
      <vt:lpstr>Office Theme</vt:lpstr>
      <vt:lpstr>OSPF</vt:lpstr>
      <vt:lpstr>Link State</vt:lpstr>
      <vt:lpstr>Link State Routing</vt:lpstr>
      <vt:lpstr>Low Bandwidth Utilisation</vt:lpstr>
      <vt:lpstr>Fast Convergence</vt:lpstr>
      <vt:lpstr>Fast Convergence</vt:lpstr>
      <vt:lpstr>OSPF Areas</vt:lpstr>
      <vt:lpstr>Virtual Links between OSPF Areas</vt:lpstr>
      <vt:lpstr>Classification of Routers</vt:lpstr>
      <vt:lpstr>OSPF Route Types</vt:lpstr>
      <vt:lpstr>External Routes</vt:lpstr>
      <vt:lpstr>External Routes</vt:lpstr>
      <vt:lpstr>External Routes</vt:lpstr>
      <vt:lpstr>Topology/Link State Database</vt:lpstr>
      <vt:lpstr>The Hello Protocol</vt:lpstr>
      <vt:lpstr>The Hello Packet</vt:lpstr>
      <vt:lpstr>Designated Router</vt:lpstr>
      <vt:lpstr>Designated Router by Priority</vt:lpstr>
      <vt:lpstr>Neighbouring States</vt:lpstr>
      <vt:lpstr>Neighbouring States</vt:lpstr>
      <vt:lpstr>When to Become Adjacent</vt:lpstr>
      <vt:lpstr>LSAs Propagate Along Adjacencies</vt:lpstr>
      <vt:lpstr>Broadcast Networks</vt:lpstr>
      <vt:lpstr>Routing Protocol Packets</vt:lpstr>
      <vt:lpstr>Different Types of LSAs</vt:lpstr>
      <vt:lpstr>Router LSA (Type 1)</vt:lpstr>
      <vt:lpstr>Network LSA (Type 2)</vt:lpstr>
      <vt:lpstr>Summary LSA (Type 3 and 4)</vt:lpstr>
      <vt:lpstr>External LSA (Type 5 and 7)</vt:lpstr>
      <vt:lpstr>Inter-Area Route Summarisation</vt:lpstr>
      <vt:lpstr>No Summarisation</vt:lpstr>
      <vt:lpstr>With Summarisation</vt:lpstr>
      <vt:lpstr>No Summarisation</vt:lpstr>
      <vt:lpstr>With Summarisation</vt:lpstr>
      <vt:lpstr>Types of Areas</vt:lpstr>
      <vt:lpstr>Regular Area (Not a Stub)</vt:lpstr>
      <vt:lpstr>Normal Stub Area</vt:lpstr>
      <vt:lpstr>Totally Stubby Area</vt:lpstr>
      <vt:lpstr>Not-So-Stubby Area</vt:lpstr>
      <vt:lpstr>ISP Use of Areas</vt:lpstr>
      <vt:lpstr>Addressing for Areas</vt:lpstr>
      <vt:lpstr>Summary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OSPF</dc:title>
  <dc:subject>ISP Training Workshops Asia Pacific</dc:subject>
  <dc:creator>Philip Smith</dc:creator>
  <cp:lastModifiedBy>STUDENT</cp:lastModifiedBy>
  <cp:revision>225</cp:revision>
  <cp:lastPrinted>2011-01-31T08:18:54Z</cp:lastPrinted>
  <dcterms:created xsi:type="dcterms:W3CDTF">2013-02-01T12:06:12Z</dcterms:created>
  <dcterms:modified xsi:type="dcterms:W3CDTF">2022-10-10T06:26:02Z</dcterms:modified>
</cp:coreProperties>
</file>