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3" r:id="rId6"/>
    <p:sldId id="264" r:id="rId7"/>
    <p:sldId id="265"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1BB"/>
    <a:srgbClr val="55B8CE"/>
    <a:srgbClr val="011B45"/>
    <a:srgbClr val="56C6DB"/>
    <a:srgbClr val="0C2B54"/>
    <a:srgbClr val="3C90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1BAC-CB64-99D2-6DCF-A5F3B29F2352}"/>
              </a:ext>
            </a:extLst>
          </p:cNvPr>
          <p:cNvSpPr>
            <a:spLocks noGrp="1"/>
          </p:cNvSpPr>
          <p:nvPr>
            <p:ph type="ctrTitle"/>
          </p:nvPr>
        </p:nvSpPr>
        <p:spPr>
          <a:xfrm>
            <a:off x="1876424" y="1533833"/>
            <a:ext cx="9645445" cy="2006776"/>
          </a:xfrm>
        </p:spPr>
        <p:txBody>
          <a:bodyPr>
            <a:normAutofit/>
          </a:bodyPr>
          <a:lstStyle/>
          <a:p>
            <a:pPr algn="ctr"/>
            <a:r>
              <a:rPr lang="en-US" sz="9600" dirty="0"/>
              <a:t>pollen g</a:t>
            </a:r>
            <a:r>
              <a:rPr lang="en-US" sz="8800" dirty="0"/>
              <a:t>rains</a:t>
            </a:r>
            <a:endParaRPr lang="en-IN" sz="8800" dirty="0"/>
          </a:p>
        </p:txBody>
      </p:sp>
      <p:sp>
        <p:nvSpPr>
          <p:cNvPr id="3" name="Subtitle 2">
            <a:extLst>
              <a:ext uri="{FF2B5EF4-FFF2-40B4-BE49-F238E27FC236}">
                <a16:creationId xmlns:a16="http://schemas.microsoft.com/office/drawing/2014/main" id="{9E31005B-C8AA-5BDA-E731-1297D0D087C9}"/>
              </a:ext>
            </a:extLst>
          </p:cNvPr>
          <p:cNvSpPr>
            <a:spLocks noGrp="1"/>
          </p:cNvSpPr>
          <p:nvPr>
            <p:ph type="subTitle" idx="1"/>
          </p:nvPr>
        </p:nvSpPr>
        <p:spPr>
          <a:xfrm flipV="1">
            <a:off x="1876424" y="6812280"/>
            <a:ext cx="8791575" cy="45719"/>
          </a:xfrm>
        </p:spPr>
        <p:txBody>
          <a:bodyPr>
            <a:normAutofit fontScale="25000" lnSpcReduction="20000"/>
          </a:bodyPr>
          <a:lstStyle/>
          <a:p>
            <a:endParaRPr lang="en-IN" dirty="0"/>
          </a:p>
        </p:txBody>
      </p:sp>
      <p:sp>
        <p:nvSpPr>
          <p:cNvPr id="4" name="TextBox 3">
            <a:extLst>
              <a:ext uri="{FF2B5EF4-FFF2-40B4-BE49-F238E27FC236}">
                <a16:creationId xmlns:a16="http://schemas.microsoft.com/office/drawing/2014/main" id="{B5F3EF9C-8874-577B-3B36-F9D922FC2DBA}"/>
              </a:ext>
            </a:extLst>
          </p:cNvPr>
          <p:cNvSpPr txBox="1"/>
          <p:nvPr/>
        </p:nvSpPr>
        <p:spPr>
          <a:xfrm>
            <a:off x="7690533" y="4370830"/>
            <a:ext cx="4398264" cy="1754326"/>
          </a:xfrm>
          <a:prstGeom prst="rect">
            <a:avLst/>
          </a:prstGeom>
          <a:gradFill>
            <a:gsLst>
              <a:gs pos="0">
                <a:srgbClr val="56C6DB">
                  <a:alpha val="0"/>
                </a:srgbClr>
              </a:gs>
              <a:gs pos="98000">
                <a:srgbClr val="011B45"/>
              </a:gs>
              <a:gs pos="58000">
                <a:srgbClr val="55B8CE"/>
              </a:gs>
            </a:gsLst>
            <a:lin ang="4800000" scaled="0"/>
          </a:gradFill>
          <a:effectLst>
            <a:glow>
              <a:schemeClr val="accent5">
                <a:satMod val="175000"/>
              </a:schemeClr>
            </a:glow>
            <a:softEdge rad="0"/>
          </a:effectLst>
        </p:spPr>
        <p:txBody>
          <a:bodyPr wrap="square" rtlCol="0">
            <a:spAutoFit/>
          </a:bodyPr>
          <a:lstStyle/>
          <a:p>
            <a:pPr algn="ctr" fontAlgn="base"/>
            <a:r>
              <a:rPr lang="en-IN" sz="2800" b="1" dirty="0"/>
              <a:t>Team Members</a:t>
            </a:r>
          </a:p>
          <a:p>
            <a:pPr marL="342900" indent="-342900" fontAlgn="base">
              <a:buFont typeface="Arial" panose="020B0604020202020204" pitchFamily="34" charset="0"/>
              <a:buChar char="•"/>
            </a:pPr>
            <a:r>
              <a:rPr lang="en-IN" sz="2000" i="1" dirty="0"/>
              <a:t>Adapa Madhurima</a:t>
            </a:r>
          </a:p>
          <a:p>
            <a:pPr marL="342900" lvl="0" indent="-342900" fontAlgn="base">
              <a:buFont typeface="Arial" panose="020B0604020202020204" pitchFamily="34" charset="0"/>
              <a:buChar char="•"/>
            </a:pPr>
            <a:r>
              <a:rPr lang="en-IN" sz="2000" i="1" dirty="0"/>
              <a:t>Chopparapu </a:t>
            </a:r>
            <a:r>
              <a:rPr lang="en-IN" sz="2000" i="1" dirty="0" err="1"/>
              <a:t>Showriraju</a:t>
            </a:r>
            <a:endParaRPr lang="en-IN" sz="2000" i="1" dirty="0"/>
          </a:p>
          <a:p>
            <a:pPr marL="342900" lvl="0" indent="-342900" fontAlgn="base">
              <a:buFont typeface="Arial" panose="020B0604020202020204" pitchFamily="34" charset="0"/>
              <a:buChar char="•"/>
            </a:pPr>
            <a:r>
              <a:rPr lang="en-IN" sz="2000" i="1" dirty="0" err="1"/>
              <a:t>Bantrothu</a:t>
            </a:r>
            <a:r>
              <a:rPr lang="en-IN" sz="2000" i="1" dirty="0"/>
              <a:t> Seshadri Naidu</a:t>
            </a:r>
          </a:p>
          <a:p>
            <a:pPr marL="342900" indent="-342900">
              <a:buFont typeface="Arial" panose="020B0604020202020204" pitchFamily="34" charset="0"/>
              <a:buChar char="•"/>
            </a:pPr>
            <a:r>
              <a:rPr lang="en-IN" sz="2000" i="1" dirty="0"/>
              <a:t>A Sai Santhosh</a:t>
            </a:r>
          </a:p>
        </p:txBody>
      </p:sp>
    </p:spTree>
    <p:extLst>
      <p:ext uri="{BB962C8B-B14F-4D97-AF65-F5344CB8AC3E}">
        <p14:creationId xmlns:p14="http://schemas.microsoft.com/office/powerpoint/2010/main" val="149254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3081-B115-CF04-8149-0F2D874415AD}"/>
              </a:ext>
            </a:extLst>
          </p:cNvPr>
          <p:cNvSpPr>
            <a:spLocks noGrp="1"/>
          </p:cNvSpPr>
          <p:nvPr>
            <p:ph type="ctrTitle"/>
          </p:nvPr>
        </p:nvSpPr>
        <p:spPr>
          <a:xfrm>
            <a:off x="2326105" y="417096"/>
            <a:ext cx="9256295" cy="962526"/>
          </a:xfrm>
        </p:spPr>
        <p:txBody>
          <a:bodyPr/>
          <a:lstStyle/>
          <a:p>
            <a:pPr algn="ctr"/>
            <a:r>
              <a:rPr lang="en-US" dirty="0"/>
              <a:t>Case study</a:t>
            </a:r>
            <a:endParaRPr lang="en-IN" dirty="0"/>
          </a:p>
        </p:txBody>
      </p:sp>
      <p:sp>
        <p:nvSpPr>
          <p:cNvPr id="3" name="Subtitle 2">
            <a:extLst>
              <a:ext uri="{FF2B5EF4-FFF2-40B4-BE49-F238E27FC236}">
                <a16:creationId xmlns:a16="http://schemas.microsoft.com/office/drawing/2014/main" id="{4E576AC5-8202-EF74-73F0-44DD2037EA26}"/>
              </a:ext>
            </a:extLst>
          </p:cNvPr>
          <p:cNvSpPr>
            <a:spLocks noGrp="1"/>
          </p:cNvSpPr>
          <p:nvPr>
            <p:ph type="subTitle" idx="1"/>
          </p:nvPr>
        </p:nvSpPr>
        <p:spPr>
          <a:xfrm>
            <a:off x="1876424" y="1572126"/>
            <a:ext cx="9914523" cy="4868778"/>
          </a:xfrm>
        </p:spPr>
        <p:txBody>
          <a:bodyPr/>
          <a:lstStyle/>
          <a:p>
            <a:r>
              <a:rPr lang="en-US" b="0" i="0" dirty="0">
                <a:solidFill>
                  <a:srgbClr val="001D35"/>
                </a:solidFill>
                <a:effectLst/>
                <a:latin typeface="Google Sans"/>
              </a:rPr>
              <a:t>pollen grains, despite their microscopic size, offer a wealth of information in various fields, from forensic science to ecology and even agriculture. Case studies demonstrate their utility in identifying locations, linking suspects to crime scenes, and understanding past climates. Forensic palynology, in particular, utilizes pollen's unique characteristics to analyze trace evidence and aid in criminal investigations. </a:t>
            </a:r>
            <a:endParaRPr lang="en-IN" dirty="0"/>
          </a:p>
        </p:txBody>
      </p:sp>
    </p:spTree>
    <p:extLst>
      <p:ext uri="{BB962C8B-B14F-4D97-AF65-F5344CB8AC3E}">
        <p14:creationId xmlns:p14="http://schemas.microsoft.com/office/powerpoint/2010/main" val="171793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5346-85D2-AABB-DEA2-C500C0EEA60C}"/>
              </a:ext>
            </a:extLst>
          </p:cNvPr>
          <p:cNvSpPr>
            <a:spLocks noGrp="1"/>
          </p:cNvSpPr>
          <p:nvPr>
            <p:ph type="ctrTitle"/>
          </p:nvPr>
        </p:nvSpPr>
        <p:spPr>
          <a:xfrm>
            <a:off x="1876424" y="256674"/>
            <a:ext cx="9946608" cy="1171073"/>
          </a:xfrm>
        </p:spPr>
        <p:txBody>
          <a:bodyPr/>
          <a:lstStyle/>
          <a:p>
            <a:pPr algn="ctr"/>
            <a:r>
              <a:rPr lang="en-US" dirty="0"/>
              <a:t>conclusion</a:t>
            </a:r>
            <a:endParaRPr lang="en-IN" dirty="0"/>
          </a:p>
        </p:txBody>
      </p:sp>
      <p:sp>
        <p:nvSpPr>
          <p:cNvPr id="3" name="Subtitle 2">
            <a:extLst>
              <a:ext uri="{FF2B5EF4-FFF2-40B4-BE49-F238E27FC236}">
                <a16:creationId xmlns:a16="http://schemas.microsoft.com/office/drawing/2014/main" id="{AAC2907F-C695-637F-A6D2-2237832D36D0}"/>
              </a:ext>
            </a:extLst>
          </p:cNvPr>
          <p:cNvSpPr>
            <a:spLocks noGrp="1"/>
          </p:cNvSpPr>
          <p:nvPr>
            <p:ph type="subTitle" idx="1"/>
          </p:nvPr>
        </p:nvSpPr>
        <p:spPr>
          <a:xfrm>
            <a:off x="1876424" y="1652337"/>
            <a:ext cx="9946608" cy="4828674"/>
          </a:xfrm>
        </p:spPr>
        <p:txBody>
          <a:bodyPr/>
          <a:lstStyle/>
          <a:p>
            <a:r>
              <a:rPr lang="en-US" b="0" i="0" dirty="0">
                <a:solidFill>
                  <a:srgbClr val="001D35"/>
                </a:solidFill>
                <a:effectLst/>
                <a:latin typeface="Google Sans"/>
              </a:rPr>
              <a:t>Pollen grains are microscopic structures that are essential for plant reproduction. They carry the male gametes (sperm cells) and are crucial for pollination, the process of transferring pollen to the female part of the flower, which leads to fertilization and seed formation. Pollen grains are produced in the anther of a flower and are dispersed by various agents like wind, water, insects, and other animals. The outer layer of the pollen grain, called the exine, is highly resistant to decay, which allows pollen to be preserved in the fossil record and studied by scientists. </a:t>
            </a:r>
            <a:endParaRPr lang="en-IN" dirty="0"/>
          </a:p>
        </p:txBody>
      </p:sp>
    </p:spTree>
    <p:extLst>
      <p:ext uri="{BB962C8B-B14F-4D97-AF65-F5344CB8AC3E}">
        <p14:creationId xmlns:p14="http://schemas.microsoft.com/office/powerpoint/2010/main" val="116021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F0E5-F031-1D7D-3CCF-DD624735C53C}"/>
              </a:ext>
            </a:extLst>
          </p:cNvPr>
          <p:cNvSpPr>
            <a:spLocks noGrp="1"/>
          </p:cNvSpPr>
          <p:nvPr>
            <p:ph type="ctrTitle"/>
          </p:nvPr>
        </p:nvSpPr>
        <p:spPr>
          <a:xfrm>
            <a:off x="2330245" y="275304"/>
            <a:ext cx="9576620" cy="963562"/>
          </a:xfrm>
        </p:spPr>
        <p:txBody>
          <a:bodyPr>
            <a:normAutofit fontScale="90000"/>
          </a:bodyPr>
          <a:lstStyle/>
          <a:p>
            <a:pPr algn="ctr"/>
            <a:r>
              <a:rPr lang="en-US" sz="6600" dirty="0"/>
              <a:t>introduction</a:t>
            </a:r>
            <a:endParaRPr lang="en-IN" sz="6600" dirty="0"/>
          </a:p>
        </p:txBody>
      </p:sp>
      <p:sp>
        <p:nvSpPr>
          <p:cNvPr id="3" name="Subtitle 2">
            <a:extLst>
              <a:ext uri="{FF2B5EF4-FFF2-40B4-BE49-F238E27FC236}">
                <a16:creationId xmlns:a16="http://schemas.microsoft.com/office/drawing/2014/main" id="{755C8F54-DABF-CC02-2A68-03044C5DE45B}"/>
              </a:ext>
            </a:extLst>
          </p:cNvPr>
          <p:cNvSpPr>
            <a:spLocks noGrp="1"/>
          </p:cNvSpPr>
          <p:nvPr>
            <p:ph type="subTitle" idx="1"/>
          </p:nvPr>
        </p:nvSpPr>
        <p:spPr>
          <a:xfrm>
            <a:off x="2054940" y="1238867"/>
            <a:ext cx="9960079" cy="5343830"/>
          </a:xfrm>
        </p:spPr>
        <p:txBody>
          <a:bodyPr>
            <a:normAutofit/>
          </a:bodyPr>
          <a:lstStyle/>
          <a:p>
            <a:r>
              <a:rPr lang="en-US" sz="2400" b="0" i="0" dirty="0">
                <a:solidFill>
                  <a:srgbClr val="001D35"/>
                </a:solidFill>
                <a:effectLst/>
                <a:latin typeface="Google Sans"/>
              </a:rPr>
              <a:t>Pollen grains are microscopic structures produced by flowering and cone-bearing plants that carry the male reproductive cells (sperm cells). They are essential for plant reproduction as they facilitate pollination, the transfer of the male reproductive material to the female part of the flower. Pollen grains are incredibly tiny, often requiring magnification to be seen in detail, and their study is known as palynology. </a:t>
            </a:r>
            <a:endParaRPr lang="en-IN" sz="2400" dirty="0"/>
          </a:p>
        </p:txBody>
      </p:sp>
      <p:pic>
        <p:nvPicPr>
          <p:cNvPr id="2050" name="Picture 2" descr="Pollen Grain Definition and Examples - Biology Online Dictionary">
            <a:extLst>
              <a:ext uri="{FF2B5EF4-FFF2-40B4-BE49-F238E27FC236}">
                <a16:creationId xmlns:a16="http://schemas.microsoft.com/office/drawing/2014/main" id="{CC998AE8-132A-5BC3-88C2-B194253BF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135" y="4188542"/>
            <a:ext cx="4001729" cy="251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15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6B06-B8D2-1AB8-5847-5924492CDF11}"/>
              </a:ext>
            </a:extLst>
          </p:cNvPr>
          <p:cNvSpPr>
            <a:spLocks noGrp="1"/>
          </p:cNvSpPr>
          <p:nvPr>
            <p:ph type="ctrTitle"/>
          </p:nvPr>
        </p:nvSpPr>
        <p:spPr>
          <a:xfrm>
            <a:off x="2428568" y="88490"/>
            <a:ext cx="8937522" cy="1238865"/>
          </a:xfrm>
        </p:spPr>
        <p:txBody>
          <a:bodyPr>
            <a:normAutofit/>
          </a:bodyPr>
          <a:lstStyle/>
          <a:p>
            <a:pPr algn="ctr"/>
            <a:r>
              <a:rPr lang="en-US" sz="6600" dirty="0"/>
              <a:t>contents</a:t>
            </a:r>
            <a:endParaRPr lang="en-IN" sz="6600" dirty="0"/>
          </a:p>
        </p:txBody>
      </p:sp>
      <p:sp>
        <p:nvSpPr>
          <p:cNvPr id="3" name="Subtitle 2">
            <a:extLst>
              <a:ext uri="{FF2B5EF4-FFF2-40B4-BE49-F238E27FC236}">
                <a16:creationId xmlns:a16="http://schemas.microsoft.com/office/drawing/2014/main" id="{52FDADBA-FDEE-CC29-B762-2B74238000A9}"/>
              </a:ext>
            </a:extLst>
          </p:cNvPr>
          <p:cNvSpPr>
            <a:spLocks noGrp="1"/>
          </p:cNvSpPr>
          <p:nvPr>
            <p:ph type="subTitle" idx="1"/>
          </p:nvPr>
        </p:nvSpPr>
        <p:spPr>
          <a:xfrm>
            <a:off x="2574515" y="1553497"/>
            <a:ext cx="9037382" cy="5073445"/>
          </a:xfrm>
        </p:spPr>
        <p:txBody>
          <a:bodyPr/>
          <a:lstStyle/>
          <a:p>
            <a:pPr marL="342900" indent="-342900">
              <a:buFont typeface="Wingdings" panose="05000000000000000000" pitchFamily="2" charset="2"/>
              <a:buChar char="q"/>
            </a:pPr>
            <a:r>
              <a:rPr lang="en-US" dirty="0"/>
              <a:t>What are pollen grains</a:t>
            </a:r>
          </a:p>
          <a:p>
            <a:pPr marL="342900" indent="-342900">
              <a:buFont typeface="Wingdings" panose="05000000000000000000" pitchFamily="2" charset="2"/>
              <a:buChar char="q"/>
            </a:pPr>
            <a:r>
              <a:rPr lang="en-US" dirty="0"/>
              <a:t>Formation</a:t>
            </a:r>
          </a:p>
          <a:p>
            <a:pPr marL="342900" indent="-342900">
              <a:buFont typeface="Wingdings" panose="05000000000000000000" pitchFamily="2" charset="2"/>
              <a:buChar char="q"/>
            </a:pPr>
            <a:r>
              <a:rPr lang="en-US" dirty="0"/>
              <a:t>Structure</a:t>
            </a:r>
          </a:p>
          <a:p>
            <a:pPr marL="342900" indent="-342900">
              <a:buFont typeface="Wingdings" panose="05000000000000000000" pitchFamily="2" charset="2"/>
              <a:buChar char="q"/>
            </a:pPr>
            <a:r>
              <a:rPr lang="en-US" dirty="0"/>
              <a:t>Function of pollen grains</a:t>
            </a:r>
          </a:p>
          <a:p>
            <a:pPr marL="342900" indent="-342900">
              <a:buFont typeface="Wingdings" panose="05000000000000000000" pitchFamily="2" charset="2"/>
              <a:buChar char="q"/>
            </a:pPr>
            <a:r>
              <a:rPr lang="en-US" dirty="0" err="1"/>
              <a:t>Specturm</a:t>
            </a:r>
            <a:r>
              <a:rPr lang="en-US" dirty="0"/>
              <a:t> of possible pollen types</a:t>
            </a:r>
          </a:p>
          <a:p>
            <a:pPr marL="342900" indent="-342900">
              <a:buFont typeface="Wingdings" panose="05000000000000000000" pitchFamily="2" charset="2"/>
              <a:buChar char="q"/>
            </a:pPr>
            <a:r>
              <a:rPr lang="en-US" dirty="0"/>
              <a:t>Pollination</a:t>
            </a:r>
          </a:p>
          <a:p>
            <a:pPr marL="342900" indent="-342900">
              <a:buFont typeface="Wingdings" panose="05000000000000000000" pitchFamily="2" charset="2"/>
              <a:buChar char="q"/>
            </a:pPr>
            <a:r>
              <a:rPr lang="en-US" dirty="0"/>
              <a:t>forensic</a:t>
            </a:r>
          </a:p>
          <a:p>
            <a:pPr marL="342900" indent="-342900">
              <a:buFont typeface="Wingdings" panose="05000000000000000000" pitchFamily="2" charset="2"/>
              <a:buChar char="q"/>
            </a:pPr>
            <a:r>
              <a:rPr lang="en-US" dirty="0"/>
              <a:t>Case study</a:t>
            </a:r>
          </a:p>
          <a:p>
            <a:pPr marL="342900" indent="-342900">
              <a:buFont typeface="Wingdings" panose="05000000000000000000" pitchFamily="2" charset="2"/>
              <a:buChar char="q"/>
            </a:pPr>
            <a:r>
              <a:rPr lang="en-US" dirty="0"/>
              <a:t>references</a:t>
            </a:r>
            <a:endParaRPr lang="en-IN" dirty="0"/>
          </a:p>
        </p:txBody>
      </p:sp>
    </p:spTree>
    <p:extLst>
      <p:ext uri="{BB962C8B-B14F-4D97-AF65-F5344CB8AC3E}">
        <p14:creationId xmlns:p14="http://schemas.microsoft.com/office/powerpoint/2010/main" val="111266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0FD5-ED88-B9CD-9AAF-63B7BB40B9FE}"/>
              </a:ext>
            </a:extLst>
          </p:cNvPr>
          <p:cNvSpPr>
            <a:spLocks noGrp="1"/>
          </p:cNvSpPr>
          <p:nvPr>
            <p:ph type="ctrTitle"/>
          </p:nvPr>
        </p:nvSpPr>
        <p:spPr>
          <a:xfrm>
            <a:off x="2422358" y="449179"/>
            <a:ext cx="9512968" cy="1151021"/>
          </a:xfrm>
        </p:spPr>
        <p:txBody>
          <a:bodyPr/>
          <a:lstStyle/>
          <a:p>
            <a:pPr algn="ctr"/>
            <a:r>
              <a:rPr lang="en-US" dirty="0"/>
              <a:t>What is pollen grains</a:t>
            </a:r>
            <a:endParaRPr lang="en-IN" dirty="0"/>
          </a:p>
        </p:txBody>
      </p:sp>
      <p:sp>
        <p:nvSpPr>
          <p:cNvPr id="3" name="Subtitle 2">
            <a:extLst>
              <a:ext uri="{FF2B5EF4-FFF2-40B4-BE49-F238E27FC236}">
                <a16:creationId xmlns:a16="http://schemas.microsoft.com/office/drawing/2014/main" id="{318286A8-E219-987E-E297-08DCBC3B4CD2}"/>
              </a:ext>
            </a:extLst>
          </p:cNvPr>
          <p:cNvSpPr>
            <a:spLocks noGrp="1"/>
          </p:cNvSpPr>
          <p:nvPr>
            <p:ph type="subTitle" idx="1"/>
          </p:nvPr>
        </p:nvSpPr>
        <p:spPr>
          <a:xfrm>
            <a:off x="2005263" y="1755316"/>
            <a:ext cx="9721515" cy="3632762"/>
          </a:xfrm>
        </p:spPr>
        <p:txBody>
          <a:bodyPr/>
          <a:lstStyle/>
          <a:p>
            <a:pPr marL="342900" indent="-342900">
              <a:buFont typeface="Wingdings" panose="05000000000000000000" pitchFamily="2" charset="2"/>
              <a:buChar char="q"/>
            </a:pPr>
            <a:r>
              <a:rPr lang="en-US" dirty="0"/>
              <a:t> a pollen grains is a microscopic body that</a:t>
            </a:r>
          </a:p>
          <a:p>
            <a:r>
              <a:rPr lang="en-US" dirty="0"/>
              <a:t>       contains the male reproductive cell(sperm cell) </a:t>
            </a:r>
          </a:p>
          <a:p>
            <a:r>
              <a:rPr lang="en-US" dirty="0"/>
              <a:t>         of a plant.</a:t>
            </a:r>
          </a:p>
          <a:p>
            <a:pPr marL="342900" indent="-342900">
              <a:buFont typeface="Wingdings" panose="05000000000000000000" pitchFamily="2" charset="2"/>
              <a:buChar char="q"/>
            </a:pPr>
            <a:r>
              <a:rPr lang="en-US" dirty="0"/>
              <a:t> it is crucial in a plants fertilization process.</a:t>
            </a:r>
            <a:endParaRPr lang="en-IN" dirty="0"/>
          </a:p>
        </p:txBody>
      </p:sp>
      <p:pic>
        <p:nvPicPr>
          <p:cNvPr id="4100" name="Picture 4" descr="The microscopic pollen grains of the past are obtained as fossils. Mention  the characteristics of pollen grains that make it happen.A. Intine is made  up of sporopolleninB. The exine is made up">
            <a:extLst>
              <a:ext uri="{FF2B5EF4-FFF2-40B4-BE49-F238E27FC236}">
                <a16:creationId xmlns:a16="http://schemas.microsoft.com/office/drawing/2014/main" id="{8D4CFFE3-EA89-378F-3B4D-9F6CAD185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085" y="1877961"/>
            <a:ext cx="3146321" cy="244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8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E72F-329B-7B36-756D-B618E7B28096}"/>
              </a:ext>
            </a:extLst>
          </p:cNvPr>
          <p:cNvSpPr>
            <a:spLocks noGrp="1"/>
          </p:cNvSpPr>
          <p:nvPr>
            <p:ph type="ctrTitle"/>
          </p:nvPr>
        </p:nvSpPr>
        <p:spPr>
          <a:xfrm>
            <a:off x="2342146" y="208547"/>
            <a:ext cx="9272337" cy="1128640"/>
          </a:xfrm>
        </p:spPr>
        <p:txBody>
          <a:bodyPr>
            <a:normAutofit/>
          </a:bodyPr>
          <a:lstStyle/>
          <a:p>
            <a:pPr algn="ctr"/>
            <a:r>
              <a:rPr lang="en-US" sz="5400" dirty="0"/>
              <a:t>formation</a:t>
            </a:r>
            <a:endParaRPr lang="en-IN" sz="5400" dirty="0"/>
          </a:p>
        </p:txBody>
      </p:sp>
      <p:sp>
        <p:nvSpPr>
          <p:cNvPr id="3" name="Subtitle 2">
            <a:extLst>
              <a:ext uri="{FF2B5EF4-FFF2-40B4-BE49-F238E27FC236}">
                <a16:creationId xmlns:a16="http://schemas.microsoft.com/office/drawing/2014/main" id="{B3D3D3F9-59BC-078C-7569-AD0C3F9F2D18}"/>
              </a:ext>
            </a:extLst>
          </p:cNvPr>
          <p:cNvSpPr>
            <a:spLocks noGrp="1"/>
          </p:cNvSpPr>
          <p:nvPr>
            <p:ph type="subTitle" idx="1"/>
          </p:nvPr>
        </p:nvSpPr>
        <p:spPr>
          <a:xfrm>
            <a:off x="2342146" y="1184787"/>
            <a:ext cx="8659893" cy="5111739"/>
          </a:xfrm>
        </p:spPr>
        <p:txBody>
          <a:bodyPr/>
          <a:lstStyle/>
          <a:p>
            <a:pPr marL="342900" indent="-342900">
              <a:buFont typeface="Wingdings" panose="05000000000000000000" pitchFamily="2" charset="2"/>
              <a:buChar char="q"/>
            </a:pPr>
            <a:r>
              <a:rPr lang="en-US" dirty="0"/>
              <a:t>In angiosperms , produced by</a:t>
            </a:r>
            <a:r>
              <a:rPr lang="en-IN" dirty="0"/>
              <a:t> the </a:t>
            </a:r>
            <a:r>
              <a:rPr lang="en-IN" dirty="0" err="1"/>
              <a:t>anthres</a:t>
            </a:r>
            <a:r>
              <a:rPr lang="en-IN" dirty="0"/>
              <a:t> of the stamens.</a:t>
            </a:r>
          </a:p>
          <a:p>
            <a:pPr marL="342900" indent="-342900">
              <a:buFont typeface="Wingdings" panose="05000000000000000000" pitchFamily="2" charset="2"/>
              <a:buChar char="q"/>
            </a:pPr>
            <a:r>
              <a:rPr lang="en-IN" dirty="0"/>
              <a:t> in gymnosperms, formed in the </a:t>
            </a:r>
            <a:r>
              <a:rPr lang="en-IN" dirty="0" err="1"/>
              <a:t>microsporophslls</a:t>
            </a:r>
            <a:r>
              <a:rPr lang="en-IN" dirty="0"/>
              <a:t> of the </a:t>
            </a:r>
            <a:r>
              <a:rPr lang="en-IN" dirty="0" err="1"/>
              <a:t>microstrobili</a:t>
            </a:r>
            <a:r>
              <a:rPr lang="en-IN" dirty="0"/>
              <a:t> (male</a:t>
            </a:r>
          </a:p>
          <a:p>
            <a:r>
              <a:rPr lang="en-IN" dirty="0"/>
              <a:t>      pollen cones).</a:t>
            </a:r>
          </a:p>
        </p:txBody>
      </p:sp>
      <p:sp>
        <p:nvSpPr>
          <p:cNvPr id="4" name="AutoShape 2" descr="Pollen-grain development. (a) A schematic representation of the stages... |  Download Scientific Diagram">
            <a:extLst>
              <a:ext uri="{FF2B5EF4-FFF2-40B4-BE49-F238E27FC236}">
                <a16:creationId xmlns:a16="http://schemas.microsoft.com/office/drawing/2014/main" id="{94C1B71D-E317-8E16-9871-2201E3FDEF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descr="Development of Pollen Grains and Embryo Sac - Mr Ruel Tuition">
            <a:extLst>
              <a:ext uri="{FF2B5EF4-FFF2-40B4-BE49-F238E27FC236}">
                <a16:creationId xmlns:a16="http://schemas.microsoft.com/office/drawing/2014/main" id="{9AC8DE4A-7164-CCE0-B360-E828A9279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853" y="3429000"/>
            <a:ext cx="7098890" cy="18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13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6E9C-0143-55EF-A24A-31490127000D}"/>
              </a:ext>
            </a:extLst>
          </p:cNvPr>
          <p:cNvSpPr>
            <a:spLocks noGrp="1"/>
          </p:cNvSpPr>
          <p:nvPr>
            <p:ph type="ctrTitle"/>
          </p:nvPr>
        </p:nvSpPr>
        <p:spPr>
          <a:xfrm>
            <a:off x="1876424" y="256675"/>
            <a:ext cx="8791575" cy="1343526"/>
          </a:xfrm>
        </p:spPr>
        <p:txBody>
          <a:bodyPr/>
          <a:lstStyle/>
          <a:p>
            <a:r>
              <a:rPr lang="en-US" dirty="0"/>
              <a:t>Structure of pollen grains</a:t>
            </a:r>
            <a:endParaRPr lang="en-IN" dirty="0"/>
          </a:p>
        </p:txBody>
      </p:sp>
      <p:sp>
        <p:nvSpPr>
          <p:cNvPr id="3" name="Subtitle 2">
            <a:extLst>
              <a:ext uri="{FF2B5EF4-FFF2-40B4-BE49-F238E27FC236}">
                <a16:creationId xmlns:a16="http://schemas.microsoft.com/office/drawing/2014/main" id="{C669A388-FB64-EA66-5178-9EB3EBE5F6CF}"/>
              </a:ext>
            </a:extLst>
          </p:cNvPr>
          <p:cNvSpPr>
            <a:spLocks noGrp="1"/>
          </p:cNvSpPr>
          <p:nvPr>
            <p:ph type="subTitle" idx="1"/>
          </p:nvPr>
        </p:nvSpPr>
        <p:spPr>
          <a:xfrm>
            <a:off x="1845942" y="1820864"/>
            <a:ext cx="10031426" cy="4953561"/>
          </a:xfrm>
        </p:spPr>
        <p:txBody>
          <a:bodyPr/>
          <a:lstStyle/>
          <a:p>
            <a:r>
              <a:rPr lang="en-US" b="0" i="0" dirty="0">
                <a:solidFill>
                  <a:srgbClr val="001D35"/>
                </a:solidFill>
                <a:effectLst/>
                <a:latin typeface="Google Sans"/>
              </a:rPr>
              <a:t>A pollen grain, also known as a microspore, is a plant's male reproductive cell.</a:t>
            </a:r>
          </a:p>
          <a:p>
            <a:r>
              <a:rPr lang="en-US" b="0" i="0" dirty="0">
                <a:solidFill>
                  <a:srgbClr val="001D35"/>
                </a:solidFill>
                <a:effectLst/>
                <a:latin typeface="Google Sans"/>
              </a:rPr>
              <a:t> It's typically spherical and has a two-layered wall: an outer exine and an inner intine. The exine is composed of sporopollenin, a highly resistant substance that protects the pollen grain. The vegetative cell provides nutrients, while the generative cell will eventually divide to form two sperm cells. </a:t>
            </a:r>
            <a:endParaRPr lang="en-IN" dirty="0"/>
          </a:p>
        </p:txBody>
      </p:sp>
      <p:pic>
        <p:nvPicPr>
          <p:cNvPr id="6148" name="Picture 4" descr="Pollen Grains - GeeksforGeeks">
            <a:extLst>
              <a:ext uri="{FF2B5EF4-FFF2-40B4-BE49-F238E27FC236}">
                <a16:creationId xmlns:a16="http://schemas.microsoft.com/office/drawing/2014/main" id="{8C7C5667-62F0-4D65-50F9-1D94C781D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009" y="3991897"/>
            <a:ext cx="4627717" cy="260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EB45-5A83-73D0-2E89-01A5D641BA51}"/>
              </a:ext>
            </a:extLst>
          </p:cNvPr>
          <p:cNvSpPr>
            <a:spLocks noGrp="1"/>
          </p:cNvSpPr>
          <p:nvPr>
            <p:ph type="ctrTitle"/>
          </p:nvPr>
        </p:nvSpPr>
        <p:spPr>
          <a:xfrm>
            <a:off x="1876424" y="192505"/>
            <a:ext cx="9962650" cy="1138990"/>
          </a:xfrm>
        </p:spPr>
        <p:txBody>
          <a:bodyPr/>
          <a:lstStyle/>
          <a:p>
            <a:r>
              <a:rPr lang="en-US" dirty="0"/>
              <a:t>Function of pollen wall</a:t>
            </a:r>
            <a:endParaRPr lang="en-IN" dirty="0"/>
          </a:p>
        </p:txBody>
      </p:sp>
      <p:sp>
        <p:nvSpPr>
          <p:cNvPr id="3" name="Subtitle 2">
            <a:extLst>
              <a:ext uri="{FF2B5EF4-FFF2-40B4-BE49-F238E27FC236}">
                <a16:creationId xmlns:a16="http://schemas.microsoft.com/office/drawing/2014/main" id="{F7E4EA03-8FBC-D040-DAC3-73A16EC8920D}"/>
              </a:ext>
            </a:extLst>
          </p:cNvPr>
          <p:cNvSpPr>
            <a:spLocks noGrp="1"/>
          </p:cNvSpPr>
          <p:nvPr>
            <p:ph type="subTitle" idx="1"/>
          </p:nvPr>
        </p:nvSpPr>
        <p:spPr>
          <a:xfrm>
            <a:off x="1876424" y="1331495"/>
            <a:ext cx="9962650" cy="5005137"/>
          </a:xfrm>
        </p:spPr>
        <p:txBody>
          <a:bodyPr/>
          <a:lstStyle/>
          <a:p>
            <a:r>
              <a:rPr lang="en-US" b="0" i="0">
                <a:solidFill>
                  <a:srgbClr val="001D35"/>
                </a:solidFill>
                <a:effectLst/>
                <a:latin typeface="Arial" panose="020B0604020202020204" pitchFamily="34" charset="0"/>
              </a:rPr>
              <a:t>The pollen wall, also known as the sporoderm, primarily functions to protect the male gametophyte (the pollen grain) during its transfer from the anther to the stigma of another flower. It also regulates water uptake and loss, controls pollen germination and tube growth, and plays a role in cell-cell recognition during pollination. </a:t>
            </a:r>
            <a:endParaRPr lang="en-IN" dirty="0"/>
          </a:p>
        </p:txBody>
      </p:sp>
    </p:spTree>
    <p:extLst>
      <p:ext uri="{BB962C8B-B14F-4D97-AF65-F5344CB8AC3E}">
        <p14:creationId xmlns:p14="http://schemas.microsoft.com/office/powerpoint/2010/main" val="88013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6C72-DFF7-F6B2-1F23-0AB438C3E70D}"/>
              </a:ext>
            </a:extLst>
          </p:cNvPr>
          <p:cNvSpPr>
            <a:spLocks noGrp="1"/>
          </p:cNvSpPr>
          <p:nvPr>
            <p:ph type="ctrTitle"/>
          </p:nvPr>
        </p:nvSpPr>
        <p:spPr>
          <a:xfrm>
            <a:off x="1876424" y="240634"/>
            <a:ext cx="10139113" cy="958902"/>
          </a:xfrm>
        </p:spPr>
        <p:txBody>
          <a:bodyPr/>
          <a:lstStyle/>
          <a:p>
            <a:r>
              <a:rPr lang="en-US" dirty="0"/>
              <a:t>Spectrum of possible pollen types</a:t>
            </a:r>
            <a:endParaRPr lang="en-IN" dirty="0"/>
          </a:p>
        </p:txBody>
      </p:sp>
      <p:sp>
        <p:nvSpPr>
          <p:cNvPr id="3" name="Subtitle 2">
            <a:extLst>
              <a:ext uri="{FF2B5EF4-FFF2-40B4-BE49-F238E27FC236}">
                <a16:creationId xmlns:a16="http://schemas.microsoft.com/office/drawing/2014/main" id="{5CC40F75-F25F-4C4A-C325-A876DC4B1F73}"/>
              </a:ext>
            </a:extLst>
          </p:cNvPr>
          <p:cNvSpPr>
            <a:spLocks noGrp="1"/>
          </p:cNvSpPr>
          <p:nvPr>
            <p:ph type="subTitle" idx="1"/>
          </p:nvPr>
        </p:nvSpPr>
        <p:spPr>
          <a:xfrm>
            <a:off x="1588169" y="1600200"/>
            <a:ext cx="10308864" cy="5017168"/>
          </a:xfrm>
        </p:spPr>
        <p:txBody>
          <a:bodyPr/>
          <a:lstStyle/>
          <a:p>
            <a:endParaRPr lang="en-IN" dirty="0"/>
          </a:p>
        </p:txBody>
      </p:sp>
      <p:pic>
        <p:nvPicPr>
          <p:cNvPr id="3074" name="Picture 2" descr="The Structure of Pollen | SpringerLink">
            <a:extLst>
              <a:ext uri="{FF2B5EF4-FFF2-40B4-BE49-F238E27FC236}">
                <a16:creationId xmlns:a16="http://schemas.microsoft.com/office/drawing/2014/main" id="{03C81AF4-7463-D214-DF90-B7493E6F1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032" y="1782554"/>
            <a:ext cx="7876674" cy="468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8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1C03-7ED7-F981-CC28-4018FEFC48DB}"/>
              </a:ext>
            </a:extLst>
          </p:cNvPr>
          <p:cNvSpPr>
            <a:spLocks noGrp="1"/>
          </p:cNvSpPr>
          <p:nvPr>
            <p:ph type="ctrTitle"/>
          </p:nvPr>
        </p:nvSpPr>
        <p:spPr>
          <a:xfrm>
            <a:off x="1876424" y="208547"/>
            <a:ext cx="9641808" cy="1042737"/>
          </a:xfrm>
        </p:spPr>
        <p:txBody>
          <a:bodyPr/>
          <a:lstStyle/>
          <a:p>
            <a:pPr algn="ctr"/>
            <a:r>
              <a:rPr lang="en-US" dirty="0"/>
              <a:t>pollination</a:t>
            </a:r>
            <a:endParaRPr lang="en-IN" dirty="0"/>
          </a:p>
        </p:txBody>
      </p:sp>
      <p:sp>
        <p:nvSpPr>
          <p:cNvPr id="3" name="Subtitle 2">
            <a:extLst>
              <a:ext uri="{FF2B5EF4-FFF2-40B4-BE49-F238E27FC236}">
                <a16:creationId xmlns:a16="http://schemas.microsoft.com/office/drawing/2014/main" id="{ED529E5B-A52E-8BF2-67C5-693E54E20FA2}"/>
              </a:ext>
            </a:extLst>
          </p:cNvPr>
          <p:cNvSpPr>
            <a:spLocks noGrp="1"/>
          </p:cNvSpPr>
          <p:nvPr>
            <p:ph type="subTitle" idx="1"/>
          </p:nvPr>
        </p:nvSpPr>
        <p:spPr>
          <a:xfrm>
            <a:off x="1876424" y="1178318"/>
            <a:ext cx="9946608" cy="5205664"/>
          </a:xfrm>
        </p:spPr>
        <p:txBody>
          <a:bodyPr/>
          <a:lstStyle/>
          <a:p>
            <a:r>
              <a:rPr lang="en-US" b="0" i="0" dirty="0">
                <a:solidFill>
                  <a:srgbClr val="001D35"/>
                </a:solidFill>
                <a:effectLst/>
                <a:latin typeface="Google Sans"/>
              </a:rPr>
              <a:t>Pollination is the process of transferring pollen from the male part of a flower (anther) to the female part (stigma), which is essential for plant reproduction and ultimately, the production of fruits and seeds. This process can occur within the same flower (self-pollination) or between different flowers (cross-pollination). Pollination relies on various agents like insects, wind, water, or animals. </a:t>
            </a:r>
            <a:br>
              <a:rPr lang="en-IN" dirty="0">
                <a:solidFill>
                  <a:srgbClr val="001D35"/>
                </a:solidFill>
                <a:latin typeface="Google Sans"/>
              </a:rPr>
            </a:br>
            <a:endParaRPr lang="en-IN" dirty="0"/>
          </a:p>
        </p:txBody>
      </p:sp>
      <p:pic>
        <p:nvPicPr>
          <p:cNvPr id="7170" name="Picture 2" descr="7 Ways Plant Nutrition Complexes Can Support Pollination and Fertilization">
            <a:extLst>
              <a:ext uri="{FF2B5EF4-FFF2-40B4-BE49-F238E27FC236}">
                <a16:creationId xmlns:a16="http://schemas.microsoft.com/office/drawing/2014/main" id="{04D1D645-A886-8CDF-4E96-DEE11EFA9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122" y="3333136"/>
            <a:ext cx="4585826" cy="286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161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108</TotalTime>
  <Words>569</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Google Sans</vt:lpstr>
      <vt:lpstr>Tw Cen MT</vt:lpstr>
      <vt:lpstr>Wingdings</vt:lpstr>
      <vt:lpstr>Circuit</vt:lpstr>
      <vt:lpstr>pollen grains</vt:lpstr>
      <vt:lpstr>introduction</vt:lpstr>
      <vt:lpstr>contents</vt:lpstr>
      <vt:lpstr>What is pollen grains</vt:lpstr>
      <vt:lpstr>formation</vt:lpstr>
      <vt:lpstr>Structure of pollen grains</vt:lpstr>
      <vt:lpstr>Function of pollen wall</vt:lpstr>
      <vt:lpstr>Spectrum of possible pollen types</vt:lpstr>
      <vt:lpstr>pollination</vt:lpstr>
      <vt:lpstr>Case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ADAPA THARUN</dc:creator>
  <cp:lastModifiedBy>Showri Raju Chopparapu</cp:lastModifiedBy>
  <cp:revision>2</cp:revision>
  <dcterms:created xsi:type="dcterms:W3CDTF">2025-06-27T14:07:16Z</dcterms:created>
  <dcterms:modified xsi:type="dcterms:W3CDTF">2025-06-28T14:47:33Z</dcterms:modified>
</cp:coreProperties>
</file>