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65" r:id="rId6"/>
    <p:sldId id="267" r:id="rId7"/>
    <p:sldId id="268" r:id="rId8"/>
    <p:sldId id="279" r:id="rId9"/>
    <p:sldId id="275" r:id="rId10"/>
    <p:sldId id="274"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7" d="100"/>
          <a:sy n="57" d="100"/>
        </p:scale>
        <p:origin x="1016"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904B-6704-4E42-AE21-080485B80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FB2606-78ED-4AEA-8548-E334AC24B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10B4A-F196-4B75-BEDD-C9ECD4B18CE7}"/>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5" name="Footer Placeholder 4">
            <a:extLst>
              <a:ext uri="{FF2B5EF4-FFF2-40B4-BE49-F238E27FC236}">
                <a16:creationId xmlns:a16="http://schemas.microsoft.com/office/drawing/2014/main" id="{5CF3799F-B760-4639-950F-B542A44C4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35610-52A3-4D75-BCAF-B99CBB744D0A}"/>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374041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2686-DFF2-43CC-8E30-EE4A306CD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CCAFA2-FD00-401D-A9AA-A58208A5F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4092D-D701-442D-AC17-BAE569D17BD7}"/>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5" name="Footer Placeholder 4">
            <a:extLst>
              <a:ext uri="{FF2B5EF4-FFF2-40B4-BE49-F238E27FC236}">
                <a16:creationId xmlns:a16="http://schemas.microsoft.com/office/drawing/2014/main" id="{A8209F97-CAEB-4AA3-8A6C-7DC5DB787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C0DDD-F8D2-468C-AFFF-D87967A9CD28}"/>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162795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E6A41-237E-445D-9FDB-FC3E87CC89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F20A5-EEC8-40CE-8C32-9C93681699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E100-5F8B-47E1-8488-6903B83E7D5E}"/>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5" name="Footer Placeholder 4">
            <a:extLst>
              <a:ext uri="{FF2B5EF4-FFF2-40B4-BE49-F238E27FC236}">
                <a16:creationId xmlns:a16="http://schemas.microsoft.com/office/drawing/2014/main" id="{B37636DB-46C8-4115-AA3C-A425ED49F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5F5B5-E774-43B4-A70B-C1621D6B8FA9}"/>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145063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7BF0-776F-4536-B533-EC2B8247C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D1DC5-A158-49B3-BC9E-315E4B08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18F4-EEDB-4976-A413-15AF296F878D}"/>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5" name="Footer Placeholder 4">
            <a:extLst>
              <a:ext uri="{FF2B5EF4-FFF2-40B4-BE49-F238E27FC236}">
                <a16:creationId xmlns:a16="http://schemas.microsoft.com/office/drawing/2014/main" id="{41A3E9FD-24D7-4665-ADA5-079E09293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8565F-3025-47BD-8E22-48FD7B720FE5}"/>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20822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0D27-2B4C-4938-901B-D1183FFA3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FDAA4-8321-46B8-B2CD-BB18F5CFA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0C354-0BD3-4936-A481-0FDFB98447E0}"/>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5" name="Footer Placeholder 4">
            <a:extLst>
              <a:ext uri="{FF2B5EF4-FFF2-40B4-BE49-F238E27FC236}">
                <a16:creationId xmlns:a16="http://schemas.microsoft.com/office/drawing/2014/main" id="{3F345872-5C4A-45D5-94C1-9A2A11BFE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71ACD-ABDA-4D6B-9171-FD88B8786F47}"/>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61754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6C1F-7A67-4798-AAEB-F062B1012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3D2A1-D8F6-4AFC-B9D4-A937D6F03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BF27FD-3402-453B-9EDC-EF6B8B7900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B05940-F505-4A34-8990-C9E123122392}"/>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6" name="Footer Placeholder 5">
            <a:extLst>
              <a:ext uri="{FF2B5EF4-FFF2-40B4-BE49-F238E27FC236}">
                <a16:creationId xmlns:a16="http://schemas.microsoft.com/office/drawing/2014/main" id="{EA81EED2-2DF7-4FFC-A27A-EEC65195A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F5632-2E23-438C-A7E3-5BDA777F3F08}"/>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65653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4DBD-4964-49B2-B5A2-F372A085AE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30ABE8-0396-4369-9D17-7D3FE53A5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7849F7-A899-4F2C-9631-9CBD5243C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21C4FC-BC17-40E4-926C-40EEEE4C5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8CF1A-DB05-4274-9AC2-929F482CE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892FE-8BC7-4ECA-A257-AD5168D0FEFF}"/>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8" name="Footer Placeholder 7">
            <a:extLst>
              <a:ext uri="{FF2B5EF4-FFF2-40B4-BE49-F238E27FC236}">
                <a16:creationId xmlns:a16="http://schemas.microsoft.com/office/drawing/2014/main" id="{6E1CFB0B-1576-472F-A6A2-6DCF9E0303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4DD5B-95DB-4BDC-AC70-E37846253935}"/>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29369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FBC1-0ED7-49F2-993D-9F4CC16F8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5B33C-2EB0-4CE8-B5F7-F8673595598A}"/>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4" name="Footer Placeholder 3">
            <a:extLst>
              <a:ext uri="{FF2B5EF4-FFF2-40B4-BE49-F238E27FC236}">
                <a16:creationId xmlns:a16="http://schemas.microsoft.com/office/drawing/2014/main" id="{A3768DCE-0B7A-4403-A33E-38EAE79F5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4316-D914-45E4-B2CC-404847CEB4F5}"/>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40302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B2B84-424B-4131-AB09-3707AC52ECA0}"/>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3" name="Footer Placeholder 2">
            <a:extLst>
              <a:ext uri="{FF2B5EF4-FFF2-40B4-BE49-F238E27FC236}">
                <a16:creationId xmlns:a16="http://schemas.microsoft.com/office/drawing/2014/main" id="{9C64826A-BC78-4F85-AD0E-C9B43D704B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3391D8-7922-4FB5-AEB3-A568D5C2368C}"/>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181235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45D9-C653-4D1E-A029-E6398C8AF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A1DF2-D7C5-4002-B332-CBC2E599F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C8AF9-A751-473E-B61F-53D0B6621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695F9-E31F-40A6-907D-FB22D710C7A4}"/>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6" name="Footer Placeholder 5">
            <a:extLst>
              <a:ext uri="{FF2B5EF4-FFF2-40B4-BE49-F238E27FC236}">
                <a16:creationId xmlns:a16="http://schemas.microsoft.com/office/drawing/2014/main" id="{53ED29A5-5623-4EF2-A767-8FFBD51AF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FB2AC-3C15-4727-8749-3C2FC113BF9E}"/>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13715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EEA7-0B72-40F6-BB39-00353780D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2DA3A-B5DC-45BB-B11C-A2E8DF932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F84065-D9FA-43C7-9F29-6B53A0C1B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EF0B5-F941-4392-AB1A-49A3786CB101}"/>
              </a:ext>
            </a:extLst>
          </p:cNvPr>
          <p:cNvSpPr>
            <a:spLocks noGrp="1"/>
          </p:cNvSpPr>
          <p:nvPr>
            <p:ph type="dt" sz="half" idx="10"/>
          </p:nvPr>
        </p:nvSpPr>
        <p:spPr/>
        <p:txBody>
          <a:bodyPr/>
          <a:lstStyle/>
          <a:p>
            <a:fld id="{A7283FE3-3101-4230-AAAB-344479BAA226}" type="datetimeFigureOut">
              <a:rPr lang="en-US" smtClean="0"/>
              <a:t>3/24/2023</a:t>
            </a:fld>
            <a:endParaRPr lang="en-US"/>
          </a:p>
        </p:txBody>
      </p:sp>
      <p:sp>
        <p:nvSpPr>
          <p:cNvPr id="6" name="Footer Placeholder 5">
            <a:extLst>
              <a:ext uri="{FF2B5EF4-FFF2-40B4-BE49-F238E27FC236}">
                <a16:creationId xmlns:a16="http://schemas.microsoft.com/office/drawing/2014/main" id="{4F6E550F-F1B0-4B46-86BB-47EFE2B56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69647-F320-467C-A584-BF2143CAB20B}"/>
              </a:ext>
            </a:extLst>
          </p:cNvPr>
          <p:cNvSpPr>
            <a:spLocks noGrp="1"/>
          </p:cNvSpPr>
          <p:nvPr>
            <p:ph type="sldNum" sz="quarter" idx="12"/>
          </p:nvPr>
        </p:nvSpPr>
        <p:spPr/>
        <p:txBody>
          <a:bodyPr/>
          <a:lstStyle/>
          <a:p>
            <a:fld id="{60DB26E6-1062-4DD5-B42E-9CB7FD1F3117}" type="slidenum">
              <a:rPr lang="en-US" smtClean="0"/>
              <a:t>‹#›</a:t>
            </a:fld>
            <a:endParaRPr lang="en-US"/>
          </a:p>
        </p:txBody>
      </p:sp>
    </p:spTree>
    <p:extLst>
      <p:ext uri="{BB962C8B-B14F-4D97-AF65-F5344CB8AC3E}">
        <p14:creationId xmlns:p14="http://schemas.microsoft.com/office/powerpoint/2010/main" val="418814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FA59D-2977-44FE-9290-6D2A4810D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2B667E-2CD8-4F70-A52C-CE95235A5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747A0-8D29-4FE8-8F67-B37722D8F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83FE3-3101-4230-AAAB-344479BAA226}" type="datetimeFigureOut">
              <a:rPr lang="en-US" smtClean="0"/>
              <a:t>3/24/2023</a:t>
            </a:fld>
            <a:endParaRPr lang="en-US"/>
          </a:p>
        </p:txBody>
      </p:sp>
      <p:sp>
        <p:nvSpPr>
          <p:cNvPr id="5" name="Footer Placeholder 4">
            <a:extLst>
              <a:ext uri="{FF2B5EF4-FFF2-40B4-BE49-F238E27FC236}">
                <a16:creationId xmlns:a16="http://schemas.microsoft.com/office/drawing/2014/main" id="{C2BC6152-9536-4B3E-A65D-A738E827D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34D5D0-6A59-4EC7-8F1E-12502C9D1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B26E6-1062-4DD5-B42E-9CB7FD1F3117}" type="slidenum">
              <a:rPr lang="en-US" smtClean="0"/>
              <a:t>‹#›</a:t>
            </a:fld>
            <a:endParaRPr lang="en-US"/>
          </a:p>
        </p:txBody>
      </p:sp>
    </p:spTree>
    <p:extLst>
      <p:ext uri="{BB962C8B-B14F-4D97-AF65-F5344CB8AC3E}">
        <p14:creationId xmlns:p14="http://schemas.microsoft.com/office/powerpoint/2010/main" val="142965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7C34F-B3F8-4C5C-BF6A-5A7C394BA064}"/>
              </a:ext>
            </a:extLst>
          </p:cNvPr>
          <p:cNvSpPr>
            <a:spLocks noGrp="1"/>
          </p:cNvSpPr>
          <p:nvPr>
            <p:ph type="ctrTitle"/>
          </p:nvPr>
        </p:nvSpPr>
        <p:spPr>
          <a:xfrm>
            <a:off x="2659529" y="2085788"/>
            <a:ext cx="6884895" cy="1496649"/>
          </a:xfrm>
        </p:spPr>
        <p:txBody>
          <a:bodyPr anchor="b">
            <a:normAutofit/>
          </a:bodyPr>
          <a:lstStyle/>
          <a:p>
            <a:r>
              <a:rPr lang="en-US" sz="3200" dirty="0">
                <a:solidFill>
                  <a:srgbClr val="595959"/>
                </a:solidFill>
              </a:rPr>
              <a:t>Non-Mandatory Disclosers</a:t>
            </a:r>
          </a:p>
        </p:txBody>
      </p:sp>
      <p:sp>
        <p:nvSpPr>
          <p:cNvPr id="3" name="Subtitle 2">
            <a:extLst>
              <a:ext uri="{FF2B5EF4-FFF2-40B4-BE49-F238E27FC236}">
                <a16:creationId xmlns:a16="http://schemas.microsoft.com/office/drawing/2014/main" id="{85770A94-0B83-46EE-A7DE-07E70022D0D7}"/>
              </a:ext>
            </a:extLst>
          </p:cNvPr>
          <p:cNvSpPr>
            <a:spLocks noGrp="1"/>
          </p:cNvSpPr>
          <p:nvPr>
            <p:ph type="subTitle" idx="1"/>
          </p:nvPr>
        </p:nvSpPr>
        <p:spPr>
          <a:xfrm>
            <a:off x="3048000" y="3948056"/>
            <a:ext cx="6096000" cy="830134"/>
          </a:xfrm>
        </p:spPr>
        <p:txBody>
          <a:bodyPr anchor="t">
            <a:normAutofit/>
          </a:bodyPr>
          <a:lstStyle/>
          <a:p>
            <a:r>
              <a:rPr lang="en-US" sz="1400">
                <a:solidFill>
                  <a:srgbClr val="595959"/>
                </a:solidFill>
              </a:rPr>
              <a:t>Covers Part - C and Part - D</a:t>
            </a:r>
          </a:p>
        </p:txBody>
      </p:sp>
    </p:spTree>
    <p:extLst>
      <p:ext uri="{BB962C8B-B14F-4D97-AF65-F5344CB8AC3E}">
        <p14:creationId xmlns:p14="http://schemas.microsoft.com/office/powerpoint/2010/main" val="400905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56E227-53BF-4902-A434-F2C015F626DF}"/>
              </a:ext>
            </a:extLst>
          </p:cNvPr>
          <p:cNvSpPr txBox="1"/>
          <p:nvPr/>
        </p:nvSpPr>
        <p:spPr>
          <a:xfrm>
            <a:off x="903249" y="880946"/>
            <a:ext cx="10348331" cy="5532925"/>
          </a:xfrm>
          <a:prstGeom prst="rect">
            <a:avLst/>
          </a:prstGeom>
          <a:noFill/>
        </p:spPr>
        <p:txBody>
          <a:bodyPr wrap="square" rtlCol="0">
            <a:spAutoFit/>
          </a:bodyPr>
          <a:lstStyle/>
          <a:p>
            <a:pPr marL="0" marR="0">
              <a:lnSpc>
                <a:spcPct val="107000"/>
              </a:lnSpc>
              <a:spcBef>
                <a:spcPts val="0"/>
              </a:spcBef>
              <a:spcAft>
                <a:spcPts val="800"/>
              </a:spcAft>
            </a:pPr>
            <a:r>
              <a:rPr lang="en-IN" sz="1800" b="1" i="1" dirty="0">
                <a:effectLst/>
                <a:ea typeface="Calibri" panose="020F0502020204030204" pitchFamily="34" charset="0"/>
                <a:cs typeface="Times New Roman" panose="02020603050405020304" pitchFamily="18" charset="0"/>
              </a:rPr>
              <a:t>(G) Promoters/ principal shareholders: </a:t>
            </a:r>
            <a:r>
              <a:rPr lang="en-IN" sz="1800" b="1" i="1" u="sng" dirty="0">
                <a:effectLst/>
                <a:ea typeface="Calibri" panose="020F0502020204030204" pitchFamily="34" charset="0"/>
                <a:cs typeface="Times New Roman" panose="02020603050405020304" pitchFamily="18" charset="0"/>
              </a:rPr>
              <a:t>Sub-Item (G)</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i="1" u="sng" dirty="0">
                <a:effectLst/>
                <a:ea typeface="Calibri" panose="020F0502020204030204" pitchFamily="34" charset="0"/>
                <a:cs typeface="Times New Roman" panose="02020603050405020304" pitchFamily="18" charset="0"/>
              </a:rPr>
              <a:t>Para(a)</a:t>
            </a:r>
            <a:r>
              <a:rPr lang="en-IN" sz="1800" dirty="0">
                <a:effectLst/>
                <a:ea typeface="Calibri" panose="020F0502020204030204" pitchFamily="34" charset="0"/>
                <a:cs typeface="Times New Roman" panose="02020603050405020304" pitchFamily="18" charset="0"/>
              </a:rPr>
              <a:t> Where the promoters are individuals:</a:t>
            </a:r>
          </a:p>
          <a:p>
            <a:pPr marL="0" marR="0">
              <a:lnSpc>
                <a:spcPct val="107000"/>
              </a:lnSpc>
              <a:spcBef>
                <a:spcPts val="0"/>
              </a:spcBef>
              <a:spcAft>
                <a:spcPts val="800"/>
              </a:spcAft>
            </a:pPr>
            <a:r>
              <a:rPr lang="en-IN" sz="1800" b="1" i="1" u="sng" dirty="0">
                <a:effectLst/>
                <a:ea typeface="Calibri" panose="020F0502020204030204" pitchFamily="34" charset="0"/>
                <a:cs typeface="Times New Roman" panose="02020603050405020304" pitchFamily="18" charset="0"/>
              </a:rPr>
              <a:t>Sub Para (ii)</a:t>
            </a:r>
            <a:r>
              <a:rPr lang="en-IN" sz="1800" dirty="0">
                <a:effectLst/>
                <a:ea typeface="Calibri" panose="020F0502020204030204" pitchFamily="34" charset="0"/>
                <a:cs typeface="Times New Roman" panose="02020603050405020304" pitchFamily="18" charset="0"/>
              </a:rPr>
              <a:t> A declaration confirming that the Permanent Account Number, Bank  Account Number(s) and Passport Number 333[Aadhaar card number and driving license number] of the promoters have been submitted to the stock exchanges on which the specified securities are proposed to be listed, at the time of filing the draft offer document 334[***]</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i="1" dirty="0">
                <a:effectLst/>
                <a:ea typeface="Calibri" panose="020F0502020204030204" pitchFamily="34" charset="0"/>
                <a:cs typeface="Times New Roman" panose="02020603050405020304" pitchFamily="18" charset="0"/>
              </a:rPr>
              <a:t>(5) Sub-para (iv) of para (b) of sub-item (G) of item (10) under promoter/ principle shareholder Section:</a:t>
            </a:r>
            <a:endParaRPr lang="en-US" sz="1800" i="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i="1" dirty="0">
                <a:effectLst/>
                <a:ea typeface="Calibri" panose="020F0502020204030204" pitchFamily="34" charset="0"/>
                <a:cs typeface="Times New Roman" panose="02020603050405020304" pitchFamily="18" charset="0"/>
              </a:rPr>
              <a:t>(G) Promoters/ principal shareholders: </a:t>
            </a:r>
            <a:r>
              <a:rPr lang="en-IN" sz="1800" b="1" i="1" u="sng" dirty="0">
                <a:effectLst/>
                <a:ea typeface="Calibri" panose="020F0502020204030204" pitchFamily="34" charset="0"/>
                <a:cs typeface="Times New Roman" panose="02020603050405020304" pitchFamily="18" charset="0"/>
              </a:rPr>
              <a:t>Sub-Item (G)</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i="1" dirty="0">
                <a:effectLst/>
                <a:ea typeface="Calibri" panose="020F0502020204030204" pitchFamily="34" charset="0"/>
                <a:cs typeface="Times New Roman" panose="02020603050405020304" pitchFamily="18" charset="0"/>
              </a:rPr>
              <a:t> </a:t>
            </a:r>
            <a:r>
              <a:rPr lang="en-IN" sz="1800" b="1" i="1" u="sng" dirty="0">
                <a:effectLst/>
                <a:ea typeface="Calibri" panose="020F0502020204030204" pitchFamily="34" charset="0"/>
                <a:cs typeface="Times New Roman" panose="02020603050405020304" pitchFamily="18" charset="0"/>
              </a:rPr>
              <a:t>(para b)</a:t>
            </a:r>
            <a:r>
              <a:rPr lang="en-IN" sz="1800" b="1" i="1" dirty="0">
                <a:effectLst/>
                <a:ea typeface="Calibri" panose="020F0502020204030204" pitchFamily="34" charset="0"/>
                <a:cs typeface="Times New Roman" panose="02020603050405020304" pitchFamily="18" charset="0"/>
              </a:rPr>
              <a:t> Where the promoters are companies</a:t>
            </a:r>
            <a:r>
              <a:rPr lang="en-IN" sz="1800"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a:t>
            </a:r>
            <a:r>
              <a:rPr lang="en-IN" sz="1800" b="1" i="1" u="sng" dirty="0">
                <a:effectLst/>
                <a:ea typeface="Calibri" panose="020F0502020204030204" pitchFamily="34" charset="0"/>
                <a:cs typeface="Times New Roman" panose="02020603050405020304" pitchFamily="18" charset="0"/>
              </a:rPr>
              <a:t>Sub Para</a:t>
            </a:r>
            <a:r>
              <a:rPr lang="en-IN" sz="1800" dirty="0">
                <a:effectLst/>
                <a:ea typeface="Calibri" panose="020F0502020204030204" pitchFamily="34" charset="0"/>
                <a:cs typeface="Times New Roman" panose="02020603050405020304" pitchFamily="18" charset="0"/>
              </a:rPr>
              <a:t> (iv) Declaration confirming that the Permanent Account Numbers, Bank Account Numbers, the Company Registration Numbers and the addresses of the Registrars of Companies where the companies are registered have been submitted to the stock exchanges on which the specified securities are 332 Substituted by the Securities and Exchange Board of India (Issue of Capital and Disclosure Requirements) 334 The words “or draft letter of offer” omitted by the Securities and Exchange Board of India (Issue of Capital and Disclosure Requirements) (Amendment) Regulations, 2022 w.e.f. 14.1.2022.</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937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7C34F-B3F8-4C5C-BF6A-5A7C394BA064}"/>
              </a:ext>
            </a:extLst>
          </p:cNvPr>
          <p:cNvSpPr>
            <a:spLocks noGrp="1"/>
          </p:cNvSpPr>
          <p:nvPr>
            <p:ph type="ctrTitle"/>
          </p:nvPr>
        </p:nvSpPr>
        <p:spPr>
          <a:xfrm>
            <a:off x="2672602" y="3081864"/>
            <a:ext cx="6884895" cy="694271"/>
          </a:xfrm>
        </p:spPr>
        <p:txBody>
          <a:bodyPr anchor="b">
            <a:normAutofit/>
          </a:bodyPr>
          <a:lstStyle/>
          <a:p>
            <a:r>
              <a:rPr lang="en-US" sz="4000" dirty="0">
                <a:solidFill>
                  <a:srgbClr val="595959"/>
                </a:solidFill>
              </a:rPr>
              <a:t>Thank You</a:t>
            </a:r>
          </a:p>
        </p:txBody>
      </p:sp>
    </p:spTree>
    <p:extLst>
      <p:ext uri="{BB962C8B-B14F-4D97-AF65-F5344CB8AC3E}">
        <p14:creationId xmlns:p14="http://schemas.microsoft.com/office/powerpoint/2010/main" val="247407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A88814DE-5BD6-4E10-93DA-DF6A36D6EA9A}"/>
              </a:ext>
            </a:extLst>
          </p:cNvPr>
          <p:cNvSpPr>
            <a:spLocks noGrp="1"/>
          </p:cNvSpPr>
          <p:nvPr>
            <p:ph type="ctrTitle"/>
          </p:nvPr>
        </p:nvSpPr>
        <p:spPr>
          <a:xfrm>
            <a:off x="2672556" y="3011527"/>
            <a:ext cx="6884987" cy="1497013"/>
          </a:xfrm>
        </p:spPr>
        <p:txBody>
          <a:bodyPr anchor="t">
            <a:normAutofit/>
          </a:bodyPr>
          <a:lstStyle/>
          <a:p>
            <a:r>
              <a:rPr lang="en-US" sz="4400" dirty="0">
                <a:solidFill>
                  <a:srgbClr val="595959"/>
                </a:solidFill>
              </a:rPr>
              <a:t>Questions &amp; Feedback</a:t>
            </a:r>
          </a:p>
        </p:txBody>
      </p:sp>
    </p:spTree>
    <p:extLst>
      <p:ext uri="{BB962C8B-B14F-4D97-AF65-F5344CB8AC3E}">
        <p14:creationId xmlns:p14="http://schemas.microsoft.com/office/powerpoint/2010/main" val="223718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A323FDD-1EC6-40D3-AC5A-7264A6402129}"/>
              </a:ext>
            </a:extLst>
          </p:cNvPr>
          <p:cNvSpPr>
            <a:spLocks noGrp="1"/>
          </p:cNvSpPr>
          <p:nvPr>
            <p:ph type="ctrTitle"/>
          </p:nvPr>
        </p:nvSpPr>
        <p:spPr>
          <a:xfrm>
            <a:off x="2566156" y="2994102"/>
            <a:ext cx="7097788" cy="869795"/>
          </a:xfrm>
        </p:spPr>
        <p:txBody>
          <a:bodyPr anchor="b">
            <a:normAutofit/>
          </a:bodyPr>
          <a:lstStyle/>
          <a:p>
            <a:r>
              <a:rPr lang="en-US" sz="4800" b="1" i="1" dirty="0">
                <a:solidFill>
                  <a:srgbClr val="595959"/>
                </a:solidFill>
              </a:rPr>
              <a:t>PART - C</a:t>
            </a:r>
          </a:p>
        </p:txBody>
      </p:sp>
    </p:spTree>
    <p:extLst>
      <p:ext uri="{BB962C8B-B14F-4D97-AF65-F5344CB8AC3E}">
        <p14:creationId xmlns:p14="http://schemas.microsoft.com/office/powerpoint/2010/main" val="398662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0B5FA73-E027-457E-B3D6-6135D1A9553A}"/>
              </a:ext>
            </a:extLst>
          </p:cNvPr>
          <p:cNvSpPr>
            <a:spLocks noGrp="1"/>
          </p:cNvSpPr>
          <p:nvPr>
            <p:ph type="subTitle" idx="1"/>
          </p:nvPr>
        </p:nvSpPr>
        <p:spPr>
          <a:xfrm>
            <a:off x="1143000" y="1005840"/>
            <a:ext cx="9906000" cy="4846320"/>
          </a:xfrm>
        </p:spPr>
        <p:txBody>
          <a:bodyPr anchor="t">
            <a:normAutofit/>
          </a:bodyPr>
          <a:lstStyle/>
          <a:p>
            <a:pPr marL="0" marR="0">
              <a:lnSpc>
                <a:spcPct val="107000"/>
              </a:lnSpc>
              <a:spcBef>
                <a:spcPts val="0"/>
              </a:spcBef>
              <a:spcAft>
                <a:spcPts val="800"/>
              </a:spcAft>
            </a:pPr>
            <a:r>
              <a:rPr lang="en-IN" sz="1800" b="1" dirty="0">
                <a:effectLst/>
                <a:ea typeface="Calibri" panose="020F0502020204030204" pitchFamily="34" charset="0"/>
                <a:cs typeface="Times New Roman" panose="02020603050405020304" pitchFamily="18" charset="0"/>
              </a:rPr>
              <a:t>*Part C - Certain disclosures not mandatory in case of a further public offer as per SEBI ICDR Regulations </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[See regulation 123(2)(d), 186(3)(d), 218(2), 220(1),346]</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solidFill>
                <a:schemeClr val="tx1">
                  <a:lumMod val="65000"/>
                  <a:lumOff val="35000"/>
                </a:schemeClr>
              </a:solidFill>
            </a:endParaRPr>
          </a:p>
          <a:p>
            <a:pPr marL="0" marR="0">
              <a:lnSpc>
                <a:spcPct val="107000"/>
              </a:lnSpc>
              <a:spcBef>
                <a:spcPts val="0"/>
              </a:spcBef>
              <a:spcAft>
                <a:spcPts val="800"/>
              </a:spcAft>
            </a:pPr>
            <a:endParaRPr lang="en-US" sz="1400" dirty="0">
              <a:solidFill>
                <a:schemeClr val="tx1">
                  <a:lumMod val="65000"/>
                  <a:lumOff val="35000"/>
                </a:schemeClr>
              </a:solidFill>
            </a:endParaRPr>
          </a:p>
          <a:p>
            <a:pPr marL="0" marR="0" algn="l">
              <a:lnSpc>
                <a:spcPct val="107000"/>
              </a:lnSpc>
              <a:spcBef>
                <a:spcPts val="0"/>
              </a:spcBef>
              <a:spcAft>
                <a:spcPts val="800"/>
              </a:spcAft>
            </a:pPr>
            <a:r>
              <a:rPr lang="en-IN" sz="2000" dirty="0">
                <a:effectLst/>
                <a:ea typeface="Calibri" panose="020F0502020204030204" pitchFamily="34" charset="0"/>
                <a:cs typeface="Times New Roman" panose="02020603050405020304" pitchFamily="18" charset="0"/>
              </a:rPr>
              <a:t>(1) An issuer making a further public offer of specified securities may not make the disclosures</a:t>
            </a:r>
            <a:endParaRPr lang="en-US" sz="2000" dirty="0">
              <a:effectLst/>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IN" sz="2000" dirty="0">
                <a:effectLst/>
                <a:ea typeface="Calibri" panose="020F0502020204030204" pitchFamily="34" charset="0"/>
                <a:cs typeface="Times New Roman" panose="02020603050405020304" pitchFamily="18" charset="0"/>
              </a:rPr>
              <a:t>indicated hereunder and specified in Part A of this Schedule, subject to fulfilment of the</a:t>
            </a:r>
            <a:endParaRPr lang="en-US" sz="2000" dirty="0">
              <a:effectLst/>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IN" sz="2000" dirty="0">
                <a:effectLst/>
                <a:ea typeface="Calibri" panose="020F0502020204030204" pitchFamily="34" charset="0"/>
                <a:cs typeface="Times New Roman" panose="02020603050405020304" pitchFamily="18" charset="0"/>
              </a:rPr>
              <a:t>conditions specified in para 2:</a:t>
            </a:r>
            <a:endParaRPr lang="en-US" sz="2000" dirty="0">
              <a:effectLst/>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800"/>
              </a:spcAft>
              <a:buFont typeface="+mj-lt"/>
              <a:buAutoNum type="romanLcParenBoth"/>
            </a:pPr>
            <a:r>
              <a:rPr lang="en-IN" sz="2000" dirty="0">
                <a:effectLst/>
                <a:ea typeface="Calibri" panose="020F0502020204030204" pitchFamily="34" charset="0"/>
                <a:cs typeface="Times New Roman" panose="02020603050405020304" pitchFamily="18" charset="0"/>
              </a:rPr>
              <a:t>Para (a) of sub-item (B) of item (8) under capital structure section;</a:t>
            </a:r>
            <a:endParaRPr lang="en-US" sz="2000" dirty="0">
              <a:effectLst/>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400" dirty="0">
                <a:solidFill>
                  <a:schemeClr val="tx1">
                    <a:lumMod val="65000"/>
                    <a:lumOff val="35000"/>
                  </a:schemeClr>
                </a:solidFill>
              </a:rPr>
              <a:t>		</a:t>
            </a:r>
          </a:p>
        </p:txBody>
      </p:sp>
    </p:spTree>
    <p:extLst>
      <p:ext uri="{BB962C8B-B14F-4D97-AF65-F5344CB8AC3E}">
        <p14:creationId xmlns:p14="http://schemas.microsoft.com/office/powerpoint/2010/main" val="37102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0B5FA73-E027-457E-B3D6-6135D1A9553A}"/>
              </a:ext>
            </a:extLst>
          </p:cNvPr>
          <p:cNvSpPr>
            <a:spLocks noGrp="1"/>
          </p:cNvSpPr>
          <p:nvPr>
            <p:ph type="subTitle" idx="1"/>
          </p:nvPr>
        </p:nvSpPr>
        <p:spPr>
          <a:xfrm>
            <a:off x="1056640" y="944880"/>
            <a:ext cx="10078720" cy="4968240"/>
          </a:xfrm>
        </p:spPr>
        <p:txBody>
          <a:bodyPr anchor="t">
            <a:normAutofit/>
          </a:bodyPr>
          <a:lstStyle/>
          <a:p>
            <a:pPr marL="0" marR="0">
              <a:spcBef>
                <a:spcPts val="0"/>
              </a:spcBef>
              <a:spcAft>
                <a:spcPts val="800"/>
              </a:spcAft>
            </a:pPr>
            <a:r>
              <a:rPr lang="en-IN" sz="1800" b="1" i="1" dirty="0">
                <a:effectLst/>
                <a:latin typeface="Times New Roman" panose="02020603050405020304" pitchFamily="18" charset="0"/>
                <a:ea typeface="Calibri" panose="020F0502020204030204" pitchFamily="34" charset="0"/>
              </a:rPr>
              <a:t>Capital Structure</a:t>
            </a:r>
          </a:p>
          <a:p>
            <a:pPr marL="0" marR="0" algn="l">
              <a:lnSpc>
                <a:spcPct val="107000"/>
              </a:lnSpc>
              <a:spcBef>
                <a:spcPts val="0"/>
              </a:spcBef>
              <a:spcAft>
                <a:spcPts val="800"/>
              </a:spcAft>
            </a:pPr>
            <a:endParaRPr lang="en-IN"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IN" sz="1800" b="1" i="1" dirty="0">
                <a:effectLst/>
                <a:ea typeface="Calibri" panose="020F0502020204030204" pitchFamily="34" charset="0"/>
                <a:cs typeface="Times New Roman" panose="02020603050405020304" pitchFamily="18" charset="0"/>
              </a:rPr>
              <a:t>The following tables/notes shall be included after the table of the capital structure: </a:t>
            </a:r>
            <a:endParaRPr lang="en-US" sz="1800" i="1" dirty="0">
              <a:ea typeface="Calibri" panose="020F0502020204030204" pitchFamily="34" charset="0"/>
              <a:cs typeface="Times New Roman" panose="02020603050405020304" pitchFamily="18" charset="0"/>
            </a:endParaRPr>
          </a:p>
          <a:p>
            <a:pPr marR="0" algn="l">
              <a:lnSpc>
                <a:spcPct val="107000"/>
              </a:lnSpc>
              <a:spcBef>
                <a:spcPts val="0"/>
              </a:spcBef>
              <a:spcAft>
                <a:spcPts val="800"/>
              </a:spcAft>
            </a:pPr>
            <a:r>
              <a:rPr lang="en-IN" sz="1800" b="1" dirty="0">
                <a:effectLst/>
                <a:ea typeface="Calibri" panose="020F0502020204030204" pitchFamily="34" charset="0"/>
                <a:cs typeface="Times New Roman" panose="02020603050405020304" pitchFamily="18" charset="0"/>
              </a:rPr>
              <a:t>Para (a)</a:t>
            </a:r>
            <a:r>
              <a:rPr lang="en-IN" sz="1800" dirty="0">
                <a:effectLst/>
                <a:ea typeface="Calibri" panose="020F0502020204030204" pitchFamily="34" charset="0"/>
                <a:cs typeface="Times New Roman" panose="02020603050405020304" pitchFamily="18" charset="0"/>
              </a:rPr>
              <a:t> </a:t>
            </a:r>
          </a:p>
          <a:p>
            <a:pPr marL="285750" marR="0" indent="-285750" algn="l">
              <a:lnSpc>
                <a:spcPct val="107000"/>
              </a:lnSpc>
              <a:spcBef>
                <a:spcPts val="0"/>
              </a:spcBef>
              <a:spcAft>
                <a:spcPts val="800"/>
              </a:spcAft>
              <a:buFont typeface="Arial" panose="020B0604020202020204" pitchFamily="34" charset="0"/>
              <a:buChar char="•"/>
            </a:pPr>
            <a:r>
              <a:rPr lang="en-IN" sz="1800" dirty="0">
                <a:effectLst/>
                <a:ea typeface="Calibri" panose="020F0502020204030204" pitchFamily="34" charset="0"/>
                <a:cs typeface="Times New Roman" panose="02020603050405020304" pitchFamily="18" charset="0"/>
              </a:rPr>
              <a:t>Details of the existing share capital of the issuer in a tabular form, indicating </a:t>
            </a:r>
            <a:endParaRPr lang="en-US" sz="1800" dirty="0">
              <a:ea typeface="Calibri" panose="020F0502020204030204" pitchFamily="34" charset="0"/>
              <a:cs typeface="Times New Roman" panose="02020603050405020304" pitchFamily="18" charset="0"/>
            </a:endParaRPr>
          </a:p>
          <a:p>
            <a:pPr marR="0" algn="l">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therein with regard to each allotment, the date of allotment, the name of allottee, </a:t>
            </a:r>
            <a:endParaRPr lang="en-US" sz="1800" dirty="0">
              <a:ea typeface="Calibri" panose="020F0502020204030204" pitchFamily="34" charset="0"/>
              <a:cs typeface="Times New Roman" panose="02020603050405020304" pitchFamily="18" charset="0"/>
            </a:endParaRPr>
          </a:p>
          <a:p>
            <a:pPr marR="0" algn="l">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nature of allotment, the number of shares allotted, the face value of the shares, the </a:t>
            </a:r>
          </a:p>
          <a:p>
            <a:pPr marR="0" algn="l">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issue price and the form of consideration.</a:t>
            </a:r>
          </a:p>
          <a:p>
            <a:pPr marL="285750" indent="-285750" algn="l">
              <a:lnSpc>
                <a:spcPct val="107000"/>
              </a:lnSpc>
              <a:spcBef>
                <a:spcPts val="0"/>
              </a:spcBef>
              <a:spcAft>
                <a:spcPts val="800"/>
              </a:spcAft>
              <a:buFont typeface="Arial" panose="020B0604020202020204" pitchFamily="34" charset="0"/>
              <a:buChar char="•"/>
            </a:pPr>
            <a:r>
              <a:rPr lang="en-IN" sz="1800" b="1" i="1" dirty="0">
                <a:effectLst/>
                <a:ea typeface="Calibri" panose="020F0502020204030204" pitchFamily="34" charset="0"/>
                <a:cs typeface="Times New Roman" panose="02020603050405020304" pitchFamily="18" charset="0"/>
              </a:rPr>
              <a:t>Para (f) of sub-item (B) of item (8) under capital structure section;</a:t>
            </a:r>
          </a:p>
          <a:p>
            <a:pPr marL="285750" indent="-285750" algn="l">
              <a:lnSpc>
                <a:spcPct val="107000"/>
              </a:lnSpc>
              <a:spcBef>
                <a:spcPts val="0"/>
              </a:spcBef>
              <a:spcAft>
                <a:spcPts val="800"/>
              </a:spcAft>
              <a:buFont typeface="Arial" panose="020B0604020202020204" pitchFamily="34" charset="0"/>
              <a:buChar char="•"/>
            </a:pPr>
            <a:r>
              <a:rPr lang="en-US" sz="1800" b="1" dirty="0">
                <a:effectLst/>
                <a:ea typeface="Calibri" panose="020F0502020204030204" pitchFamily="34" charset="0"/>
                <a:cs typeface="Times New Roman" panose="02020603050405020304" pitchFamily="18" charset="0"/>
              </a:rPr>
              <a:t>Para (F) (Shareholding pattern of the issuer in the format as prescribed under 328[regulation </a:t>
            </a:r>
          </a:p>
          <a:p>
            <a:pPr algn="l">
              <a:lnSpc>
                <a:spcPct val="107000"/>
              </a:lnSpc>
              <a:spcBef>
                <a:spcPts val="0"/>
              </a:spcBef>
              <a:spcAft>
                <a:spcPts val="800"/>
              </a:spcAft>
            </a:pPr>
            <a:r>
              <a:rPr lang="en-US" sz="1800" b="1" dirty="0">
                <a:effectLst/>
                <a:ea typeface="Calibri" panose="020F0502020204030204" pitchFamily="34" charset="0"/>
                <a:cs typeface="Times New Roman" panose="02020603050405020304" pitchFamily="18" charset="0"/>
              </a:rPr>
              <a:t>     31] of the Securities and Exchange Board of India (Listing Obligations and </a:t>
            </a:r>
          </a:p>
          <a:p>
            <a:pPr algn="l">
              <a:lnSpc>
                <a:spcPct val="107000"/>
              </a:lnSpc>
              <a:spcBef>
                <a:spcPts val="0"/>
              </a:spcBef>
              <a:spcAft>
                <a:spcPts val="800"/>
              </a:spcAft>
            </a:pPr>
            <a:r>
              <a:rPr lang="en-US" sz="1800" b="1" dirty="0">
                <a:effectLst/>
                <a:ea typeface="Calibri" panose="020F0502020204030204" pitchFamily="34" charset="0"/>
                <a:cs typeface="Times New Roman" panose="02020603050405020304" pitchFamily="18" charset="0"/>
              </a:rPr>
              <a:t>     Disclosure Requirements) Regulations, 2015: </a:t>
            </a:r>
          </a:p>
          <a:p>
            <a:pPr marR="0" algn="l">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gn="l">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gn="l">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l">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800"/>
              </a:spcAft>
            </a:pPr>
            <a:endParaRPr lang="en-US" sz="400" dirty="0">
              <a:solidFill>
                <a:schemeClr val="tx1">
                  <a:lumMod val="65000"/>
                  <a:lumOff val="35000"/>
                </a:schemeClr>
              </a:solidFill>
            </a:endParaRPr>
          </a:p>
        </p:txBody>
      </p:sp>
    </p:spTree>
    <p:extLst>
      <p:ext uri="{BB962C8B-B14F-4D97-AF65-F5344CB8AC3E}">
        <p14:creationId xmlns:p14="http://schemas.microsoft.com/office/powerpoint/2010/main" val="15521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2E625C09-E3D6-40F2-BE36-D3BE05A6CEB2}"/>
              </a:ext>
            </a:extLst>
          </p:cNvPr>
          <p:cNvSpPr>
            <a:spLocks noGrp="1"/>
          </p:cNvSpPr>
          <p:nvPr>
            <p:ph type="subTitle" idx="1"/>
          </p:nvPr>
        </p:nvSpPr>
        <p:spPr>
          <a:xfrm>
            <a:off x="1056640" y="944880"/>
            <a:ext cx="10228394" cy="4968240"/>
          </a:xfrm>
          <a:ln>
            <a:solidFill>
              <a:schemeClr val="accent1"/>
            </a:solidFill>
          </a:ln>
        </p:spPr>
        <p:txBody>
          <a:bodyPr anchor="t">
            <a:normAutofit fontScale="92500" lnSpcReduction="10000"/>
          </a:bodyPr>
          <a:lstStyle/>
          <a:p>
            <a:pPr marL="285750" marR="0" indent="-285750" algn="l">
              <a:spcBef>
                <a:spcPts val="0"/>
              </a:spcBef>
              <a:spcAft>
                <a:spcPts val="800"/>
              </a:spcAft>
              <a:buFont typeface="Wingdings" panose="05000000000000000000" pitchFamily="2" charset="2"/>
              <a:buChar char="Ø"/>
            </a:pPr>
            <a:r>
              <a:rPr lang="en-IN" sz="1800" b="1" i="1" dirty="0">
                <a:effectLst/>
                <a:ea typeface="Calibri" panose="020F0502020204030204" pitchFamily="34" charset="0"/>
              </a:rPr>
              <a:t>The following tables/notes shall be included after the table of the capital  structure:</a:t>
            </a:r>
            <a:endParaRPr lang="en-US" sz="1800" dirty="0">
              <a:solidFill>
                <a:schemeClr val="tx1">
                  <a:lumMod val="65000"/>
                  <a:lumOff val="35000"/>
                </a:schemeClr>
              </a:solidFill>
            </a:endParaRPr>
          </a:p>
          <a:p>
            <a:pPr marL="400050" marR="0" indent="-400050" algn="l">
              <a:spcBef>
                <a:spcPts val="0"/>
              </a:spcBef>
              <a:spcAft>
                <a:spcPts val="800"/>
              </a:spcAft>
              <a:buFont typeface="+mj-lt"/>
              <a:buAutoNum type="romanUcPeriod"/>
            </a:pPr>
            <a:r>
              <a:rPr lang="en-US" sz="1800" dirty="0">
                <a:solidFill>
                  <a:schemeClr val="tx1">
                    <a:lumMod val="65000"/>
                    <a:lumOff val="35000"/>
                  </a:schemeClr>
                </a:solidFill>
              </a:rPr>
              <a:t>Following details regarding major shareholders: Names of the shareholders of the issuer holding 1% or more of the paid-up capital of the issuer as on the date of filing of the draft offer document/ or end of last week from the date of draft letter of offer and the offer document, as the case may be. Provided that details of shareholding aggregating at least 80% of capital of company shall be disclosed.</a:t>
            </a:r>
          </a:p>
          <a:p>
            <a:pPr marL="400050" marR="0" indent="-400050" algn="l">
              <a:spcBef>
                <a:spcPts val="0"/>
              </a:spcBef>
              <a:spcAft>
                <a:spcPts val="800"/>
              </a:spcAft>
              <a:buFont typeface="+mj-lt"/>
              <a:buAutoNum type="romanUcPeriod"/>
            </a:pPr>
            <a:r>
              <a:rPr lang="en-US" sz="1800" dirty="0">
                <a:solidFill>
                  <a:schemeClr val="tx1">
                    <a:lumMod val="65000"/>
                    <a:lumOff val="35000"/>
                  </a:schemeClr>
                </a:solidFill>
              </a:rPr>
              <a:t>Number of equity shares held by the shareholders specified in clause (</a:t>
            </a:r>
            <a:r>
              <a:rPr lang="en-US" sz="1800" dirty="0" err="1">
                <a:solidFill>
                  <a:schemeClr val="tx1">
                    <a:lumMod val="65000"/>
                    <a:lumOff val="35000"/>
                  </a:schemeClr>
                </a:solidFill>
              </a:rPr>
              <a:t>i</a:t>
            </a:r>
            <a:r>
              <a:rPr lang="en-US" sz="1800" dirty="0">
                <a:solidFill>
                  <a:schemeClr val="tx1">
                    <a:lumMod val="65000"/>
                    <a:lumOff val="35000"/>
                  </a:schemeClr>
                </a:solidFill>
              </a:rPr>
              <a:t>) including number of equity shares which they would be entitled to upon exercise of warrant, option or right to convert a debenture, loan or other instrument. </a:t>
            </a:r>
          </a:p>
          <a:p>
            <a:pPr marL="400050" marR="0" indent="-400050" algn="l">
              <a:spcBef>
                <a:spcPts val="0"/>
              </a:spcBef>
              <a:spcAft>
                <a:spcPts val="800"/>
              </a:spcAft>
              <a:buFont typeface="+mj-lt"/>
              <a:buAutoNum type="romanUcPeriod"/>
            </a:pPr>
            <a:r>
              <a:rPr lang="en-US" sz="1800" dirty="0">
                <a:solidFill>
                  <a:schemeClr val="tx1">
                    <a:lumMod val="65000"/>
                    <a:lumOff val="35000"/>
                  </a:schemeClr>
                </a:solidFill>
              </a:rPr>
              <a:t>Particulars specified in items (</a:t>
            </a:r>
            <a:r>
              <a:rPr lang="en-US" sz="1800" dirty="0" err="1">
                <a:solidFill>
                  <a:schemeClr val="tx1">
                    <a:lumMod val="65000"/>
                    <a:lumOff val="35000"/>
                  </a:schemeClr>
                </a:solidFill>
              </a:rPr>
              <a:t>i</a:t>
            </a:r>
            <a:r>
              <a:rPr lang="en-US" sz="1800" dirty="0">
                <a:solidFill>
                  <a:schemeClr val="tx1">
                    <a:lumMod val="65000"/>
                    <a:lumOff val="35000"/>
                  </a:schemeClr>
                </a:solidFill>
              </a:rPr>
              <a:t>) and (ii) as on a date two years prior to the date of filing of the draft offer document/ draft letter of offer and the offer document, as the case may be. </a:t>
            </a:r>
          </a:p>
          <a:p>
            <a:pPr marL="400050" marR="0" indent="-400050" algn="l">
              <a:spcBef>
                <a:spcPts val="0"/>
              </a:spcBef>
              <a:spcAft>
                <a:spcPts val="800"/>
              </a:spcAft>
              <a:buFont typeface="+mj-lt"/>
              <a:buAutoNum type="romanUcPeriod"/>
            </a:pPr>
            <a:r>
              <a:rPr lang="en-US" sz="1800" dirty="0">
                <a:solidFill>
                  <a:schemeClr val="tx1">
                    <a:lumMod val="65000"/>
                    <a:lumOff val="35000"/>
                  </a:schemeClr>
                </a:solidFill>
              </a:rPr>
              <a:t>Particulars specified in items (</a:t>
            </a:r>
            <a:r>
              <a:rPr lang="en-US" sz="1800" dirty="0" err="1">
                <a:solidFill>
                  <a:schemeClr val="tx1">
                    <a:lumMod val="65000"/>
                    <a:lumOff val="35000"/>
                  </a:schemeClr>
                </a:solidFill>
              </a:rPr>
              <a:t>i</a:t>
            </a:r>
            <a:r>
              <a:rPr lang="en-US" sz="1800" dirty="0">
                <a:solidFill>
                  <a:schemeClr val="tx1">
                    <a:lumMod val="65000"/>
                    <a:lumOff val="35000"/>
                  </a:schemeClr>
                </a:solidFill>
              </a:rPr>
              <a:t>) and (ii) as on a date one year prior to the date of filing of the draft offer document/ draft letter of offer and the offer document, as the case may be. </a:t>
            </a:r>
          </a:p>
          <a:p>
            <a:pPr marL="400050" marR="0" indent="-400050" algn="l">
              <a:spcBef>
                <a:spcPts val="0"/>
              </a:spcBef>
              <a:spcAft>
                <a:spcPts val="800"/>
              </a:spcAft>
              <a:buFont typeface="+mj-lt"/>
              <a:buAutoNum type="romanUcPeriod"/>
            </a:pPr>
            <a:r>
              <a:rPr lang="en-US" sz="1800" dirty="0">
                <a:solidFill>
                  <a:schemeClr val="tx1">
                    <a:lumMod val="65000"/>
                    <a:lumOff val="35000"/>
                  </a:schemeClr>
                </a:solidFill>
              </a:rPr>
              <a:t>The particulars specified in items (</a:t>
            </a:r>
            <a:r>
              <a:rPr lang="en-US" sz="1800" dirty="0" err="1">
                <a:solidFill>
                  <a:schemeClr val="tx1">
                    <a:lumMod val="65000"/>
                    <a:lumOff val="35000"/>
                  </a:schemeClr>
                </a:solidFill>
              </a:rPr>
              <a:t>i</a:t>
            </a:r>
            <a:r>
              <a:rPr lang="en-US" sz="1800" dirty="0">
                <a:solidFill>
                  <a:schemeClr val="tx1">
                    <a:lumMod val="65000"/>
                    <a:lumOff val="35000"/>
                  </a:schemeClr>
                </a:solidFill>
              </a:rPr>
              <a:t>) and (ii) as on a date ten days prior to the date of date of filing of the draft offer document/ draft letter of offer and the offer document, as the case may be. </a:t>
            </a:r>
          </a:p>
          <a:p>
            <a:pPr marL="400050" indent="-400050" algn="l">
              <a:spcBef>
                <a:spcPts val="0"/>
              </a:spcBef>
              <a:spcAft>
                <a:spcPts val="800"/>
              </a:spcAft>
              <a:buFont typeface="+mj-lt"/>
              <a:buAutoNum type="romanUcPeriod"/>
            </a:pPr>
            <a:r>
              <a:rPr lang="en-US" sz="1800" dirty="0">
                <a:solidFill>
                  <a:schemeClr val="tx1">
                    <a:lumMod val="65000"/>
                    <a:lumOff val="35000"/>
                  </a:schemeClr>
                </a:solidFill>
              </a:rPr>
              <a:t>If the issuer has made an initial public offer of specified securities in the preceding two years, the particulars specified in items (</a:t>
            </a:r>
            <a:r>
              <a:rPr lang="en-US" sz="1800" dirty="0" err="1">
                <a:solidFill>
                  <a:schemeClr val="tx1">
                    <a:lumMod val="65000"/>
                    <a:lumOff val="35000"/>
                  </a:schemeClr>
                </a:solidFill>
              </a:rPr>
              <a:t>i</a:t>
            </a:r>
            <a:r>
              <a:rPr lang="en-US" sz="1800" dirty="0">
                <a:solidFill>
                  <a:schemeClr val="tx1">
                    <a:lumMod val="65000"/>
                    <a:lumOff val="35000"/>
                  </a:schemeClr>
                </a:solidFill>
              </a:rPr>
              <a:t>), (ii), (iii) and (iv) shall be disclosed to indicate separately the names of the persons who acquired equity shares by subscription to the public issue and those who 328 Substituted by the Securities and Exchange Board of India (Issue of Capital and Disclosure Requirements) (Amendment) Regulations, 2022 w.e.f. 14.1.2022 for the words “Regulation 33”.226 acquired the equity shares by allotment on a firm basis or through private.</a:t>
            </a:r>
            <a:endParaRPr lang="en-US" sz="400" dirty="0">
              <a:solidFill>
                <a:schemeClr val="tx1">
                  <a:lumMod val="65000"/>
                  <a:lumOff val="35000"/>
                </a:schemeClr>
              </a:solidFill>
            </a:endParaRPr>
          </a:p>
          <a:p>
            <a:pPr marL="400050" marR="0" indent="-400050" algn="l">
              <a:spcBef>
                <a:spcPts val="0"/>
              </a:spcBef>
              <a:spcAft>
                <a:spcPts val="800"/>
              </a:spcAft>
              <a:buFont typeface="+mj-lt"/>
              <a:buAutoNum type="romanUcPeriod"/>
            </a:pPr>
            <a:endParaRPr lang="en-US" sz="1800" dirty="0">
              <a:solidFill>
                <a:schemeClr val="tx1">
                  <a:lumMod val="65000"/>
                  <a:lumOff val="35000"/>
                </a:schemeClr>
              </a:solidFill>
            </a:endParaRPr>
          </a:p>
          <a:p>
            <a:pPr marL="0" marR="0" algn="l">
              <a:spcBef>
                <a:spcPts val="0"/>
              </a:spcBef>
              <a:spcAft>
                <a:spcPts val="800"/>
              </a:spcAft>
            </a:pPr>
            <a:endParaRPr lang="en-US" sz="1800" dirty="0">
              <a:solidFill>
                <a:schemeClr val="tx1">
                  <a:lumMod val="65000"/>
                  <a:lumOff val="35000"/>
                </a:schemeClr>
              </a:solidFill>
            </a:endParaRPr>
          </a:p>
          <a:p>
            <a:pPr marL="0" marR="0" algn="l">
              <a:spcBef>
                <a:spcPts val="0"/>
              </a:spcBef>
              <a:spcAft>
                <a:spcPts val="800"/>
              </a:spcAft>
            </a:pPr>
            <a:endParaRPr lang="en-US" sz="1800" dirty="0">
              <a:solidFill>
                <a:schemeClr val="tx1">
                  <a:lumMod val="65000"/>
                  <a:lumOff val="35000"/>
                </a:schemeClr>
              </a:solidFill>
            </a:endParaRPr>
          </a:p>
          <a:p>
            <a:pPr marL="0" marR="0" algn="l">
              <a:spcBef>
                <a:spcPts val="0"/>
              </a:spcBef>
              <a:spcAft>
                <a:spcPts val="800"/>
              </a:spcAft>
            </a:pPr>
            <a:endParaRPr lang="en-US" sz="1800" dirty="0">
              <a:solidFill>
                <a:schemeClr val="tx1">
                  <a:lumMod val="65000"/>
                  <a:lumOff val="35000"/>
                </a:schemeClr>
              </a:solidFill>
            </a:endParaRPr>
          </a:p>
          <a:p>
            <a:pPr marL="0" marR="0" algn="l">
              <a:spcBef>
                <a:spcPts val="0"/>
              </a:spcBef>
              <a:spcAft>
                <a:spcPts val="800"/>
              </a:spcAft>
            </a:pPr>
            <a:endParaRPr lang="en-US" sz="1800" dirty="0">
              <a:solidFill>
                <a:schemeClr val="tx1">
                  <a:lumMod val="65000"/>
                  <a:lumOff val="35000"/>
                </a:schemeClr>
              </a:solidFill>
            </a:endParaRPr>
          </a:p>
          <a:p>
            <a:pPr marL="0" marR="0" algn="l">
              <a:spcBef>
                <a:spcPts val="0"/>
              </a:spcBef>
              <a:spcAft>
                <a:spcPts val="800"/>
              </a:spcAft>
            </a:pPr>
            <a:endParaRPr lang="en-US" sz="1800" dirty="0">
              <a:solidFill>
                <a:schemeClr val="tx1">
                  <a:lumMod val="65000"/>
                  <a:lumOff val="35000"/>
                </a:schemeClr>
              </a:solidFill>
            </a:endParaRPr>
          </a:p>
          <a:p>
            <a:pPr marL="0" marR="0" algn="l">
              <a:spcBef>
                <a:spcPts val="0"/>
              </a:spcBef>
              <a:spcAft>
                <a:spcPts val="800"/>
              </a:spcAft>
            </a:pPr>
            <a:endParaRPr lang="en-US" sz="1800" dirty="0">
              <a:solidFill>
                <a:schemeClr val="tx1">
                  <a:lumMod val="65000"/>
                  <a:lumOff val="35000"/>
                </a:schemeClr>
              </a:solidFill>
            </a:endParaRPr>
          </a:p>
        </p:txBody>
      </p:sp>
    </p:spTree>
    <p:extLst>
      <p:ext uri="{BB962C8B-B14F-4D97-AF65-F5344CB8AC3E}">
        <p14:creationId xmlns:p14="http://schemas.microsoft.com/office/powerpoint/2010/main" val="411483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F06A4B-851A-4CAA-AF48-61C9AF970F21}"/>
              </a:ext>
            </a:extLst>
          </p:cNvPr>
          <p:cNvSpPr txBox="1"/>
          <p:nvPr/>
        </p:nvSpPr>
        <p:spPr>
          <a:xfrm>
            <a:off x="910683" y="685800"/>
            <a:ext cx="10370634" cy="6320641"/>
          </a:xfrm>
          <a:prstGeom prst="rect">
            <a:avLst/>
          </a:prstGeom>
          <a:noFill/>
        </p:spPr>
        <p:txBody>
          <a:bodyPr wrap="square" rtlCol="0">
            <a:spAutoFit/>
          </a:bodyPr>
          <a:lstStyle/>
          <a:p>
            <a:pPr marL="0" marR="0" algn="ctr">
              <a:lnSpc>
                <a:spcPct val="107000"/>
              </a:lnSpc>
              <a:spcBef>
                <a:spcPts val="0"/>
              </a:spcBef>
              <a:spcAft>
                <a:spcPts val="800"/>
              </a:spcAft>
            </a:pPr>
            <a:r>
              <a:rPr lang="en-IN" sz="1800" b="1" i="1" dirty="0">
                <a:solidFill>
                  <a:srgbClr val="000000"/>
                </a:solidFill>
                <a:effectLst/>
                <a:ea typeface="Calibri" panose="020F0502020204030204" pitchFamily="34" charset="0"/>
                <a:cs typeface="Times New Roman" panose="02020603050405020304" pitchFamily="18" charset="0"/>
              </a:rPr>
              <a:t>Sub-item (F) Management</a:t>
            </a:r>
            <a:endParaRPr lang="en-US" sz="18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Ø"/>
            </a:pPr>
            <a:r>
              <a:rPr lang="en-IN" sz="1700" b="1" i="1" dirty="0">
                <a:effectLst/>
                <a:ea typeface="Calibri" panose="020F0502020204030204" pitchFamily="34" charset="0"/>
                <a:cs typeface="Times New Roman" panose="02020603050405020304" pitchFamily="18" charset="0"/>
              </a:rPr>
              <a:t>Para (h) Key Managerial Personnel: </a:t>
            </a:r>
            <a:endParaRPr lang="en-IN" sz="1700" b="1" i="1" dirty="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331 Substituted by the Securities and Exchange Board of India (Issue of Capital and Disclosure Requirements)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(Amendment) Regulations, 2022 w.e.f. 14.1.2022 for the words, numbers and symbols “sub-item (1) of Item (17)”.243</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a:t>
            </a:r>
            <a:r>
              <a:rPr lang="en-IN" dirty="0" err="1">
                <a:effectLst/>
                <a:ea typeface="Calibri" panose="020F0502020204030204" pitchFamily="34" charset="0"/>
                <a:cs typeface="Times New Roman" panose="02020603050405020304" pitchFamily="18" charset="0"/>
              </a:rPr>
              <a:t>i</a:t>
            </a:r>
            <a:r>
              <a:rPr lang="en-IN" dirty="0">
                <a:effectLst/>
                <a:ea typeface="Calibri" panose="020F0502020204030204" pitchFamily="34" charset="0"/>
                <a:cs typeface="Times New Roman" panose="02020603050405020304" pitchFamily="18" charset="0"/>
              </a:rPr>
              <a:t>) Details of the key managerial personnel indicating name, date of joining, qualification, term of office with date of expiration of term and details of service contracts including termination/retirement benefits, if any, details of previous employment, etc.</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(ii) Past business experience, and functions and areas of experience in the issuer. </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Nature of any family relationship between any of the key managerial personnel.</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IN" dirty="0">
                <a:effectLst/>
                <a:ea typeface="Calibri" panose="020F0502020204030204" pitchFamily="34" charset="0"/>
                <a:cs typeface="Times New Roman" panose="02020603050405020304" pitchFamily="18" charset="0"/>
              </a:rPr>
              <a:t>Status of each key managerial personnel, as a permanent employee or otherwise. (2) The conditions</a:t>
            </a:r>
          </a:p>
          <a:p>
            <a:pPr marL="342900" marR="0" lvl="0" indent="-342900">
              <a:lnSpc>
                <a:spcPct val="107000"/>
              </a:lnSpc>
              <a:spcBef>
                <a:spcPts val="0"/>
              </a:spcBef>
              <a:spcAft>
                <a:spcPts val="0"/>
              </a:spcAft>
              <a:buFont typeface="+mj-lt"/>
              <a:buAutoNum type="romanLcParenBoth"/>
            </a:pPr>
            <a:r>
              <a:rPr lang="en-IN" dirty="0">
                <a:effectLst/>
                <a:ea typeface="Calibri" panose="020F0502020204030204" pitchFamily="34" charset="0"/>
                <a:cs typeface="Times New Roman" panose="02020603050405020304" pitchFamily="18" charset="0"/>
              </a:rPr>
              <a:t>referred to in para (1) above are as follows:</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(a) The issuer has been filing periodic statements in regard to financial results and</a:t>
            </a:r>
            <a:r>
              <a:rPr lang="en-US" dirty="0">
                <a:ea typeface="Calibri" panose="020F0502020204030204" pitchFamily="34" charset="0"/>
                <a:cs typeface="Times New Roman" panose="02020603050405020304" pitchFamily="18" charset="0"/>
              </a:rPr>
              <a:t> </a:t>
            </a:r>
            <a:r>
              <a:rPr lang="en-IN" dirty="0">
                <a:effectLst/>
                <a:ea typeface="Calibri" panose="020F0502020204030204" pitchFamily="34" charset="0"/>
                <a:cs typeface="Times New Roman" panose="02020603050405020304" pitchFamily="18" charset="0"/>
              </a:rPr>
              <a:t>shareholding pattern with the designated stock exchange and also with the Registrar of</a:t>
            </a:r>
            <a:r>
              <a:rPr lang="en-US" dirty="0">
                <a:ea typeface="Calibri" panose="020F0502020204030204" pitchFamily="34" charset="0"/>
                <a:cs typeface="Times New Roman" panose="02020603050405020304" pitchFamily="18" charset="0"/>
              </a:rPr>
              <a:t> </a:t>
            </a:r>
            <a:r>
              <a:rPr lang="en-IN" dirty="0">
                <a:effectLst/>
                <a:ea typeface="Calibri" panose="020F0502020204030204" pitchFamily="34" charset="0"/>
                <a:cs typeface="Times New Roman" panose="02020603050405020304" pitchFamily="18" charset="0"/>
              </a:rPr>
              <a:t>Companies (in case of a public issue), for the last three years and such statements are</a:t>
            </a:r>
            <a:r>
              <a:rPr lang="en-US" dirty="0">
                <a:ea typeface="Calibri" panose="020F0502020204030204" pitchFamily="34" charset="0"/>
                <a:cs typeface="Times New Roman" panose="02020603050405020304" pitchFamily="18" charset="0"/>
              </a:rPr>
              <a:t> </a:t>
            </a:r>
            <a:r>
              <a:rPr lang="en-IN" dirty="0">
                <a:effectLst/>
                <a:ea typeface="Calibri" panose="020F0502020204030204" pitchFamily="34" charset="0"/>
                <a:cs typeface="Times New Roman" panose="02020603050405020304" pitchFamily="18" charset="0"/>
              </a:rPr>
              <a:t>available on the website of the designated stock exchange or on a common e-filing</a:t>
            </a:r>
            <a:r>
              <a:rPr lang="en-US" dirty="0">
                <a:ea typeface="Calibri" panose="020F0502020204030204" pitchFamily="34" charset="0"/>
                <a:cs typeface="Times New Roman" panose="02020603050405020304" pitchFamily="18" charset="0"/>
              </a:rPr>
              <a:t> </a:t>
            </a:r>
            <a:r>
              <a:rPr lang="en-IN" dirty="0">
                <a:effectLst/>
                <a:ea typeface="Calibri" panose="020F0502020204030204" pitchFamily="34" charset="0"/>
                <a:cs typeface="Times New Roman" panose="02020603050405020304" pitchFamily="18" charset="0"/>
              </a:rPr>
              <a:t>platform;</a:t>
            </a:r>
            <a:endParaRPr lang="en-US" dirty="0">
              <a:effectLst/>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IN" sz="1800" b="1" i="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573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8F605AE-2A91-4679-AD78-106AFAD2C3EB}"/>
              </a:ext>
            </a:extLst>
          </p:cNvPr>
          <p:cNvSpPr txBox="1"/>
          <p:nvPr/>
        </p:nvSpPr>
        <p:spPr>
          <a:xfrm>
            <a:off x="867007" y="1081671"/>
            <a:ext cx="10457986" cy="6228243"/>
          </a:xfrm>
          <a:prstGeom prst="rect">
            <a:avLst/>
          </a:prstGeom>
          <a:noFill/>
        </p:spPr>
        <p:txBody>
          <a:bodyPr wrap="square" rtlCol="0">
            <a:spAutoFit/>
          </a:bodyPr>
          <a:lstStyle/>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(b) The issuer has in place an investor grievance handling mechanism, which includes</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meeting of the Shareholders/Investors’ Grievance Committee at frequent intervals,</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appropriate delegation of power by the board of directors of the issuer with regard to</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share transfer and clearly laid out systems and procedures for timely and satisfactory</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redressal of investor grievances;</a:t>
            </a:r>
            <a:endParaRPr lang="en-US"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(c) The lead manager(s) has certified that the conditions specified at (a) and (b) above have</a:t>
            </a:r>
            <a:endParaRPr lang="en-US"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been complied with;</a:t>
            </a:r>
          </a:p>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(d) The issuer has furnished to the Board the following undertaking along with the draft</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offer document, which shall also be incorporated in the offer document:</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“We confirm that other than the disclosures made in this offer document, nothing</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material has changed in respect of disclosures made by us at the time of our previous</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issue made on ……….”</a:t>
            </a:r>
            <a:endParaRPr lang="en-US"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(e) The issuer has made the offer document of its immediately preceding public or rights</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issue public in the manner specified in sub-regulation (4) of regulation 26 and/or </a:t>
            </a:r>
            <a:r>
              <a:rPr lang="en-IN" sz="1800" dirty="0" err="1">
                <a:effectLst/>
                <a:ea typeface="Calibri" panose="020F0502020204030204" pitchFamily="34" charset="0"/>
                <a:cs typeface="Times New Roman" panose="02020603050405020304" pitchFamily="18" charset="0"/>
              </a:rPr>
              <a:t>subregulation</a:t>
            </a:r>
            <a:r>
              <a:rPr lang="en-IN" sz="1800" dirty="0">
                <a:effectLst/>
                <a:ea typeface="Calibri" panose="020F0502020204030204" pitchFamily="34" charset="0"/>
                <a:cs typeface="Times New Roman" panose="02020603050405020304" pitchFamily="18" charset="0"/>
              </a:rPr>
              <a:t> (4) of regulation 72, as applicable, and has also kept this document for public</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inspection in the manner specified in para (e) of sub-item (E) of Item (10) of Part A of</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this Schedule.</a:t>
            </a:r>
            <a:endParaRPr lang="en-US"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8993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A323FDD-1EC6-40D3-AC5A-7264A6402129}"/>
              </a:ext>
            </a:extLst>
          </p:cNvPr>
          <p:cNvSpPr>
            <a:spLocks noGrp="1"/>
          </p:cNvSpPr>
          <p:nvPr>
            <p:ph type="ctrTitle"/>
          </p:nvPr>
        </p:nvSpPr>
        <p:spPr>
          <a:xfrm>
            <a:off x="2566156" y="2994102"/>
            <a:ext cx="7097788" cy="869795"/>
          </a:xfrm>
        </p:spPr>
        <p:txBody>
          <a:bodyPr anchor="b">
            <a:normAutofit/>
          </a:bodyPr>
          <a:lstStyle/>
          <a:p>
            <a:r>
              <a:rPr lang="en-US" sz="4800" b="1" i="1" dirty="0">
                <a:solidFill>
                  <a:srgbClr val="595959"/>
                </a:solidFill>
              </a:rPr>
              <a:t>PART - D</a:t>
            </a:r>
          </a:p>
        </p:txBody>
      </p:sp>
    </p:spTree>
    <p:extLst>
      <p:ext uri="{BB962C8B-B14F-4D97-AF65-F5344CB8AC3E}">
        <p14:creationId xmlns:p14="http://schemas.microsoft.com/office/powerpoint/2010/main" val="293171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05F67E-0051-45E6-9C65-5B01E1D3EBFD}"/>
              </a:ext>
            </a:extLst>
          </p:cNvPr>
          <p:cNvSpPr txBox="1"/>
          <p:nvPr/>
        </p:nvSpPr>
        <p:spPr>
          <a:xfrm>
            <a:off x="2040673" y="885100"/>
            <a:ext cx="7984273" cy="865173"/>
          </a:xfrm>
          <a:prstGeom prst="rect">
            <a:avLst/>
          </a:prstGeom>
          <a:noFill/>
        </p:spPr>
        <p:txBody>
          <a:bodyPr wrap="square">
            <a:spAutoFit/>
          </a:bodyPr>
          <a:lstStyle/>
          <a:p>
            <a:pPr marL="0" marR="0" algn="ctr">
              <a:lnSpc>
                <a:spcPct val="107000"/>
              </a:lnSpc>
              <a:spcBef>
                <a:spcPts val="0"/>
              </a:spcBef>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*Part D - Certain disclosures not mandatory in case of a fast track public issue as per SEBI ICDR Regulations.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A92520F-3ED9-4424-9E73-0F856A77A66E}"/>
              </a:ext>
            </a:extLst>
          </p:cNvPr>
          <p:cNvSpPr txBox="1"/>
          <p:nvPr/>
        </p:nvSpPr>
        <p:spPr>
          <a:xfrm>
            <a:off x="793595" y="2405705"/>
            <a:ext cx="10604810" cy="3567195"/>
          </a:xfrm>
          <a:prstGeom prst="rect">
            <a:avLst/>
          </a:prstGeom>
          <a:noFill/>
        </p:spPr>
        <p:txBody>
          <a:bodyPr wrap="square">
            <a:spAutoFit/>
          </a:bodyPr>
          <a:lstStyle/>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An issuer making a fast track public issue of specified securities may not make the disclosures</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indicated hereunder and specified in Part A of this Schedule:</a:t>
            </a:r>
            <a:r>
              <a:rPr lang="en-US"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347</a:t>
            </a:r>
          </a:p>
          <a:p>
            <a:pPr marL="0" marR="0">
              <a:lnSpc>
                <a:spcPct val="107000"/>
              </a:lnSpc>
              <a:spcBef>
                <a:spcPts val="0"/>
              </a:spcBef>
              <a:spcAft>
                <a:spcPts val="800"/>
              </a:spcAft>
            </a:pPr>
            <a:endParaRPr lang="en-IN" dirty="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(1) Para (a) of sub-item (B) of item (8) under capital structure section;</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(2) Para (f) of sub-item (B) of item (8) under capital structure section;</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(3) Para (h) of sub-item (F) of item (10) under management section;</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 (4) </a:t>
            </a:r>
            <a:r>
              <a:rPr lang="en-IN" sz="1800" b="1" dirty="0">
                <a:effectLst/>
                <a:ea typeface="Calibri" panose="020F0502020204030204" pitchFamily="34" charset="0"/>
                <a:cs typeface="Times New Roman" panose="02020603050405020304" pitchFamily="18" charset="0"/>
              </a:rPr>
              <a:t>Sub-para (ii</a:t>
            </a:r>
            <a:r>
              <a:rPr lang="en-IN" sz="1800" dirty="0">
                <a:effectLst/>
                <a:ea typeface="Calibri" panose="020F0502020204030204" pitchFamily="34" charset="0"/>
                <a:cs typeface="Times New Roman" panose="02020603050405020304" pitchFamily="18" charset="0"/>
              </a:rPr>
              <a:t>) of para (a) of </a:t>
            </a:r>
            <a:r>
              <a:rPr lang="en-IN" sz="1800" b="1" dirty="0">
                <a:effectLst/>
                <a:ea typeface="Calibri" panose="020F0502020204030204" pitchFamily="34" charset="0"/>
                <a:cs typeface="Times New Roman" panose="02020603050405020304" pitchFamily="18" charset="0"/>
              </a:rPr>
              <a:t>sub-item (G)</a:t>
            </a:r>
            <a:r>
              <a:rPr lang="en-IN" sz="1800" dirty="0">
                <a:effectLst/>
                <a:ea typeface="Calibri" panose="020F0502020204030204" pitchFamily="34" charset="0"/>
                <a:cs typeface="Times New Roman" panose="02020603050405020304" pitchFamily="18" charset="0"/>
              </a:rPr>
              <a:t> of item (10) under promoter/ principle shareholder</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section;</a:t>
            </a:r>
            <a:endParaRPr lang="en-US" dirty="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100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1513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Non-Mandatory Disclosers</vt:lpstr>
      <vt:lpstr>PART - C</vt:lpstr>
      <vt:lpstr>PowerPoint Presentation</vt:lpstr>
      <vt:lpstr>PowerPoint Presentation</vt:lpstr>
      <vt:lpstr>PowerPoint Presentation</vt:lpstr>
      <vt:lpstr>PowerPoint Presentation</vt:lpstr>
      <vt:lpstr>PowerPoint Presentation</vt:lpstr>
      <vt:lpstr>PART - D</vt:lpstr>
      <vt:lpstr>PowerPoint Presentation</vt:lpstr>
      <vt:lpstr>PowerPoint Presentation</vt:lpstr>
      <vt:lpstr>Thank You</vt:lpstr>
      <vt:lpstr>Questions &amp;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Non-Mandatory Disclosers</dc:title>
  <dc:creator>Bhatt, Harshit</dc:creator>
  <cp:lastModifiedBy>Bhatt, Harshit</cp:lastModifiedBy>
  <cp:revision>1</cp:revision>
  <dcterms:created xsi:type="dcterms:W3CDTF">2023-03-24T16:40:15Z</dcterms:created>
  <dcterms:modified xsi:type="dcterms:W3CDTF">2023-03-24T17:26:07Z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2023-03-24T16:40:15Z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abd7f429-8c9b-49ad-8291-7607b8db3699</vt:lpwstr>
  </property>
  <property fmtid="{D5CDD505-2E9C-101B-9397-08002B2CF9AE}" pid="8" name="MSIP_Label_ea60d57e-af5b-4752-ac57-3e4f28ca11dc_ContentBits">
    <vt:lpwstr>0</vt:lpwstr>
  </property>
</Properties>
</file>