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Lst>
  <p:sldSz cy="5143500" cx="9144000"/>
  <p:notesSz cx="6858000" cy="9144000"/>
  <p:embeddedFontLst>
    <p:embeddedFont>
      <p:font typeface="Proxima Nova"/>
      <p:regular r:id="rId8"/>
      <p:bold r:id="rId9"/>
      <p:italic r:id="rId10"/>
      <p:boldItalic r:id="rId1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font" Target="fonts/ProximaNova-boldItalic.fntdata"/><Relationship Id="rId10" Type="http://schemas.openxmlformats.org/officeDocument/2006/relationships/font" Target="fonts/ProximaNova-italic.fntdata"/><Relationship Id="rId9" Type="http://schemas.openxmlformats.org/officeDocument/2006/relationships/font" Target="fonts/ProximaNova-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font" Target="fonts/ProximaNova-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exit-cafe/check-mint-owner"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3175a9dec9b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3175a9dec9b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ja">
                <a:solidFill>
                  <a:schemeClr val="dk1"/>
                </a:solidFill>
              </a:rPr>
              <a:t>「スナップショットと言われるものを作ってみた。」</a:t>
            </a:r>
            <a:endParaRPr>
              <a:solidFill>
                <a:schemeClr val="dk1"/>
              </a:solidFill>
            </a:endParaRPr>
          </a:p>
          <a:p>
            <a:pPr indent="0" lvl="0" marL="0" rtl="0" algn="l">
              <a:spcBef>
                <a:spcPts val="0"/>
              </a:spcBef>
              <a:spcAft>
                <a:spcPts val="0"/>
              </a:spcAft>
              <a:buClr>
                <a:schemeClr val="dk1"/>
              </a:buClr>
              <a:buSzPts val="1100"/>
              <a:buFont typeface="Arial"/>
              <a:buNone/>
            </a:pPr>
            <a:r>
              <a:rPr lang="ja">
                <a:solidFill>
                  <a:schemeClr val="dk1"/>
                </a:solidFill>
              </a:rPr>
              <a:t>・Compressed NFTの取得がイレギュラーだったよという話</a:t>
            </a:r>
            <a:endParaRPr>
              <a:solidFill>
                <a:schemeClr val="dk1"/>
              </a:solidFill>
            </a:endParaRPr>
          </a:p>
          <a:p>
            <a:pPr indent="0" lvl="0" marL="0" rtl="0" algn="l">
              <a:spcBef>
                <a:spcPts val="0"/>
              </a:spcBef>
              <a:spcAft>
                <a:spcPts val="0"/>
              </a:spcAft>
              <a:buClr>
                <a:schemeClr val="dk1"/>
              </a:buClr>
              <a:buSzPts val="1100"/>
              <a:buFont typeface="Arial"/>
              <a:buNone/>
            </a:pPr>
            <a:r>
              <a:rPr lang="ja">
                <a:solidFill>
                  <a:schemeClr val="dk1"/>
                </a:solidFill>
              </a:rPr>
              <a:t>・こうやれば解決したよ。</a:t>
            </a:r>
            <a:endParaRPr>
              <a:solidFill>
                <a:schemeClr val="dk1"/>
              </a:solidFill>
            </a:endParaRPr>
          </a:p>
          <a:p>
            <a:pPr indent="0" lvl="0" marL="0" rtl="0" algn="l">
              <a:spcBef>
                <a:spcPts val="0"/>
              </a:spcBef>
              <a:spcAft>
                <a:spcPts val="0"/>
              </a:spcAft>
              <a:buClr>
                <a:schemeClr val="dk1"/>
              </a:buClr>
              <a:buSzPts val="1100"/>
              <a:buFont typeface="Arial"/>
              <a:buNone/>
            </a:pPr>
            <a:r>
              <a:rPr lang="ja">
                <a:solidFill>
                  <a:schemeClr val="dk1"/>
                </a:solidFill>
              </a:rPr>
              <a:t>・スナップショット撮ったよ。</a:t>
            </a:r>
            <a:endParaRPr>
              <a:solidFill>
                <a:schemeClr val="dk1"/>
              </a:solidFill>
            </a:endParaRPr>
          </a:p>
          <a:p>
            <a:pPr indent="0" lvl="0" marL="0" rtl="0" algn="l">
              <a:spcBef>
                <a:spcPts val="0"/>
              </a:spcBef>
              <a:spcAft>
                <a:spcPts val="0"/>
              </a:spcAft>
              <a:buClr>
                <a:schemeClr val="dk1"/>
              </a:buClr>
              <a:buSzPts val="1100"/>
              <a:buFont typeface="Arial"/>
              <a:buNone/>
            </a:pPr>
            <a:r>
              <a:rPr lang="ja">
                <a:solidFill>
                  <a:schemeClr val="dk1"/>
                </a:solidFill>
              </a:rPr>
              <a:t>以上。</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ja" u="sng">
                <a:solidFill>
                  <a:schemeClr val="hlink"/>
                </a:solidFill>
                <a:hlinkClick r:id="rId2"/>
              </a:rPr>
              <a:t>https://github.com/exit-cafe/check-mint-owner</a:t>
            </a:r>
            <a:endParaRPr>
              <a:solidFill>
                <a:schemeClr val="dk1"/>
              </a:solidFill>
            </a:endParaRPr>
          </a:p>
          <a:p>
            <a:pPr indent="0" lvl="0" marL="0" rtl="0" algn="l">
              <a:spcBef>
                <a:spcPts val="0"/>
              </a:spcBef>
              <a:spcAft>
                <a:spcPts val="0"/>
              </a:spcAft>
              <a:buClr>
                <a:schemeClr val="dk1"/>
              </a:buClr>
              <a:buSzPts val="1100"/>
              <a:buFont typeface="Arial"/>
              <a:buNone/>
            </a:pPr>
            <a:r>
              <a:rPr lang="ja">
                <a:solidFill>
                  <a:schemeClr val="dk1"/>
                </a:solidFill>
              </a:rPr>
              <a:t>これかな。</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ja">
                <a:solidFill>
                  <a:schemeClr val="dk1"/>
                </a:solidFill>
              </a:rPr>
              <a:t>みなさんスナップショットとったよって疑問に思ったことないでしょうか？</a:t>
            </a:r>
            <a:endParaRPr>
              <a:solidFill>
                <a:schemeClr val="dk1"/>
              </a:solidFill>
            </a:endParaRPr>
          </a:p>
          <a:p>
            <a:pPr indent="0" lvl="0" marL="0" rtl="0" algn="l">
              <a:spcBef>
                <a:spcPts val="0"/>
              </a:spcBef>
              <a:spcAft>
                <a:spcPts val="0"/>
              </a:spcAft>
              <a:buClr>
                <a:schemeClr val="dk1"/>
              </a:buClr>
              <a:buSzPts val="1100"/>
              <a:buFont typeface="Arial"/>
              <a:buNone/>
            </a:pPr>
            <a:r>
              <a:rPr lang="ja">
                <a:solidFill>
                  <a:schemeClr val="dk1"/>
                </a:solidFill>
              </a:rPr>
              <a:t>NFTホルダーをスナップショットをしてエアドロしますというアクションを実施しているプロジェクトは多くありますが、、、、</a:t>
            </a:r>
            <a:endParaRPr>
              <a:solidFill>
                <a:schemeClr val="dk1"/>
              </a:solidFill>
            </a:endParaRPr>
          </a:p>
          <a:p>
            <a:pPr indent="0" lvl="0" marL="0" rtl="0" algn="l">
              <a:spcBef>
                <a:spcPts val="0"/>
              </a:spcBef>
              <a:spcAft>
                <a:spcPts val="0"/>
              </a:spcAft>
              <a:buClr>
                <a:schemeClr val="dk1"/>
              </a:buClr>
              <a:buSzPts val="1100"/>
              <a:buFont typeface="Arial"/>
              <a:buNone/>
            </a:pPr>
            <a:r>
              <a:rPr lang="ja">
                <a:solidFill>
                  <a:schemeClr val="dk1"/>
                </a:solidFill>
              </a:rPr>
              <a:t>というところから、実際に自分が考えてスナップショットを取ってみようと思います。</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全体の流れ</a:t>
            </a:r>
            <a:endParaRPr/>
          </a:p>
        </p:txBody>
      </p:sp>
      <p:sp>
        <p:nvSpPr>
          <p:cNvPr id="60" name="Google Shape;60;p1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b="1" lang="ja"/>
              <a:t>イントロ</a:t>
            </a:r>
            <a:r>
              <a:rPr lang="ja"/>
              <a:t>（課題設定とユースケース）</a:t>
            </a:r>
            <a:endParaRPr/>
          </a:p>
          <a:p>
            <a:pPr indent="-310832" lvl="1" marL="914400" rtl="0" algn="l">
              <a:spcBef>
                <a:spcPts val="0"/>
              </a:spcBef>
              <a:spcAft>
                <a:spcPts val="0"/>
              </a:spcAft>
              <a:buSzPct val="100000"/>
              <a:buChar char="-"/>
            </a:pPr>
            <a:r>
              <a:rPr lang="ja"/>
              <a:t>課題：Scannnerという自社サービスでエアドロップ活動を計画したが、NFTの売買が行われている場合、現時点の所有者を追いかける必要がある。</a:t>
            </a:r>
            <a:endParaRPr/>
          </a:p>
          <a:p>
            <a:pPr indent="-310832" lvl="1" marL="914400" rtl="0" algn="l">
              <a:spcBef>
                <a:spcPts val="0"/>
              </a:spcBef>
              <a:spcAft>
                <a:spcPts val="0"/>
              </a:spcAft>
              <a:buSzPct val="100000"/>
              <a:buChar char="-"/>
            </a:pPr>
            <a:r>
              <a:rPr lang="ja"/>
              <a:t>mintaddressを1つ1つ確認してOwnerを取得するのは苦戦する</a:t>
            </a:r>
            <a:endParaRPr/>
          </a:p>
          <a:p>
            <a:pPr indent="-334327" lvl="0" marL="457200" rtl="0" algn="l">
              <a:spcBef>
                <a:spcPts val="0"/>
              </a:spcBef>
              <a:spcAft>
                <a:spcPts val="0"/>
              </a:spcAft>
              <a:buSzPct val="100000"/>
              <a:buChar char="-"/>
            </a:pPr>
            <a:r>
              <a:rPr b="1" lang="ja"/>
              <a:t>技術解説</a:t>
            </a:r>
            <a:r>
              <a:rPr lang="ja"/>
              <a:t>（SnapShotの仕組み、利用ライブラリ、コード解説）</a:t>
            </a:r>
            <a:endParaRPr/>
          </a:p>
          <a:p>
            <a:pPr indent="-310832" lvl="1" marL="914400" rtl="0" algn="l">
              <a:spcBef>
                <a:spcPts val="0"/>
              </a:spcBef>
              <a:spcAft>
                <a:spcPts val="0"/>
              </a:spcAft>
              <a:buSzPct val="100000"/>
              <a:buChar char="-"/>
            </a:pPr>
            <a:r>
              <a:rPr lang="ja"/>
              <a:t>SnapShotの仕組み：実行時にNFTを所有しているWalletAddressを取得するものである</a:t>
            </a:r>
            <a:endParaRPr/>
          </a:p>
          <a:p>
            <a:pPr indent="-310832" lvl="1" marL="914400" rtl="0" algn="l">
              <a:spcBef>
                <a:spcPts val="0"/>
              </a:spcBef>
              <a:spcAft>
                <a:spcPts val="0"/>
              </a:spcAft>
              <a:buSzPct val="100000"/>
              <a:buChar char="-"/>
            </a:pPr>
            <a:r>
              <a:rPr lang="ja"/>
              <a:t>利用ライブラリ：Metaplex社のumi（CompressedNFT）を仕様する</a:t>
            </a:r>
            <a:endParaRPr/>
          </a:p>
          <a:p>
            <a:pPr indent="-310832" lvl="1" marL="914400" rtl="0" algn="l">
              <a:spcBef>
                <a:spcPts val="0"/>
              </a:spcBef>
              <a:spcAft>
                <a:spcPts val="0"/>
              </a:spcAft>
              <a:buSzPct val="100000"/>
              <a:buChar char="-"/>
            </a:pPr>
            <a:r>
              <a:rPr lang="ja"/>
              <a:t>コード解説：nodejsで構築し、JSベースで構築。各関数(function）ごとの解説</a:t>
            </a:r>
            <a:endParaRPr/>
          </a:p>
          <a:p>
            <a:pPr indent="-334327" lvl="0" marL="457200" rtl="0" algn="l">
              <a:spcBef>
                <a:spcPts val="0"/>
              </a:spcBef>
              <a:spcAft>
                <a:spcPts val="0"/>
              </a:spcAft>
              <a:buSzPct val="100000"/>
              <a:buChar char="-"/>
            </a:pPr>
            <a:r>
              <a:rPr b="1" lang="ja"/>
              <a:t>苦労と克服</a:t>
            </a:r>
            <a:r>
              <a:rPr lang="ja"/>
              <a:t>（躓いた箇所と解決法）</a:t>
            </a:r>
            <a:endParaRPr/>
          </a:p>
          <a:p>
            <a:pPr indent="-310832" lvl="1" marL="914400" rtl="0" algn="l">
              <a:spcBef>
                <a:spcPts val="0"/>
              </a:spcBef>
              <a:spcAft>
                <a:spcPts val="0"/>
              </a:spcAft>
              <a:buSzPct val="100000"/>
              <a:buChar char="-"/>
            </a:pPr>
            <a:r>
              <a:rPr lang="ja"/>
              <a:t>躓いた箇所：通常NFTだと、このコードだと取得できるが、ComPressedNFTだとこの方法じゃないと取得できない</a:t>
            </a:r>
            <a:endParaRPr/>
          </a:p>
          <a:p>
            <a:pPr indent="-310832" lvl="1" marL="914400" rtl="0" algn="l">
              <a:spcBef>
                <a:spcPts val="0"/>
              </a:spcBef>
              <a:spcAft>
                <a:spcPts val="0"/>
              </a:spcAft>
              <a:buSzPct val="100000"/>
              <a:buChar char="-"/>
            </a:pPr>
            <a:r>
              <a:rPr lang="ja"/>
              <a:t>通常NFTとCompressedNFTのデータ構造の違いについて解説</a:t>
            </a:r>
            <a:endParaRPr/>
          </a:p>
          <a:p>
            <a:pPr indent="-334327" lvl="0" marL="457200" rtl="0" algn="l">
              <a:spcBef>
                <a:spcPts val="0"/>
              </a:spcBef>
              <a:spcAft>
                <a:spcPts val="0"/>
              </a:spcAft>
              <a:buSzPct val="100000"/>
              <a:buChar char="-"/>
            </a:pPr>
            <a:r>
              <a:rPr b="1" lang="ja"/>
              <a:t>まとめ</a:t>
            </a:r>
            <a:r>
              <a:rPr lang="ja"/>
              <a:t>（成果、応用、展望）</a:t>
            </a:r>
            <a:endParaRPr/>
          </a:p>
          <a:p>
            <a:pPr indent="-310832" lvl="1" marL="914400" rtl="0" algn="l">
              <a:spcBef>
                <a:spcPts val="0"/>
              </a:spcBef>
              <a:spcAft>
                <a:spcPts val="0"/>
              </a:spcAft>
              <a:buSzPct val="100000"/>
              <a:buChar char="-"/>
            </a:pPr>
            <a:r>
              <a:rPr lang="ja"/>
              <a:t>成果は、「CompressedNFT」についての仕様を把握できた。</a:t>
            </a:r>
            <a:endParaRPr/>
          </a:p>
          <a:p>
            <a:pPr indent="-310832" lvl="1" marL="914400" rtl="0" algn="l">
              <a:spcBef>
                <a:spcPts val="0"/>
              </a:spcBef>
              <a:spcAft>
                <a:spcPts val="0"/>
              </a:spcAft>
              <a:buSzPct val="100000"/>
              <a:buChar char="-"/>
            </a:pPr>
            <a:r>
              <a:rPr lang="ja"/>
              <a:t>応用と展望：自動実行を用いれば、「NFTホルダーとしての継続日数取得」、対象者への自動エアドロップの実現</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ctrTitle"/>
          </p:nvPr>
        </p:nvSpPr>
        <p:spPr>
          <a:xfrm>
            <a:off x="510450" y="1257300"/>
            <a:ext cx="8123100" cy="15885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ja"/>
              <a:t>SnapShot</a:t>
            </a:r>
            <a:r>
              <a:rPr lang="ja"/>
              <a:t>とってみた</a:t>
            </a:r>
            <a:endParaRPr/>
          </a:p>
          <a:p>
            <a:pPr indent="0" lvl="0" marL="0" rtl="0" algn="ctr">
              <a:spcBef>
                <a:spcPts val="0"/>
              </a:spcBef>
              <a:spcAft>
                <a:spcPts val="0"/>
              </a:spcAft>
              <a:buNone/>
            </a:pPr>
            <a:r>
              <a:rPr lang="ja"/>
              <a:t>レポート</a:t>
            </a:r>
            <a:endParaRPr/>
          </a:p>
        </p:txBody>
      </p:sp>
      <p:sp>
        <p:nvSpPr>
          <p:cNvPr id="66" name="Google Shape;66;p14"/>
          <p:cNvSpPr txBox="1"/>
          <p:nvPr>
            <p:ph idx="1" type="subTitle"/>
          </p:nvPr>
        </p:nvSpPr>
        <p:spPr>
          <a:xfrm>
            <a:off x="510450" y="3182313"/>
            <a:ext cx="8123100" cy="630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ja"/>
              <a:t>SHO43</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