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6" r:id="rId10"/>
    <p:sldId id="264" r:id="rId11"/>
    <p:sldId id="265" r:id="rId12"/>
    <p:sldId id="267" r:id="rId13"/>
    <p:sldId id="268" r:id="rId14"/>
    <p:sldId id="269" r:id="rId15"/>
    <p:sldId id="270" r:id="rId16"/>
    <p:sldId id="272" r:id="rId17"/>
    <p:sldId id="271" r:id="rId18"/>
  </p:sldIdLst>
  <p:sldSz cx="9144000" cy="6858000" type="screen4x3"/>
  <p:notesSz cx="6858000" cy="9144000"/>
  <p:custDataLst>
    <p:tags r:id="rId19"/>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120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FEC64E-D7F6-46CF-B74F-1C3DAEF0714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ru-RU"/>
        </a:p>
      </dgm:t>
    </dgm:pt>
    <dgm:pt modelId="{54C6F735-577F-490C-95E1-BC0D4EF22113}">
      <dgm:prSet phldrT="[Текст]"/>
      <dgm:spPr/>
      <dgm:t>
        <a:bodyPr/>
        <a:lstStyle/>
        <a:p>
          <a:r>
            <a:rPr lang="en-US" b="1" dirty="0" err="1" smtClean="0">
              <a:solidFill>
                <a:srgbClr val="FFFF00"/>
              </a:solidFill>
              <a:latin typeface="Times New Roman" pitchFamily="18" charset="0"/>
              <a:cs typeface="Times New Roman" pitchFamily="18" charset="0"/>
            </a:rPr>
            <a:t>O‘qituvchi</a:t>
          </a:r>
          <a:r>
            <a:rPr lang="en-US" dirty="0" smtClean="0"/>
            <a:t> </a:t>
          </a:r>
          <a:endParaRPr lang="ru-RU" dirty="0"/>
        </a:p>
      </dgm:t>
    </dgm:pt>
    <dgm:pt modelId="{8232D263-B1A1-4B76-8A63-C01BB5612EA9}" type="parTrans" cxnId="{124628D6-0310-4F70-B6C7-1C8040C708EA}">
      <dgm:prSet/>
      <dgm:spPr/>
      <dgm:t>
        <a:bodyPr/>
        <a:lstStyle/>
        <a:p>
          <a:endParaRPr lang="ru-RU"/>
        </a:p>
      </dgm:t>
    </dgm:pt>
    <dgm:pt modelId="{6A704AD2-F269-4388-80A1-2FDD0B5B33CD}" type="sibTrans" cxnId="{124628D6-0310-4F70-B6C7-1C8040C708EA}">
      <dgm:prSet/>
      <dgm:spPr/>
      <dgm:t>
        <a:bodyPr/>
        <a:lstStyle/>
        <a:p>
          <a:endParaRPr lang="ru-RU"/>
        </a:p>
      </dgm:t>
    </dgm:pt>
    <dgm:pt modelId="{85781A10-485B-4FB9-8007-AE0CE190FA8F}">
      <dgm:prSet phldrT="[Текст]"/>
      <dgm:spPr/>
      <dgm:t>
        <a:bodyPr/>
        <a:lstStyle/>
        <a:p>
          <a:r>
            <a:rPr lang="en-US" b="1" dirty="0" err="1" smtClean="0">
              <a:solidFill>
                <a:srgbClr val="FFFF00"/>
              </a:solidFill>
              <a:latin typeface="Times New Roman" pitchFamily="18" charset="0"/>
              <a:cs typeface="Times New Roman" pitchFamily="18" charset="0"/>
            </a:rPr>
            <a:t>O`quvchi</a:t>
          </a:r>
          <a:endParaRPr lang="ru-RU" b="1" dirty="0">
            <a:solidFill>
              <a:srgbClr val="FFFF00"/>
            </a:solidFill>
            <a:latin typeface="Times New Roman" pitchFamily="18" charset="0"/>
            <a:cs typeface="Times New Roman" pitchFamily="18" charset="0"/>
          </a:endParaRPr>
        </a:p>
      </dgm:t>
    </dgm:pt>
    <dgm:pt modelId="{9D69A44D-54DD-4EAA-BC19-D01E64B05EB4}" type="parTrans" cxnId="{590D3E48-ABED-4F10-8390-4C8BDDC46A84}">
      <dgm:prSet/>
      <dgm:spPr/>
      <dgm:t>
        <a:bodyPr/>
        <a:lstStyle/>
        <a:p>
          <a:endParaRPr lang="ru-RU"/>
        </a:p>
      </dgm:t>
    </dgm:pt>
    <dgm:pt modelId="{1B2F6BEB-7B0C-4847-AA9A-53BE63C28613}" type="sibTrans" cxnId="{590D3E48-ABED-4F10-8390-4C8BDDC46A84}">
      <dgm:prSet/>
      <dgm:spPr/>
      <dgm:t>
        <a:bodyPr/>
        <a:lstStyle/>
        <a:p>
          <a:endParaRPr lang="ru-RU"/>
        </a:p>
      </dgm:t>
    </dgm:pt>
    <dgm:pt modelId="{D51FA211-BD16-427F-9352-3CA20D4AFB06}">
      <dgm:prSet phldrT="[Текст]" custT="1"/>
      <dgm:spPr/>
      <dgm:t>
        <a:bodyPr/>
        <a:lstStyle/>
        <a:p>
          <a:r>
            <a:rPr lang="en-US" sz="2800" b="1" dirty="0" err="1" smtClean="0">
              <a:solidFill>
                <a:srgbClr val="FFFF00"/>
              </a:solidFill>
              <a:latin typeface="Times New Roman" pitchFamily="18" charset="0"/>
              <a:cs typeface="Times New Roman" pitchFamily="18" charset="0"/>
            </a:rPr>
            <a:t>Kommunikatsiya</a:t>
          </a:r>
          <a:endParaRPr lang="en-US" sz="2800" b="1" dirty="0" smtClean="0">
            <a:solidFill>
              <a:srgbClr val="FFFF00"/>
            </a:solidFill>
            <a:latin typeface="Times New Roman" pitchFamily="18" charset="0"/>
            <a:cs typeface="Times New Roman" pitchFamily="18" charset="0"/>
          </a:endParaRPr>
        </a:p>
      </dgm:t>
    </dgm:pt>
    <dgm:pt modelId="{F4D881F9-77A7-4BCE-9C45-DBBFDCC0B4E0}" type="parTrans" cxnId="{5BDCF865-F7EA-4CEF-B43A-741E42A3488F}">
      <dgm:prSet/>
      <dgm:spPr/>
      <dgm:t>
        <a:bodyPr/>
        <a:lstStyle/>
        <a:p>
          <a:endParaRPr lang="ru-RU"/>
        </a:p>
      </dgm:t>
    </dgm:pt>
    <dgm:pt modelId="{75ADF737-1EBD-43ED-91FE-1F21995AFFC4}" type="sibTrans" cxnId="{5BDCF865-F7EA-4CEF-B43A-741E42A3488F}">
      <dgm:prSet/>
      <dgm:spPr/>
      <dgm:t>
        <a:bodyPr/>
        <a:lstStyle/>
        <a:p>
          <a:endParaRPr lang="ru-RU"/>
        </a:p>
      </dgm:t>
    </dgm:pt>
    <dgm:pt modelId="{37B5C563-5BF2-4909-8819-35CC1B55E77A}" type="pres">
      <dgm:prSet presAssocID="{60FEC64E-D7F6-46CF-B74F-1C3DAEF07140}" presName="linear" presStyleCnt="0">
        <dgm:presLayoutVars>
          <dgm:dir/>
          <dgm:animLvl val="lvl"/>
          <dgm:resizeHandles val="exact"/>
        </dgm:presLayoutVars>
      </dgm:prSet>
      <dgm:spPr/>
      <dgm:t>
        <a:bodyPr/>
        <a:lstStyle/>
        <a:p>
          <a:endParaRPr lang="ru-RU"/>
        </a:p>
      </dgm:t>
    </dgm:pt>
    <dgm:pt modelId="{5AEACEBB-89A8-4685-A8C6-1FCA70B3BCFE}" type="pres">
      <dgm:prSet presAssocID="{54C6F735-577F-490C-95E1-BC0D4EF22113}" presName="parentLin" presStyleCnt="0"/>
      <dgm:spPr/>
    </dgm:pt>
    <dgm:pt modelId="{B4293F44-3CA8-4872-BBF6-9A00117FA0E5}" type="pres">
      <dgm:prSet presAssocID="{54C6F735-577F-490C-95E1-BC0D4EF22113}" presName="parentLeftMargin" presStyleLbl="node1" presStyleIdx="0" presStyleCnt="3"/>
      <dgm:spPr/>
      <dgm:t>
        <a:bodyPr/>
        <a:lstStyle/>
        <a:p>
          <a:endParaRPr lang="ru-RU"/>
        </a:p>
      </dgm:t>
    </dgm:pt>
    <dgm:pt modelId="{A315EBE4-84E8-480F-A78C-2A80D57EC69E}" type="pres">
      <dgm:prSet presAssocID="{54C6F735-577F-490C-95E1-BC0D4EF22113}" presName="parentText" presStyleLbl="node1" presStyleIdx="0" presStyleCnt="3">
        <dgm:presLayoutVars>
          <dgm:chMax val="0"/>
          <dgm:bulletEnabled val="1"/>
        </dgm:presLayoutVars>
      </dgm:prSet>
      <dgm:spPr/>
      <dgm:t>
        <a:bodyPr/>
        <a:lstStyle/>
        <a:p>
          <a:endParaRPr lang="ru-RU"/>
        </a:p>
      </dgm:t>
    </dgm:pt>
    <dgm:pt modelId="{352E1519-6C75-4238-BB71-75B9ABFD0543}" type="pres">
      <dgm:prSet presAssocID="{54C6F735-577F-490C-95E1-BC0D4EF22113}" presName="negativeSpace" presStyleCnt="0"/>
      <dgm:spPr/>
    </dgm:pt>
    <dgm:pt modelId="{0E49BF82-9F91-401A-9BE1-6FF33E55B8AD}" type="pres">
      <dgm:prSet presAssocID="{54C6F735-577F-490C-95E1-BC0D4EF22113}" presName="childText" presStyleLbl="conFgAcc1" presStyleIdx="0" presStyleCnt="3">
        <dgm:presLayoutVars>
          <dgm:bulletEnabled val="1"/>
        </dgm:presLayoutVars>
      </dgm:prSet>
      <dgm:spPr/>
    </dgm:pt>
    <dgm:pt modelId="{67A771EC-1C40-44A8-8771-5FD369C9D153}" type="pres">
      <dgm:prSet presAssocID="{6A704AD2-F269-4388-80A1-2FDD0B5B33CD}" presName="spaceBetweenRectangles" presStyleCnt="0"/>
      <dgm:spPr/>
    </dgm:pt>
    <dgm:pt modelId="{30259C70-3E34-403A-9508-6F523D619B30}" type="pres">
      <dgm:prSet presAssocID="{85781A10-485B-4FB9-8007-AE0CE190FA8F}" presName="parentLin" presStyleCnt="0"/>
      <dgm:spPr/>
    </dgm:pt>
    <dgm:pt modelId="{60E21A2A-20B6-4FDA-8848-D9DDDB44A24B}" type="pres">
      <dgm:prSet presAssocID="{85781A10-485B-4FB9-8007-AE0CE190FA8F}" presName="parentLeftMargin" presStyleLbl="node1" presStyleIdx="0" presStyleCnt="3"/>
      <dgm:spPr/>
      <dgm:t>
        <a:bodyPr/>
        <a:lstStyle/>
        <a:p>
          <a:endParaRPr lang="ru-RU"/>
        </a:p>
      </dgm:t>
    </dgm:pt>
    <dgm:pt modelId="{8ACCD188-B030-4775-AE54-190974EBC87D}" type="pres">
      <dgm:prSet presAssocID="{85781A10-485B-4FB9-8007-AE0CE190FA8F}" presName="parentText" presStyleLbl="node1" presStyleIdx="1" presStyleCnt="3">
        <dgm:presLayoutVars>
          <dgm:chMax val="0"/>
          <dgm:bulletEnabled val="1"/>
        </dgm:presLayoutVars>
      </dgm:prSet>
      <dgm:spPr/>
      <dgm:t>
        <a:bodyPr/>
        <a:lstStyle/>
        <a:p>
          <a:endParaRPr lang="ru-RU"/>
        </a:p>
      </dgm:t>
    </dgm:pt>
    <dgm:pt modelId="{92A7BD0A-9931-40F9-AB41-E1951BA53D2E}" type="pres">
      <dgm:prSet presAssocID="{85781A10-485B-4FB9-8007-AE0CE190FA8F}" presName="negativeSpace" presStyleCnt="0"/>
      <dgm:spPr/>
    </dgm:pt>
    <dgm:pt modelId="{53D48AAD-666D-40BD-BC7B-5B013343938E}" type="pres">
      <dgm:prSet presAssocID="{85781A10-485B-4FB9-8007-AE0CE190FA8F}" presName="childText" presStyleLbl="conFgAcc1" presStyleIdx="1" presStyleCnt="3">
        <dgm:presLayoutVars>
          <dgm:bulletEnabled val="1"/>
        </dgm:presLayoutVars>
      </dgm:prSet>
      <dgm:spPr/>
    </dgm:pt>
    <dgm:pt modelId="{87495538-93AA-4601-A2B7-22BC98991D75}" type="pres">
      <dgm:prSet presAssocID="{1B2F6BEB-7B0C-4847-AA9A-53BE63C28613}" presName="spaceBetweenRectangles" presStyleCnt="0"/>
      <dgm:spPr/>
    </dgm:pt>
    <dgm:pt modelId="{82093433-CC89-44DE-AB3E-FD53499A7E2C}" type="pres">
      <dgm:prSet presAssocID="{D51FA211-BD16-427F-9352-3CA20D4AFB06}" presName="parentLin" presStyleCnt="0"/>
      <dgm:spPr/>
    </dgm:pt>
    <dgm:pt modelId="{36FBD4EE-8081-46C3-A984-9C006C165E83}" type="pres">
      <dgm:prSet presAssocID="{D51FA211-BD16-427F-9352-3CA20D4AFB06}" presName="parentLeftMargin" presStyleLbl="node1" presStyleIdx="1" presStyleCnt="3"/>
      <dgm:spPr/>
      <dgm:t>
        <a:bodyPr/>
        <a:lstStyle/>
        <a:p>
          <a:endParaRPr lang="ru-RU"/>
        </a:p>
      </dgm:t>
    </dgm:pt>
    <dgm:pt modelId="{F0787C28-FC4E-4C72-89F3-9B7F1D2E01B4}" type="pres">
      <dgm:prSet presAssocID="{D51FA211-BD16-427F-9352-3CA20D4AFB06}" presName="parentText" presStyleLbl="node1" presStyleIdx="2" presStyleCnt="3" custLinFactNeighborX="-9869" custLinFactNeighborY="-2670">
        <dgm:presLayoutVars>
          <dgm:chMax val="0"/>
          <dgm:bulletEnabled val="1"/>
        </dgm:presLayoutVars>
      </dgm:prSet>
      <dgm:spPr/>
      <dgm:t>
        <a:bodyPr/>
        <a:lstStyle/>
        <a:p>
          <a:endParaRPr lang="ru-RU"/>
        </a:p>
      </dgm:t>
    </dgm:pt>
    <dgm:pt modelId="{FC3A3EB4-9A7D-40F1-9539-581C7D151B4A}" type="pres">
      <dgm:prSet presAssocID="{D51FA211-BD16-427F-9352-3CA20D4AFB06}" presName="negativeSpace" presStyleCnt="0"/>
      <dgm:spPr/>
    </dgm:pt>
    <dgm:pt modelId="{50C55D5B-EF28-4DB2-A8C9-03F9695CA779}" type="pres">
      <dgm:prSet presAssocID="{D51FA211-BD16-427F-9352-3CA20D4AFB06}" presName="childText" presStyleLbl="conFgAcc1" presStyleIdx="2" presStyleCnt="3">
        <dgm:presLayoutVars>
          <dgm:bulletEnabled val="1"/>
        </dgm:presLayoutVars>
      </dgm:prSet>
      <dgm:spPr/>
    </dgm:pt>
  </dgm:ptLst>
  <dgm:cxnLst>
    <dgm:cxn modelId="{AC9B8D06-40FA-4DBB-9BA8-B998202D1AFF}" type="presOf" srcId="{85781A10-485B-4FB9-8007-AE0CE190FA8F}" destId="{8ACCD188-B030-4775-AE54-190974EBC87D}" srcOrd="1" destOrd="0" presId="urn:microsoft.com/office/officeart/2005/8/layout/list1"/>
    <dgm:cxn modelId="{124628D6-0310-4F70-B6C7-1C8040C708EA}" srcId="{60FEC64E-D7F6-46CF-B74F-1C3DAEF07140}" destId="{54C6F735-577F-490C-95E1-BC0D4EF22113}" srcOrd="0" destOrd="0" parTransId="{8232D263-B1A1-4B76-8A63-C01BB5612EA9}" sibTransId="{6A704AD2-F269-4388-80A1-2FDD0B5B33CD}"/>
    <dgm:cxn modelId="{438E3DBC-61AE-47DD-A261-1F7BCB04A40E}" type="presOf" srcId="{D51FA211-BD16-427F-9352-3CA20D4AFB06}" destId="{36FBD4EE-8081-46C3-A984-9C006C165E83}" srcOrd="0" destOrd="0" presId="urn:microsoft.com/office/officeart/2005/8/layout/list1"/>
    <dgm:cxn modelId="{BB063B8E-4FC7-4BE3-9D84-3CAB819312F1}" type="presOf" srcId="{85781A10-485B-4FB9-8007-AE0CE190FA8F}" destId="{60E21A2A-20B6-4FDA-8848-D9DDDB44A24B}" srcOrd="0" destOrd="0" presId="urn:microsoft.com/office/officeart/2005/8/layout/list1"/>
    <dgm:cxn modelId="{5BDCF865-F7EA-4CEF-B43A-741E42A3488F}" srcId="{60FEC64E-D7F6-46CF-B74F-1C3DAEF07140}" destId="{D51FA211-BD16-427F-9352-3CA20D4AFB06}" srcOrd="2" destOrd="0" parTransId="{F4D881F9-77A7-4BCE-9C45-DBBFDCC0B4E0}" sibTransId="{75ADF737-1EBD-43ED-91FE-1F21995AFFC4}"/>
    <dgm:cxn modelId="{0843A73B-4793-48EC-9CC0-3891E5EEE014}" type="presOf" srcId="{54C6F735-577F-490C-95E1-BC0D4EF22113}" destId="{A315EBE4-84E8-480F-A78C-2A80D57EC69E}" srcOrd="1" destOrd="0" presId="urn:microsoft.com/office/officeart/2005/8/layout/list1"/>
    <dgm:cxn modelId="{590D3E48-ABED-4F10-8390-4C8BDDC46A84}" srcId="{60FEC64E-D7F6-46CF-B74F-1C3DAEF07140}" destId="{85781A10-485B-4FB9-8007-AE0CE190FA8F}" srcOrd="1" destOrd="0" parTransId="{9D69A44D-54DD-4EAA-BC19-D01E64B05EB4}" sibTransId="{1B2F6BEB-7B0C-4847-AA9A-53BE63C28613}"/>
    <dgm:cxn modelId="{3F5567DF-4B88-4A43-B022-FE9F335F4302}" type="presOf" srcId="{54C6F735-577F-490C-95E1-BC0D4EF22113}" destId="{B4293F44-3CA8-4872-BBF6-9A00117FA0E5}" srcOrd="0" destOrd="0" presId="urn:microsoft.com/office/officeart/2005/8/layout/list1"/>
    <dgm:cxn modelId="{27B3A324-FD9F-4FF9-B447-4581B7D7DE0B}" type="presOf" srcId="{D51FA211-BD16-427F-9352-3CA20D4AFB06}" destId="{F0787C28-FC4E-4C72-89F3-9B7F1D2E01B4}" srcOrd="1" destOrd="0" presId="urn:microsoft.com/office/officeart/2005/8/layout/list1"/>
    <dgm:cxn modelId="{3FE6856A-B017-4C29-9145-16FE79580B36}" type="presOf" srcId="{60FEC64E-D7F6-46CF-B74F-1C3DAEF07140}" destId="{37B5C563-5BF2-4909-8819-35CC1B55E77A}" srcOrd="0" destOrd="0" presId="urn:microsoft.com/office/officeart/2005/8/layout/list1"/>
    <dgm:cxn modelId="{F74D5CA3-0598-47C5-B127-AAC912E682B1}" type="presParOf" srcId="{37B5C563-5BF2-4909-8819-35CC1B55E77A}" destId="{5AEACEBB-89A8-4685-A8C6-1FCA70B3BCFE}" srcOrd="0" destOrd="0" presId="urn:microsoft.com/office/officeart/2005/8/layout/list1"/>
    <dgm:cxn modelId="{F1605FC2-5798-498A-B131-4473BAA189CC}" type="presParOf" srcId="{5AEACEBB-89A8-4685-A8C6-1FCA70B3BCFE}" destId="{B4293F44-3CA8-4872-BBF6-9A00117FA0E5}" srcOrd="0" destOrd="0" presId="urn:microsoft.com/office/officeart/2005/8/layout/list1"/>
    <dgm:cxn modelId="{621A158C-0B8B-4A5A-B016-7537DA7DA6A9}" type="presParOf" srcId="{5AEACEBB-89A8-4685-A8C6-1FCA70B3BCFE}" destId="{A315EBE4-84E8-480F-A78C-2A80D57EC69E}" srcOrd="1" destOrd="0" presId="urn:microsoft.com/office/officeart/2005/8/layout/list1"/>
    <dgm:cxn modelId="{FA798BD4-17AA-4E6A-87FE-74A6F46F2CCE}" type="presParOf" srcId="{37B5C563-5BF2-4909-8819-35CC1B55E77A}" destId="{352E1519-6C75-4238-BB71-75B9ABFD0543}" srcOrd="1" destOrd="0" presId="urn:microsoft.com/office/officeart/2005/8/layout/list1"/>
    <dgm:cxn modelId="{6B037A4C-2DE6-44B7-95C4-845CE70F5CB5}" type="presParOf" srcId="{37B5C563-5BF2-4909-8819-35CC1B55E77A}" destId="{0E49BF82-9F91-401A-9BE1-6FF33E55B8AD}" srcOrd="2" destOrd="0" presId="urn:microsoft.com/office/officeart/2005/8/layout/list1"/>
    <dgm:cxn modelId="{C586E4C9-E397-44EB-8A69-C3BF495B3A77}" type="presParOf" srcId="{37B5C563-5BF2-4909-8819-35CC1B55E77A}" destId="{67A771EC-1C40-44A8-8771-5FD369C9D153}" srcOrd="3" destOrd="0" presId="urn:microsoft.com/office/officeart/2005/8/layout/list1"/>
    <dgm:cxn modelId="{C0BE9596-13B6-4E0B-A728-557C9D62DB6F}" type="presParOf" srcId="{37B5C563-5BF2-4909-8819-35CC1B55E77A}" destId="{30259C70-3E34-403A-9508-6F523D619B30}" srcOrd="4" destOrd="0" presId="urn:microsoft.com/office/officeart/2005/8/layout/list1"/>
    <dgm:cxn modelId="{18727D01-12CD-4A5B-84EA-99637CA41E8D}" type="presParOf" srcId="{30259C70-3E34-403A-9508-6F523D619B30}" destId="{60E21A2A-20B6-4FDA-8848-D9DDDB44A24B}" srcOrd="0" destOrd="0" presId="urn:microsoft.com/office/officeart/2005/8/layout/list1"/>
    <dgm:cxn modelId="{E4830B37-8AC0-4D39-A4D9-2DB982E98838}" type="presParOf" srcId="{30259C70-3E34-403A-9508-6F523D619B30}" destId="{8ACCD188-B030-4775-AE54-190974EBC87D}" srcOrd="1" destOrd="0" presId="urn:microsoft.com/office/officeart/2005/8/layout/list1"/>
    <dgm:cxn modelId="{C2560F6B-E77A-46BA-B7D1-A8BCE2DF0E02}" type="presParOf" srcId="{37B5C563-5BF2-4909-8819-35CC1B55E77A}" destId="{92A7BD0A-9931-40F9-AB41-E1951BA53D2E}" srcOrd="5" destOrd="0" presId="urn:microsoft.com/office/officeart/2005/8/layout/list1"/>
    <dgm:cxn modelId="{245298E2-5381-405D-A8C0-3D1123BE8A9A}" type="presParOf" srcId="{37B5C563-5BF2-4909-8819-35CC1B55E77A}" destId="{53D48AAD-666D-40BD-BC7B-5B013343938E}" srcOrd="6" destOrd="0" presId="urn:microsoft.com/office/officeart/2005/8/layout/list1"/>
    <dgm:cxn modelId="{AAD1868B-8E39-4160-9992-E121FF4E3F53}" type="presParOf" srcId="{37B5C563-5BF2-4909-8819-35CC1B55E77A}" destId="{87495538-93AA-4601-A2B7-22BC98991D75}" srcOrd="7" destOrd="0" presId="urn:microsoft.com/office/officeart/2005/8/layout/list1"/>
    <dgm:cxn modelId="{F34A99BC-E80E-4E22-BE78-8BDC91D462F9}" type="presParOf" srcId="{37B5C563-5BF2-4909-8819-35CC1B55E77A}" destId="{82093433-CC89-44DE-AB3E-FD53499A7E2C}" srcOrd="8" destOrd="0" presId="urn:microsoft.com/office/officeart/2005/8/layout/list1"/>
    <dgm:cxn modelId="{6F2BF9FC-3C14-4318-A473-F39C360304A3}" type="presParOf" srcId="{82093433-CC89-44DE-AB3E-FD53499A7E2C}" destId="{36FBD4EE-8081-46C3-A984-9C006C165E83}" srcOrd="0" destOrd="0" presId="urn:microsoft.com/office/officeart/2005/8/layout/list1"/>
    <dgm:cxn modelId="{ABFFF9CC-2458-432B-AF47-FE4AB9776B5E}" type="presParOf" srcId="{82093433-CC89-44DE-AB3E-FD53499A7E2C}" destId="{F0787C28-FC4E-4C72-89F3-9B7F1D2E01B4}" srcOrd="1" destOrd="0" presId="urn:microsoft.com/office/officeart/2005/8/layout/list1"/>
    <dgm:cxn modelId="{044274CF-6A8D-4312-8641-2FBBDB2BD03F}" type="presParOf" srcId="{37B5C563-5BF2-4909-8819-35CC1B55E77A}" destId="{FC3A3EB4-9A7D-40F1-9539-581C7D151B4A}" srcOrd="9" destOrd="0" presId="urn:microsoft.com/office/officeart/2005/8/layout/list1"/>
    <dgm:cxn modelId="{95585A3C-6F15-49A2-9736-27F76851CE81}" type="presParOf" srcId="{37B5C563-5BF2-4909-8819-35CC1B55E77A}" destId="{50C55D5B-EF28-4DB2-A8C9-03F9695CA77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49BF82-9F91-401A-9BE1-6FF33E55B8AD}">
      <dsp:nvSpPr>
        <dsp:cNvPr id="0" name=""/>
        <dsp:cNvSpPr/>
      </dsp:nvSpPr>
      <dsp:spPr>
        <a:xfrm>
          <a:off x="0" y="422438"/>
          <a:ext cx="6400800" cy="655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15EBE4-84E8-480F-A78C-2A80D57EC69E}">
      <dsp:nvSpPr>
        <dsp:cNvPr id="0" name=""/>
        <dsp:cNvSpPr/>
      </dsp:nvSpPr>
      <dsp:spPr>
        <a:xfrm>
          <a:off x="320040" y="38678"/>
          <a:ext cx="4480560" cy="7675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355" tIns="0" rIns="169355" bIns="0" numCol="1" spcCol="1270" anchor="ctr" anchorCtr="0">
          <a:noAutofit/>
        </a:bodyPr>
        <a:lstStyle/>
        <a:p>
          <a:pPr lvl="0" algn="l" defTabSz="1155700">
            <a:lnSpc>
              <a:spcPct val="90000"/>
            </a:lnSpc>
            <a:spcBef>
              <a:spcPct val="0"/>
            </a:spcBef>
            <a:spcAft>
              <a:spcPct val="35000"/>
            </a:spcAft>
          </a:pPr>
          <a:r>
            <a:rPr lang="en-US" sz="2600" b="1" kern="1200" dirty="0" err="1" smtClean="0">
              <a:solidFill>
                <a:srgbClr val="FFFF00"/>
              </a:solidFill>
              <a:latin typeface="Times New Roman" pitchFamily="18" charset="0"/>
              <a:cs typeface="Times New Roman" pitchFamily="18" charset="0"/>
            </a:rPr>
            <a:t>O‘qituvchi</a:t>
          </a:r>
          <a:r>
            <a:rPr lang="en-US" sz="2600" kern="1200" dirty="0" smtClean="0"/>
            <a:t> </a:t>
          </a:r>
          <a:endParaRPr lang="ru-RU" sz="2600" kern="1200" dirty="0"/>
        </a:p>
      </dsp:txBody>
      <dsp:txXfrm>
        <a:off x="357507" y="76145"/>
        <a:ext cx="4405626" cy="692586"/>
      </dsp:txXfrm>
    </dsp:sp>
    <dsp:sp modelId="{53D48AAD-666D-40BD-BC7B-5B013343938E}">
      <dsp:nvSpPr>
        <dsp:cNvPr id="0" name=""/>
        <dsp:cNvSpPr/>
      </dsp:nvSpPr>
      <dsp:spPr>
        <a:xfrm>
          <a:off x="0" y="1601799"/>
          <a:ext cx="6400800" cy="655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CCD188-B030-4775-AE54-190974EBC87D}">
      <dsp:nvSpPr>
        <dsp:cNvPr id="0" name=""/>
        <dsp:cNvSpPr/>
      </dsp:nvSpPr>
      <dsp:spPr>
        <a:xfrm>
          <a:off x="320040" y="1218039"/>
          <a:ext cx="4480560" cy="7675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355" tIns="0" rIns="169355" bIns="0" numCol="1" spcCol="1270" anchor="ctr" anchorCtr="0">
          <a:noAutofit/>
        </a:bodyPr>
        <a:lstStyle/>
        <a:p>
          <a:pPr lvl="0" algn="l" defTabSz="1155700">
            <a:lnSpc>
              <a:spcPct val="90000"/>
            </a:lnSpc>
            <a:spcBef>
              <a:spcPct val="0"/>
            </a:spcBef>
            <a:spcAft>
              <a:spcPct val="35000"/>
            </a:spcAft>
          </a:pPr>
          <a:r>
            <a:rPr lang="en-US" sz="2600" b="1" kern="1200" dirty="0" err="1" smtClean="0">
              <a:solidFill>
                <a:srgbClr val="FFFF00"/>
              </a:solidFill>
              <a:latin typeface="Times New Roman" pitchFamily="18" charset="0"/>
              <a:cs typeface="Times New Roman" pitchFamily="18" charset="0"/>
            </a:rPr>
            <a:t>O`quvchi</a:t>
          </a:r>
          <a:endParaRPr lang="ru-RU" sz="2600" b="1" kern="1200" dirty="0">
            <a:solidFill>
              <a:srgbClr val="FFFF00"/>
            </a:solidFill>
            <a:latin typeface="Times New Roman" pitchFamily="18" charset="0"/>
            <a:cs typeface="Times New Roman" pitchFamily="18" charset="0"/>
          </a:endParaRPr>
        </a:p>
      </dsp:txBody>
      <dsp:txXfrm>
        <a:off x="357507" y="1255506"/>
        <a:ext cx="4405626" cy="692586"/>
      </dsp:txXfrm>
    </dsp:sp>
    <dsp:sp modelId="{50C55D5B-EF28-4DB2-A8C9-03F9695CA779}">
      <dsp:nvSpPr>
        <dsp:cNvPr id="0" name=""/>
        <dsp:cNvSpPr/>
      </dsp:nvSpPr>
      <dsp:spPr>
        <a:xfrm>
          <a:off x="0" y="2781159"/>
          <a:ext cx="6400800" cy="655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787C28-FC4E-4C72-89F3-9B7F1D2E01B4}">
      <dsp:nvSpPr>
        <dsp:cNvPr id="0" name=""/>
        <dsp:cNvSpPr/>
      </dsp:nvSpPr>
      <dsp:spPr>
        <a:xfrm>
          <a:off x="288455" y="2376906"/>
          <a:ext cx="4480560" cy="7675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355" tIns="0" rIns="169355" bIns="0" numCol="1" spcCol="1270" anchor="ctr" anchorCtr="0">
          <a:noAutofit/>
        </a:bodyPr>
        <a:lstStyle/>
        <a:p>
          <a:pPr lvl="0" algn="l" defTabSz="1244600">
            <a:lnSpc>
              <a:spcPct val="90000"/>
            </a:lnSpc>
            <a:spcBef>
              <a:spcPct val="0"/>
            </a:spcBef>
            <a:spcAft>
              <a:spcPct val="35000"/>
            </a:spcAft>
          </a:pPr>
          <a:r>
            <a:rPr lang="en-US" sz="2800" b="1" kern="1200" dirty="0" err="1" smtClean="0">
              <a:solidFill>
                <a:srgbClr val="FFFF00"/>
              </a:solidFill>
              <a:latin typeface="Times New Roman" pitchFamily="18" charset="0"/>
              <a:cs typeface="Times New Roman" pitchFamily="18" charset="0"/>
            </a:rPr>
            <a:t>Kommunikatsiya</a:t>
          </a:r>
          <a:endParaRPr lang="en-US" sz="2800" b="1" kern="1200" dirty="0" smtClean="0">
            <a:solidFill>
              <a:srgbClr val="FFFF00"/>
            </a:solidFill>
            <a:latin typeface="Times New Roman" pitchFamily="18" charset="0"/>
            <a:cs typeface="Times New Roman" pitchFamily="18" charset="0"/>
          </a:endParaRPr>
        </a:p>
      </dsp:txBody>
      <dsp:txXfrm>
        <a:off x="325922" y="2414373"/>
        <a:ext cx="4405626"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pPr/>
              <a:t>21.10.2022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pPr/>
              <a:t>‹#›</a:t>
            </a:fld>
            <a:endParaRPr lang="ru-RU"/>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pPr/>
              <a:t>21.10.2022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smtClean="0"/>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pPr/>
              <a:t>21.10.2022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C71EC6-210F-42DE-9C53-41977AD35B3D}" type="datetimeFigureOut">
              <a:rPr lang="ru-RU" smtClean="0"/>
              <a:pPr/>
              <a:t>21.10.2022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pPr/>
              <a:t>‹#›</a:t>
            </a:fld>
            <a:endParaRPr lang="ru-RU"/>
          </a:p>
        </p:txBody>
      </p:sp>
      <p:sp>
        <p:nvSpPr>
          <p:cNvPr id="8" name="Title 7"/>
          <p:cNvSpPr>
            <a:spLocks noGrp="1"/>
          </p:cNvSpPr>
          <p:nvPr>
            <p:ph type="title"/>
          </p:nvPr>
        </p:nvSpPr>
        <p:spPr/>
        <p:txBody>
          <a:bodyPr/>
          <a:lstStyle/>
          <a:p>
            <a:r>
              <a:rPr lang="ru-RU" smtClean="0"/>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pPr/>
              <a:t>21.10.2022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4C71EC6-210F-42DE-9C53-41977AD35B3D}" type="datetimeFigureOut">
              <a:rPr lang="ru-RU" smtClean="0"/>
              <a:pPr/>
              <a:t>21.10.2022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pPr/>
              <a:t>‹#›</a:t>
            </a:fld>
            <a:endParaRPr lang="ru-RU"/>
          </a:p>
        </p:txBody>
      </p:sp>
      <p:sp>
        <p:nvSpPr>
          <p:cNvPr id="8" name="Title 7"/>
          <p:cNvSpPr>
            <a:spLocks noGrp="1"/>
          </p:cNvSpPr>
          <p:nvPr>
            <p:ph type="title"/>
          </p:nvPr>
        </p:nvSpPr>
        <p:spPr/>
        <p:txBody>
          <a:bodyPr/>
          <a:lstStyle/>
          <a:p>
            <a:r>
              <a:rPr lang="ru-RU" smtClean="0"/>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smtClean="0"/>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pPr/>
              <a:t>21.10.2022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pPr/>
              <a:t>‹#›</a:t>
            </a:fld>
            <a:endParaRPr lang="ru-RU"/>
          </a:p>
        </p:txBody>
      </p:sp>
      <p:sp>
        <p:nvSpPr>
          <p:cNvPr id="10" name="Title 9"/>
          <p:cNvSpPr>
            <a:spLocks noGrp="1"/>
          </p:cNvSpPr>
          <p:nvPr>
            <p:ph type="title"/>
          </p:nvPr>
        </p:nvSpPr>
        <p:spPr/>
        <p:txBody>
          <a:body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4C71EC6-210F-42DE-9C53-41977AD35B3D}" type="datetimeFigureOut">
              <a:rPr lang="ru-RU" smtClean="0"/>
              <a:pPr/>
              <a:t>21.10.2022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pPr/>
              <a:t>21.10.2022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pPr/>
              <a:t>21.10.2022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pPr/>
              <a:t>21.10.2022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pPr/>
              <a:t>‹#›</a:t>
            </a:fld>
            <a:endParaRPr lang="ru-RU"/>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B4C71EC6-210F-42DE-9C53-41977AD35B3D}" type="datetimeFigureOut">
              <a:rPr lang="ru-RU" smtClean="0"/>
              <a:pPr/>
              <a:t>21.10.2022</a:t>
            </a:fld>
            <a:endParaRPr lang="ru-RU"/>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ru-RU"/>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B19B0651-EE4F-4900-A07F-96A6BFA9D0F0}"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5576" y="1556792"/>
            <a:ext cx="7560840" cy="3168352"/>
          </a:xfrm>
        </p:spPr>
        <p:txBody>
          <a:bodyPr/>
          <a:lstStyle/>
          <a:p>
            <a:pPr marL="182880" indent="0" algn="ctr">
              <a:buNone/>
            </a:pPr>
            <a:r>
              <a:rPr lang="en-US" sz="6000" dirty="0" err="1" smtClean="0">
                <a:solidFill>
                  <a:srgbClr val="FF0000"/>
                </a:solidFill>
                <a:latin typeface="Times New Roman" pitchFamily="18" charset="0"/>
                <a:cs typeface="Times New Roman" pitchFamily="18" charset="0"/>
              </a:rPr>
              <a:t>Mavzu</a:t>
            </a:r>
            <a:r>
              <a:rPr lang="en-US" sz="6000" dirty="0" smtClean="0">
                <a:solidFill>
                  <a:srgbClr val="FF0000"/>
                </a:solidFill>
                <a:latin typeface="Times New Roman" pitchFamily="18" charset="0"/>
                <a:cs typeface="Times New Roman" pitchFamily="18" charset="0"/>
              </a:rPr>
              <a:t>:</a:t>
            </a:r>
            <a:r>
              <a:rPr lang="en-US" sz="6000" dirty="0" smtClean="0">
                <a:latin typeface="Times New Roman" pitchFamily="18" charset="0"/>
                <a:cs typeface="Times New Roman" pitchFamily="18" charset="0"/>
              </a:rPr>
              <a:t> </a:t>
            </a:r>
            <a:r>
              <a:rPr lang="en-US" sz="6000" dirty="0" err="1" smtClean="0">
                <a:latin typeface="Times New Roman" pitchFamily="18" charset="0"/>
                <a:cs typeface="Times New Roman" pitchFamily="18" charset="0"/>
              </a:rPr>
              <a:t>Masofaviy</a:t>
            </a:r>
            <a:r>
              <a:rPr lang="en-US" sz="6000" dirty="0" smtClean="0">
                <a:latin typeface="Times New Roman" pitchFamily="18" charset="0"/>
                <a:cs typeface="Times New Roman" pitchFamily="18" charset="0"/>
              </a:rPr>
              <a:t> </a:t>
            </a:r>
            <a:r>
              <a:rPr lang="en-US" sz="6000" dirty="0" err="1" smtClean="0">
                <a:latin typeface="Times New Roman" pitchFamily="18" charset="0"/>
                <a:cs typeface="Times New Roman" pitchFamily="18" charset="0"/>
              </a:rPr>
              <a:t>ta`limni</a:t>
            </a:r>
            <a:r>
              <a:rPr lang="en-US" sz="6000" dirty="0" smtClean="0">
                <a:latin typeface="Times New Roman" pitchFamily="18" charset="0"/>
                <a:cs typeface="Times New Roman" pitchFamily="18" charset="0"/>
              </a:rPr>
              <a:t> </a:t>
            </a:r>
            <a:r>
              <a:rPr lang="en-US" sz="6000" dirty="0" err="1" smtClean="0">
                <a:latin typeface="Times New Roman" pitchFamily="18" charset="0"/>
                <a:cs typeface="Times New Roman" pitchFamily="18" charset="0"/>
              </a:rPr>
              <a:t>rivojlantirish</a:t>
            </a:r>
            <a:r>
              <a:rPr lang="en-US" sz="6000" dirty="0" smtClean="0">
                <a:latin typeface="Times New Roman" pitchFamily="18" charset="0"/>
                <a:cs typeface="Times New Roman" pitchFamily="18" charset="0"/>
              </a:rPr>
              <a:t> </a:t>
            </a:r>
            <a:r>
              <a:rPr lang="en-US" sz="6000" dirty="0" err="1" smtClean="0">
                <a:latin typeface="Times New Roman" pitchFamily="18" charset="0"/>
                <a:cs typeface="Times New Roman" pitchFamily="18" charset="0"/>
              </a:rPr>
              <a:t>istiqbollari</a:t>
            </a:r>
            <a:endParaRPr lang="ru-RU" sz="6000" dirty="0">
              <a:latin typeface="Times New Roman" pitchFamily="18" charset="0"/>
              <a:cs typeface="Times New Roman" pitchFamily="18" charset="0"/>
            </a:endParaRPr>
          </a:p>
        </p:txBody>
      </p:sp>
    </p:spTree>
    <p:extLst>
      <p:ext uri="{BB962C8B-B14F-4D97-AF65-F5344CB8AC3E}">
        <p14:creationId xmlns:p14="http://schemas.microsoft.com/office/powerpoint/2010/main" val="4109838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sz="quarter" idx="13"/>
          </p:nvPr>
        </p:nvSpPr>
        <p:spPr/>
        <p:txBody>
          <a:bodyPr/>
          <a:lstStyle/>
          <a:p>
            <a:endParaRPr lang="ru-RU"/>
          </a:p>
        </p:txBody>
      </p:sp>
      <p:pic>
        <p:nvPicPr>
          <p:cNvPr id="4" name="Picture 2" descr="D:\millenium\Uyg'un slayd\Та’limda zamonaviy axborot texnologiyalari\496ab501c33685070809585f7802029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404813"/>
            <a:ext cx="8502650" cy="611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56547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59632" y="476672"/>
            <a:ext cx="6512511" cy="2369200"/>
          </a:xfrm>
        </p:spPr>
        <p:txBody>
          <a:bodyPr/>
          <a:lstStyle/>
          <a:p>
            <a:pPr marL="0" indent="0" algn="ctr">
              <a:buNone/>
            </a:pPr>
            <a:r>
              <a:rPr lang="uz-Cyrl-UZ" sz="3600" dirty="0">
                <a:effectLst/>
              </a:rPr>
              <a:t>Masofaviy o‘qitish tizimini tashkil etishning asosiy </a:t>
            </a:r>
            <a:r>
              <a:rPr lang="uz-Cyrl-UZ" sz="3600" dirty="0" smtClean="0">
                <a:effectLst/>
              </a:rPr>
              <a:t>prin</a:t>
            </a:r>
            <a:r>
              <a:rPr lang="en-US" sz="3600" dirty="0" err="1" smtClean="0">
                <a:effectLst/>
              </a:rPr>
              <a:t>ts</a:t>
            </a:r>
            <a:r>
              <a:rPr lang="uz-Cyrl-UZ" sz="3600" dirty="0" smtClean="0">
                <a:effectLst/>
              </a:rPr>
              <a:t>iplarini </a:t>
            </a:r>
            <a:r>
              <a:rPr lang="uz-Cyrl-UZ" sz="3600" dirty="0">
                <a:effectLst/>
              </a:rPr>
              <a:t>ko‘rib chiqamiz.</a:t>
            </a:r>
            <a:r>
              <a:rPr lang="ru-RU" dirty="0">
                <a:effectLst/>
              </a:rPr>
              <a:t/>
            </a:r>
            <a:br>
              <a:rPr lang="ru-RU" dirty="0">
                <a:effectLst/>
              </a:rPr>
            </a:br>
            <a:endParaRPr lang="ru-RU" dirty="0"/>
          </a:p>
        </p:txBody>
      </p:sp>
      <p:sp>
        <p:nvSpPr>
          <p:cNvPr id="3" name="Объект 2"/>
          <p:cNvSpPr>
            <a:spLocks noGrp="1"/>
          </p:cNvSpPr>
          <p:nvPr>
            <p:ph sz="quarter" idx="13"/>
          </p:nvPr>
        </p:nvSpPr>
        <p:spPr>
          <a:xfrm>
            <a:off x="1115616" y="2780928"/>
            <a:ext cx="7173416" cy="3489568"/>
          </a:xfrm>
        </p:spPr>
        <p:txBody>
          <a:bodyPr>
            <a:normAutofit/>
          </a:bodyPr>
          <a:lstStyle/>
          <a:p>
            <a:r>
              <a:rPr lang="uz-Cyrl-UZ" dirty="0"/>
              <a:t>Ta’limning insonparvarlik printsipi.  Bu printsip  uzluksiz intensiv o‘qitish tizimida hal etuvchi ahamiyatga ega bo‘lib,masofaviy o‘qitish tizimida uning ahamiyati yanada oshadi.Uning mohiyati shundaki,bilim olish jarayoni o‘quvchi uchun maksimal qulay qilib tashkil etiladi.Bunday o‘qitish insonlarning ta’limga ehtiyojini qondirishga qaratilgan.Masofaning uzoqligi,insonlarning sog‘ligi yoki boshqa sotsial sabablar ham ularning bilim olishga monelik qilmaydigan sharoit yaratadi.</a:t>
            </a:r>
            <a:endParaRPr lang="ru-RU" dirty="0"/>
          </a:p>
          <a:p>
            <a:endParaRPr lang="ru-RU" dirty="0"/>
          </a:p>
        </p:txBody>
      </p:sp>
    </p:spTree>
    <p:extLst>
      <p:ext uri="{BB962C8B-B14F-4D97-AF65-F5344CB8AC3E}">
        <p14:creationId xmlns:p14="http://schemas.microsoft.com/office/powerpoint/2010/main" val="792229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755576" y="836712"/>
            <a:ext cx="7776864" cy="5256584"/>
          </a:xfrm>
        </p:spPr>
        <p:txBody>
          <a:bodyPr>
            <a:normAutofit lnSpcReduction="10000"/>
          </a:bodyPr>
          <a:lstStyle/>
          <a:p>
            <a:r>
              <a:rPr lang="uz-Cyrl-UZ" dirty="0"/>
              <a:t>Masofaviy o‘qitish tizimida o‘quv jarayonini tashkil etishda pedagokik yondoshuvlarning ustuvorlik printsipi.Masofaviy ta’limda an‘anaviy ta’limdagi kabi ta’lim-tarbiya jarayonini tashkil etishda pedagogik yondoshuv ustuvorligi ta‘minlanadi.Tajriba shuni ko‘rsatadiki,tizimning pedagogik tomoni ustuvor bo‘lganda sistemaning samaradorligi oshadi.</a:t>
            </a:r>
            <a:endParaRPr lang="ru-RU" dirty="0"/>
          </a:p>
          <a:p>
            <a:r>
              <a:rPr lang="uz-Cyrl-UZ" dirty="0"/>
              <a:t>Yangi axborot texnologiyalarini qullashning pedagogik nuqtai nazardan maqsadga muvofiqlik printsipi.Bu printsip masofaviy o‘qitish tizimini tashkil etish va loyihalashdagi har bir qadamning samaradorligini pedagogik jihatdan baholashni talab etadi. Shuning uchun birinchi o‘ringa tehnikani kiritish emas, balki o‘quv kurslarini tegishli ravishda mazmunan boyitish kerak, uni yangi axborot tehnalogiyalar orqali o‘quvchiga yetkaziy yo‘llarini yetkazish lozim. </a:t>
            </a:r>
            <a:endParaRPr lang="ru-RU" dirty="0"/>
          </a:p>
          <a:p>
            <a:endParaRPr lang="ru-RU" dirty="0"/>
          </a:p>
        </p:txBody>
      </p:sp>
    </p:spTree>
    <p:extLst>
      <p:ext uri="{BB962C8B-B14F-4D97-AF65-F5344CB8AC3E}">
        <p14:creationId xmlns:p14="http://schemas.microsoft.com/office/powerpoint/2010/main" val="522870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899592" y="548680"/>
            <a:ext cx="7173416" cy="4857720"/>
          </a:xfrm>
        </p:spPr>
        <p:txBody>
          <a:bodyPr>
            <a:normAutofit/>
          </a:bodyPr>
          <a:lstStyle/>
          <a:p>
            <a:r>
              <a:rPr lang="uz-Cyrl-UZ" dirty="0"/>
              <a:t> Ta’lim mazmunini tanlash printsipi: Masafoviy ta’lim mazmuni davlat ta’lim standartlarining normativ talablariga javob berishi kerak.SHuningdek,ta’lim maz munini tanlash imkoniyatini yaratadigan alternativ dasturlar yaratish lozim. </a:t>
            </a:r>
            <a:endParaRPr lang="ru-RU" dirty="0"/>
          </a:p>
          <a:p>
            <a:r>
              <a:rPr lang="uz-Cyrl-UZ" dirty="0"/>
              <a:t>Axborot havfsizligini tanlash printsipi: </a:t>
            </a:r>
            <a:endParaRPr lang="ru-RU" dirty="0"/>
          </a:p>
          <a:p>
            <a:r>
              <a:rPr lang="uz-Cyrl-UZ" dirty="0"/>
              <a:t>Ta’limning boshlang‘ich darajasi printsipi: Ta’lim samaradorligini oshirish uchun ma‘lim bir boshlang‘ich bilim va ko‘nikmalar zarur.</a:t>
            </a:r>
            <a:endParaRPr lang="ru-RU" dirty="0"/>
          </a:p>
          <a:p>
            <a:r>
              <a:rPr lang="uz-Cyrl-UZ" dirty="0"/>
              <a:t>O‘qitish tehnalogiyasini moslik printsipi.O‘qitish texnologiyasi masovafiy o‘qitish modeliga adekvat bo‘lishilozim.</a:t>
            </a:r>
            <a:endParaRPr lang="ru-RU" dirty="0"/>
          </a:p>
          <a:p>
            <a:endParaRPr lang="ru-RU" dirty="0"/>
          </a:p>
        </p:txBody>
      </p:sp>
    </p:spTree>
    <p:extLst>
      <p:ext uri="{BB962C8B-B14F-4D97-AF65-F5344CB8AC3E}">
        <p14:creationId xmlns:p14="http://schemas.microsoft.com/office/powerpoint/2010/main" val="3916560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75656" y="404664"/>
            <a:ext cx="6667143" cy="2369200"/>
          </a:xfrm>
        </p:spPr>
        <p:txBody>
          <a:bodyPr/>
          <a:lstStyle/>
          <a:p>
            <a:pPr marL="0" indent="0" algn="ctr">
              <a:buNone/>
            </a:pPr>
            <a:r>
              <a:rPr lang="uz-Cyrl-UZ" sz="4400" dirty="0">
                <a:solidFill>
                  <a:schemeClr val="accent6"/>
                </a:solidFill>
                <a:effectLst/>
              </a:rPr>
              <a:t>Masofaviy o‘qitish jarayonining o‘ziga </a:t>
            </a:r>
            <a:r>
              <a:rPr lang="en-US" sz="4400" dirty="0">
                <a:solidFill>
                  <a:schemeClr val="accent6"/>
                </a:solidFill>
                <a:effectLst/>
              </a:rPr>
              <a:t>x</a:t>
            </a:r>
            <a:r>
              <a:rPr lang="uz-Cyrl-UZ" sz="4400" dirty="0">
                <a:solidFill>
                  <a:schemeClr val="accent6"/>
                </a:solidFill>
                <a:effectLst/>
              </a:rPr>
              <a:t>osliklari</a:t>
            </a:r>
            <a:r>
              <a:rPr lang="uz-Cyrl-UZ" dirty="0">
                <a:solidFill>
                  <a:schemeClr val="accent6"/>
                </a:solidFill>
                <a:effectLst/>
              </a:rPr>
              <a:t>.</a:t>
            </a:r>
            <a:r>
              <a:rPr lang="ru-RU" dirty="0">
                <a:effectLst/>
              </a:rPr>
              <a:t/>
            </a:r>
            <a:br>
              <a:rPr lang="ru-RU" dirty="0">
                <a:effectLst/>
              </a:rPr>
            </a:br>
            <a:endParaRPr lang="ru-RU" dirty="0"/>
          </a:p>
        </p:txBody>
      </p:sp>
      <p:sp>
        <p:nvSpPr>
          <p:cNvPr id="3" name="Объект 2"/>
          <p:cNvSpPr>
            <a:spLocks noGrp="1"/>
          </p:cNvSpPr>
          <p:nvPr>
            <p:ph sz="quarter" idx="13"/>
          </p:nvPr>
        </p:nvSpPr>
        <p:spPr>
          <a:xfrm>
            <a:off x="1475656" y="2996952"/>
            <a:ext cx="6525344" cy="3201536"/>
          </a:xfrm>
        </p:spPr>
        <p:txBody>
          <a:bodyPr/>
          <a:lstStyle/>
          <a:p>
            <a:r>
              <a:rPr lang="uz-Cyrl-UZ" dirty="0"/>
              <a:t>1.Eguluvchanlik. O‘quvchi dars vaqti, hajmi va boshqalarga nisbatan erkindir.</a:t>
            </a:r>
            <a:endParaRPr lang="ru-RU" dirty="0"/>
          </a:p>
          <a:p>
            <a:r>
              <a:rPr lang="uz-Cyrl-UZ" dirty="0"/>
              <a:t>2.Modullik.</a:t>
            </a:r>
            <a:endParaRPr lang="ru-RU" dirty="0"/>
          </a:p>
          <a:p>
            <a:r>
              <a:rPr lang="uz-Cyrl-UZ" dirty="0"/>
              <a:t>3.Parallellik. Ishlab chiqarishdan ajralmagan holda.</a:t>
            </a:r>
            <a:endParaRPr lang="ru-RU" dirty="0"/>
          </a:p>
          <a:p>
            <a:r>
              <a:rPr lang="uz-Cyrl-UZ" dirty="0"/>
              <a:t>4.O‘zaro ta‘sir etish.</a:t>
            </a:r>
            <a:endParaRPr lang="ru-RU" dirty="0"/>
          </a:p>
          <a:p>
            <a:r>
              <a:rPr lang="uz-Cyrl-UZ" dirty="0"/>
              <a:t>6.3.Masofaviy  ta’limning didaktik tizimi.</a:t>
            </a:r>
            <a:endParaRPr lang="ru-RU" dirty="0"/>
          </a:p>
          <a:p>
            <a:endParaRPr lang="ru-RU" dirty="0"/>
          </a:p>
        </p:txBody>
      </p:sp>
    </p:spTree>
    <p:extLst>
      <p:ext uri="{BB962C8B-B14F-4D97-AF65-F5344CB8AC3E}">
        <p14:creationId xmlns:p14="http://schemas.microsoft.com/office/powerpoint/2010/main" val="1806656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3933056"/>
            <a:ext cx="8126288" cy="2485832"/>
          </a:xfrm>
        </p:spPr>
        <p:txBody>
          <a:bodyPr/>
          <a:lstStyle/>
          <a:p>
            <a:pPr marL="0" indent="0" algn="just">
              <a:buNone/>
            </a:pPr>
            <a:r>
              <a:rPr lang="uz-Cyrl-UZ" sz="2400" dirty="0">
                <a:effectLst/>
              </a:rPr>
              <a:t> Pedagogik jihatdan qayta ishlangan o‘quv mazmuni o‘z ichiga olgan  masofaviy o‘qitish o‘qituvchi va o‘quvchi qo‘lidagi o‘quv vositalari o‘quv mazmunini taqdim etish, o‘quvchilarning o‘rganish faoliyatini tekshirish va boshqarish vazifasini bajaradi. </a:t>
            </a:r>
            <a:endParaRPr lang="ru-RU" sz="2400" dirty="0"/>
          </a:p>
        </p:txBody>
      </p:sp>
      <p:pic>
        <p:nvPicPr>
          <p:cNvPr id="4" name="Picture 2" descr="D:\millenium\Uyg'un slayd\Та’limda zamonaviy axborot texnologiyalari\8750.jpg"/>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403648" y="620688"/>
            <a:ext cx="6192688"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4112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1600" y="620688"/>
            <a:ext cx="7344816" cy="1865144"/>
          </a:xfrm>
        </p:spPr>
        <p:txBody>
          <a:bodyPr/>
          <a:lstStyle/>
          <a:p>
            <a:pPr marL="0" indent="0" algn="ctr">
              <a:buNone/>
            </a:pPr>
            <a:r>
              <a:rPr lang="uz-Cyrl-UZ" sz="4000" dirty="0" smtClean="0">
                <a:solidFill>
                  <a:schemeClr val="accent6"/>
                </a:solidFill>
                <a:effectLst/>
                <a:latin typeface="Times New Roman" pitchFamily="18" charset="0"/>
                <a:cs typeface="Times New Roman" pitchFamily="18" charset="0"/>
              </a:rPr>
              <a:t>Masofaviy </a:t>
            </a:r>
            <a:r>
              <a:rPr lang="uz-Cyrl-UZ" sz="4000" dirty="0">
                <a:solidFill>
                  <a:schemeClr val="accent6"/>
                </a:solidFill>
                <a:effectLst/>
                <a:latin typeface="Times New Roman" pitchFamily="18" charset="0"/>
                <a:cs typeface="Times New Roman" pitchFamily="18" charset="0"/>
              </a:rPr>
              <a:t>o‘qitish tizimi vositalari qo‘ydagilardan iborat bo‘lishi mumkin:</a:t>
            </a:r>
            <a:endParaRPr lang="ru-RU" sz="4000" dirty="0">
              <a:solidFill>
                <a:schemeClr val="accent6"/>
              </a:solidFill>
              <a:latin typeface="Times New Roman" pitchFamily="18" charset="0"/>
              <a:cs typeface="Times New Roman" pitchFamily="18" charset="0"/>
            </a:endParaRPr>
          </a:p>
        </p:txBody>
      </p:sp>
      <p:sp>
        <p:nvSpPr>
          <p:cNvPr id="3" name="Объект 2"/>
          <p:cNvSpPr>
            <a:spLocks noGrp="1"/>
          </p:cNvSpPr>
          <p:nvPr>
            <p:ph sz="quarter" idx="13"/>
          </p:nvPr>
        </p:nvSpPr>
        <p:spPr>
          <a:xfrm>
            <a:off x="611560" y="2636912"/>
            <a:ext cx="7992888" cy="4032448"/>
          </a:xfrm>
        </p:spPr>
        <p:txBody>
          <a:bodyPr>
            <a:normAutofit fontScale="70000" lnSpcReduction="20000"/>
          </a:bodyPr>
          <a:lstStyle/>
          <a:p>
            <a:r>
              <a:rPr lang="uz-Cyrl-UZ" dirty="0">
                <a:latin typeface="Times New Roman" pitchFamily="18" charset="0"/>
                <a:cs typeface="Times New Roman" pitchFamily="18" charset="0"/>
              </a:rPr>
              <a:t> </a:t>
            </a:r>
            <a:r>
              <a:rPr lang="uz-Cyrl-UZ" sz="2300" dirty="0">
                <a:latin typeface="Times New Roman" pitchFamily="18" charset="0"/>
                <a:cs typeface="Times New Roman" pitchFamily="18" charset="0"/>
              </a:rPr>
              <a:t>1.Darsliklar  (an‘anaviy darsliklar,elektron darsliklar,qo‘llanmalar,spravoch-</a:t>
            </a:r>
            <a:endParaRPr lang="ru-RU" sz="2300" dirty="0">
              <a:latin typeface="Times New Roman" pitchFamily="18" charset="0"/>
              <a:cs typeface="Times New Roman" pitchFamily="18" charset="0"/>
            </a:endParaRPr>
          </a:p>
          <a:p>
            <a:r>
              <a:rPr lang="uz-Cyrl-UZ" sz="2300" dirty="0">
                <a:latin typeface="Times New Roman" pitchFamily="18" charset="0"/>
                <a:cs typeface="Times New Roman" pitchFamily="18" charset="0"/>
              </a:rPr>
              <a:t>niklar va boshqalar).</a:t>
            </a:r>
            <a:endParaRPr lang="ru-RU" sz="2300" dirty="0">
              <a:latin typeface="Times New Roman" pitchFamily="18" charset="0"/>
              <a:cs typeface="Times New Roman" pitchFamily="18" charset="0"/>
            </a:endParaRPr>
          </a:p>
          <a:p>
            <a:r>
              <a:rPr lang="uz-Cyrl-UZ" sz="2300" dirty="0">
                <a:latin typeface="Times New Roman" pitchFamily="18" charset="0"/>
                <a:cs typeface="Times New Roman" pitchFamily="18" charset="0"/>
              </a:rPr>
              <a:t>         2.(Kompyuter) tarmoqdagi o‘quv-metodik qo‘llanmalar;</a:t>
            </a:r>
            <a:endParaRPr lang="ru-RU" sz="2300" dirty="0">
              <a:latin typeface="Times New Roman" pitchFamily="18" charset="0"/>
              <a:cs typeface="Times New Roman" pitchFamily="18" charset="0"/>
            </a:endParaRPr>
          </a:p>
          <a:p>
            <a:r>
              <a:rPr lang="uz-Cyrl-UZ" sz="2300" dirty="0">
                <a:latin typeface="Times New Roman" pitchFamily="18" charset="0"/>
                <a:cs typeface="Times New Roman" pitchFamily="18" charset="0"/>
              </a:rPr>
              <a:t>         3.Odatdagi va multimediya variantlaridagi kompyuterli o‘qituv tizimlari;</a:t>
            </a:r>
            <a:endParaRPr lang="ru-RU" sz="2300" dirty="0">
              <a:latin typeface="Times New Roman" pitchFamily="18" charset="0"/>
              <a:cs typeface="Times New Roman" pitchFamily="18" charset="0"/>
            </a:endParaRPr>
          </a:p>
          <a:p>
            <a:r>
              <a:rPr lang="uz-Cyrl-UZ" sz="2300" dirty="0">
                <a:latin typeface="Times New Roman" pitchFamily="18" charset="0"/>
                <a:cs typeface="Times New Roman" pitchFamily="18" charset="0"/>
              </a:rPr>
              <a:t>         4.Audio va o‘quv axborot materiallari;</a:t>
            </a:r>
            <a:endParaRPr lang="ru-RU" sz="2300" dirty="0">
              <a:latin typeface="Times New Roman" pitchFamily="18" charset="0"/>
              <a:cs typeface="Times New Roman" pitchFamily="18" charset="0"/>
            </a:endParaRPr>
          </a:p>
          <a:p>
            <a:r>
              <a:rPr lang="uz-Cyrl-UZ" sz="2300" dirty="0">
                <a:latin typeface="Times New Roman" pitchFamily="18" charset="0"/>
                <a:cs typeface="Times New Roman" pitchFamily="18" charset="0"/>
              </a:rPr>
              <a:t>         5.Video o‘quv-axborot materiallari;</a:t>
            </a:r>
            <a:endParaRPr lang="ru-RU" sz="2300" dirty="0">
              <a:latin typeface="Times New Roman" pitchFamily="18" charset="0"/>
              <a:cs typeface="Times New Roman" pitchFamily="18" charset="0"/>
            </a:endParaRPr>
          </a:p>
          <a:p>
            <a:r>
              <a:rPr lang="uz-Cyrl-UZ" sz="2300" dirty="0">
                <a:latin typeface="Times New Roman" pitchFamily="18" charset="0"/>
                <a:cs typeface="Times New Roman" pitchFamily="18" charset="0"/>
              </a:rPr>
              <a:t>         6.Masofaviy labaratoriya praktikumlari;</a:t>
            </a:r>
            <a:endParaRPr lang="ru-RU" sz="2300" dirty="0">
              <a:latin typeface="Times New Roman" pitchFamily="18" charset="0"/>
              <a:cs typeface="Times New Roman" pitchFamily="18" charset="0"/>
            </a:endParaRPr>
          </a:p>
          <a:p>
            <a:r>
              <a:rPr lang="uz-Cyrl-UZ" sz="2300" dirty="0">
                <a:latin typeface="Times New Roman" pitchFamily="18" charset="0"/>
                <a:cs typeface="Times New Roman" pitchFamily="18" charset="0"/>
              </a:rPr>
              <a:t>         7.Masofaviy trenajyorlar;</a:t>
            </a:r>
            <a:endParaRPr lang="ru-RU" sz="2300" dirty="0">
              <a:latin typeface="Times New Roman" pitchFamily="18" charset="0"/>
              <a:cs typeface="Times New Roman" pitchFamily="18" charset="0"/>
            </a:endParaRPr>
          </a:p>
          <a:p>
            <a:r>
              <a:rPr lang="uz-Cyrl-UZ" sz="2300" dirty="0">
                <a:latin typeface="Times New Roman" pitchFamily="18" charset="0"/>
                <a:cs typeface="Times New Roman" pitchFamily="18" charset="0"/>
              </a:rPr>
              <a:t>         8.Masofaviy axborot va bilimlar bazasi;</a:t>
            </a:r>
            <a:endParaRPr lang="ru-RU" sz="2300" dirty="0">
              <a:latin typeface="Times New Roman" pitchFamily="18" charset="0"/>
              <a:cs typeface="Times New Roman" pitchFamily="18" charset="0"/>
            </a:endParaRPr>
          </a:p>
          <a:p>
            <a:r>
              <a:rPr lang="uz-Cyrl-UZ" sz="2300" dirty="0">
                <a:latin typeface="Times New Roman" pitchFamily="18" charset="0"/>
                <a:cs typeface="Times New Roman" pitchFamily="18" charset="0"/>
              </a:rPr>
              <a:t>         9.Masofaviy elektron kutubhonalar;</a:t>
            </a:r>
            <a:endParaRPr lang="ru-RU" sz="2300" dirty="0">
              <a:latin typeface="Times New Roman" pitchFamily="18" charset="0"/>
              <a:cs typeface="Times New Roman" pitchFamily="18" charset="0"/>
            </a:endParaRPr>
          </a:p>
          <a:p>
            <a:r>
              <a:rPr lang="uz-Cyrl-UZ" sz="2300" dirty="0">
                <a:latin typeface="Times New Roman" pitchFamily="18" charset="0"/>
                <a:cs typeface="Times New Roman" pitchFamily="18" charset="0"/>
              </a:rPr>
              <a:t>        10.O‘rgatuvchi ekspert tizimlariga asoslangan o‘qitish vositalari;</a:t>
            </a:r>
            <a:endParaRPr lang="ru-RU" sz="2300" dirty="0">
              <a:latin typeface="Times New Roman" pitchFamily="18" charset="0"/>
              <a:cs typeface="Times New Roman" pitchFamily="18" charset="0"/>
            </a:endParaRPr>
          </a:p>
          <a:p>
            <a:r>
              <a:rPr lang="uz-Cyrl-UZ" sz="2300" dirty="0">
                <a:latin typeface="Times New Roman" pitchFamily="18" charset="0"/>
                <a:cs typeface="Times New Roman" pitchFamily="18" charset="0"/>
              </a:rPr>
              <a:t>        11.Geoaxborotli tizimlarga asoslangan o‘qitish vositalari;</a:t>
            </a:r>
            <a:endParaRPr lang="ru-RU" sz="2300" dirty="0">
              <a:latin typeface="Times New Roman" pitchFamily="18" charset="0"/>
              <a:cs typeface="Times New Roman" pitchFamily="18" charset="0"/>
            </a:endParaRPr>
          </a:p>
          <a:p>
            <a:r>
              <a:rPr lang="uz-Cyrl-UZ" sz="2300" dirty="0">
                <a:latin typeface="Times New Roman" pitchFamily="18" charset="0"/>
                <a:cs typeface="Times New Roman" pitchFamily="18" charset="0"/>
              </a:rPr>
              <a:t>        12.Virtual reallikka asoslangan o‘qitish vositalari.</a:t>
            </a:r>
            <a:endParaRPr lang="ru-RU" sz="2300" dirty="0">
              <a:latin typeface="Times New Roman" pitchFamily="18" charset="0"/>
              <a:cs typeface="Times New Roman" pitchFamily="18" charset="0"/>
            </a:endParaRPr>
          </a:p>
        </p:txBody>
      </p:sp>
    </p:spTree>
    <p:extLst>
      <p:ext uri="{BB962C8B-B14F-4D97-AF65-F5344CB8AC3E}">
        <p14:creationId xmlns:p14="http://schemas.microsoft.com/office/powerpoint/2010/main" val="3010093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11760" y="764704"/>
            <a:ext cx="4352271" cy="1080120"/>
          </a:xfrm>
        </p:spPr>
        <p:txBody>
          <a:bodyPr/>
          <a:lstStyle/>
          <a:p>
            <a:pPr marL="0" indent="0">
              <a:buNone/>
            </a:pPr>
            <a:r>
              <a:rPr lang="uz-Cyrl-UZ" dirty="0"/>
              <a:t>ADABIY</a:t>
            </a:r>
            <a:r>
              <a:rPr lang="en-US" dirty="0"/>
              <a:t>O</a:t>
            </a:r>
            <a:r>
              <a:rPr lang="uz-Cyrl-UZ" dirty="0"/>
              <a:t>TLA</a:t>
            </a:r>
            <a:r>
              <a:rPr lang="en-US" dirty="0"/>
              <a:t>R</a:t>
            </a:r>
            <a:endParaRPr lang="ru-RU" dirty="0"/>
          </a:p>
        </p:txBody>
      </p:sp>
      <p:sp>
        <p:nvSpPr>
          <p:cNvPr id="3" name="Объект 2"/>
          <p:cNvSpPr>
            <a:spLocks noGrp="1"/>
          </p:cNvSpPr>
          <p:nvPr>
            <p:ph sz="quarter" idx="13"/>
          </p:nvPr>
        </p:nvSpPr>
        <p:spPr>
          <a:xfrm>
            <a:off x="755576" y="1556792"/>
            <a:ext cx="7848872" cy="4896544"/>
          </a:xfrm>
        </p:spPr>
        <p:txBody>
          <a:bodyPr>
            <a:normAutofit fontScale="55000" lnSpcReduction="20000"/>
          </a:bodyPr>
          <a:lstStyle/>
          <a:p>
            <a:pPr marL="45720" indent="0">
              <a:buNone/>
            </a:pPr>
            <a:r>
              <a:rPr lang="uz-Cyrl-UZ" sz="2800" dirty="0">
                <a:latin typeface="Times New Roman" pitchFamily="18" charset="0"/>
                <a:cs typeface="Times New Roman" pitchFamily="18" charset="0"/>
              </a:rPr>
              <a:t>	</a:t>
            </a:r>
            <a:endParaRPr lang="ru-RU" sz="2800" dirty="0">
              <a:latin typeface="Times New Roman" pitchFamily="18" charset="0"/>
              <a:cs typeface="Times New Roman" pitchFamily="18" charset="0"/>
            </a:endParaRPr>
          </a:p>
          <a:p>
            <a:r>
              <a:rPr lang="en-US" sz="2800" i="1" dirty="0">
                <a:latin typeface="Times New Roman" pitchFamily="18" charset="0"/>
                <a:cs typeface="Times New Roman" pitchFamily="18" charset="0"/>
              </a:rPr>
              <a:t>1. </a:t>
            </a:r>
            <a:r>
              <a:rPr lang="en-US" sz="2800" i="1" dirty="0" err="1">
                <a:latin typeface="Times New Roman" pitchFamily="18" charset="0"/>
                <a:cs typeface="Times New Roman" pitchFamily="18" charset="0"/>
              </a:rPr>
              <a:t>Karimov</a:t>
            </a:r>
            <a:r>
              <a:rPr lang="en-US" sz="2800" i="1" dirty="0">
                <a:latin typeface="Times New Roman" pitchFamily="18" charset="0"/>
                <a:cs typeface="Times New Roman" pitchFamily="18" charset="0"/>
              </a:rPr>
              <a:t> I.A. </a:t>
            </a:r>
            <a:r>
              <a:rPr lang="en-US" sz="2800" i="1" dirty="0" err="1">
                <a:latin typeface="Times New Roman" pitchFamily="18" charset="0"/>
                <a:cs typeface="Times New Roman" pitchFamily="18" charset="0"/>
              </a:rPr>
              <a:t>Barkamol</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avlod</a:t>
            </a:r>
            <a:r>
              <a:rPr lang="en-US" sz="2800" i="1" dirty="0">
                <a:latin typeface="Times New Roman" pitchFamily="18" charset="0"/>
                <a:cs typeface="Times New Roman" pitchFamily="18" charset="0"/>
              </a:rPr>
              <a:t> - </a:t>
            </a:r>
            <a:r>
              <a:rPr lang="en-US" sz="2800" i="1" dirty="0" err="1">
                <a:latin typeface="Times New Roman" pitchFamily="18" charset="0"/>
                <a:cs typeface="Times New Roman" pitchFamily="18" charset="0"/>
              </a:rPr>
              <a:t>O‘zbekiston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taraqqiyotining</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poydevori</a:t>
            </a:r>
            <a:r>
              <a:rPr lang="en-US" sz="2800" i="1" dirty="0">
                <a:latin typeface="Times New Roman" pitchFamily="18" charset="0"/>
                <a:cs typeface="Times New Roman" pitchFamily="18" charset="0"/>
              </a:rPr>
              <a:t>. – T.:  </a:t>
            </a:r>
            <a:r>
              <a:rPr lang="en-US" sz="2800" i="1" dirty="0" err="1">
                <a:latin typeface="Times New Roman" pitchFamily="18" charset="0"/>
                <a:cs typeface="Times New Roman" pitchFamily="18" charset="0"/>
              </a:rPr>
              <a:t>Sharq</a:t>
            </a:r>
            <a:r>
              <a:rPr lang="en-US" sz="2800" i="1" dirty="0">
                <a:latin typeface="Times New Roman" pitchFamily="18" charset="0"/>
                <a:cs typeface="Times New Roman" pitchFamily="18" charset="0"/>
              </a:rPr>
              <a:t>, 1998. B. 4-19. </a:t>
            </a:r>
            <a:endParaRPr lang="ru-RU" sz="2800" dirty="0">
              <a:latin typeface="Times New Roman" pitchFamily="18" charset="0"/>
              <a:cs typeface="Times New Roman" pitchFamily="18" charset="0"/>
            </a:endParaRPr>
          </a:p>
          <a:p>
            <a:r>
              <a:rPr lang="en-US" sz="2800" i="1" dirty="0">
                <a:latin typeface="Times New Roman" pitchFamily="18" charset="0"/>
                <a:cs typeface="Times New Roman" pitchFamily="18" charset="0"/>
              </a:rPr>
              <a:t>2. </a:t>
            </a:r>
            <a:r>
              <a:rPr lang="en-US" sz="2800" i="1" dirty="0" err="1">
                <a:latin typeface="Times New Roman" pitchFamily="18" charset="0"/>
                <a:cs typeface="Times New Roman" pitchFamily="18" charset="0"/>
              </a:rPr>
              <a:t>O‘zbekiston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Respublikasining</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Ta‘lim</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to‘g‘risida»gi</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Qonuni</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Barkamol</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avlod</a:t>
            </a:r>
            <a:r>
              <a:rPr lang="en-US" sz="2800" i="1" dirty="0">
                <a:latin typeface="Times New Roman" pitchFamily="18" charset="0"/>
                <a:cs typeface="Times New Roman" pitchFamily="18" charset="0"/>
              </a:rPr>
              <a:t> – </a:t>
            </a:r>
            <a:r>
              <a:rPr lang="en-US" sz="2800" i="1" dirty="0" err="1">
                <a:latin typeface="Times New Roman" pitchFamily="18" charset="0"/>
                <a:cs typeface="Times New Roman" pitchFamily="18" charset="0"/>
              </a:rPr>
              <a:t>O‘zbekiston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taraqqiyotining</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poydevori</a:t>
            </a:r>
            <a:r>
              <a:rPr lang="en-US" sz="2800" i="1" dirty="0">
                <a:latin typeface="Times New Roman" pitchFamily="18" charset="0"/>
                <a:cs typeface="Times New Roman" pitchFamily="18" charset="0"/>
              </a:rPr>
              <a:t>.  – T.: 1998. B. 20-29.</a:t>
            </a:r>
            <a:endParaRPr lang="ru-RU" sz="2800" dirty="0">
              <a:latin typeface="Times New Roman" pitchFamily="18" charset="0"/>
              <a:cs typeface="Times New Roman" pitchFamily="18" charset="0"/>
            </a:endParaRPr>
          </a:p>
          <a:p>
            <a:r>
              <a:rPr lang="en-US" sz="2800" i="1" dirty="0">
                <a:latin typeface="Times New Roman" pitchFamily="18" charset="0"/>
                <a:cs typeface="Times New Roman" pitchFamily="18" charset="0"/>
              </a:rPr>
              <a:t>3. </a:t>
            </a:r>
            <a:r>
              <a:rPr lang="en-US" sz="2800" i="1" dirty="0" err="1">
                <a:latin typeface="Times New Roman" pitchFamily="18" charset="0"/>
                <a:cs typeface="Times New Roman" pitchFamily="18" charset="0"/>
              </a:rPr>
              <a:t>Kadrlar</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tayyorlash</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milliy</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dasturi</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Barkamol</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avlod</a:t>
            </a:r>
            <a:r>
              <a:rPr lang="en-US" sz="2800" i="1" dirty="0">
                <a:latin typeface="Times New Roman" pitchFamily="18" charset="0"/>
                <a:cs typeface="Times New Roman" pitchFamily="18" charset="0"/>
              </a:rPr>
              <a:t> – </a:t>
            </a:r>
            <a:r>
              <a:rPr lang="en-US" sz="2800" i="1" dirty="0" err="1">
                <a:latin typeface="Times New Roman" pitchFamily="18" charset="0"/>
                <a:cs typeface="Times New Roman" pitchFamily="18" charset="0"/>
              </a:rPr>
              <a:t>O‘zbekiston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taraqqiyotining</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poydevori</a:t>
            </a:r>
            <a:r>
              <a:rPr lang="en-US" sz="2800" i="1" dirty="0">
                <a:latin typeface="Times New Roman" pitchFamily="18" charset="0"/>
                <a:cs typeface="Times New Roman" pitchFamily="18" charset="0"/>
              </a:rPr>
              <a:t>. – T.: </a:t>
            </a:r>
            <a:r>
              <a:rPr lang="en-US" sz="2800" i="1" dirty="0" err="1">
                <a:latin typeface="Times New Roman" pitchFamily="18" charset="0"/>
                <a:cs typeface="Times New Roman" pitchFamily="18" charset="0"/>
              </a:rPr>
              <a:t>Sharq</a:t>
            </a:r>
            <a:r>
              <a:rPr lang="en-US" sz="2800" i="1" dirty="0">
                <a:latin typeface="Times New Roman" pitchFamily="18" charset="0"/>
                <a:cs typeface="Times New Roman" pitchFamily="18" charset="0"/>
              </a:rPr>
              <a:t>, 1998. B. 31-61.</a:t>
            </a:r>
            <a:endParaRPr lang="ru-RU" sz="2800" dirty="0">
              <a:latin typeface="Times New Roman" pitchFamily="18" charset="0"/>
              <a:cs typeface="Times New Roman" pitchFamily="18" charset="0"/>
            </a:endParaRPr>
          </a:p>
          <a:p>
            <a:r>
              <a:rPr lang="en-US" sz="2800" i="1" dirty="0">
                <a:latin typeface="Times New Roman" pitchFamily="18" charset="0"/>
                <a:cs typeface="Times New Roman" pitchFamily="18" charset="0"/>
              </a:rPr>
              <a:t>4. </a:t>
            </a:r>
            <a:r>
              <a:rPr lang="en-US" sz="2800" i="1" dirty="0" err="1">
                <a:latin typeface="Times New Roman" pitchFamily="18" charset="0"/>
                <a:cs typeface="Times New Roman" pitchFamily="18" charset="0"/>
              </a:rPr>
              <a:t>Azizxo‘jaeva.N.N.Pedagogik</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texnologiya</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va</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pedagogik</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mahorat</a:t>
            </a:r>
            <a:r>
              <a:rPr lang="en-US" sz="2800" i="1" dirty="0">
                <a:latin typeface="Times New Roman" pitchFamily="18" charset="0"/>
                <a:cs typeface="Times New Roman" pitchFamily="18" charset="0"/>
              </a:rPr>
              <a:t>.–T.:2003.-174 b.</a:t>
            </a:r>
            <a:endParaRPr lang="ru-RU" sz="2800" dirty="0">
              <a:latin typeface="Times New Roman" pitchFamily="18" charset="0"/>
              <a:cs typeface="Times New Roman" pitchFamily="18" charset="0"/>
            </a:endParaRPr>
          </a:p>
          <a:p>
            <a:r>
              <a:rPr lang="en-US" sz="2800" i="1" dirty="0">
                <a:latin typeface="Times New Roman" pitchFamily="18" charset="0"/>
                <a:cs typeface="Times New Roman" pitchFamily="18" charset="0"/>
              </a:rPr>
              <a:t>5. </a:t>
            </a:r>
            <a:r>
              <a:rPr lang="en-US" sz="2800" i="1" dirty="0" err="1">
                <a:latin typeface="Times New Roman" pitchFamily="18" charset="0"/>
                <a:cs typeface="Times New Roman" pitchFamily="18" charset="0"/>
              </a:rPr>
              <a:t>Barkamol</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avlod</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orzusi</a:t>
            </a:r>
            <a:r>
              <a:rPr lang="en-US" sz="2800" i="1" dirty="0">
                <a:latin typeface="Times New Roman" pitchFamily="18" charset="0"/>
                <a:cs typeface="Times New Roman" pitchFamily="18" charset="0"/>
              </a:rPr>
              <a:t>. – T.: </a:t>
            </a:r>
            <a:r>
              <a:rPr lang="en-US" sz="2800" i="1" dirty="0" err="1">
                <a:latin typeface="Times New Roman" pitchFamily="18" charset="0"/>
                <a:cs typeface="Times New Roman" pitchFamily="18" charset="0"/>
              </a:rPr>
              <a:t>O‘zbekiston</a:t>
            </a:r>
            <a:r>
              <a:rPr lang="en-US" sz="2800" i="1" dirty="0">
                <a:latin typeface="Times New Roman" pitchFamily="18" charset="0"/>
                <a:cs typeface="Times New Roman" pitchFamily="18" charset="0"/>
              </a:rPr>
              <a:t>. 2000. - 245 b.</a:t>
            </a:r>
            <a:endParaRPr lang="ru-RU" sz="2800" dirty="0">
              <a:latin typeface="Times New Roman" pitchFamily="18" charset="0"/>
              <a:cs typeface="Times New Roman" pitchFamily="18" charset="0"/>
            </a:endParaRPr>
          </a:p>
          <a:p>
            <a:r>
              <a:rPr lang="en-US" sz="2800" i="1" dirty="0">
                <a:latin typeface="Times New Roman" pitchFamily="18" charset="0"/>
                <a:cs typeface="Times New Roman" pitchFamily="18" charset="0"/>
              </a:rPr>
              <a:t>6. </a:t>
            </a:r>
            <a:r>
              <a:rPr lang="en-US" sz="2800" i="1" dirty="0" err="1">
                <a:latin typeface="Times New Roman" pitchFamily="18" charset="0"/>
                <a:cs typeface="Times New Roman" pitchFamily="18" charset="0"/>
              </a:rPr>
              <a:t>Beruniy</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Qadimiy</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xalqlardan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qolgan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yodgorliklar</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Tanlangan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asarlar</a:t>
            </a:r>
            <a:r>
              <a:rPr lang="en-US" sz="2800" i="1" dirty="0">
                <a:latin typeface="Times New Roman" pitchFamily="18" charset="0"/>
                <a:cs typeface="Times New Roman" pitchFamily="18" charset="0"/>
              </a:rPr>
              <a:t>. 1-jild. – Toshkent: 1968. 106-107 b.</a:t>
            </a:r>
            <a:endParaRPr lang="ru-RU" sz="2800" dirty="0">
              <a:latin typeface="Times New Roman" pitchFamily="18" charset="0"/>
              <a:cs typeface="Times New Roman" pitchFamily="18" charset="0"/>
            </a:endParaRPr>
          </a:p>
          <a:p>
            <a:r>
              <a:rPr lang="en-US" sz="2800" i="1" dirty="0">
                <a:latin typeface="Times New Roman" pitchFamily="18" charset="0"/>
                <a:cs typeface="Times New Roman" pitchFamily="18" charset="0"/>
              </a:rPr>
              <a:t>7. </a:t>
            </a:r>
            <a:r>
              <a:rPr lang="en-US" sz="2800" i="1" dirty="0" err="1">
                <a:latin typeface="Times New Roman" pitchFamily="18" charset="0"/>
                <a:cs typeface="Times New Roman" pitchFamily="18" charset="0"/>
              </a:rPr>
              <a:t>Bespalko</a:t>
            </a:r>
            <a:r>
              <a:rPr lang="en-US" sz="2800" i="1" dirty="0">
                <a:latin typeface="Times New Roman" pitchFamily="18" charset="0"/>
                <a:cs typeface="Times New Roman" pitchFamily="18" charset="0"/>
              </a:rPr>
              <a:t> V.P. </a:t>
            </a:r>
            <a:r>
              <a:rPr lang="en-US" sz="2800" i="1" dirty="0" err="1">
                <a:latin typeface="Times New Roman" pitchFamily="18" charset="0"/>
                <a:cs typeface="Times New Roman" pitchFamily="18" charset="0"/>
              </a:rPr>
              <a:t>Slagaeme</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pedagogicheskoy</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texnologii</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Moskva</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Pedagogika</a:t>
            </a:r>
            <a:r>
              <a:rPr lang="en-US" sz="2800" i="1" dirty="0">
                <a:latin typeface="Times New Roman" pitchFamily="18" charset="0"/>
                <a:cs typeface="Times New Roman" pitchFamily="18" charset="0"/>
              </a:rPr>
              <a:t>, 1989. - 190 b.</a:t>
            </a:r>
            <a:endParaRPr lang="ru-RU" sz="2800" dirty="0">
              <a:latin typeface="Times New Roman" pitchFamily="18" charset="0"/>
              <a:cs typeface="Times New Roman" pitchFamily="18" charset="0"/>
            </a:endParaRPr>
          </a:p>
          <a:p>
            <a:r>
              <a:rPr lang="en-US" sz="2800" i="1" dirty="0">
                <a:latin typeface="Times New Roman" pitchFamily="18" charset="0"/>
                <a:cs typeface="Times New Roman" pitchFamily="18" charset="0"/>
              </a:rPr>
              <a:t>8.Bob </a:t>
            </a:r>
            <a:r>
              <a:rPr lang="en-US" sz="2800" i="1" dirty="0" err="1">
                <a:latin typeface="Times New Roman" pitchFamily="18" charset="0"/>
                <a:cs typeface="Times New Roman" pitchFamily="18" charset="0"/>
              </a:rPr>
              <a:t>Kizlik.Lesson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Planning,Lesson</a:t>
            </a:r>
            <a:r>
              <a:rPr lang="en-US" sz="2800" i="1" dirty="0">
                <a:latin typeface="Times New Roman" pitchFamily="18" charset="0"/>
                <a:cs typeface="Times New Roman" pitchFamily="18" charset="0"/>
              </a:rPr>
              <a:t> Plan Formats and Lesson Plan Ideas.. www ADPRIMA.  com</a:t>
            </a:r>
            <a:endParaRPr lang="ru-RU" sz="2800" dirty="0">
              <a:latin typeface="Times New Roman" pitchFamily="18" charset="0"/>
              <a:cs typeface="Times New Roman" pitchFamily="18" charset="0"/>
            </a:endParaRPr>
          </a:p>
          <a:p>
            <a:r>
              <a:rPr lang="en-US" sz="2800" i="1" dirty="0">
                <a:latin typeface="Times New Roman" pitchFamily="18" charset="0"/>
                <a:cs typeface="Times New Roman" pitchFamily="18" charset="0"/>
              </a:rPr>
              <a:t>9. </a:t>
            </a:r>
            <a:r>
              <a:rPr lang="en-US" sz="2800" i="1" dirty="0" err="1">
                <a:latin typeface="Times New Roman" pitchFamily="18" charset="0"/>
                <a:cs typeface="Times New Roman" pitchFamily="18" charset="0"/>
              </a:rPr>
              <a:t>Bugatov</a:t>
            </a:r>
            <a:r>
              <a:rPr lang="en-US" sz="2800" i="1" dirty="0">
                <a:latin typeface="Times New Roman" pitchFamily="18" charset="0"/>
                <a:cs typeface="Times New Roman" pitchFamily="18" charset="0"/>
              </a:rPr>
              <a:t> V.M. </a:t>
            </a:r>
            <a:r>
              <a:rPr lang="en-US" sz="2800" i="1" dirty="0" err="1">
                <a:latin typeface="Times New Roman" pitchFamily="18" charset="0"/>
                <a:cs typeface="Times New Roman" pitchFamily="18" charset="0"/>
              </a:rPr>
              <a:t>Pedagogicheskie</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tainstva</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didakticheskix</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igr</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Ucheb</a:t>
            </a:r>
            <a:r>
              <a:rPr lang="en-US" sz="2800" i="1" dirty="0">
                <a:latin typeface="Times New Roman" pitchFamily="18" charset="0"/>
                <a:cs typeface="Times New Roman" pitchFamily="18" charset="0"/>
              </a:rPr>
              <a:t>.-</a:t>
            </a:r>
            <a:r>
              <a:rPr lang="en-US" sz="2800" i="1" dirty="0" err="1">
                <a:latin typeface="Times New Roman" pitchFamily="18" charset="0"/>
                <a:cs typeface="Times New Roman" pitchFamily="18" charset="0"/>
              </a:rPr>
              <a:t>metodicheskoe</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posobie</a:t>
            </a:r>
            <a:r>
              <a:rPr lang="en-US" sz="2800" i="1" dirty="0">
                <a:latin typeface="Times New Roman" pitchFamily="18" charset="0"/>
                <a:cs typeface="Times New Roman" pitchFamily="18" charset="0"/>
              </a:rPr>
              <a:t>. 2-e </a:t>
            </a:r>
            <a:r>
              <a:rPr lang="en-US" sz="2800" i="1" dirty="0" err="1">
                <a:latin typeface="Times New Roman" pitchFamily="18" charset="0"/>
                <a:cs typeface="Times New Roman" pitchFamily="18" charset="0"/>
              </a:rPr>
              <a:t>izd</a:t>
            </a:r>
            <a:r>
              <a:rPr lang="en-US" sz="2800" i="1" dirty="0">
                <a:latin typeface="Times New Roman" pitchFamily="18" charset="0"/>
                <a:cs typeface="Times New Roman" pitchFamily="18" charset="0"/>
              </a:rPr>
              <a:t>.. – M.: </a:t>
            </a:r>
            <a:r>
              <a:rPr lang="en-US" sz="2800" i="1" dirty="0" err="1">
                <a:latin typeface="Times New Roman" pitchFamily="18" charset="0"/>
                <a:cs typeface="Times New Roman" pitchFamily="18" charset="0"/>
              </a:rPr>
              <a:t>Flinta</a:t>
            </a:r>
            <a:r>
              <a:rPr lang="en-US" sz="2800" i="1" dirty="0">
                <a:latin typeface="Times New Roman" pitchFamily="18" charset="0"/>
                <a:cs typeface="Times New Roman" pitchFamily="18" charset="0"/>
              </a:rPr>
              <a:t>, 2003. -152 s. </a:t>
            </a:r>
            <a:endParaRPr lang="ru-RU" sz="2800" dirty="0">
              <a:latin typeface="Times New Roman" pitchFamily="18" charset="0"/>
              <a:cs typeface="Times New Roman" pitchFamily="18" charset="0"/>
            </a:endParaRPr>
          </a:p>
          <a:p>
            <a:r>
              <a:rPr lang="en-US" sz="2800" i="1" dirty="0">
                <a:latin typeface="Times New Roman" pitchFamily="18" charset="0"/>
                <a:cs typeface="Times New Roman" pitchFamily="18" charset="0"/>
              </a:rPr>
              <a:t>10. </a:t>
            </a:r>
            <a:r>
              <a:rPr lang="en-US" sz="2800" i="1" dirty="0" err="1">
                <a:latin typeface="Times New Roman" pitchFamily="18" charset="0"/>
                <a:cs typeface="Times New Roman" pitchFamily="18" charset="0"/>
              </a:rPr>
              <a:t>Gromkova</a:t>
            </a:r>
            <a:r>
              <a:rPr lang="en-US" sz="2800" i="1" dirty="0">
                <a:latin typeface="Times New Roman" pitchFamily="18" charset="0"/>
                <a:cs typeface="Times New Roman" pitchFamily="18" charset="0"/>
              </a:rPr>
              <a:t> M.T </a:t>
            </a:r>
            <a:r>
              <a:rPr lang="en-US" sz="2800" i="1" dirty="0" err="1">
                <a:latin typeface="Times New Roman" pitchFamily="18" charset="0"/>
                <a:cs typeface="Times New Roman" pitchFamily="18" charset="0"/>
              </a:rPr>
              <a:t>Pedagogika</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obrazovaniya</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vzroslx</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uchebnoe</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posobie</a:t>
            </a:r>
            <a:r>
              <a:rPr lang="en-US" sz="2800" i="1" dirty="0">
                <a:latin typeface="Times New Roman" pitchFamily="18" charset="0"/>
                <a:cs typeface="Times New Roman" pitchFamily="18" charset="0"/>
              </a:rPr>
              <a:t>) – M.: TOO.  </a:t>
            </a:r>
            <a:r>
              <a:rPr lang="en-US" sz="2800" i="1" dirty="0" err="1">
                <a:latin typeface="Times New Roman" pitchFamily="18" charset="0"/>
                <a:cs typeface="Times New Roman" pitchFamily="18" charset="0"/>
              </a:rPr>
              <a:t>Intl.Tex</a:t>
            </a:r>
            <a:r>
              <a:rPr lang="en-US" sz="2800" i="1" dirty="0">
                <a:latin typeface="Times New Roman" pitchFamily="18" charset="0"/>
                <a:cs typeface="Times New Roman" pitchFamily="18" charset="0"/>
              </a:rPr>
              <a:t>. 1995 g. </a:t>
            </a:r>
            <a:r>
              <a:rPr lang="en-US" i="1" dirty="0"/>
              <a:t>- 96 s.</a:t>
            </a:r>
            <a:endParaRPr lang="ru-RU" dirty="0"/>
          </a:p>
          <a:p>
            <a:endParaRPr lang="ru-RU" dirty="0"/>
          </a:p>
        </p:txBody>
      </p:sp>
    </p:spTree>
    <p:extLst>
      <p:ext uri="{BB962C8B-B14F-4D97-AF65-F5344CB8AC3E}">
        <p14:creationId xmlns:p14="http://schemas.microsoft.com/office/powerpoint/2010/main" val="3519561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404664"/>
            <a:ext cx="6912768" cy="1512168"/>
          </a:xfrm>
        </p:spPr>
        <p:txBody>
          <a:bodyPr/>
          <a:lstStyle/>
          <a:p>
            <a:pPr marL="0" indent="0" algn="ctr">
              <a:buNone/>
            </a:pPr>
            <a:r>
              <a:rPr lang="en-US" sz="4800" dirty="0" err="1" smtClean="0"/>
              <a:t>Reja</a:t>
            </a:r>
            <a:r>
              <a:rPr lang="en-US" sz="4800" dirty="0" smtClean="0"/>
              <a:t>:</a:t>
            </a:r>
            <a:endParaRPr lang="ru-RU" sz="4800" dirty="0"/>
          </a:p>
        </p:txBody>
      </p:sp>
      <p:sp>
        <p:nvSpPr>
          <p:cNvPr id="3" name="Объект 2"/>
          <p:cNvSpPr>
            <a:spLocks noGrp="1"/>
          </p:cNvSpPr>
          <p:nvPr>
            <p:ph sz="quarter" idx="13"/>
          </p:nvPr>
        </p:nvSpPr>
        <p:spPr>
          <a:xfrm>
            <a:off x="467544" y="1772816"/>
            <a:ext cx="7920880" cy="4392488"/>
          </a:xfrm>
        </p:spPr>
        <p:txBody>
          <a:bodyPr>
            <a:normAutofit lnSpcReduction="10000"/>
          </a:bodyPr>
          <a:lstStyle/>
          <a:p>
            <a:r>
              <a:rPr lang="en-US" sz="3000" dirty="0"/>
              <a:t>1.Masofaviy </a:t>
            </a:r>
            <a:r>
              <a:rPr lang="en-US" sz="3000" dirty="0" err="1"/>
              <a:t>ta’lim</a:t>
            </a:r>
            <a:r>
              <a:rPr lang="en-US" sz="3000" dirty="0"/>
              <a:t> </a:t>
            </a:r>
            <a:r>
              <a:rPr lang="en-US" sz="3000" dirty="0" err="1"/>
              <a:t>haqida</a:t>
            </a:r>
            <a:r>
              <a:rPr lang="en-US" sz="3000" dirty="0"/>
              <a:t> </a:t>
            </a:r>
            <a:r>
              <a:rPr lang="en-US" sz="3000" dirty="0" err="1"/>
              <a:t>tushuncha</a:t>
            </a:r>
            <a:r>
              <a:rPr lang="en-US" sz="3000" dirty="0"/>
              <a:t>.</a:t>
            </a:r>
            <a:endParaRPr lang="ru-RU" sz="3000" dirty="0"/>
          </a:p>
          <a:p>
            <a:r>
              <a:rPr lang="en-US" sz="3000" dirty="0"/>
              <a:t>2</a:t>
            </a:r>
            <a:r>
              <a:rPr lang="uz-Cyrl-UZ" sz="3000" dirty="0"/>
              <a:t>.Ta’limdagi zamonaviy texnologiyalar va masofaviy ta’lim.    </a:t>
            </a:r>
            <a:endParaRPr lang="ru-RU" sz="3000" dirty="0"/>
          </a:p>
          <a:p>
            <a:r>
              <a:rPr lang="en-US" sz="3000" dirty="0"/>
              <a:t>3.Masofaviy </a:t>
            </a:r>
            <a:r>
              <a:rPr lang="en-US" sz="3000" dirty="0" err="1"/>
              <a:t>o‘qitishning</a:t>
            </a:r>
            <a:r>
              <a:rPr lang="en-US" sz="3000" dirty="0"/>
              <a:t> </a:t>
            </a:r>
            <a:r>
              <a:rPr lang="en-US" sz="3000" dirty="0" err="1"/>
              <a:t>metodologik</a:t>
            </a:r>
            <a:r>
              <a:rPr lang="en-US" sz="3000" dirty="0"/>
              <a:t> </a:t>
            </a:r>
            <a:r>
              <a:rPr lang="en-US" sz="3000" dirty="0" err="1"/>
              <a:t>asoslari</a:t>
            </a:r>
            <a:r>
              <a:rPr lang="en-US" sz="3000" dirty="0"/>
              <a:t>.</a:t>
            </a:r>
            <a:endParaRPr lang="ru-RU" sz="3000" dirty="0"/>
          </a:p>
          <a:p>
            <a:r>
              <a:rPr lang="en-US" sz="3000" dirty="0"/>
              <a:t>4.</a:t>
            </a:r>
            <a:r>
              <a:rPr lang="uz-Cyrl-UZ" sz="3000" dirty="0"/>
              <a:t>Masofaviy o‘qitish jarayonining o‘ziga </a:t>
            </a:r>
            <a:r>
              <a:rPr lang="en-US" sz="3000" dirty="0"/>
              <a:t>x</a:t>
            </a:r>
            <a:r>
              <a:rPr lang="uz-Cyrl-UZ" sz="3000" dirty="0"/>
              <a:t>osliklari.</a:t>
            </a:r>
            <a:endParaRPr lang="ru-RU" sz="3000" dirty="0"/>
          </a:p>
          <a:p>
            <a:r>
              <a:rPr lang="en-US" sz="3000" dirty="0"/>
              <a:t>5.</a:t>
            </a:r>
            <a:r>
              <a:rPr lang="uz-Cyrl-UZ" sz="3000" dirty="0"/>
              <a:t>Masofaviy o‘qitishning metod va vositalari.</a:t>
            </a:r>
            <a:endParaRPr lang="ru-RU" sz="3000" dirty="0"/>
          </a:p>
          <a:p>
            <a:endParaRPr lang="ru-RU" dirty="0"/>
          </a:p>
          <a:p>
            <a:endParaRPr lang="ru-RU" dirty="0"/>
          </a:p>
        </p:txBody>
      </p:sp>
    </p:spTree>
    <p:extLst>
      <p:ext uri="{BB962C8B-B14F-4D97-AF65-F5344CB8AC3E}">
        <p14:creationId xmlns:p14="http://schemas.microsoft.com/office/powerpoint/2010/main" val="835440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980728"/>
            <a:ext cx="8352928" cy="5112568"/>
          </a:xfrm>
        </p:spPr>
        <p:txBody>
          <a:bodyPr/>
          <a:lstStyle/>
          <a:p>
            <a:pPr marL="0" indent="0" algn="just">
              <a:buNone/>
            </a:pPr>
            <a:r>
              <a:rPr lang="en-US" sz="4000" dirty="0" err="1">
                <a:solidFill>
                  <a:srgbClr val="FF0000"/>
                </a:solidFill>
                <a:effectLst/>
                <a:latin typeface="Times New Roman" pitchFamily="18" charset="0"/>
                <a:cs typeface="Times New Roman" pitchFamily="18" charset="0"/>
              </a:rPr>
              <a:t>Asosiy</a:t>
            </a:r>
            <a:r>
              <a:rPr lang="en-US" sz="4000" dirty="0">
                <a:solidFill>
                  <a:srgbClr val="FF0000"/>
                </a:solidFill>
                <a:effectLst/>
                <a:latin typeface="Times New Roman" pitchFamily="18" charset="0"/>
                <a:cs typeface="Times New Roman" pitchFamily="18" charset="0"/>
              </a:rPr>
              <a:t> </a:t>
            </a:r>
            <a:r>
              <a:rPr lang="en-US" sz="4000" dirty="0" err="1">
                <a:solidFill>
                  <a:srgbClr val="FF0000"/>
                </a:solidFill>
                <a:effectLst/>
                <a:latin typeface="Times New Roman" pitchFamily="18" charset="0"/>
                <a:cs typeface="Times New Roman" pitchFamily="18" charset="0"/>
              </a:rPr>
              <a:t>tushunchalar</a:t>
            </a:r>
            <a:r>
              <a:rPr lang="en-US" sz="4000" dirty="0">
                <a:solidFill>
                  <a:srgbClr val="FF0000"/>
                </a:solidFill>
                <a:effectLst/>
                <a:latin typeface="Times New Roman" pitchFamily="18" charset="0"/>
                <a:cs typeface="Times New Roman" pitchFamily="18" charset="0"/>
              </a:rPr>
              <a:t>: </a:t>
            </a:r>
            <a:r>
              <a:rPr lang="en-US" sz="4000" dirty="0" err="1">
                <a:effectLst/>
                <a:latin typeface="Times New Roman" pitchFamily="18" charset="0"/>
                <a:cs typeface="Times New Roman" pitchFamily="18" charset="0"/>
              </a:rPr>
              <a:t>masofaviy</a:t>
            </a:r>
            <a:r>
              <a:rPr lang="en-US" sz="4000" dirty="0">
                <a:effectLst/>
                <a:latin typeface="Times New Roman" pitchFamily="18" charset="0"/>
                <a:cs typeface="Times New Roman" pitchFamily="18" charset="0"/>
              </a:rPr>
              <a:t> </a:t>
            </a:r>
            <a:r>
              <a:rPr lang="en-US" sz="4000" dirty="0" err="1">
                <a:effectLst/>
                <a:latin typeface="Times New Roman" pitchFamily="18" charset="0"/>
                <a:cs typeface="Times New Roman" pitchFamily="18" charset="0"/>
              </a:rPr>
              <a:t>ta’lim</a:t>
            </a:r>
            <a:r>
              <a:rPr lang="en-US" sz="4000" dirty="0">
                <a:effectLst/>
                <a:latin typeface="Times New Roman" pitchFamily="18" charset="0"/>
                <a:cs typeface="Times New Roman" pitchFamily="18" charset="0"/>
              </a:rPr>
              <a:t>, </a:t>
            </a:r>
            <a:r>
              <a:rPr lang="en-US" sz="4000" dirty="0" err="1">
                <a:effectLst/>
                <a:latin typeface="Times New Roman" pitchFamily="18" charset="0"/>
                <a:cs typeface="Times New Roman" pitchFamily="18" charset="0"/>
              </a:rPr>
              <a:t>sub‘ekt</a:t>
            </a:r>
            <a:r>
              <a:rPr lang="en-US" sz="4000" dirty="0">
                <a:effectLst/>
                <a:latin typeface="Times New Roman" pitchFamily="18" charset="0"/>
                <a:cs typeface="Times New Roman" pitchFamily="18" charset="0"/>
              </a:rPr>
              <a:t>,  </a:t>
            </a:r>
            <a:r>
              <a:rPr lang="en-US" sz="4000" dirty="0" err="1">
                <a:effectLst/>
                <a:latin typeface="Times New Roman" pitchFamily="18" charset="0"/>
                <a:cs typeface="Times New Roman" pitchFamily="18" charset="0"/>
              </a:rPr>
              <a:t>ob‘ekt</a:t>
            </a:r>
            <a:r>
              <a:rPr lang="en-US" sz="4000" dirty="0">
                <a:effectLst/>
                <a:latin typeface="Times New Roman" pitchFamily="18" charset="0"/>
                <a:cs typeface="Times New Roman" pitchFamily="18" charset="0"/>
              </a:rPr>
              <a:t>, </a:t>
            </a:r>
            <a:r>
              <a:rPr lang="en-US" sz="4000" dirty="0" err="1">
                <a:effectLst/>
                <a:latin typeface="Times New Roman" pitchFamily="18" charset="0"/>
                <a:cs typeface="Times New Roman" pitchFamily="18" charset="0"/>
              </a:rPr>
              <a:t>o‘quv</a:t>
            </a:r>
            <a:r>
              <a:rPr lang="en-US" sz="4000" dirty="0">
                <a:effectLst/>
                <a:latin typeface="Times New Roman" pitchFamily="18" charset="0"/>
                <a:cs typeface="Times New Roman" pitchFamily="18" charset="0"/>
              </a:rPr>
              <a:t>- </a:t>
            </a:r>
            <a:r>
              <a:rPr lang="en-US" sz="4000" dirty="0" err="1">
                <a:effectLst/>
                <a:latin typeface="Times New Roman" pitchFamily="18" charset="0"/>
                <a:cs typeface="Times New Roman" pitchFamily="18" charset="0"/>
              </a:rPr>
              <a:t>moddiy,finans-iqtisodiy</a:t>
            </a:r>
            <a:r>
              <a:rPr lang="en-US" sz="4000" dirty="0">
                <a:effectLst/>
                <a:latin typeface="Times New Roman" pitchFamily="18" charset="0"/>
                <a:cs typeface="Times New Roman" pitchFamily="18" charset="0"/>
              </a:rPr>
              <a:t>, </a:t>
            </a:r>
            <a:r>
              <a:rPr lang="en-US" sz="4000" dirty="0" err="1">
                <a:effectLst/>
                <a:latin typeface="Times New Roman" pitchFamily="18" charset="0"/>
                <a:cs typeface="Times New Roman" pitchFamily="18" charset="0"/>
              </a:rPr>
              <a:t>normativ-huquqiy</a:t>
            </a:r>
            <a:r>
              <a:rPr lang="en-US" sz="4000" dirty="0">
                <a:effectLst/>
                <a:latin typeface="Times New Roman" pitchFamily="18" charset="0"/>
                <a:cs typeface="Times New Roman" pitchFamily="18" charset="0"/>
              </a:rPr>
              <a:t> </a:t>
            </a:r>
            <a:r>
              <a:rPr lang="en-US" sz="4000" dirty="0" err="1">
                <a:effectLst/>
                <a:latin typeface="Times New Roman" pitchFamily="18" charset="0"/>
                <a:cs typeface="Times New Roman" pitchFamily="18" charset="0"/>
              </a:rPr>
              <a:t>asoslar,marketing</a:t>
            </a:r>
            <a:r>
              <a:rPr lang="en-US" sz="4000" dirty="0">
                <a:effectLst/>
                <a:latin typeface="Times New Roman" pitchFamily="18" charset="0"/>
                <a:cs typeface="Times New Roman" pitchFamily="18" charset="0"/>
              </a:rPr>
              <a:t>, internet, </a:t>
            </a:r>
            <a:r>
              <a:rPr lang="en-US" sz="4000" dirty="0" err="1">
                <a:effectLst/>
                <a:latin typeface="Times New Roman" pitchFamily="18" charset="0"/>
                <a:cs typeface="Times New Roman" pitchFamily="18" charset="0"/>
              </a:rPr>
              <a:t>uslubiy</a:t>
            </a:r>
            <a:r>
              <a:rPr lang="en-US" sz="4000" dirty="0">
                <a:effectLst/>
                <a:latin typeface="Times New Roman" pitchFamily="18" charset="0"/>
                <a:cs typeface="Times New Roman" pitchFamily="18" charset="0"/>
              </a:rPr>
              <a:t> </a:t>
            </a:r>
            <a:r>
              <a:rPr lang="en-US" sz="4000" dirty="0" err="1">
                <a:effectLst/>
                <a:latin typeface="Times New Roman" pitchFamily="18" charset="0"/>
                <a:cs typeface="Times New Roman" pitchFamily="18" charset="0"/>
              </a:rPr>
              <a:t>vositalar</a:t>
            </a:r>
            <a:r>
              <a:rPr lang="en-US" sz="4000" dirty="0">
                <a:effectLst/>
                <a:latin typeface="Times New Roman" pitchFamily="18" charset="0"/>
                <a:cs typeface="Times New Roman" pitchFamily="18" charset="0"/>
              </a:rPr>
              <a:t>, </a:t>
            </a:r>
            <a:r>
              <a:rPr lang="en-US" sz="4000" dirty="0" err="1">
                <a:effectLst/>
                <a:latin typeface="Times New Roman" pitchFamily="18" charset="0"/>
                <a:cs typeface="Times New Roman" pitchFamily="18" charset="0"/>
              </a:rPr>
              <a:t>darslikdagi</a:t>
            </a:r>
            <a:r>
              <a:rPr lang="en-US" sz="4000" dirty="0">
                <a:effectLst/>
                <a:latin typeface="Times New Roman" pitchFamily="18" charset="0"/>
                <a:cs typeface="Times New Roman" pitchFamily="18" charset="0"/>
              </a:rPr>
              <a:t>, </a:t>
            </a:r>
            <a:r>
              <a:rPr lang="en-US" sz="4000" dirty="0" err="1">
                <a:effectLst/>
                <a:latin typeface="Times New Roman" pitchFamily="18" charset="0"/>
                <a:cs typeface="Times New Roman" pitchFamily="18" charset="0"/>
              </a:rPr>
              <a:t>elektron</a:t>
            </a:r>
            <a:r>
              <a:rPr lang="en-US" sz="4000" dirty="0">
                <a:effectLst/>
                <a:latin typeface="Times New Roman" pitchFamily="18" charset="0"/>
                <a:cs typeface="Times New Roman" pitchFamily="18" charset="0"/>
              </a:rPr>
              <a:t> </a:t>
            </a:r>
            <a:r>
              <a:rPr lang="en-US" sz="4000" dirty="0" err="1">
                <a:effectLst/>
                <a:latin typeface="Times New Roman" pitchFamily="18" charset="0"/>
                <a:cs typeface="Times New Roman" pitchFamily="18" charset="0"/>
              </a:rPr>
              <a:t>kutubhona</a:t>
            </a:r>
            <a:r>
              <a:rPr lang="en-US" sz="4000" dirty="0">
                <a:effectLst/>
                <a:latin typeface="Times New Roman" pitchFamily="18" charset="0"/>
                <a:cs typeface="Times New Roman" pitchFamily="18" charset="0"/>
              </a:rPr>
              <a:t>, </a:t>
            </a:r>
            <a:r>
              <a:rPr lang="en-US" sz="4000" dirty="0" err="1">
                <a:effectLst/>
                <a:latin typeface="Times New Roman" pitchFamily="18" charset="0"/>
                <a:cs typeface="Times New Roman" pitchFamily="18" charset="0"/>
              </a:rPr>
              <a:t>elektron</a:t>
            </a:r>
            <a:r>
              <a:rPr lang="en-US" sz="4000" dirty="0">
                <a:effectLst/>
                <a:latin typeface="Times New Roman" pitchFamily="18" charset="0"/>
                <a:cs typeface="Times New Roman" pitchFamily="18" charset="0"/>
              </a:rPr>
              <a:t> </a:t>
            </a:r>
            <a:r>
              <a:rPr lang="en-US" sz="4000" dirty="0" err="1">
                <a:effectLst/>
                <a:latin typeface="Times New Roman" pitchFamily="18" charset="0"/>
                <a:cs typeface="Times New Roman" pitchFamily="18" charset="0"/>
              </a:rPr>
              <a:t>darslik</a:t>
            </a:r>
            <a:r>
              <a:rPr lang="en-US" sz="4000" dirty="0">
                <a:effectLst/>
                <a:latin typeface="Times New Roman" pitchFamily="18" charset="0"/>
                <a:cs typeface="Times New Roman" pitchFamily="18" charset="0"/>
              </a:rPr>
              <a:t>, </a:t>
            </a:r>
            <a:r>
              <a:rPr lang="en-US" sz="4000" dirty="0" err="1">
                <a:effectLst/>
                <a:latin typeface="Times New Roman" pitchFamily="18" charset="0"/>
                <a:cs typeface="Times New Roman" pitchFamily="18" charset="0"/>
              </a:rPr>
              <a:t>vidiokonferentsiya</a:t>
            </a:r>
            <a:r>
              <a:rPr lang="en-US" sz="4000" dirty="0">
                <a:effectLst/>
                <a:latin typeface="Times New Roman" pitchFamily="18" charset="0"/>
                <a:cs typeface="Times New Roman" pitchFamily="18" charset="0"/>
              </a:rPr>
              <a:t>, </a:t>
            </a:r>
            <a:r>
              <a:rPr lang="en-US" sz="4000" dirty="0" err="1">
                <a:effectLst/>
                <a:latin typeface="Times New Roman" pitchFamily="18" charset="0"/>
                <a:cs typeface="Times New Roman" pitchFamily="18" charset="0"/>
              </a:rPr>
              <a:t>veb-saytlar</a:t>
            </a:r>
            <a:r>
              <a:rPr lang="en-US" sz="4000" dirty="0">
                <a:effectLst/>
                <a:latin typeface="Times New Roman" pitchFamily="18" charset="0"/>
                <a:cs typeface="Times New Roman" pitchFamily="18" charset="0"/>
              </a:rPr>
              <a:t>, </a:t>
            </a:r>
            <a:r>
              <a:rPr lang="en-US" sz="4000" dirty="0" err="1">
                <a:effectLst/>
                <a:latin typeface="Times New Roman" pitchFamily="18" charset="0"/>
                <a:cs typeface="Times New Roman" pitchFamily="18" charset="0"/>
              </a:rPr>
              <a:t>matnlar</a:t>
            </a:r>
            <a:r>
              <a:rPr lang="en-US" sz="4000" dirty="0">
                <a:effectLst/>
                <a:latin typeface="Times New Roman" pitchFamily="18" charset="0"/>
                <a:cs typeface="Times New Roman" pitchFamily="18" charset="0"/>
              </a:rPr>
              <a:t> </a:t>
            </a:r>
            <a:r>
              <a:rPr lang="en-US" sz="4000" dirty="0" err="1" smtClean="0">
                <a:effectLst/>
                <a:latin typeface="Times New Roman" pitchFamily="18" charset="0"/>
                <a:cs typeface="Times New Roman" pitchFamily="18" charset="0"/>
              </a:rPr>
              <a:t>va</a:t>
            </a:r>
            <a:r>
              <a:rPr lang="en-US" sz="4000" dirty="0">
                <a:effectLst/>
                <a:latin typeface="Times New Roman" pitchFamily="18" charset="0"/>
                <a:cs typeface="Times New Roman" pitchFamily="18" charset="0"/>
              </a:rPr>
              <a:t> </a:t>
            </a:r>
            <a:r>
              <a:rPr lang="en-US" sz="4000" dirty="0" smtClean="0">
                <a:effectLst/>
                <a:latin typeface="Times New Roman" pitchFamily="18" charset="0"/>
                <a:cs typeface="Times New Roman" pitchFamily="18" charset="0"/>
              </a:rPr>
              <a:t>b.</a:t>
            </a:r>
            <a:r>
              <a:rPr lang="ru-RU" sz="2800" dirty="0">
                <a:effectLst/>
              </a:rPr>
              <a:t/>
            </a:r>
            <a:br>
              <a:rPr lang="ru-RU" sz="2800" dirty="0">
                <a:effectLst/>
              </a:rPr>
            </a:br>
            <a:r>
              <a:rPr lang="uz-Cyrl-UZ" dirty="0">
                <a:effectLst/>
              </a:rPr>
              <a:t> </a:t>
            </a:r>
            <a:r>
              <a:rPr lang="ru-RU" dirty="0">
                <a:effectLst/>
              </a:rPr>
              <a:t/>
            </a:r>
            <a:br>
              <a:rPr lang="ru-RU" dirty="0">
                <a:effectLst/>
              </a:rPr>
            </a:br>
            <a:endParaRPr lang="ru-RU" dirty="0"/>
          </a:p>
        </p:txBody>
      </p:sp>
    </p:spTree>
    <p:extLst>
      <p:ext uri="{BB962C8B-B14F-4D97-AF65-F5344CB8AC3E}">
        <p14:creationId xmlns:p14="http://schemas.microsoft.com/office/powerpoint/2010/main" val="901538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620688"/>
            <a:ext cx="8424936" cy="5688632"/>
          </a:xfrm>
        </p:spPr>
        <p:txBody>
          <a:bodyPr/>
          <a:lstStyle/>
          <a:p>
            <a:pPr algn="just"/>
            <a:r>
              <a:rPr lang="en-US" sz="3200" dirty="0" err="1">
                <a:effectLst/>
              </a:rPr>
              <a:t>Hozirgi</a:t>
            </a:r>
            <a:r>
              <a:rPr lang="en-US" sz="3200" dirty="0">
                <a:effectLst/>
              </a:rPr>
              <a:t> </a:t>
            </a:r>
            <a:r>
              <a:rPr lang="en-US" sz="3200" dirty="0" err="1">
                <a:effectLst/>
              </a:rPr>
              <a:t>zamon</a:t>
            </a:r>
            <a:r>
              <a:rPr lang="en-US" sz="3200" dirty="0">
                <a:effectLst/>
              </a:rPr>
              <a:t> </a:t>
            </a:r>
            <a:r>
              <a:rPr lang="en-US" sz="3200" dirty="0" err="1">
                <a:effectLst/>
              </a:rPr>
              <a:t>ta’lim</a:t>
            </a:r>
            <a:r>
              <a:rPr lang="en-US" sz="3200" dirty="0">
                <a:effectLst/>
              </a:rPr>
              <a:t> </a:t>
            </a:r>
            <a:r>
              <a:rPr lang="en-US" sz="3200" dirty="0" err="1">
                <a:effectLst/>
              </a:rPr>
              <a:t>tizimida</a:t>
            </a:r>
            <a:r>
              <a:rPr lang="en-US" sz="3200" dirty="0">
                <a:effectLst/>
              </a:rPr>
              <a:t> </a:t>
            </a:r>
            <a:r>
              <a:rPr lang="en-US" sz="3200" dirty="0" err="1">
                <a:effectLst/>
              </a:rPr>
              <a:t>masofaviy</a:t>
            </a:r>
            <a:r>
              <a:rPr lang="en-US" sz="3200" dirty="0">
                <a:effectLst/>
              </a:rPr>
              <a:t> </a:t>
            </a:r>
            <a:r>
              <a:rPr lang="en-US" sz="3200" dirty="0" err="1">
                <a:effectLst/>
              </a:rPr>
              <a:t>o‘qitish</a:t>
            </a:r>
            <a:r>
              <a:rPr lang="en-US" sz="3200" dirty="0">
                <a:effectLst/>
              </a:rPr>
              <a:t> </a:t>
            </a:r>
            <a:r>
              <a:rPr lang="en-US" sz="3200" dirty="0" err="1">
                <a:effectLst/>
              </a:rPr>
              <a:t>ta’limning</a:t>
            </a:r>
            <a:r>
              <a:rPr lang="en-US" sz="3200" dirty="0">
                <a:effectLst/>
              </a:rPr>
              <a:t> </a:t>
            </a:r>
            <a:r>
              <a:rPr lang="en-US" sz="3200" dirty="0" err="1">
                <a:effectLst/>
              </a:rPr>
              <a:t>qulay</a:t>
            </a:r>
            <a:r>
              <a:rPr lang="en-US" sz="3200" dirty="0">
                <a:effectLst/>
              </a:rPr>
              <a:t> </a:t>
            </a:r>
            <a:r>
              <a:rPr lang="en-US" sz="3200" dirty="0" err="1">
                <a:effectLst/>
              </a:rPr>
              <a:t>turi</a:t>
            </a:r>
            <a:r>
              <a:rPr lang="en-US" sz="3200" dirty="0">
                <a:effectLst/>
              </a:rPr>
              <a:t>            </a:t>
            </a:r>
            <a:r>
              <a:rPr lang="en-US" sz="3200" dirty="0" err="1">
                <a:effectLst/>
              </a:rPr>
              <a:t>sifatida</a:t>
            </a:r>
            <a:r>
              <a:rPr lang="en-US" sz="3200" dirty="0">
                <a:effectLst/>
              </a:rPr>
              <a:t> </a:t>
            </a:r>
            <a:r>
              <a:rPr lang="en-US" sz="3200" dirty="0" err="1">
                <a:effectLst/>
              </a:rPr>
              <a:t>kirib</a:t>
            </a:r>
            <a:r>
              <a:rPr lang="en-US" sz="3200" dirty="0">
                <a:effectLst/>
              </a:rPr>
              <a:t> </a:t>
            </a:r>
            <a:r>
              <a:rPr lang="en-US" sz="3200" dirty="0" err="1">
                <a:effectLst/>
              </a:rPr>
              <a:t>keladi</a:t>
            </a:r>
            <a:r>
              <a:rPr lang="en-US" sz="3200" dirty="0">
                <a:effectLst/>
              </a:rPr>
              <a:t>.</a:t>
            </a:r>
            <a:r>
              <a:rPr lang="ru-RU" sz="3200" dirty="0">
                <a:effectLst/>
              </a:rPr>
              <a:t/>
            </a:r>
            <a:br>
              <a:rPr lang="ru-RU" sz="3200" dirty="0">
                <a:effectLst/>
              </a:rPr>
            </a:br>
            <a:r>
              <a:rPr lang="en-US" sz="3200" dirty="0" err="1">
                <a:solidFill>
                  <a:srgbClr val="FF0000"/>
                </a:solidFill>
                <a:effectLst/>
              </a:rPr>
              <a:t>Masofaviy</a:t>
            </a:r>
            <a:r>
              <a:rPr lang="en-US" sz="3200" dirty="0">
                <a:solidFill>
                  <a:srgbClr val="FF0000"/>
                </a:solidFill>
                <a:effectLst/>
              </a:rPr>
              <a:t> </a:t>
            </a:r>
            <a:r>
              <a:rPr lang="en-US" sz="3200" dirty="0" err="1">
                <a:solidFill>
                  <a:srgbClr val="FF0000"/>
                </a:solidFill>
                <a:effectLst/>
              </a:rPr>
              <a:t>ta’lim</a:t>
            </a:r>
            <a:r>
              <a:rPr lang="en-US" sz="3200" dirty="0">
                <a:solidFill>
                  <a:srgbClr val="FF0000"/>
                </a:solidFill>
                <a:effectLst/>
              </a:rPr>
              <a:t> </a:t>
            </a:r>
            <a:r>
              <a:rPr lang="en-US" sz="3200" dirty="0" err="1">
                <a:effectLst/>
              </a:rPr>
              <a:t>ma‘lumot</a:t>
            </a:r>
            <a:r>
              <a:rPr lang="en-US" sz="3200" dirty="0">
                <a:effectLst/>
              </a:rPr>
              <a:t> </a:t>
            </a:r>
            <a:r>
              <a:rPr lang="en-US" sz="3200" dirty="0" err="1">
                <a:effectLst/>
              </a:rPr>
              <a:t>olishning</a:t>
            </a:r>
            <a:r>
              <a:rPr lang="en-US" sz="3200" dirty="0">
                <a:effectLst/>
              </a:rPr>
              <a:t> </a:t>
            </a:r>
            <a:r>
              <a:rPr lang="en-US" sz="3200" dirty="0" err="1">
                <a:effectLst/>
              </a:rPr>
              <a:t>shunday</a:t>
            </a:r>
            <a:r>
              <a:rPr lang="en-US" sz="3200" dirty="0">
                <a:effectLst/>
              </a:rPr>
              <a:t> </a:t>
            </a:r>
            <a:r>
              <a:rPr lang="en-US" sz="3200" dirty="0" err="1">
                <a:effectLst/>
              </a:rPr>
              <a:t>shaklidirki</a:t>
            </a:r>
            <a:r>
              <a:rPr lang="en-US" sz="3200" dirty="0">
                <a:effectLst/>
              </a:rPr>
              <a:t> </a:t>
            </a:r>
            <a:r>
              <a:rPr lang="en-US" sz="3200" dirty="0" err="1">
                <a:effectLst/>
              </a:rPr>
              <a:t>unda</a:t>
            </a:r>
            <a:r>
              <a:rPr lang="en-US" sz="3200" dirty="0">
                <a:effectLst/>
              </a:rPr>
              <a:t> </a:t>
            </a:r>
            <a:r>
              <a:rPr lang="en-US" sz="3200" dirty="0" err="1">
                <a:effectLst/>
              </a:rPr>
              <a:t>kunduzgi</a:t>
            </a:r>
            <a:r>
              <a:rPr lang="en-US" sz="3200" dirty="0">
                <a:effectLst/>
              </a:rPr>
              <a:t> </a:t>
            </a:r>
            <a:r>
              <a:rPr lang="en-US" sz="3200" dirty="0" err="1">
                <a:effectLst/>
              </a:rPr>
              <a:t>va</a:t>
            </a:r>
            <a:r>
              <a:rPr lang="en-US" sz="3200" dirty="0">
                <a:effectLst/>
              </a:rPr>
              <a:t> </a:t>
            </a:r>
            <a:r>
              <a:rPr lang="en-US" sz="3200" dirty="0" err="1">
                <a:effectLst/>
              </a:rPr>
              <a:t>sirtqi</a:t>
            </a:r>
            <a:r>
              <a:rPr lang="en-US" sz="3200" dirty="0">
                <a:effectLst/>
              </a:rPr>
              <a:t> </a:t>
            </a:r>
            <a:r>
              <a:rPr lang="en-US" sz="3200" dirty="0" err="1">
                <a:effectLst/>
              </a:rPr>
              <a:t>ta’lim</a:t>
            </a:r>
            <a:r>
              <a:rPr lang="en-US" sz="3200" dirty="0">
                <a:effectLst/>
              </a:rPr>
              <a:t> </a:t>
            </a:r>
            <a:r>
              <a:rPr lang="en-US" sz="3200" dirty="0" err="1">
                <a:effectLst/>
              </a:rPr>
              <a:t>bilan</a:t>
            </a:r>
            <a:r>
              <a:rPr lang="en-US" sz="3200" dirty="0">
                <a:effectLst/>
              </a:rPr>
              <a:t> </a:t>
            </a:r>
            <a:r>
              <a:rPr lang="en-US" sz="3200" dirty="0" err="1">
                <a:effectLst/>
              </a:rPr>
              <a:t>bir</a:t>
            </a:r>
            <a:r>
              <a:rPr lang="en-US" sz="3200" dirty="0">
                <a:effectLst/>
              </a:rPr>
              <a:t> </a:t>
            </a:r>
            <a:r>
              <a:rPr lang="en-US" sz="3200" dirty="0" err="1">
                <a:effectLst/>
              </a:rPr>
              <a:t>qatorda</a:t>
            </a:r>
            <a:r>
              <a:rPr lang="en-US" sz="3200" dirty="0">
                <a:effectLst/>
              </a:rPr>
              <a:t> </a:t>
            </a:r>
            <a:r>
              <a:rPr lang="en-US" sz="3200" dirty="0" err="1">
                <a:effectLst/>
              </a:rPr>
              <a:t>ma‘lumot</a:t>
            </a:r>
            <a:r>
              <a:rPr lang="en-US" sz="3200" dirty="0">
                <a:effectLst/>
              </a:rPr>
              <a:t> </a:t>
            </a:r>
            <a:r>
              <a:rPr lang="en-US" sz="3200" dirty="0" err="1">
                <a:effectLst/>
              </a:rPr>
              <a:t>jarayonida</a:t>
            </a:r>
            <a:r>
              <a:rPr lang="en-US" sz="3200" dirty="0">
                <a:effectLst/>
              </a:rPr>
              <a:t> </a:t>
            </a:r>
            <a:r>
              <a:rPr lang="en-US" sz="3200" dirty="0" err="1">
                <a:effectLst/>
              </a:rPr>
              <a:t>ta’limning</a:t>
            </a:r>
            <a:r>
              <a:rPr lang="en-US" sz="3200" dirty="0">
                <a:effectLst/>
              </a:rPr>
              <a:t> </a:t>
            </a:r>
            <a:r>
              <a:rPr lang="en-US" sz="3200" dirty="0" err="1">
                <a:effectLst/>
              </a:rPr>
              <a:t>kompyuter</a:t>
            </a:r>
            <a:r>
              <a:rPr lang="en-US" sz="3200" dirty="0">
                <a:effectLst/>
              </a:rPr>
              <a:t> </a:t>
            </a:r>
            <a:r>
              <a:rPr lang="en-US" sz="3200" dirty="0" err="1">
                <a:effectLst/>
              </a:rPr>
              <a:t>va</a:t>
            </a:r>
            <a:r>
              <a:rPr lang="en-US" sz="3200" dirty="0">
                <a:effectLst/>
              </a:rPr>
              <a:t> </a:t>
            </a:r>
            <a:r>
              <a:rPr lang="en-US" sz="3200" dirty="0" err="1">
                <a:effectLst/>
              </a:rPr>
              <a:t>telekommunikatsiya</a:t>
            </a:r>
            <a:r>
              <a:rPr lang="en-US" sz="3200" dirty="0">
                <a:effectLst/>
              </a:rPr>
              <a:t> </a:t>
            </a:r>
            <a:r>
              <a:rPr lang="en-US" sz="3200" dirty="0" err="1">
                <a:effectLst/>
              </a:rPr>
              <a:t>texnologiyalariga</a:t>
            </a:r>
            <a:r>
              <a:rPr lang="en-US" sz="3200" dirty="0">
                <a:effectLst/>
              </a:rPr>
              <a:t> </a:t>
            </a:r>
            <a:r>
              <a:rPr lang="en-US" sz="3200" dirty="0" err="1">
                <a:effectLst/>
              </a:rPr>
              <a:t>asoslangan</a:t>
            </a:r>
            <a:r>
              <a:rPr lang="en-US" sz="3200" dirty="0">
                <a:effectLst/>
              </a:rPr>
              <a:t> </a:t>
            </a:r>
            <a:r>
              <a:rPr lang="en-US" sz="3200" dirty="0" err="1">
                <a:effectLst/>
              </a:rPr>
              <a:t>afzal</a:t>
            </a:r>
            <a:r>
              <a:rPr lang="en-US" sz="3200" dirty="0">
                <a:effectLst/>
              </a:rPr>
              <a:t> </a:t>
            </a:r>
            <a:r>
              <a:rPr lang="en-US" sz="3200" dirty="0" err="1">
                <a:effectLst/>
              </a:rPr>
              <a:t>an‘anaviy</a:t>
            </a:r>
            <a:r>
              <a:rPr lang="en-US" sz="3200" dirty="0">
                <a:effectLst/>
              </a:rPr>
              <a:t> </a:t>
            </a:r>
            <a:r>
              <a:rPr lang="en-US" sz="3200" dirty="0" err="1">
                <a:effectLst/>
              </a:rPr>
              <a:t>va</a:t>
            </a:r>
            <a:r>
              <a:rPr lang="en-US" sz="3200" dirty="0">
                <a:effectLst/>
              </a:rPr>
              <a:t> </a:t>
            </a:r>
            <a:r>
              <a:rPr lang="en-US" sz="3200" dirty="0" err="1">
                <a:effectLst/>
              </a:rPr>
              <a:t>innavatsion</a:t>
            </a:r>
            <a:r>
              <a:rPr lang="en-US" sz="3200" dirty="0">
                <a:effectLst/>
              </a:rPr>
              <a:t> </a:t>
            </a:r>
            <a:r>
              <a:rPr lang="en-US" sz="3200" dirty="0" err="1">
                <a:effectLst/>
              </a:rPr>
              <a:t>metod</a:t>
            </a:r>
            <a:r>
              <a:rPr lang="en-US" sz="3200" dirty="0">
                <a:effectLst/>
              </a:rPr>
              <a:t>, </a:t>
            </a:r>
            <a:r>
              <a:rPr lang="en-US" sz="3200" dirty="0" err="1">
                <a:effectLst/>
              </a:rPr>
              <a:t>vosita</a:t>
            </a:r>
            <a:r>
              <a:rPr lang="en-US" sz="3200" dirty="0">
                <a:effectLst/>
              </a:rPr>
              <a:t> </a:t>
            </a:r>
            <a:r>
              <a:rPr lang="en-US" sz="3200" dirty="0" err="1">
                <a:effectLst/>
              </a:rPr>
              <a:t>va</a:t>
            </a:r>
            <a:r>
              <a:rPr lang="en-US" sz="3200" dirty="0">
                <a:effectLst/>
              </a:rPr>
              <a:t> </a:t>
            </a:r>
            <a:r>
              <a:rPr lang="en-US" sz="3200" dirty="0" err="1">
                <a:effectLst/>
              </a:rPr>
              <a:t>shakllaridan</a:t>
            </a:r>
            <a:r>
              <a:rPr lang="en-US" sz="3200" dirty="0">
                <a:effectLst/>
              </a:rPr>
              <a:t> </a:t>
            </a:r>
            <a:r>
              <a:rPr lang="en-US" sz="3200" dirty="0" err="1">
                <a:effectLst/>
              </a:rPr>
              <a:t>keng</a:t>
            </a:r>
            <a:r>
              <a:rPr lang="en-US" sz="3200" dirty="0">
                <a:effectLst/>
              </a:rPr>
              <a:t> </a:t>
            </a:r>
            <a:r>
              <a:rPr lang="en-US" sz="3200" dirty="0" err="1">
                <a:effectLst/>
              </a:rPr>
              <a:t>foydalaniladi</a:t>
            </a:r>
            <a:r>
              <a:rPr lang="en-US" sz="1400" dirty="0">
                <a:effectLst/>
              </a:rPr>
              <a:t>.</a:t>
            </a:r>
            <a:r>
              <a:rPr lang="ru-RU" dirty="0">
                <a:effectLst/>
              </a:rPr>
              <a:t/>
            </a:r>
            <a:br>
              <a:rPr lang="ru-RU" dirty="0">
                <a:effectLst/>
              </a:rPr>
            </a:br>
            <a:endParaRPr lang="ru-RU" dirty="0"/>
          </a:p>
        </p:txBody>
      </p:sp>
    </p:spTree>
    <p:extLst>
      <p:ext uri="{BB962C8B-B14F-4D97-AF65-F5344CB8AC3E}">
        <p14:creationId xmlns:p14="http://schemas.microsoft.com/office/powerpoint/2010/main" val="3879861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404664"/>
            <a:ext cx="7920880" cy="2448272"/>
          </a:xfrm>
        </p:spPr>
        <p:txBody>
          <a:bodyPr/>
          <a:lstStyle/>
          <a:p>
            <a:pPr marL="0" indent="0" algn="ctr">
              <a:buNone/>
            </a:pPr>
            <a:r>
              <a:rPr lang="en-US" dirty="0" err="1">
                <a:effectLst/>
              </a:rPr>
              <a:t>Masofaviy</a:t>
            </a:r>
            <a:r>
              <a:rPr lang="en-US" dirty="0">
                <a:effectLst/>
              </a:rPr>
              <a:t> </a:t>
            </a:r>
            <a:r>
              <a:rPr lang="en-US" dirty="0" err="1">
                <a:effectLst/>
              </a:rPr>
              <a:t>ta’limning</a:t>
            </a:r>
            <a:r>
              <a:rPr lang="en-US" dirty="0">
                <a:effectLst/>
              </a:rPr>
              <a:t> </a:t>
            </a:r>
            <a:r>
              <a:rPr lang="en-US" dirty="0" err="1">
                <a:effectLst/>
              </a:rPr>
              <a:t>tarkibiy</a:t>
            </a:r>
            <a:r>
              <a:rPr lang="en-US" dirty="0">
                <a:effectLst/>
              </a:rPr>
              <a:t> </a:t>
            </a:r>
            <a:r>
              <a:rPr lang="en-US" dirty="0" err="1">
                <a:effectLst/>
              </a:rPr>
              <a:t>qisimlari</a:t>
            </a:r>
            <a:r>
              <a:rPr lang="en-US" dirty="0">
                <a:effectLst/>
              </a:rPr>
              <a:t> </a:t>
            </a:r>
            <a:r>
              <a:rPr lang="en-US" dirty="0" err="1">
                <a:effectLst/>
              </a:rPr>
              <a:t>quydagilar</a:t>
            </a:r>
            <a:r>
              <a:rPr lang="en-US" dirty="0">
                <a:effectLst/>
              </a:rPr>
              <a:t>:</a:t>
            </a:r>
            <a:r>
              <a:rPr lang="ru-RU" dirty="0">
                <a:effectLst/>
              </a:rPr>
              <a:t/>
            </a:r>
            <a:br>
              <a:rPr lang="ru-RU" dirty="0">
                <a:effectLst/>
              </a:rPr>
            </a:br>
            <a:endParaRPr lang="ru-RU" dirty="0"/>
          </a:p>
        </p:txBody>
      </p:sp>
      <p:graphicFrame>
        <p:nvGraphicFramePr>
          <p:cNvPr id="4" name="Объект 3"/>
          <p:cNvGraphicFramePr>
            <a:graphicFrameLocks noGrp="1"/>
          </p:cNvGraphicFramePr>
          <p:nvPr>
            <p:ph sz="quarter" idx="13"/>
            <p:extLst>
              <p:ext uri="{D42A27DB-BD31-4B8C-83A1-F6EECF244321}">
                <p14:modId xmlns:p14="http://schemas.microsoft.com/office/powerpoint/2010/main" val="868482321"/>
              </p:ext>
            </p:extLst>
          </p:nvPr>
        </p:nvGraphicFramePr>
        <p:xfrm>
          <a:off x="1619250" y="2708275"/>
          <a:ext cx="6400800" cy="3475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5289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404664"/>
            <a:ext cx="8784976" cy="3168353"/>
          </a:xfrm>
        </p:spPr>
        <p:txBody>
          <a:bodyPr/>
          <a:lstStyle/>
          <a:p>
            <a:pPr marL="0" indent="0" algn="just">
              <a:buNone/>
            </a:pPr>
            <a:r>
              <a:rPr lang="en-US" sz="3200" dirty="0" err="1">
                <a:effectLst/>
              </a:rPr>
              <a:t>Masofaviy</a:t>
            </a:r>
            <a:r>
              <a:rPr lang="en-US" sz="3200" dirty="0">
                <a:effectLst/>
              </a:rPr>
              <a:t> </a:t>
            </a:r>
            <a:r>
              <a:rPr lang="en-US" sz="3200" dirty="0" err="1">
                <a:effectLst/>
              </a:rPr>
              <a:t>ta’lim</a:t>
            </a:r>
            <a:r>
              <a:rPr lang="en-US" sz="3200" dirty="0">
                <a:effectLst/>
              </a:rPr>
              <a:t> </a:t>
            </a:r>
            <a:r>
              <a:rPr lang="en-US" sz="3200" dirty="0" err="1">
                <a:effectLst/>
              </a:rPr>
              <a:t>vositasida</a:t>
            </a:r>
            <a:r>
              <a:rPr lang="en-US" sz="3200" dirty="0">
                <a:effectLst/>
              </a:rPr>
              <a:t> </a:t>
            </a:r>
            <a:r>
              <a:rPr lang="en-US" sz="3200" dirty="0" err="1">
                <a:effectLst/>
              </a:rPr>
              <a:t>o‘quvchi</a:t>
            </a:r>
            <a:r>
              <a:rPr lang="en-US" sz="3200" dirty="0">
                <a:effectLst/>
              </a:rPr>
              <a:t> </a:t>
            </a:r>
            <a:r>
              <a:rPr lang="en-US" sz="3200" dirty="0" err="1">
                <a:effectLst/>
              </a:rPr>
              <a:t>uchun</a:t>
            </a:r>
            <a:r>
              <a:rPr lang="en-US" sz="3200" dirty="0">
                <a:effectLst/>
              </a:rPr>
              <a:t> </a:t>
            </a:r>
            <a:r>
              <a:rPr lang="en-US" sz="3200" dirty="0" err="1">
                <a:effectLst/>
              </a:rPr>
              <a:t>qulay</a:t>
            </a:r>
            <a:r>
              <a:rPr lang="en-US" sz="3200" dirty="0">
                <a:effectLst/>
              </a:rPr>
              <a:t> </a:t>
            </a:r>
            <a:r>
              <a:rPr lang="en-US" sz="3200" dirty="0" err="1">
                <a:effectLst/>
              </a:rPr>
              <a:t>bo‘lgan</a:t>
            </a:r>
            <a:r>
              <a:rPr lang="en-US" sz="3200" dirty="0">
                <a:effectLst/>
              </a:rPr>
              <a:t> </a:t>
            </a:r>
            <a:r>
              <a:rPr lang="en-US" sz="3200" dirty="0" err="1">
                <a:effectLst/>
              </a:rPr>
              <a:t>joyda</a:t>
            </a:r>
            <a:r>
              <a:rPr lang="en-US" sz="3200" dirty="0">
                <a:effectLst/>
              </a:rPr>
              <a:t> individual </a:t>
            </a:r>
            <a:r>
              <a:rPr lang="en-US" sz="3200" dirty="0" err="1">
                <a:effectLst/>
              </a:rPr>
              <a:t>jadval</a:t>
            </a:r>
            <a:r>
              <a:rPr lang="en-US" sz="3200" dirty="0">
                <a:effectLst/>
              </a:rPr>
              <a:t> </a:t>
            </a:r>
            <a:r>
              <a:rPr lang="en-US" sz="3200" dirty="0" err="1">
                <a:effectLst/>
              </a:rPr>
              <a:t>asosida</a:t>
            </a:r>
            <a:r>
              <a:rPr lang="en-US" sz="3200" dirty="0">
                <a:effectLst/>
              </a:rPr>
              <a:t> </a:t>
            </a:r>
            <a:r>
              <a:rPr lang="en-US" sz="3200" dirty="0" err="1">
                <a:effectLst/>
              </a:rPr>
              <a:t>mahsus</a:t>
            </a:r>
            <a:r>
              <a:rPr lang="en-US" sz="3200" dirty="0">
                <a:effectLst/>
              </a:rPr>
              <a:t> </a:t>
            </a:r>
            <a:r>
              <a:rPr lang="en-US" sz="3200" dirty="0" err="1">
                <a:effectLst/>
              </a:rPr>
              <a:t>imkoniyatlar,telefon,elektron</a:t>
            </a:r>
            <a:r>
              <a:rPr lang="en-US" sz="3200" dirty="0">
                <a:effectLst/>
              </a:rPr>
              <a:t> </a:t>
            </a:r>
            <a:r>
              <a:rPr lang="en-US" sz="3200" dirty="0" err="1">
                <a:effectLst/>
              </a:rPr>
              <a:t>aloqa</a:t>
            </a:r>
            <a:r>
              <a:rPr lang="en-US" sz="3200" dirty="0">
                <a:effectLst/>
              </a:rPr>
              <a:t> </a:t>
            </a:r>
            <a:r>
              <a:rPr lang="en-US" sz="3200" dirty="0" err="1">
                <a:effectLst/>
              </a:rPr>
              <a:t>va</a:t>
            </a:r>
            <a:r>
              <a:rPr lang="en-US" sz="3200" dirty="0">
                <a:effectLst/>
              </a:rPr>
              <a:t> </a:t>
            </a:r>
            <a:r>
              <a:rPr lang="en-US" sz="3200" dirty="0" err="1">
                <a:effectLst/>
              </a:rPr>
              <a:t>boshqa</a:t>
            </a:r>
            <a:r>
              <a:rPr lang="en-US" sz="3200" dirty="0">
                <a:effectLst/>
              </a:rPr>
              <a:t> </a:t>
            </a:r>
            <a:r>
              <a:rPr lang="en-US" sz="3200" dirty="0" err="1">
                <a:effectLst/>
              </a:rPr>
              <a:t>ta’lim</a:t>
            </a:r>
            <a:r>
              <a:rPr lang="en-US" sz="3200" dirty="0">
                <a:effectLst/>
              </a:rPr>
              <a:t> </a:t>
            </a:r>
            <a:r>
              <a:rPr lang="en-US" sz="3200" dirty="0" err="1">
                <a:effectLst/>
              </a:rPr>
              <a:t>vositalari</a:t>
            </a:r>
            <a:r>
              <a:rPr lang="en-US" sz="3200" dirty="0">
                <a:effectLst/>
              </a:rPr>
              <a:t> </a:t>
            </a:r>
            <a:r>
              <a:rPr lang="en-US" sz="3200" dirty="0" err="1">
                <a:effectLst/>
              </a:rPr>
              <a:t>yordamida</a:t>
            </a:r>
            <a:r>
              <a:rPr lang="en-US" sz="3200" dirty="0">
                <a:effectLst/>
              </a:rPr>
              <a:t> </a:t>
            </a:r>
            <a:r>
              <a:rPr lang="en-US" sz="3200" dirty="0" err="1">
                <a:effectLst/>
              </a:rPr>
              <a:t>bir</a:t>
            </a:r>
            <a:r>
              <a:rPr lang="en-US" sz="3200" dirty="0">
                <a:effectLst/>
              </a:rPr>
              <a:t> </a:t>
            </a:r>
            <a:r>
              <a:rPr lang="en-US" sz="3200" dirty="0" err="1">
                <a:effectLst/>
              </a:rPr>
              <a:t>maqsadga</a:t>
            </a:r>
            <a:r>
              <a:rPr lang="en-US" sz="3200" dirty="0">
                <a:effectLst/>
              </a:rPr>
              <a:t> </a:t>
            </a:r>
            <a:r>
              <a:rPr lang="en-US" sz="3200" dirty="0" err="1">
                <a:effectLst/>
              </a:rPr>
              <a:t>qaratilgan</a:t>
            </a:r>
            <a:r>
              <a:rPr lang="en-US" sz="3200" dirty="0">
                <a:effectLst/>
              </a:rPr>
              <a:t> </a:t>
            </a:r>
            <a:r>
              <a:rPr lang="en-US" sz="3200" dirty="0" err="1">
                <a:effectLst/>
              </a:rPr>
              <a:t>nazorat</a:t>
            </a:r>
            <a:r>
              <a:rPr lang="en-US" sz="3200" dirty="0">
                <a:effectLst/>
              </a:rPr>
              <a:t> </a:t>
            </a:r>
            <a:r>
              <a:rPr lang="en-US" sz="3200" dirty="0" err="1">
                <a:effectLst/>
              </a:rPr>
              <a:t>qilish</a:t>
            </a:r>
            <a:r>
              <a:rPr lang="en-US" sz="3200" dirty="0">
                <a:effectLst/>
              </a:rPr>
              <a:t> </a:t>
            </a:r>
            <a:r>
              <a:rPr lang="en-US" sz="3200" dirty="0" err="1">
                <a:effectLst/>
              </a:rPr>
              <a:t>mumkin</a:t>
            </a:r>
            <a:r>
              <a:rPr lang="en-US" sz="3200" dirty="0">
                <a:effectLst/>
              </a:rPr>
              <a:t> </a:t>
            </a:r>
            <a:r>
              <a:rPr lang="en-US" sz="3200" dirty="0" err="1">
                <a:effectLst/>
              </a:rPr>
              <a:t>bo‘lgan</a:t>
            </a:r>
            <a:r>
              <a:rPr lang="en-US" sz="3200" dirty="0">
                <a:effectLst/>
              </a:rPr>
              <a:t> </a:t>
            </a:r>
            <a:r>
              <a:rPr lang="en-US" sz="3200" dirty="0" err="1">
                <a:effectLst/>
              </a:rPr>
              <a:t>ta’lim</a:t>
            </a:r>
            <a:r>
              <a:rPr lang="en-US" sz="3200" dirty="0">
                <a:effectLst/>
              </a:rPr>
              <a:t> </a:t>
            </a:r>
            <a:r>
              <a:rPr lang="en-US" sz="3200" dirty="0" err="1">
                <a:effectLst/>
              </a:rPr>
              <a:t>jarayoni</a:t>
            </a:r>
            <a:r>
              <a:rPr lang="en-US" sz="3200" dirty="0">
                <a:effectLst/>
              </a:rPr>
              <a:t> </a:t>
            </a:r>
            <a:r>
              <a:rPr lang="en-US" sz="3200" dirty="0" err="1">
                <a:effectLst/>
              </a:rPr>
              <a:t>tashkil</a:t>
            </a:r>
            <a:r>
              <a:rPr lang="en-US" sz="3200" dirty="0">
                <a:effectLst/>
              </a:rPr>
              <a:t> </a:t>
            </a:r>
            <a:r>
              <a:rPr lang="en-US" sz="3200" dirty="0" err="1">
                <a:effectLst/>
              </a:rPr>
              <a:t>etiladi</a:t>
            </a:r>
            <a:r>
              <a:rPr lang="en-US" sz="2800" dirty="0">
                <a:effectLst/>
              </a:rPr>
              <a:t>.</a:t>
            </a:r>
            <a:r>
              <a:rPr lang="ru-RU" sz="4400" dirty="0">
                <a:effectLst/>
              </a:rPr>
              <a:t/>
            </a:r>
            <a:br>
              <a:rPr lang="ru-RU" sz="4400" dirty="0">
                <a:effectLst/>
              </a:rPr>
            </a:br>
            <a:endParaRPr lang="ru-RU" sz="4400" dirty="0"/>
          </a:p>
        </p:txBody>
      </p:sp>
      <p:pic>
        <p:nvPicPr>
          <p:cNvPr id="4" name="Picture 2" descr="D:\millenium\Uyg'un slayd\Та’limda zamonaviy axborot texnologiyalari\zamon_22_12_201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03637"/>
            <a:ext cx="9144000" cy="315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8421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8557" y="3501008"/>
            <a:ext cx="9007834" cy="3096344"/>
          </a:xfrm>
        </p:spPr>
        <p:txBody>
          <a:bodyPr/>
          <a:lstStyle/>
          <a:p>
            <a:pPr marL="0" indent="0" algn="just">
              <a:buNone/>
            </a:pPr>
            <a:r>
              <a:rPr lang="en-US" sz="4000" dirty="0" err="1">
                <a:effectLst/>
              </a:rPr>
              <a:t>Masofaviy</a:t>
            </a:r>
            <a:r>
              <a:rPr lang="en-US" sz="4000" dirty="0">
                <a:effectLst/>
              </a:rPr>
              <a:t> </a:t>
            </a:r>
            <a:r>
              <a:rPr lang="en-US" sz="4000" dirty="0" err="1">
                <a:effectLst/>
              </a:rPr>
              <a:t>ta’limda</a:t>
            </a:r>
            <a:r>
              <a:rPr lang="en-US" sz="4000" dirty="0">
                <a:effectLst/>
              </a:rPr>
              <a:t> </a:t>
            </a:r>
            <a:r>
              <a:rPr lang="en-US" sz="4000" dirty="0" err="1">
                <a:effectLst/>
              </a:rPr>
              <a:t>ma‘lum</a:t>
            </a:r>
            <a:r>
              <a:rPr lang="en-US" sz="4000" dirty="0">
                <a:effectLst/>
              </a:rPr>
              <a:t> </a:t>
            </a:r>
            <a:r>
              <a:rPr lang="en-US" sz="4000" dirty="0" err="1">
                <a:effectLst/>
              </a:rPr>
              <a:t>maqsad</a:t>
            </a:r>
            <a:r>
              <a:rPr lang="en-US" sz="4000" dirty="0">
                <a:effectLst/>
              </a:rPr>
              <a:t> </a:t>
            </a:r>
            <a:r>
              <a:rPr lang="en-US" sz="4000" dirty="0" err="1">
                <a:effectLst/>
              </a:rPr>
              <a:t>asosida</a:t>
            </a:r>
            <a:r>
              <a:rPr lang="en-US" sz="4000" dirty="0">
                <a:effectLst/>
              </a:rPr>
              <a:t> </a:t>
            </a:r>
            <a:r>
              <a:rPr lang="en-US" sz="4000" dirty="0" err="1">
                <a:effectLst/>
              </a:rPr>
              <a:t>ta’lim</a:t>
            </a:r>
            <a:r>
              <a:rPr lang="en-US" sz="4000" dirty="0">
                <a:effectLst/>
              </a:rPr>
              <a:t> </a:t>
            </a:r>
            <a:r>
              <a:rPr lang="en-US" sz="4000" dirty="0" err="1">
                <a:effectLst/>
              </a:rPr>
              <a:t>sub‘ekti</a:t>
            </a:r>
            <a:r>
              <a:rPr lang="en-US" sz="4000" dirty="0">
                <a:effectLst/>
              </a:rPr>
              <a:t> </a:t>
            </a:r>
            <a:r>
              <a:rPr lang="en-US" sz="4000" dirty="0" err="1">
                <a:effectLst/>
              </a:rPr>
              <a:t>va</a:t>
            </a:r>
            <a:r>
              <a:rPr lang="en-US" sz="4000" dirty="0">
                <a:effectLst/>
              </a:rPr>
              <a:t> </a:t>
            </a:r>
            <a:r>
              <a:rPr lang="en-US" sz="4000" dirty="0" err="1">
                <a:effectLst/>
              </a:rPr>
              <a:t>ob‘ektining</a:t>
            </a:r>
            <a:r>
              <a:rPr lang="en-US" sz="4000" dirty="0">
                <a:effectLst/>
              </a:rPr>
              <a:t> </a:t>
            </a:r>
            <a:r>
              <a:rPr lang="en-US" sz="4000" dirty="0" err="1">
                <a:effectLst/>
              </a:rPr>
              <a:t>ta’lim</a:t>
            </a:r>
            <a:r>
              <a:rPr lang="en-US" sz="4000" dirty="0">
                <a:effectLst/>
              </a:rPr>
              <a:t> </a:t>
            </a:r>
            <a:r>
              <a:rPr lang="en-US" sz="4000" dirty="0" err="1">
                <a:effectLst/>
              </a:rPr>
              <a:t>vositalari</a:t>
            </a:r>
            <a:r>
              <a:rPr lang="en-US" sz="4000" dirty="0">
                <a:effectLst/>
              </a:rPr>
              <a:t> </a:t>
            </a:r>
            <a:r>
              <a:rPr lang="en-US" sz="4000" dirty="0" err="1">
                <a:effectLst/>
              </a:rPr>
              <a:t>yordamidagi</a:t>
            </a:r>
            <a:r>
              <a:rPr lang="en-US" sz="4000" dirty="0">
                <a:effectLst/>
              </a:rPr>
              <a:t> </a:t>
            </a:r>
            <a:r>
              <a:rPr lang="en-US" sz="4000" dirty="0" err="1">
                <a:effectLst/>
              </a:rPr>
              <a:t>o‘zaro</a:t>
            </a:r>
            <a:r>
              <a:rPr lang="en-US" sz="4000" dirty="0">
                <a:effectLst/>
              </a:rPr>
              <a:t>  </a:t>
            </a:r>
            <a:r>
              <a:rPr lang="en-US" sz="4000" dirty="0" err="1">
                <a:effectLst/>
              </a:rPr>
              <a:t>ta‘siri</a:t>
            </a:r>
            <a:r>
              <a:rPr lang="en-US" sz="4000" dirty="0">
                <a:effectLst/>
              </a:rPr>
              <a:t> </a:t>
            </a:r>
            <a:r>
              <a:rPr lang="en-US" sz="4000" dirty="0" err="1">
                <a:effectLst/>
              </a:rPr>
              <a:t>amalga</a:t>
            </a:r>
            <a:r>
              <a:rPr lang="en-US" sz="4000" dirty="0">
                <a:effectLst/>
              </a:rPr>
              <a:t> </a:t>
            </a:r>
            <a:r>
              <a:rPr lang="en-US" sz="4000" dirty="0" err="1">
                <a:effectLst/>
              </a:rPr>
              <a:t>oshadi</a:t>
            </a:r>
            <a:r>
              <a:rPr lang="en-US" sz="4000" dirty="0">
                <a:effectLst/>
              </a:rPr>
              <a:t>.</a:t>
            </a:r>
            <a:r>
              <a:rPr lang="ru-RU" dirty="0">
                <a:effectLst/>
              </a:rPr>
              <a:t/>
            </a:r>
            <a:br>
              <a:rPr lang="ru-RU" dirty="0">
                <a:effectLst/>
              </a:rPr>
            </a:br>
            <a:endParaRPr lang="ru-RU" dirty="0"/>
          </a:p>
        </p:txBody>
      </p:sp>
      <p:pic>
        <p:nvPicPr>
          <p:cNvPr id="4" name="Picture 3" descr="D:\millenium\Uyg'un slayd\Та’limda zamonaviy axborot texnologiyalari\1.jpg"/>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07504" y="0"/>
            <a:ext cx="8930151" cy="3356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2284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1600" y="332656"/>
            <a:ext cx="6984776" cy="2304256"/>
          </a:xfrm>
        </p:spPr>
        <p:txBody>
          <a:bodyPr/>
          <a:lstStyle/>
          <a:p>
            <a:pPr algn="ctr"/>
            <a:r>
              <a:rPr lang="en-US" dirty="0" err="1">
                <a:effectLst/>
              </a:rPr>
              <a:t>Masofadan</a:t>
            </a:r>
            <a:r>
              <a:rPr lang="en-US" dirty="0">
                <a:effectLst/>
              </a:rPr>
              <a:t> </a:t>
            </a:r>
            <a:r>
              <a:rPr lang="en-US" dirty="0" err="1">
                <a:effectLst/>
              </a:rPr>
              <a:t>o‘qitishning</a:t>
            </a:r>
            <a:r>
              <a:rPr lang="en-US" dirty="0">
                <a:effectLst/>
              </a:rPr>
              <a:t> </a:t>
            </a:r>
            <a:r>
              <a:rPr lang="en-US" dirty="0" err="1">
                <a:effectLst/>
              </a:rPr>
              <a:t>uslubiy</a:t>
            </a:r>
            <a:r>
              <a:rPr lang="en-US" dirty="0">
                <a:effectLst/>
              </a:rPr>
              <a:t> </a:t>
            </a:r>
            <a:r>
              <a:rPr lang="en-US" dirty="0" err="1">
                <a:effectLst/>
              </a:rPr>
              <a:t>vositalari</a:t>
            </a:r>
            <a:r>
              <a:rPr lang="en-US" dirty="0">
                <a:effectLst/>
              </a:rPr>
              <a:t> </a:t>
            </a:r>
            <a:r>
              <a:rPr lang="en-US" dirty="0" err="1">
                <a:effectLst/>
              </a:rPr>
              <a:t>quyidagilar</a:t>
            </a:r>
            <a:r>
              <a:rPr lang="en-US" dirty="0">
                <a:effectLst/>
              </a:rPr>
              <a:t>:</a:t>
            </a:r>
            <a:r>
              <a:rPr lang="ru-RU" dirty="0">
                <a:effectLst/>
              </a:rPr>
              <a:t/>
            </a:r>
            <a:br>
              <a:rPr lang="ru-RU" dirty="0">
                <a:effectLst/>
              </a:rPr>
            </a:br>
            <a:endParaRPr lang="ru-RU" dirty="0"/>
          </a:p>
        </p:txBody>
      </p:sp>
      <p:sp>
        <p:nvSpPr>
          <p:cNvPr id="3" name="Объект 2"/>
          <p:cNvSpPr>
            <a:spLocks noGrp="1"/>
          </p:cNvSpPr>
          <p:nvPr>
            <p:ph sz="quarter" idx="13"/>
          </p:nvPr>
        </p:nvSpPr>
        <p:spPr>
          <a:xfrm>
            <a:off x="827584" y="2996952"/>
            <a:ext cx="7560840" cy="3096344"/>
          </a:xfrm>
        </p:spPr>
        <p:txBody>
          <a:bodyPr>
            <a:normAutofit fontScale="92500" lnSpcReduction="20000"/>
          </a:bodyPr>
          <a:lstStyle/>
          <a:p>
            <a:r>
              <a:rPr lang="en-US" sz="3200" dirty="0"/>
              <a:t>A) </a:t>
            </a:r>
            <a:r>
              <a:rPr lang="en-US" sz="3200" dirty="0" err="1"/>
              <a:t>darslik</a:t>
            </a:r>
            <a:r>
              <a:rPr lang="en-US" sz="3200" dirty="0"/>
              <a:t>, </a:t>
            </a:r>
            <a:endParaRPr lang="ru-RU" sz="3200" dirty="0"/>
          </a:p>
          <a:p>
            <a:r>
              <a:rPr lang="en-US" sz="3200" dirty="0"/>
              <a:t>B) audio </a:t>
            </a:r>
            <a:r>
              <a:rPr lang="en-US" sz="3200" dirty="0" err="1"/>
              <a:t>va</a:t>
            </a:r>
            <a:r>
              <a:rPr lang="en-US" sz="3200" dirty="0"/>
              <a:t> </a:t>
            </a:r>
            <a:r>
              <a:rPr lang="en-US" sz="3200" dirty="0" err="1"/>
              <a:t>vidiodarsliklar</a:t>
            </a:r>
            <a:r>
              <a:rPr lang="en-US" sz="3200" dirty="0"/>
              <a:t>,</a:t>
            </a:r>
            <a:endParaRPr lang="ru-RU" sz="3200" dirty="0"/>
          </a:p>
          <a:p>
            <a:r>
              <a:rPr lang="en-US" sz="3200" dirty="0"/>
              <a:t>V) </a:t>
            </a:r>
            <a:r>
              <a:rPr lang="en-US" sz="3200" dirty="0" err="1"/>
              <a:t>veb-saytlar</a:t>
            </a:r>
            <a:r>
              <a:rPr lang="en-US" sz="3200" dirty="0"/>
              <a:t>,</a:t>
            </a:r>
            <a:endParaRPr lang="ru-RU" sz="3200" dirty="0"/>
          </a:p>
          <a:p>
            <a:r>
              <a:rPr lang="en-US" sz="3200" dirty="0"/>
              <a:t>G) </a:t>
            </a:r>
            <a:r>
              <a:rPr lang="en-US" sz="3200" dirty="0" err="1"/>
              <a:t>elektron</a:t>
            </a:r>
            <a:r>
              <a:rPr lang="en-US" sz="3200" dirty="0"/>
              <a:t> </a:t>
            </a:r>
            <a:r>
              <a:rPr lang="en-US" sz="3200" dirty="0" err="1"/>
              <a:t>kutubhonalar</a:t>
            </a:r>
            <a:r>
              <a:rPr lang="en-US" sz="3200" dirty="0"/>
              <a:t>,</a:t>
            </a:r>
            <a:endParaRPr lang="ru-RU" sz="3200" dirty="0"/>
          </a:p>
          <a:p>
            <a:r>
              <a:rPr lang="en-US" sz="3200" dirty="0"/>
              <a:t>D) </a:t>
            </a:r>
            <a:r>
              <a:rPr lang="en-US" sz="3200" dirty="0" err="1"/>
              <a:t>matnlar</a:t>
            </a:r>
            <a:r>
              <a:rPr lang="en-US" sz="3200" dirty="0"/>
              <a:t>,</a:t>
            </a:r>
            <a:endParaRPr lang="ru-RU" sz="3200" dirty="0"/>
          </a:p>
          <a:p>
            <a:r>
              <a:rPr lang="en-US" sz="3200" dirty="0"/>
              <a:t>Ye) </a:t>
            </a:r>
            <a:r>
              <a:rPr lang="en-US" sz="3200" dirty="0" err="1"/>
              <a:t>elektron</a:t>
            </a:r>
            <a:r>
              <a:rPr lang="en-US" sz="3200" dirty="0"/>
              <a:t> </a:t>
            </a:r>
            <a:r>
              <a:rPr lang="en-US" sz="3200" dirty="0" err="1"/>
              <a:t>darsliklar</a:t>
            </a:r>
            <a:r>
              <a:rPr lang="en-US" sz="3200" dirty="0"/>
              <a:t>.</a:t>
            </a:r>
            <a:endParaRPr lang="ru-RU" sz="3200" dirty="0"/>
          </a:p>
          <a:p>
            <a:pPr marL="45720" indent="0">
              <a:buNone/>
            </a:pPr>
            <a:endParaRPr lang="ru-RU" dirty="0"/>
          </a:p>
        </p:txBody>
      </p:sp>
    </p:spTree>
    <p:extLst>
      <p:ext uri="{BB962C8B-B14F-4D97-AF65-F5344CB8AC3E}">
        <p14:creationId xmlns:p14="http://schemas.microsoft.com/office/powerpoint/2010/main" val="210948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323528" y="332656"/>
            <a:ext cx="8568952" cy="6408712"/>
          </a:xfrm>
        </p:spPr>
        <p:txBody>
          <a:bodyPr>
            <a:noAutofit/>
          </a:bodyPr>
          <a:lstStyle/>
          <a:p>
            <a:pPr algn="just"/>
            <a:r>
              <a:rPr lang="uz-Cyrl-UZ" sz="1800" dirty="0"/>
              <a:t> </a:t>
            </a:r>
            <a:r>
              <a:rPr lang="uz-Cyrl-UZ" sz="2000" dirty="0"/>
              <a:t>O‘qitishdagi axborot texnologiyalar bu o‘qitish faoliyatida qo‘llaniladigan elektron vositalar va ularni ishlatish usullari majmuidir.Elektron vositalar tarkibiga apparatli,dasturli va axborotli komponentlar kiradi.Ularni qullash ko‘rsatmalari o‘qitishdagi axborot texnologiyalarni metodik (uslubiy) ta‘minotida keltiriladi.</a:t>
            </a:r>
            <a:endParaRPr lang="ru-RU" sz="2000" dirty="0"/>
          </a:p>
          <a:p>
            <a:pPr algn="just"/>
            <a:r>
              <a:rPr lang="uz-Cyrl-UZ" sz="2000" dirty="0"/>
              <a:t>     Masofaviy ta’lim bu o‘qitishning insonparvar shakli bo‘lib,an‘anaviy,yangi pedagogik va axborot texnologiyalaridan foydalanishga asoslanadi.Bunda texnik vositalar o‘quv materialini mustaqil o‘zlashtirish, o‘qituvchi va o‘quvchi orasidagi muloqot uchun hizmat qiladi. Shunga ko‘ra masofaviy o‘qitish kommunikatsiya va axborotni qayta ishlashning yangi texnik vositalari va sirtqi ta’limning asosiy usullariga tayanishi kerak. Bu o‘z navbatida masofaviy ta’lim tizimini tashkil etish to‘g‘risida gapirishga imkoniyat beradi. Masofaviy ta’lim tizimi apparatli,dasturli va uslubiy vositalarning murakkab kompleksi bo‘lib,o‘z ichiga server va ishchi stansiyalar,sha</a:t>
            </a:r>
            <a:r>
              <a:rPr lang="en-US" sz="2000" dirty="0"/>
              <a:t>x</a:t>
            </a:r>
            <a:r>
              <a:rPr lang="uz-Cyrl-UZ" sz="2000" dirty="0"/>
              <a:t>siy kompyuterlar</a:t>
            </a:r>
            <a:r>
              <a:rPr lang="en-US" sz="2000" dirty="0"/>
              <a:t>,</a:t>
            </a:r>
            <a:r>
              <a:rPr lang="uz-Cyrl-UZ" sz="2000" dirty="0"/>
              <a:t> kommunikatsiya vositalari, umum ti</a:t>
            </a:r>
            <a:r>
              <a:rPr lang="en-US" sz="2000" dirty="0" err="1"/>
              <a:t>zi</a:t>
            </a:r>
            <a:r>
              <a:rPr lang="uz-Cyrl-UZ" sz="2000" dirty="0"/>
              <a:t>mli va tarmoqli dasturlar ta‘minotiga, lokal va markazlashgan bilim va axborot banklarini boshqaruv t</a:t>
            </a:r>
            <a:r>
              <a:rPr lang="en-US" sz="2000" dirty="0" err="1"/>
              <a:t>izi</a:t>
            </a:r>
            <a:r>
              <a:rPr lang="uz-Cyrl-UZ" sz="2000" dirty="0"/>
              <a:t>mlari,o‘rgatuvchi dasturlari va shu dasturlarni yaratish uchun instrumental vositalariga ega bo‘lgan audio va video te</a:t>
            </a:r>
            <a:r>
              <a:rPr lang="en-US" sz="2000" dirty="0"/>
              <a:t>x</a:t>
            </a:r>
            <a:r>
              <a:rPr lang="uz-Cyrl-UZ" sz="2000" dirty="0"/>
              <a:t>nikalarni oladi. </a:t>
            </a:r>
            <a:endParaRPr lang="ru-RU" sz="2000" dirty="0"/>
          </a:p>
        </p:txBody>
      </p:sp>
    </p:spTree>
    <p:extLst>
      <p:ext uri="{BB962C8B-B14F-4D97-AF65-F5344CB8AC3E}">
        <p14:creationId xmlns:p14="http://schemas.microsoft.com/office/powerpoint/2010/main" val="106520819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717eff99a746fc3645856e4928dc1fb979d483"/>
</p:tagLst>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21</TotalTime>
  <Words>718</Words>
  <Application>Microsoft Office PowerPoint</Application>
  <PresentationFormat>Экран (4:3)</PresentationFormat>
  <Paragraphs>65</Paragraphs>
  <Slides>17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17</vt:i4>
      </vt:variant>
    </vt:vector>
  </HeadingPairs>
  <TitlesOfParts>
    <vt:vector size="18" baseType="lpstr">
      <vt:lpstr>Воздушный поток</vt:lpstr>
      <vt:lpstr>Mavzu: Masofaviy ta`limni rivojlantirish istiqbollari</vt:lpstr>
      <vt:lpstr>Reja:</vt:lpstr>
      <vt:lpstr>Asosiy tushunchalar: masofaviy ta’lim, sub‘ekt,  ob‘ekt, o‘quv- moddiy,finans-iqtisodiy, normativ-huquqiy asoslar,marketing, internet, uslubiy vositalar, darslikdagi, elektron kutubhona, elektron darslik, vidiokonferentsiya, veb-saytlar, matnlar va b.   </vt:lpstr>
      <vt:lpstr>Hozirgi zamon ta’lim tizimida masofaviy o‘qitish ta’limning qulay turi            sifatida kirib keladi. Masofaviy ta’lim ma‘lumot olishning shunday shaklidirki unda kunduzgi va sirtqi ta’lim bilan bir qatorda ma‘lumot jarayonida ta’limning kompyuter va telekommunikatsiya texnologiyalariga asoslangan afzal an‘anaviy va innavatsion metod, vosita va shakllaridan keng foydalaniladi. </vt:lpstr>
      <vt:lpstr>Masofaviy ta’limning tarkibiy qisimlari quydagilar: </vt:lpstr>
      <vt:lpstr>Masofaviy ta’lim vositasida o‘quvchi uchun qulay bo‘lgan joyda individual jadval asosida mahsus imkoniyatlar,telefon,elektron aloqa va boshqa ta’lim vositalari yordamida bir maqsadga qaratilgan nazorat qilish mumkin bo‘lgan ta’lim jarayoni tashkil etiladi. </vt:lpstr>
      <vt:lpstr>Masofaviy ta’limda ma‘lum maqsad asosida ta’lim sub‘ekti va ob‘ektining ta’lim vositalari yordamidagi o‘zaro  ta‘siri amalga oshadi. </vt:lpstr>
      <vt:lpstr>Masofadan o‘qitishning uslubiy vositalari quyidagilar: </vt:lpstr>
      <vt:lpstr>Презентация PowerPoint</vt:lpstr>
      <vt:lpstr>Презентация PowerPoint</vt:lpstr>
      <vt:lpstr>Masofaviy o‘qitish tizimini tashkil etishning asosiy printsiplarini ko‘rib chiqamiz. </vt:lpstr>
      <vt:lpstr>Презентация PowerPoint</vt:lpstr>
      <vt:lpstr>Презентация PowerPoint</vt:lpstr>
      <vt:lpstr>Masofaviy o‘qitish jarayonining o‘ziga xosliklari. </vt:lpstr>
      <vt:lpstr> Pedagogik jihatdan qayta ishlangan o‘quv mazmuni o‘z ichiga olgan  masofaviy o‘qitish o‘qituvchi va o‘quvchi qo‘lidagi o‘quv vositalari o‘quv mazmunini taqdim etish, o‘quvchilarning o‘rganish faoliyatini tekshirish va boshqarish vazifasini bajaradi. </vt:lpstr>
      <vt:lpstr>Masofaviy o‘qitish tizimi vositalari qo‘ydagilardan iborat bo‘lishi mumkin:</vt:lpstr>
      <vt:lpstr>ADABIYOTLAR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Mavzu: Masofaviy ta`limni rivojlantirish istiqbollari</dc:title>
  <dc:creator>Asel</dc:creator>
  <cp:lastModifiedBy>RT</cp:lastModifiedBy>
  <cp:revision>6</cp:revision>
  <dcterms:created xsi:type="dcterms:W3CDTF">2019-12-22T10:08:01Z</dcterms:created>
  <dcterms:modified xsi:type="dcterms:W3CDTF">2022-10-21T12:43:57Z</dcterms:modified>
</cp:coreProperties>
</file>