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8" r:id="rId3"/>
    <p:sldId id="263" r:id="rId4"/>
    <p:sldId id="265" r:id="rId5"/>
    <p:sldId id="259" r:id="rId6"/>
    <p:sldId id="262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68" autoAdjust="0"/>
    <p:restoredTop sz="94660"/>
  </p:normalViewPr>
  <p:slideViewPr>
    <p:cSldViewPr snapToGrid="0">
      <p:cViewPr varScale="1">
        <p:scale>
          <a:sx n="72" d="100"/>
          <a:sy n="72" d="100"/>
        </p:scale>
        <p:origin x="64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B3597-DCF6-4AE5-9E31-623AE65CE993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D3FE1A04-63E1-4679-BC4D-FDD6B8C4A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424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B3597-DCF6-4AE5-9E31-623AE65CE993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D3FE1A04-63E1-4679-BC4D-FDD6B8C4A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918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B3597-DCF6-4AE5-9E31-623AE65CE993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D3FE1A04-63E1-4679-BC4D-FDD6B8C4A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516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B3597-DCF6-4AE5-9E31-623AE65CE993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3FE1A04-63E1-4679-BC4D-FDD6B8C4A1DA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751390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B3597-DCF6-4AE5-9E31-623AE65CE993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3FE1A04-63E1-4679-BC4D-FDD6B8C4A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9723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B3597-DCF6-4AE5-9E31-623AE65CE993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E1A04-63E1-4679-BC4D-FDD6B8C4A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0852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B3597-DCF6-4AE5-9E31-623AE65CE993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E1A04-63E1-4679-BC4D-FDD6B8C4A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431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B3597-DCF6-4AE5-9E31-623AE65CE993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E1A04-63E1-4679-BC4D-FDD6B8C4A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958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370B3597-DCF6-4AE5-9E31-623AE65CE993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D3FE1A04-63E1-4679-BC4D-FDD6B8C4A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64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B3597-DCF6-4AE5-9E31-623AE65CE993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E1A04-63E1-4679-BC4D-FDD6B8C4A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665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B3597-DCF6-4AE5-9E31-623AE65CE993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D3FE1A04-63E1-4679-BC4D-FDD6B8C4A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658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B3597-DCF6-4AE5-9E31-623AE65CE993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E1A04-63E1-4679-BC4D-FDD6B8C4A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803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B3597-DCF6-4AE5-9E31-623AE65CE993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E1A04-63E1-4679-BC4D-FDD6B8C4A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812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B3597-DCF6-4AE5-9E31-623AE65CE993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E1A04-63E1-4679-BC4D-FDD6B8C4A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192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B3597-DCF6-4AE5-9E31-623AE65CE993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E1A04-63E1-4679-BC4D-FDD6B8C4A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284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B3597-DCF6-4AE5-9E31-623AE65CE993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E1A04-63E1-4679-BC4D-FDD6B8C4A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512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B3597-DCF6-4AE5-9E31-623AE65CE993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E1A04-63E1-4679-BC4D-FDD6B8C4A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844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0B3597-DCF6-4AE5-9E31-623AE65CE993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FE1A04-63E1-4679-BC4D-FDD6B8C4A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4062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esearchgate.net/post/What_are_the_correlation_values_with_respect_to_low_moderate_high_correlation_specially_in_medical_research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A6E46-86DD-495A-AA48-4416FB8E39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5618" y="1122363"/>
            <a:ext cx="9687339" cy="2387600"/>
          </a:xfrm>
        </p:spPr>
        <p:txBody>
          <a:bodyPr>
            <a:normAutofit/>
          </a:bodyPr>
          <a:lstStyle/>
          <a:p>
            <a:r>
              <a:rPr lang="en-US" dirty="0"/>
              <a:t>Data Science Bootcamp Project 1: Workplace Fatalities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725633-46E9-4300-85B2-1ACFA98506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Sergio Hoyos</a:t>
            </a:r>
          </a:p>
        </p:txBody>
      </p:sp>
    </p:spTree>
    <p:extLst>
      <p:ext uri="{BB962C8B-B14F-4D97-AF65-F5344CB8AC3E}">
        <p14:creationId xmlns:p14="http://schemas.microsoft.com/office/powerpoint/2010/main" val="476213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45E62-4A43-4D73-8061-B393A9D9D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Details on the questions explored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F0A74-04B0-4058-A18F-67B710FAD6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Which program, state or federal, has the highest rate of fatalities?</a:t>
            </a:r>
          </a:p>
          <a:p>
            <a:pPr lvl="1"/>
            <a:r>
              <a:rPr lang="en-US" dirty="0"/>
              <a:t>Federal Average Rate 2012:  4.4 (vs. 4.2 for State)</a:t>
            </a:r>
          </a:p>
          <a:p>
            <a:r>
              <a:rPr lang="en-US" dirty="0"/>
              <a:t>Which state with a state program has the highest number of injuries/illnesses?</a:t>
            </a:r>
          </a:p>
          <a:p>
            <a:pPr lvl="1"/>
            <a:r>
              <a:rPr lang="en-US" dirty="0"/>
              <a:t>In terms of rate: Vermont 5.0</a:t>
            </a:r>
          </a:p>
          <a:p>
            <a:pPr lvl="1"/>
            <a:r>
              <a:rPr lang="en-US" dirty="0"/>
              <a:t>In Total Terms: California 345,400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893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C7B29-AFFC-4DE1-8813-FF601A9F5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Details on the questions explored 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5014F-5F8E-40B9-9372-C834CE84B9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What is the relationship, if any, between “Average of Years to Inspect Each Workplace Once” and “Rate of Fatalities”?</a:t>
            </a:r>
          </a:p>
          <a:p>
            <a:pPr lvl="1"/>
            <a:r>
              <a:rPr lang="en-US" dirty="0"/>
              <a:t>Negligible (Correlation = 0.12)</a:t>
            </a:r>
          </a:p>
          <a:p>
            <a:r>
              <a:rPr lang="en-US" dirty="0">
                <a:hlinkClick r:id="rId2"/>
              </a:rPr>
              <a:t>https://www.researchgate.net/post/What_are_the_correlation_values_with_respect_to_low_moderate_high_correlation_specially_in_medical_research</a:t>
            </a:r>
            <a:endParaRPr lang="en-US" dirty="0"/>
          </a:p>
          <a:p>
            <a:r>
              <a:rPr lang="en-US" dirty="0"/>
              <a:t>Statistics Corner: A guide to appropriate use of Correlation coefficient in medical research. M.M </a:t>
            </a:r>
            <a:r>
              <a:rPr lang="en-US" dirty="0" err="1"/>
              <a:t>Mukaka</a:t>
            </a:r>
            <a:r>
              <a:rPr lang="en-US" dirty="0"/>
              <a:t>. Malawi Medical Journal; 24(3): 69-71 September 2012</a:t>
            </a:r>
          </a:p>
          <a:p>
            <a:pPr lvl="1"/>
            <a:r>
              <a:rPr lang="en-US" dirty="0"/>
              <a:t>0.90-1.00 Very high ; 0.70-0.90 High; 0.50-0.70 Moderate ; 0.30-0.50 Low ; 0.00-0.30 Negligible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920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762D0-0091-4AC3-834B-C2848ACD2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Insights highlighted, and functionality provided by your project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9E025-2136-4665-94B6-86D1863112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Less years to inspect (higher relative number of inspectors) the higher the Injuries/Illnesses Rate:  Correlation = -0.42</a:t>
            </a:r>
          </a:p>
          <a:p>
            <a:pPr lvl="1"/>
            <a:r>
              <a:rPr lang="en-US" dirty="0"/>
              <a:t>Increases to -0.49 when considering only Federal Program</a:t>
            </a:r>
          </a:p>
          <a:p>
            <a:r>
              <a:rPr lang="en-US" dirty="0"/>
              <a:t>Fatalities: random (smaller numbers single to triple digits)</a:t>
            </a:r>
          </a:p>
          <a:p>
            <a:r>
              <a:rPr lang="en-US" dirty="0"/>
              <a:t>Injuries/Illnesses: Behavioral Calling in sick (4 to 6 figure numbers)</a:t>
            </a:r>
          </a:p>
          <a:p>
            <a:r>
              <a:rPr lang="en-US" dirty="0"/>
              <a:t>Federal Programs: Workers empowered to miss work</a:t>
            </a:r>
          </a:p>
          <a:p>
            <a:r>
              <a:rPr lang="en-US" dirty="0"/>
              <a:t>State Programs: Workers less likely to call in sick</a:t>
            </a:r>
          </a:p>
          <a:p>
            <a:r>
              <a:rPr lang="en-US" dirty="0"/>
              <a:t>Pivot table allows adding of additional fields to compare states based on the various measures</a:t>
            </a:r>
          </a:p>
        </p:txBody>
      </p:sp>
    </p:spTree>
    <p:extLst>
      <p:ext uri="{BB962C8B-B14F-4D97-AF65-F5344CB8AC3E}">
        <p14:creationId xmlns:p14="http://schemas.microsoft.com/office/powerpoint/2010/main" val="878522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45E62-4A43-4D73-8061-B393A9D9D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Information about which Excel/Power BI features were used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F0A74-04B0-4058-A18F-67B710FAD6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Excel</a:t>
            </a:r>
          </a:p>
          <a:p>
            <a:pPr lvl="1"/>
            <a:r>
              <a:rPr lang="en-US" dirty="0"/>
              <a:t>Sort &amp; Filter</a:t>
            </a:r>
          </a:p>
          <a:p>
            <a:pPr lvl="1"/>
            <a:r>
              <a:rPr lang="en-US" dirty="0"/>
              <a:t>Histogram Charts</a:t>
            </a:r>
          </a:p>
          <a:p>
            <a:pPr lvl="1"/>
            <a:r>
              <a:rPr lang="en-US" dirty="0"/>
              <a:t>Pivot Tables with slicers</a:t>
            </a:r>
          </a:p>
          <a:p>
            <a:pPr lvl="1"/>
            <a:r>
              <a:rPr lang="en-US" dirty="0"/>
              <a:t>Scatterplot Charts</a:t>
            </a:r>
          </a:p>
          <a:p>
            <a:pPr lvl="1"/>
            <a:r>
              <a:rPr lang="en-US" dirty="0"/>
              <a:t>Formulas: Correlation, </a:t>
            </a:r>
            <a:r>
              <a:rPr lang="en-US" dirty="0" err="1"/>
              <a:t>PercentRank</a:t>
            </a:r>
            <a:r>
              <a:rPr lang="en-US" dirty="0"/>
              <a:t> </a:t>
            </a:r>
          </a:p>
          <a:p>
            <a:r>
              <a:rPr lang="en-US" dirty="0"/>
              <a:t>Power BI</a:t>
            </a:r>
          </a:p>
          <a:p>
            <a:pPr lvl="1"/>
            <a:r>
              <a:rPr lang="en-US" dirty="0"/>
              <a:t>Map charts</a:t>
            </a:r>
          </a:p>
          <a:p>
            <a:pPr lvl="1"/>
            <a:r>
              <a:rPr lang="en-US" dirty="0"/>
              <a:t>Funnel charts</a:t>
            </a:r>
          </a:p>
          <a:p>
            <a:pPr lvl="1"/>
            <a:r>
              <a:rPr lang="en-US" dirty="0"/>
              <a:t>Slicer</a:t>
            </a:r>
          </a:p>
        </p:txBody>
      </p:sp>
    </p:spTree>
    <p:extLst>
      <p:ext uri="{BB962C8B-B14F-4D97-AF65-F5344CB8AC3E}">
        <p14:creationId xmlns:p14="http://schemas.microsoft.com/office/powerpoint/2010/main" val="3222194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F825C-9603-41BC-B665-1E61EF2B9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information from the Analytics Storytelling course you applied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928C6-080A-4E4D-A12E-2957C7C66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Narrative Archetypes</a:t>
            </a:r>
          </a:p>
          <a:p>
            <a:r>
              <a:rPr lang="en-US" dirty="0"/>
              <a:t>Know you audience</a:t>
            </a:r>
          </a:p>
          <a:p>
            <a:r>
              <a:rPr lang="en-US" dirty="0"/>
              <a:t>Define the impact</a:t>
            </a:r>
          </a:p>
        </p:txBody>
      </p:sp>
    </p:spTree>
    <p:extLst>
      <p:ext uri="{BB962C8B-B14F-4D97-AF65-F5344CB8AC3E}">
        <p14:creationId xmlns:p14="http://schemas.microsoft.com/office/powerpoint/2010/main" val="1761703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45E62-4A43-4D73-8061-B393A9D9D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Ideas for future improvement of your project (minimum of 3)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F0A74-04B0-4058-A18F-67B710FAD6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for more years in addition to 2012/2013</a:t>
            </a:r>
          </a:p>
          <a:p>
            <a:r>
              <a:rPr lang="en-US" dirty="0"/>
              <a:t>Check if political affiliation of the state during year of data has any effect</a:t>
            </a:r>
          </a:p>
          <a:p>
            <a:r>
              <a:rPr lang="en-US" dirty="0"/>
              <a:t>Group by major regions such as Northeast, Southwest, etc.</a:t>
            </a:r>
          </a:p>
        </p:txBody>
      </p:sp>
    </p:spTree>
    <p:extLst>
      <p:ext uri="{BB962C8B-B14F-4D97-AF65-F5344CB8AC3E}">
        <p14:creationId xmlns:p14="http://schemas.microsoft.com/office/powerpoint/2010/main" val="3018373879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8741</TotalTime>
  <Words>395</Words>
  <Application>Microsoft Office PowerPoint</Application>
  <PresentationFormat>Widescreen</PresentationFormat>
  <Paragraphs>41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Trebuchet MS</vt:lpstr>
      <vt:lpstr>Berlin</vt:lpstr>
      <vt:lpstr>Data Science Bootcamp Project 1: Workplace Fatalities</vt:lpstr>
      <vt:lpstr>Details on the questions explored</vt:lpstr>
      <vt:lpstr>Details on the questions explored (Continued)</vt:lpstr>
      <vt:lpstr>Insights highlighted, and functionality provided by your project </vt:lpstr>
      <vt:lpstr>Information about which Excel/Power BI features were used </vt:lpstr>
      <vt:lpstr>What information from the Analytics Storytelling course you applied </vt:lpstr>
      <vt:lpstr>Ideas for future improvement of your project (minimum of 3)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Sergio Hoyos</dc:creator>
  <cp:lastModifiedBy>Sergio Hoyos</cp:lastModifiedBy>
  <cp:revision>41</cp:revision>
  <dcterms:created xsi:type="dcterms:W3CDTF">2020-07-08T22:58:56Z</dcterms:created>
  <dcterms:modified xsi:type="dcterms:W3CDTF">2021-01-07T01:17:20Z</dcterms:modified>
</cp:coreProperties>
</file>