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4" autoAdjust="0"/>
    <p:restoredTop sz="64393" autoAdjust="0"/>
  </p:normalViewPr>
  <p:slideViewPr>
    <p:cSldViewPr snapToGrid="0">
      <p:cViewPr varScale="1">
        <p:scale>
          <a:sx n="74" d="100"/>
          <a:sy n="74" d="100"/>
        </p:scale>
        <p:origin x="2148"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AA282-362E-4DCD-8170-93A4F0AD12B4}"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13D18-6FA9-418A-9199-1137C7A2394C}" type="slidenum">
              <a:rPr lang="en-US" smtClean="0"/>
              <a:t>‹#›</a:t>
            </a:fld>
            <a:endParaRPr lang="en-US"/>
          </a:p>
        </p:txBody>
      </p:sp>
    </p:spTree>
    <p:extLst>
      <p:ext uri="{BB962C8B-B14F-4D97-AF65-F5344CB8AC3E}">
        <p14:creationId xmlns:p14="http://schemas.microsoft.com/office/powerpoint/2010/main" val="399298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Title Slide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42713D18-6FA9-418A-9199-1137C7A2394C}" type="slidenum">
              <a:rPr lang="en-US" smtClean="0"/>
              <a:t>1</a:t>
            </a:fld>
            <a:endParaRPr lang="en-US"/>
          </a:p>
        </p:txBody>
      </p:sp>
    </p:spTree>
    <p:extLst>
      <p:ext uri="{BB962C8B-B14F-4D97-AF65-F5344CB8AC3E}">
        <p14:creationId xmlns:p14="http://schemas.microsoft.com/office/powerpoint/2010/main" val="22433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DEV</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Post Mortem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Discuss any additional questions that came up, but which you didn't have time to answer: What would you research next, if you had two more weeks?</a:t>
            </a:r>
          </a:p>
          <a:p>
            <a:endParaRPr lang="en-US" dirty="0"/>
          </a:p>
          <a:p>
            <a:pPr marL="171450" indent="-171450">
              <a:buFontTx/>
              <a:buChar char="-"/>
            </a:pPr>
            <a:r>
              <a:rPr lang="en-US" dirty="0"/>
              <a:t>Realistically, with the limited data which we have on the subject (and skewed data based on countries providing data)</a:t>
            </a:r>
          </a:p>
          <a:p>
            <a:pPr marL="171450" indent="-171450">
              <a:buFontTx/>
              <a:buChar char="-"/>
            </a:pPr>
            <a:r>
              <a:rPr lang="en-US" dirty="0"/>
              <a:t>Looking at data once vaccine is developed (hopefully that will happen within 2 weeks)</a:t>
            </a:r>
          </a:p>
          <a:p>
            <a:pPr marL="171450" indent="-171450">
              <a:buFontTx/>
              <a:buChar char="-"/>
            </a:pPr>
            <a:r>
              <a:rPr lang="en-US" dirty="0"/>
              <a:t>Finding additional missing data, population density, ventilators, vaccine development, were all things we could have considered, and would likely have </a:t>
            </a:r>
          </a:p>
          <a:p>
            <a:pPr marL="171450" indent="-171450">
              <a:buFontTx/>
              <a:buChar char="-"/>
            </a:pPr>
            <a:r>
              <a:rPr lang="en-US" dirty="0"/>
              <a:t>Timeline on heat maps</a:t>
            </a:r>
          </a:p>
          <a:p>
            <a:pPr marL="171450" indent="-171450">
              <a:buFontTx/>
              <a:buChar char="-"/>
            </a:pPr>
            <a:r>
              <a:rPr lang="en-US" dirty="0"/>
              <a:t>Plotting heatmaps based on any trends that we could find (as opposed to just plotting data points)</a:t>
            </a:r>
          </a:p>
        </p:txBody>
      </p:sp>
      <p:sp>
        <p:nvSpPr>
          <p:cNvPr id="4" name="Slide Number Placeholder 3"/>
          <p:cNvSpPr>
            <a:spLocks noGrp="1"/>
          </p:cNvSpPr>
          <p:nvPr>
            <p:ph type="sldNum" sz="quarter" idx="5"/>
          </p:nvPr>
        </p:nvSpPr>
        <p:spPr/>
        <p:txBody>
          <a:bodyPr/>
          <a:lstStyle/>
          <a:p>
            <a:fld id="{42713D18-6FA9-418A-9199-1137C7A2394C}" type="slidenum">
              <a:rPr lang="en-US" smtClean="0"/>
              <a:t>10</a:t>
            </a:fld>
            <a:endParaRPr lang="en-US"/>
          </a:p>
        </p:txBody>
      </p:sp>
    </p:spTree>
    <p:extLst>
      <p:ext uri="{BB962C8B-B14F-4D97-AF65-F5344CB8AC3E}">
        <p14:creationId xmlns:p14="http://schemas.microsoft.com/office/powerpoint/2010/main" val="129964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DAN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Motivation &amp; Summary Slide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Define the core message or hypothesis of your project.</a:t>
            </a:r>
          </a:p>
          <a:p>
            <a:endParaRPr lang="en-US" dirty="0"/>
          </a:p>
          <a:p>
            <a:r>
              <a:rPr lang="en-US" sz="1200" b="0" kern="1200" dirty="0">
                <a:solidFill>
                  <a:schemeClr val="tx1"/>
                </a:solidFill>
                <a:effectLst/>
                <a:latin typeface="+mn-lt"/>
                <a:ea typeface="+mn-ea"/>
                <a:cs typeface="+mn-cs"/>
              </a:rPr>
              <a:t>	- Initially, we had actually ventured off to create a completely new metric, which we coined the “Dan Metric” which essentially was derived from 8 key factors which you’ll see on the next slide. </a:t>
            </a:r>
          </a:p>
          <a:p>
            <a:r>
              <a:rPr lang="en-US" sz="1200" b="0" kern="1200" dirty="0">
                <a:solidFill>
                  <a:schemeClr val="tx1"/>
                </a:solidFill>
                <a:effectLst/>
                <a:latin typeface="+mn-lt"/>
                <a:ea typeface="+mn-ea"/>
                <a:cs typeface="+mn-cs"/>
              </a:rPr>
              <a:t>	- With these key variables, we wanted to provide scores to countries, and then use this score as a predictive value to see how other countries which had yet to be greatly affected, would handle COVID-19</a:t>
            </a:r>
          </a:p>
          <a:p>
            <a:r>
              <a:rPr lang="en-US" sz="1200" b="0" kern="1200" dirty="0">
                <a:solidFill>
                  <a:schemeClr val="tx1"/>
                </a:solidFill>
                <a:effectLst/>
                <a:latin typeface="+mn-lt"/>
                <a:ea typeface="+mn-ea"/>
                <a:cs typeface="+mn-cs"/>
              </a:rPr>
              <a:t>		- There were many complications to this initial question we had about the “Dan Metric” though</a:t>
            </a:r>
          </a:p>
          <a:p>
            <a:r>
              <a:rPr lang="en-US" sz="1200" b="0" kern="1200" dirty="0">
                <a:solidFill>
                  <a:schemeClr val="tx1"/>
                </a:solidFill>
                <a:effectLst/>
                <a:latin typeface="+mn-lt"/>
                <a:ea typeface="+mn-ea"/>
                <a:cs typeface="+mn-cs"/>
              </a:rPr>
              <a:t>			- At the beginning of the project, it may have been fine, but again, as we moved forward, our scope of the data available also changed</a:t>
            </a:r>
          </a:p>
          <a:p>
            <a:r>
              <a:rPr lang="en-US" sz="1200" b="0" kern="1200" dirty="0">
                <a:solidFill>
                  <a:schemeClr val="tx1"/>
                </a:solidFill>
                <a:effectLst/>
                <a:latin typeface="+mn-lt"/>
                <a:ea typeface="+mn-ea"/>
                <a:cs typeface="+mn-cs"/>
              </a:rPr>
              <a:t>			- It also was then attributed that there are many other factors (other than the 8 we had chosen), which could contribute to a country’s success in safeguarding against the virus</a:t>
            </a:r>
          </a:p>
          <a:p>
            <a:r>
              <a:rPr lang="en-US" sz="1200" b="0" kern="1200" dirty="0">
                <a:solidFill>
                  <a:schemeClr val="tx1"/>
                </a:solidFill>
                <a:effectLst/>
                <a:latin typeface="+mn-lt"/>
                <a:ea typeface="+mn-ea"/>
                <a:cs typeface="+mn-cs"/>
              </a:rPr>
              <a:t>				- Media attention</a:t>
            </a:r>
          </a:p>
          <a:p>
            <a:r>
              <a:rPr lang="en-US" sz="1200" b="0" kern="1200" dirty="0">
                <a:solidFill>
                  <a:schemeClr val="tx1"/>
                </a:solidFill>
                <a:effectLst/>
                <a:latin typeface="+mn-lt"/>
                <a:ea typeface="+mn-ea"/>
                <a:cs typeface="+mn-cs"/>
              </a:rPr>
              <a:t>				- Levels of “lock down”</a:t>
            </a:r>
          </a:p>
          <a:p>
            <a:r>
              <a:rPr lang="en-US" sz="1200" b="0" kern="1200" dirty="0">
                <a:solidFill>
                  <a:schemeClr val="tx1"/>
                </a:solidFill>
                <a:effectLst/>
                <a:latin typeface="+mn-lt"/>
                <a:ea typeface="+mn-ea"/>
                <a:cs typeface="+mn-cs"/>
              </a:rPr>
              <a:t>				- Testing availability</a:t>
            </a:r>
          </a:p>
          <a:p>
            <a:r>
              <a:rPr lang="en-US" sz="1200" b="0" kern="1200" dirty="0">
                <a:solidFill>
                  <a:schemeClr val="tx1"/>
                </a:solidFill>
                <a:effectLst/>
                <a:latin typeface="+mn-lt"/>
                <a:ea typeface="+mn-ea"/>
                <a:cs typeface="+mn-cs"/>
              </a:rPr>
              <a:t>				- Ventilators</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2713D18-6FA9-418A-9199-1137C7A2394C}" type="slidenum">
              <a:rPr lang="en-US" smtClean="0"/>
              <a:t>2</a:t>
            </a:fld>
            <a:endParaRPr lang="en-US"/>
          </a:p>
        </p:txBody>
      </p:sp>
    </p:spTree>
    <p:extLst>
      <p:ext uri="{BB962C8B-B14F-4D97-AF65-F5344CB8AC3E}">
        <p14:creationId xmlns:p14="http://schemas.microsoft.com/office/powerpoint/2010/main" val="183789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SHEHROZE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 Describe the questions you asked, and </a:t>
            </a:r>
            <a:r>
              <a:rPr lang="en-US" sz="1200" b="0" i="1" kern="1200" dirty="0">
                <a:solidFill>
                  <a:schemeClr val="tx1"/>
                </a:solidFill>
                <a:effectLst/>
                <a:latin typeface="+mn-lt"/>
                <a:ea typeface="+mn-ea"/>
                <a:cs typeface="+mn-cs"/>
              </a:rPr>
              <a:t>_why_</a:t>
            </a:r>
            <a:r>
              <a:rPr lang="en-US" sz="1200" b="0" kern="1200" dirty="0">
                <a:solidFill>
                  <a:schemeClr val="tx1"/>
                </a:solidFill>
                <a:effectLst/>
                <a:latin typeface="+mn-lt"/>
                <a:ea typeface="+mn-ea"/>
                <a:cs typeface="+mn-cs"/>
              </a:rPr>
              <a:t> you asked them</a:t>
            </a:r>
          </a:p>
          <a:p>
            <a:r>
              <a:rPr lang="en-US" sz="1200" b="0" kern="1200" dirty="0">
                <a:solidFill>
                  <a:schemeClr val="tx1"/>
                </a:solidFill>
                <a:effectLst/>
                <a:latin typeface="+mn-lt"/>
                <a:ea typeface="+mn-ea"/>
                <a:cs typeface="+mn-cs"/>
              </a:rPr>
              <a:t>  * Describe whether you were able to answer these questions to your satisfaction, and briefly summarize your findings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Question 1:</a:t>
            </a:r>
          </a:p>
          <a:p>
            <a:r>
              <a:rPr lang="en-US" sz="1200" b="0" kern="1200" dirty="0">
                <a:solidFill>
                  <a:schemeClr val="tx1"/>
                </a:solidFill>
                <a:effectLst/>
                <a:latin typeface="+mn-lt"/>
                <a:ea typeface="+mn-ea"/>
                <a:cs typeface="+mn-cs"/>
              </a:rPr>
              <a:t>	- Definitely more challenging to manage a project where the scope of our data evolved every single day</a:t>
            </a:r>
          </a:p>
          <a:p>
            <a:r>
              <a:rPr lang="en-US" sz="1200" b="0" kern="1200" dirty="0">
                <a:solidFill>
                  <a:schemeClr val="tx1"/>
                </a:solidFill>
                <a:effectLst/>
                <a:latin typeface="+mn-lt"/>
                <a:ea typeface="+mn-ea"/>
                <a:cs typeface="+mn-cs"/>
              </a:rPr>
              <a:t>	- That being said, it was a bit of a double edged sword </a:t>
            </a:r>
          </a:p>
          <a:p>
            <a:r>
              <a:rPr lang="en-US" sz="1200" b="0" kern="1200" dirty="0">
                <a:solidFill>
                  <a:schemeClr val="tx1"/>
                </a:solidFill>
                <a:effectLst/>
                <a:latin typeface="+mn-lt"/>
                <a:ea typeface="+mn-ea"/>
                <a:cs typeface="+mn-cs"/>
              </a:rPr>
              <a:t>		- On one hand, it allowed us access to greater amounts of data which was much needed, since data was very limited to begin with</a:t>
            </a:r>
          </a:p>
          <a:p>
            <a:r>
              <a:rPr lang="en-US" sz="1200" b="0" kern="1200" dirty="0">
                <a:solidFill>
                  <a:schemeClr val="tx1"/>
                </a:solidFill>
                <a:effectLst/>
                <a:latin typeface="+mn-lt"/>
                <a:ea typeface="+mn-ea"/>
                <a:cs typeface="+mn-cs"/>
              </a:rPr>
              <a:t>		- On the other hand, it forced us to make adjustments to our code at some points to account for any new variables included in the updated data sets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Question 2 and 3:</a:t>
            </a:r>
          </a:p>
          <a:p>
            <a:r>
              <a:rPr lang="en-US" sz="1200" b="0" kern="1200" dirty="0">
                <a:solidFill>
                  <a:schemeClr val="tx1"/>
                </a:solidFill>
                <a:effectLst/>
                <a:latin typeface="+mn-lt"/>
                <a:ea typeface="+mn-ea"/>
                <a:cs typeface="+mn-cs"/>
              </a:rPr>
              <a:t>	- Previously I had mentioned that we initially had a different scope on how we would want to approach this project, that being said, we felt it was equally important to discuss the fundamentals of a country’s economy, and health standards prior to diving any further. </a:t>
            </a:r>
          </a:p>
          <a:p>
            <a:r>
              <a:rPr lang="en-US" sz="1200" b="0" kern="1200" dirty="0">
                <a:solidFill>
                  <a:schemeClr val="tx1"/>
                </a:solidFill>
                <a:effectLst/>
                <a:latin typeface="+mn-lt"/>
                <a:ea typeface="+mn-ea"/>
                <a:cs typeface="+mn-cs"/>
              </a:rPr>
              <a:t>	- Therefore, the scope of our project is more shallow, and likely would be until we are past this entire ordeal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Question 4:</a:t>
            </a:r>
          </a:p>
          <a:p>
            <a:r>
              <a:rPr lang="en-US" sz="1200" b="0" kern="1200" dirty="0">
                <a:solidFill>
                  <a:schemeClr val="tx1"/>
                </a:solidFill>
                <a:effectLst/>
                <a:latin typeface="+mn-lt"/>
                <a:ea typeface="+mn-ea"/>
                <a:cs typeface="+mn-cs"/>
              </a:rPr>
              <a:t>	- Was more a general question that we kept in the back of our minds as we worked through this project. I’m sure a lot of us have kept up with the trends on media and news for COVID-19.</a:t>
            </a:r>
          </a:p>
          <a:p>
            <a:r>
              <a:rPr lang="en-US" sz="1200" b="0" kern="1200" dirty="0">
                <a:solidFill>
                  <a:schemeClr val="tx1"/>
                </a:solidFill>
                <a:effectLst/>
                <a:latin typeface="+mn-lt"/>
                <a:ea typeface="+mn-ea"/>
                <a:cs typeface="+mn-cs"/>
              </a:rPr>
              <a:t>	- Was this news going to create a bias for what we wanted to analyze?</a:t>
            </a:r>
          </a:p>
          <a:p>
            <a:r>
              <a:rPr lang="en-US" sz="1200" b="0" kern="1200" dirty="0">
                <a:solidFill>
                  <a:schemeClr val="tx1"/>
                </a:solidFill>
                <a:effectLst/>
                <a:latin typeface="+mn-lt"/>
                <a:ea typeface="+mn-ea"/>
                <a:cs typeface="+mn-cs"/>
              </a:rPr>
              <a:t>	- How did we make sure to look at the fundamental aspects to ensure that we had an understanding of COVID-19 and it’s effects</a:t>
            </a:r>
            <a:endParaRPr lang="en-US" dirty="0"/>
          </a:p>
        </p:txBody>
      </p:sp>
      <p:sp>
        <p:nvSpPr>
          <p:cNvPr id="4" name="Slide Number Placeholder 3"/>
          <p:cNvSpPr>
            <a:spLocks noGrp="1"/>
          </p:cNvSpPr>
          <p:nvPr>
            <p:ph type="sldNum" sz="quarter" idx="5"/>
          </p:nvPr>
        </p:nvSpPr>
        <p:spPr/>
        <p:txBody>
          <a:bodyPr/>
          <a:lstStyle/>
          <a:p>
            <a:fld id="{42713D18-6FA9-418A-9199-1137C7A2394C}" type="slidenum">
              <a:rPr lang="en-US" smtClean="0"/>
              <a:t>3</a:t>
            </a:fld>
            <a:endParaRPr lang="en-US"/>
          </a:p>
        </p:txBody>
      </p:sp>
    </p:spTree>
    <p:extLst>
      <p:ext uri="{BB962C8B-B14F-4D97-AF65-F5344CB8AC3E}">
        <p14:creationId xmlns:p14="http://schemas.microsoft.com/office/powerpoint/2010/main" val="2938115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DAN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Questions &amp;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Elaborate on the questions you asked, describing what kinds of data you needed to answer them, and where you found it</a:t>
            </a:r>
          </a:p>
          <a:p>
            <a:endParaRPr lang="en-US" dirty="0"/>
          </a:p>
          <a:p>
            <a:pPr marL="171450" indent="-171450">
              <a:buFontTx/>
              <a:buChar char="-"/>
            </a:pPr>
            <a:r>
              <a:rPr lang="en-US" dirty="0"/>
              <a:t>Our data came from many sources, </a:t>
            </a:r>
          </a:p>
          <a:p>
            <a:pPr marL="628650" lvl="1" indent="-171450">
              <a:buFontTx/>
              <a:buChar char="-"/>
            </a:pPr>
            <a:r>
              <a:rPr lang="en-US" dirty="0"/>
              <a:t>COVID-19 – retrieved this rolling data through GIS</a:t>
            </a:r>
          </a:p>
          <a:p>
            <a:pPr marL="1085850" lvl="2" indent="-171450">
              <a:buFontTx/>
              <a:buChar char="-"/>
            </a:pPr>
            <a:r>
              <a:rPr lang="en-US" dirty="0"/>
              <a:t>Then derived our own metrics for confirmed cases per 100 000 (for each country)</a:t>
            </a:r>
          </a:p>
          <a:p>
            <a:pPr marL="1085850" lvl="2" indent="-171450">
              <a:buFontTx/>
              <a:buChar char="-"/>
            </a:pPr>
            <a:r>
              <a:rPr lang="en-US" dirty="0"/>
              <a:t>Derived our own metric for mortality rate of COVID-19 (for each country)</a:t>
            </a:r>
          </a:p>
          <a:p>
            <a:pPr marL="628650" lvl="1" indent="-171450">
              <a:buFontTx/>
              <a:buChar char="-"/>
            </a:pPr>
            <a:r>
              <a:rPr lang="en-US" dirty="0"/>
              <a:t>Country metrics and data were collected from a number of sources:</a:t>
            </a:r>
          </a:p>
          <a:p>
            <a:pPr marL="1085850" lvl="2" indent="-171450">
              <a:buFontTx/>
              <a:buChar char="-"/>
            </a:pPr>
            <a:r>
              <a:rPr lang="en-US" dirty="0"/>
              <a:t>CIA Factbook</a:t>
            </a:r>
          </a:p>
          <a:p>
            <a:pPr marL="1085850" lvl="2" indent="-171450">
              <a:buFontTx/>
              <a:buChar char="-"/>
            </a:pPr>
            <a:r>
              <a:rPr lang="en-US" dirty="0"/>
              <a:t>World Population Review</a:t>
            </a:r>
          </a:p>
          <a:p>
            <a:pPr marL="1085850" lvl="2" indent="-171450">
              <a:buFontTx/>
              <a:buChar char="-"/>
            </a:pPr>
            <a:r>
              <a:rPr lang="en-US" dirty="0"/>
              <a:t>World Health Organization</a:t>
            </a:r>
          </a:p>
        </p:txBody>
      </p:sp>
      <p:sp>
        <p:nvSpPr>
          <p:cNvPr id="4" name="Slide Number Placeholder 3"/>
          <p:cNvSpPr>
            <a:spLocks noGrp="1"/>
          </p:cNvSpPr>
          <p:nvPr>
            <p:ph type="sldNum" sz="quarter" idx="5"/>
          </p:nvPr>
        </p:nvSpPr>
        <p:spPr/>
        <p:txBody>
          <a:bodyPr/>
          <a:lstStyle/>
          <a:p>
            <a:fld id="{42713D18-6FA9-418A-9199-1137C7A2394C}" type="slidenum">
              <a:rPr lang="en-US" smtClean="0"/>
              <a:t>4</a:t>
            </a:fld>
            <a:endParaRPr lang="en-US"/>
          </a:p>
        </p:txBody>
      </p:sp>
    </p:spTree>
    <p:extLst>
      <p:ext uri="{BB962C8B-B14F-4D97-AF65-F5344CB8AC3E}">
        <p14:creationId xmlns:p14="http://schemas.microsoft.com/office/powerpoint/2010/main" val="65840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MATT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Data Cleanup &amp; Exploration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Describe the exploration and cleanup process</a:t>
            </a:r>
          </a:p>
          <a:p>
            <a:r>
              <a:rPr lang="en-US" sz="1200" b="0" kern="1200" dirty="0">
                <a:solidFill>
                  <a:schemeClr val="tx1"/>
                </a:solidFill>
                <a:effectLst/>
                <a:latin typeface="+mn-lt"/>
                <a:ea typeface="+mn-ea"/>
                <a:cs typeface="+mn-cs"/>
              </a:rPr>
              <a:t>  * Discuss insights you had while exploring the data that you didn't anticipate</a:t>
            </a:r>
          </a:p>
          <a:p>
            <a:r>
              <a:rPr lang="en-US" sz="1200" b="0" kern="1200" dirty="0">
                <a:solidFill>
                  <a:schemeClr val="tx1"/>
                </a:solidFill>
                <a:effectLst/>
                <a:latin typeface="+mn-lt"/>
                <a:ea typeface="+mn-ea"/>
                <a:cs typeface="+mn-cs"/>
              </a:rPr>
              <a:t>	- mortality rate, and “spread rate” vs median age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 Discuss any problems that arose after exploring the data, and how you resolved them</a:t>
            </a:r>
          </a:p>
          <a:p>
            <a:r>
              <a:rPr lang="en-US" sz="1200" b="0" kern="1200" dirty="0">
                <a:solidFill>
                  <a:schemeClr val="tx1"/>
                </a:solidFill>
                <a:effectLst/>
                <a:latin typeface="+mn-lt"/>
                <a:ea typeface="+mn-ea"/>
                <a:cs typeface="+mn-cs"/>
              </a:rPr>
              <a:t>	- country names differed, or countries were divided into states/provinces</a:t>
            </a:r>
          </a:p>
          <a:p>
            <a:r>
              <a:rPr lang="en-US" sz="1200" b="0" kern="1200" dirty="0">
                <a:solidFill>
                  <a:schemeClr val="tx1"/>
                </a:solidFill>
                <a:effectLst/>
                <a:latin typeface="+mn-lt"/>
                <a:ea typeface="+mn-ea"/>
                <a:cs typeface="+mn-cs"/>
              </a:rPr>
              <a:t>		- found ways to merge this data</a:t>
            </a:r>
          </a:p>
          <a:p>
            <a:r>
              <a:rPr lang="en-US" sz="1200" b="0" kern="1200" dirty="0">
                <a:solidFill>
                  <a:schemeClr val="tx1"/>
                </a:solidFill>
                <a:effectLst/>
                <a:latin typeface="+mn-lt"/>
                <a:ea typeface="+mn-ea"/>
                <a:cs typeface="+mn-cs"/>
              </a:rPr>
              <a:t>	- country data was missing from some data sets or many smaller countries just didn’t have data</a:t>
            </a:r>
          </a:p>
          <a:p>
            <a:r>
              <a:rPr lang="en-US" sz="1200" b="0" kern="1200" dirty="0">
                <a:solidFill>
                  <a:schemeClr val="tx1"/>
                </a:solidFill>
                <a:effectLst/>
                <a:latin typeface="+mn-lt"/>
                <a:ea typeface="+mn-ea"/>
                <a:cs typeface="+mn-cs"/>
              </a:rPr>
              <a:t>		- needed to make a decision if these countries were valid to be included in our data set</a:t>
            </a:r>
          </a:p>
          <a:p>
            <a:r>
              <a:rPr lang="en-US" sz="1200" b="0" kern="1200" dirty="0">
                <a:solidFill>
                  <a:schemeClr val="tx1"/>
                </a:solidFill>
                <a:effectLst/>
                <a:latin typeface="+mn-lt"/>
                <a:ea typeface="+mn-ea"/>
                <a:cs typeface="+mn-cs"/>
              </a:rPr>
              <a:t>		- decided that only countries without any data whatsoever were excluded</a:t>
            </a:r>
          </a:p>
          <a:p>
            <a:r>
              <a:rPr lang="en-US" sz="1200" b="0" kern="1200" dirty="0">
                <a:solidFill>
                  <a:schemeClr val="tx1"/>
                </a:solidFill>
                <a:effectLst/>
                <a:latin typeface="+mn-lt"/>
                <a:ea typeface="+mn-ea"/>
                <a:cs typeface="+mn-cs"/>
              </a:rPr>
              <a:t>	- found that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Labs was one of the most useful when writing the code itself, however! Discovered that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Lab does not allow you to use map visualization, so needed to weight on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 for this portion</a:t>
            </a:r>
          </a:p>
          <a:p>
            <a:r>
              <a:rPr lang="en-US" sz="1200" b="0" kern="1200" dirty="0">
                <a:solidFill>
                  <a:schemeClr val="tx1"/>
                </a:solidFill>
                <a:effectLst/>
                <a:latin typeface="+mn-lt"/>
                <a:ea typeface="+mn-ea"/>
                <a:cs typeface="+mn-cs"/>
              </a:rPr>
              <a:t>	- optimized curves, although we felt that some of our data would be best represented using a </a:t>
            </a:r>
            <a:r>
              <a:rPr lang="en-US" sz="1200" b="0" kern="1200" dirty="0" err="1">
                <a:solidFill>
                  <a:schemeClr val="tx1"/>
                </a:solidFill>
                <a:effectLst/>
                <a:latin typeface="+mn-lt"/>
                <a:ea typeface="+mn-ea"/>
                <a:cs typeface="+mn-cs"/>
              </a:rPr>
              <a:t>logarthicmic</a:t>
            </a:r>
            <a:r>
              <a:rPr lang="en-US" sz="1200" b="0" kern="1200" dirty="0">
                <a:solidFill>
                  <a:schemeClr val="tx1"/>
                </a:solidFill>
                <a:effectLst/>
                <a:latin typeface="+mn-lt"/>
                <a:ea typeface="+mn-ea"/>
                <a:cs typeface="+mn-cs"/>
              </a:rPr>
              <a:t> regression line, it was something which we struggled to present today</a:t>
            </a:r>
          </a:p>
          <a:p>
            <a:endParaRPr lang="en-US" dirty="0"/>
          </a:p>
        </p:txBody>
      </p:sp>
      <p:sp>
        <p:nvSpPr>
          <p:cNvPr id="4" name="Slide Number Placeholder 3"/>
          <p:cNvSpPr>
            <a:spLocks noGrp="1"/>
          </p:cNvSpPr>
          <p:nvPr>
            <p:ph type="sldNum" sz="quarter" idx="5"/>
          </p:nvPr>
        </p:nvSpPr>
        <p:spPr/>
        <p:txBody>
          <a:bodyPr/>
          <a:lstStyle/>
          <a:p>
            <a:fld id="{42713D18-6FA9-418A-9199-1137C7A2394C}" type="slidenum">
              <a:rPr lang="en-US" smtClean="0"/>
              <a:t>5</a:t>
            </a:fld>
            <a:endParaRPr lang="en-US"/>
          </a:p>
        </p:txBody>
      </p:sp>
    </p:spTree>
    <p:extLst>
      <p:ext uri="{BB962C8B-B14F-4D97-AF65-F5344CB8AC3E}">
        <p14:creationId xmlns:p14="http://schemas.microsoft.com/office/powerpoint/2010/main" val="1141660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SHREYA</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Present and discuss interesting figures developed during exploration, ideally with the help of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Data Analysis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Discuss the steps you took to analyze the data and answer each question you asked in your proposal</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 Discuss your findings. Did you find what you expected to find? If not, why not? What inferences or general conclusions can you draw from your analysis?</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LEFT PLOT</a:t>
            </a:r>
          </a:p>
          <a:p>
            <a:r>
              <a:rPr lang="en-US" sz="1200" b="0" kern="1200" dirty="0">
                <a:solidFill>
                  <a:schemeClr val="tx1"/>
                </a:solidFill>
                <a:effectLst/>
                <a:latin typeface="+mn-lt"/>
                <a:ea typeface="+mn-ea"/>
                <a:cs typeface="+mn-cs"/>
              </a:rPr>
              <a:t>    - This plots the Median age against the Mortality Rate for Covid-19. Our observations are:</a:t>
            </a:r>
          </a:p>
          <a:p>
            <a:r>
              <a:rPr lang="en-US" sz="1200" b="0" kern="1200" dirty="0">
                <a:solidFill>
                  <a:schemeClr val="tx1"/>
                </a:solidFill>
                <a:effectLst/>
                <a:latin typeface="+mn-lt"/>
                <a:ea typeface="+mn-ea"/>
                <a:cs typeface="+mn-cs"/>
              </a:rPr>
              <a:t>    - We can see a mild negative correlation between the two factors</a:t>
            </a:r>
          </a:p>
          <a:p>
            <a:r>
              <a:rPr lang="en-US" sz="1200" b="0" kern="1200" dirty="0">
                <a:solidFill>
                  <a:schemeClr val="tx1"/>
                </a:solidFill>
                <a:effectLst/>
                <a:latin typeface="+mn-lt"/>
                <a:ea typeface="+mn-ea"/>
                <a:cs typeface="+mn-cs"/>
              </a:rPr>
              <a:t>    - The higher the median age, the lower the mortality rate</a:t>
            </a:r>
          </a:p>
          <a:p>
            <a:endParaRPr lang="en-US" dirty="0"/>
          </a:p>
          <a:p>
            <a:r>
              <a:rPr lang="en-US" dirty="0"/>
              <a:t>RIGHT PLOT</a:t>
            </a:r>
          </a:p>
          <a:p>
            <a:r>
              <a:rPr lang="en-US" dirty="0"/>
              <a:t>    - This plots the Median age against the number of confirmed cases per 100,000 people. Our observations are:</a:t>
            </a:r>
          </a:p>
          <a:p>
            <a:r>
              <a:rPr lang="en-US" dirty="0"/>
              <a:t>    - We can see a medium positive correlation between the two factors</a:t>
            </a:r>
          </a:p>
          <a:p>
            <a:r>
              <a:rPr lang="en-US" dirty="0"/>
              <a:t>    - The higher the median age, the greater the likelihood of contracting COVID-19</a:t>
            </a:r>
          </a:p>
          <a:p>
            <a:endParaRPr lang="en-US" dirty="0"/>
          </a:p>
          <a:p>
            <a:endParaRPr lang="en-US" dirty="0"/>
          </a:p>
          <a:p>
            <a:r>
              <a:rPr lang="en-US" dirty="0"/>
              <a:t>Findings:</a:t>
            </a:r>
          </a:p>
          <a:p>
            <a:r>
              <a:rPr lang="en-US" dirty="0"/>
              <a:t>   - The result here makes sense, however as a group we were still surprised to see the negative correlation for the Median age and Mortality Rate of COVID-19 so far.</a:t>
            </a:r>
          </a:p>
          <a:p>
            <a:r>
              <a:rPr lang="en-US" dirty="0"/>
              <a:t>   - </a:t>
            </a:r>
          </a:p>
        </p:txBody>
      </p:sp>
      <p:sp>
        <p:nvSpPr>
          <p:cNvPr id="4" name="Slide Number Placeholder 3"/>
          <p:cNvSpPr>
            <a:spLocks noGrp="1"/>
          </p:cNvSpPr>
          <p:nvPr>
            <p:ph type="sldNum" sz="quarter" idx="5"/>
          </p:nvPr>
        </p:nvSpPr>
        <p:spPr/>
        <p:txBody>
          <a:bodyPr/>
          <a:lstStyle/>
          <a:p>
            <a:fld id="{42713D18-6FA9-418A-9199-1137C7A2394C}" type="slidenum">
              <a:rPr lang="en-US" smtClean="0"/>
              <a:t>6</a:t>
            </a:fld>
            <a:endParaRPr lang="en-US"/>
          </a:p>
        </p:txBody>
      </p:sp>
    </p:spTree>
    <p:extLst>
      <p:ext uri="{BB962C8B-B14F-4D97-AF65-F5344CB8AC3E}">
        <p14:creationId xmlns:p14="http://schemas.microsoft.com/office/powerpoint/2010/main" val="23189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SHREYA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Present and discuss interesting figures developed during exploration, ideally with the help of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a:t>
            </a:r>
          </a:p>
          <a:p>
            <a:endParaRPr lang="en-US" dirty="0"/>
          </a:p>
          <a:p>
            <a:r>
              <a:rPr lang="en-US" sz="1200" b="0" kern="1200" dirty="0">
                <a:solidFill>
                  <a:schemeClr val="tx1"/>
                </a:solidFill>
                <a:effectLst/>
                <a:latin typeface="+mn-lt"/>
                <a:ea typeface="+mn-ea"/>
                <a:cs typeface="+mn-cs"/>
              </a:rPr>
              <a:t>* Data Analysis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Discuss the steps you took to analyze the data and answer each question you asked in your proposal</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 Discuss your findings. Did you find what you expected to find? If not, why not? What inferences or general conclusions can you draw from your analysis?</a:t>
            </a:r>
          </a:p>
          <a:p>
            <a:endParaRPr lang="en-US" dirty="0"/>
          </a:p>
          <a:p>
            <a:r>
              <a:rPr lang="en-US" dirty="0"/>
              <a:t>LEFT PLOT</a:t>
            </a:r>
          </a:p>
          <a:p>
            <a:r>
              <a:rPr lang="en-US" dirty="0"/>
              <a:t>    - This plots the Health Expenditure per Capita against the Mortality Rate for Covid-19. Our observations are:</a:t>
            </a:r>
          </a:p>
          <a:p>
            <a:r>
              <a:rPr lang="en-US" dirty="0"/>
              <a:t>    - We can see a mild negative correlation between the two factors</a:t>
            </a:r>
          </a:p>
          <a:p>
            <a:r>
              <a:rPr lang="en-US" dirty="0"/>
              <a:t>    - The higher the Health Expenditure per Capita, the lower the likelihood of survival</a:t>
            </a:r>
          </a:p>
          <a:p>
            <a:endParaRPr lang="en-US" dirty="0"/>
          </a:p>
          <a:p>
            <a:r>
              <a:rPr lang="en-US" dirty="0"/>
              <a:t>RIGHT PLOT</a:t>
            </a:r>
          </a:p>
          <a:p>
            <a:r>
              <a:rPr lang="en-US" dirty="0"/>
              <a:t>    - This plots the Hospital Beds Per 1000 people against the Mortality Rate for Covid-19. Our observations are:</a:t>
            </a:r>
          </a:p>
          <a:p>
            <a:r>
              <a:rPr lang="en-US" dirty="0"/>
              <a:t>    - We can see a medium negative correlation between the two factors</a:t>
            </a:r>
          </a:p>
          <a:p>
            <a:r>
              <a:rPr lang="en-US" dirty="0"/>
              <a:t>    - The higher the number of Hospital Beds Per 1000 People, the higher the likelihood of survival</a:t>
            </a:r>
          </a:p>
          <a:p>
            <a:endParaRPr lang="en-US" dirty="0"/>
          </a:p>
          <a:p>
            <a:r>
              <a:rPr lang="en-US" dirty="0"/>
              <a:t>FINDINGS:</a:t>
            </a:r>
          </a:p>
        </p:txBody>
      </p:sp>
      <p:sp>
        <p:nvSpPr>
          <p:cNvPr id="4" name="Slide Number Placeholder 3"/>
          <p:cNvSpPr>
            <a:spLocks noGrp="1"/>
          </p:cNvSpPr>
          <p:nvPr>
            <p:ph type="sldNum" sz="quarter" idx="5"/>
          </p:nvPr>
        </p:nvSpPr>
        <p:spPr/>
        <p:txBody>
          <a:bodyPr/>
          <a:lstStyle/>
          <a:p>
            <a:fld id="{42713D18-6FA9-418A-9199-1137C7A2394C}" type="slidenum">
              <a:rPr lang="en-US" smtClean="0"/>
              <a:t>7</a:t>
            </a:fld>
            <a:endParaRPr lang="en-US"/>
          </a:p>
        </p:txBody>
      </p:sp>
    </p:spTree>
    <p:extLst>
      <p:ext uri="{BB962C8B-B14F-4D97-AF65-F5344CB8AC3E}">
        <p14:creationId xmlns:p14="http://schemas.microsoft.com/office/powerpoint/2010/main" val="323445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DEV</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 Present and discuss interesting figures developed during exploration, ideally with the help of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a:t>
            </a:r>
          </a:p>
          <a:p>
            <a:endParaRPr lang="en-US" dirty="0"/>
          </a:p>
          <a:p>
            <a:r>
              <a:rPr lang="en-US" sz="1200" b="0" kern="1200" dirty="0">
                <a:solidFill>
                  <a:schemeClr val="tx1"/>
                </a:solidFill>
                <a:effectLst/>
                <a:latin typeface="+mn-lt"/>
                <a:ea typeface="+mn-ea"/>
                <a:cs typeface="+mn-cs"/>
              </a:rPr>
              <a:t>* Data Analysis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Discuss the steps you took to analyze the data and answer each question you asked in your proposal</a:t>
            </a:r>
          </a:p>
          <a:p>
            <a:endParaRPr lang="en-US" dirty="0"/>
          </a:p>
          <a:p>
            <a:r>
              <a:rPr lang="en-US" dirty="0"/>
              <a:t>	- For the next two heat maps, it wasn’t necessarily used on an analytic standpoint, but was more for validating the information which we already had, to the many other sources that can be found</a:t>
            </a:r>
          </a:p>
        </p:txBody>
      </p:sp>
      <p:sp>
        <p:nvSpPr>
          <p:cNvPr id="4" name="Slide Number Placeholder 3"/>
          <p:cNvSpPr>
            <a:spLocks noGrp="1"/>
          </p:cNvSpPr>
          <p:nvPr>
            <p:ph type="sldNum" sz="quarter" idx="5"/>
          </p:nvPr>
        </p:nvSpPr>
        <p:spPr/>
        <p:txBody>
          <a:bodyPr/>
          <a:lstStyle/>
          <a:p>
            <a:fld id="{42713D18-6FA9-418A-9199-1137C7A2394C}" type="slidenum">
              <a:rPr lang="en-US" smtClean="0"/>
              <a:t>8</a:t>
            </a:fld>
            <a:endParaRPr lang="en-US"/>
          </a:p>
        </p:txBody>
      </p:sp>
    </p:spTree>
    <p:extLst>
      <p:ext uri="{BB962C8B-B14F-4D97-AF65-F5344CB8AC3E}">
        <p14:creationId xmlns:p14="http://schemas.microsoft.com/office/powerpoint/2010/main" val="28680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DEV</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 Present and discuss interesting figures developed during exploration, ideally with the help of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a:t>
            </a:r>
          </a:p>
          <a:p>
            <a:r>
              <a:rPr lang="en-US" sz="1200" b="0" kern="1200" dirty="0">
                <a:solidFill>
                  <a:schemeClr val="tx1"/>
                </a:solidFill>
                <a:effectLst/>
                <a:latin typeface="+mn-lt"/>
                <a:ea typeface="+mn-ea"/>
                <a:cs typeface="+mn-cs"/>
              </a:rPr>
              <a:t>	- </a:t>
            </a:r>
          </a:p>
          <a:p>
            <a:r>
              <a:rPr lang="en-US" sz="1200" b="0" kern="1200" dirty="0">
                <a:solidFill>
                  <a:schemeClr val="tx1"/>
                </a:solidFill>
                <a:effectLst/>
                <a:latin typeface="+mn-lt"/>
                <a:ea typeface="+mn-ea"/>
                <a:cs typeface="+mn-cs"/>
              </a:rPr>
              <a:t>* Data Analysis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Discuss the steps you took to analyze the data and answer each question you asked in your proposal</a:t>
            </a:r>
          </a:p>
          <a:p>
            <a:endParaRPr lang="en-US" dirty="0"/>
          </a:p>
        </p:txBody>
      </p:sp>
      <p:sp>
        <p:nvSpPr>
          <p:cNvPr id="4" name="Slide Number Placeholder 3"/>
          <p:cNvSpPr>
            <a:spLocks noGrp="1"/>
          </p:cNvSpPr>
          <p:nvPr>
            <p:ph type="sldNum" sz="quarter" idx="5"/>
          </p:nvPr>
        </p:nvSpPr>
        <p:spPr/>
        <p:txBody>
          <a:bodyPr/>
          <a:lstStyle/>
          <a:p>
            <a:fld id="{42713D18-6FA9-418A-9199-1137C7A2394C}" type="slidenum">
              <a:rPr lang="en-US" smtClean="0"/>
              <a:t>9</a:t>
            </a:fld>
            <a:endParaRPr lang="en-US"/>
          </a:p>
        </p:txBody>
      </p:sp>
    </p:spTree>
    <p:extLst>
      <p:ext uri="{BB962C8B-B14F-4D97-AF65-F5344CB8AC3E}">
        <p14:creationId xmlns:p14="http://schemas.microsoft.com/office/powerpoint/2010/main" val="249220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D91F9B-2D4A-47BB-BE48-064BD0ECE27F}"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8C81-04A9-4E8D-AF8E-7C494911BE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1012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1F9B-2D4A-47BB-BE48-064BD0ECE27F}"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368889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1F9B-2D4A-47BB-BE48-064BD0ECE27F}"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5094585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91F9B-2D4A-47BB-BE48-064BD0ECE27F}"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158999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D91F9B-2D4A-47BB-BE48-064BD0ECE27F}"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8C81-04A9-4E8D-AF8E-7C494911BE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893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91F9B-2D4A-47BB-BE48-064BD0ECE27F}"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80888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91F9B-2D4A-47BB-BE48-064BD0ECE27F}"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27927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91F9B-2D4A-47BB-BE48-064BD0ECE27F}"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121927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D91F9B-2D4A-47BB-BE48-064BD0ECE27F}" type="datetimeFigureOut">
              <a:rPr lang="en-US" smtClean="0"/>
              <a:t>3/24/2020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299703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D91F9B-2D4A-47BB-BE48-064BD0ECE27F}" type="datetimeFigureOut">
              <a:rPr lang="en-US" smtClean="0"/>
              <a:t>3/24/2020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EB8C81-04A9-4E8D-AF8E-7C494911BE7C}" type="slidenum">
              <a:rPr lang="en-US" smtClean="0"/>
              <a:t>‹#›</a:t>
            </a:fld>
            <a:endParaRPr lang="en-US"/>
          </a:p>
        </p:txBody>
      </p:sp>
    </p:spTree>
    <p:extLst>
      <p:ext uri="{BB962C8B-B14F-4D97-AF65-F5344CB8AC3E}">
        <p14:creationId xmlns:p14="http://schemas.microsoft.com/office/powerpoint/2010/main" val="224972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91F9B-2D4A-47BB-BE48-064BD0ECE27F}"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B8C81-04A9-4E8D-AF8E-7C494911BE7C}" type="slidenum">
              <a:rPr lang="en-US" smtClean="0"/>
              <a:t>‹#›</a:t>
            </a:fld>
            <a:endParaRPr lang="en-US"/>
          </a:p>
        </p:txBody>
      </p:sp>
    </p:spTree>
    <p:extLst>
      <p:ext uri="{BB962C8B-B14F-4D97-AF65-F5344CB8AC3E}">
        <p14:creationId xmlns:p14="http://schemas.microsoft.com/office/powerpoint/2010/main" val="422728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D91F9B-2D4A-47BB-BE48-064BD0ECE27F}" type="datetimeFigureOut">
              <a:rPr lang="en-US" smtClean="0"/>
              <a:t>3/24/2020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EB8C81-04A9-4E8D-AF8E-7C494911BE7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32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D9B6-FA7F-4D4A-8ED5-F0A291206D5C}"/>
              </a:ext>
            </a:extLst>
          </p:cNvPr>
          <p:cNvSpPr>
            <a:spLocks noGrp="1"/>
          </p:cNvSpPr>
          <p:nvPr>
            <p:ph type="ctrTitle"/>
          </p:nvPr>
        </p:nvSpPr>
        <p:spPr/>
        <p:txBody>
          <a:bodyPr/>
          <a:lstStyle/>
          <a:p>
            <a:r>
              <a:rPr lang="en-US" dirty="0"/>
              <a:t>THE WORLD vs COVID-19</a:t>
            </a:r>
          </a:p>
        </p:txBody>
      </p:sp>
      <p:sp>
        <p:nvSpPr>
          <p:cNvPr id="3" name="Subtitle 2">
            <a:extLst>
              <a:ext uri="{FF2B5EF4-FFF2-40B4-BE49-F238E27FC236}">
                <a16:creationId xmlns:a16="http://schemas.microsoft.com/office/drawing/2014/main" id="{86831CA2-0DBF-49BF-ADF7-72FB6A66EA9C}"/>
              </a:ext>
            </a:extLst>
          </p:cNvPr>
          <p:cNvSpPr>
            <a:spLocks noGrp="1"/>
          </p:cNvSpPr>
          <p:nvPr>
            <p:ph type="subTitle" idx="1"/>
          </p:nvPr>
        </p:nvSpPr>
        <p:spPr>
          <a:xfrm>
            <a:off x="7868993" y="4325111"/>
            <a:ext cx="2799008" cy="2062810"/>
          </a:xfrm>
        </p:spPr>
        <p:txBody>
          <a:bodyPr>
            <a:normAutofit fontScale="47500" lnSpcReduction="20000"/>
          </a:bodyPr>
          <a:lstStyle/>
          <a:p>
            <a:pPr algn="l"/>
            <a:r>
              <a:rPr lang="en-US" dirty="0"/>
              <a:t>MARCH 24, 2020</a:t>
            </a:r>
          </a:p>
          <a:p>
            <a:pPr algn="l"/>
            <a:endParaRPr lang="en-US" dirty="0"/>
          </a:p>
          <a:p>
            <a:pPr algn="l"/>
            <a:r>
              <a:rPr lang="en-US" dirty="0"/>
              <a:t>Matt Duong</a:t>
            </a:r>
          </a:p>
          <a:p>
            <a:pPr algn="l"/>
            <a:r>
              <a:rPr lang="en-US" dirty="0"/>
              <a:t>Shreya Sachdev</a:t>
            </a:r>
          </a:p>
          <a:p>
            <a:pPr algn="l"/>
            <a:r>
              <a:rPr lang="en-US" dirty="0" err="1"/>
              <a:t>Shehroze</a:t>
            </a:r>
            <a:r>
              <a:rPr lang="en-US" dirty="0"/>
              <a:t> Ahmed</a:t>
            </a:r>
          </a:p>
          <a:p>
            <a:pPr algn="l"/>
            <a:r>
              <a:rPr lang="en-US" dirty="0"/>
              <a:t>Dev Singh</a:t>
            </a:r>
          </a:p>
          <a:p>
            <a:pPr algn="l"/>
            <a:r>
              <a:rPr lang="en-US" dirty="0"/>
              <a:t>Dan Chang</a:t>
            </a:r>
          </a:p>
          <a:p>
            <a:pPr algn="l"/>
            <a:endParaRPr lang="en-US" dirty="0"/>
          </a:p>
        </p:txBody>
      </p:sp>
    </p:spTree>
    <p:extLst>
      <p:ext uri="{BB962C8B-B14F-4D97-AF65-F5344CB8AC3E}">
        <p14:creationId xmlns:p14="http://schemas.microsoft.com/office/powerpoint/2010/main" val="264834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B42F-B4E3-4BE7-94AD-AEBB5AAED1DA}"/>
              </a:ext>
            </a:extLst>
          </p:cNvPr>
          <p:cNvSpPr>
            <a:spLocks noGrp="1"/>
          </p:cNvSpPr>
          <p:nvPr>
            <p:ph type="title"/>
          </p:nvPr>
        </p:nvSpPr>
        <p:spPr>
          <a:xfrm>
            <a:off x="1097280" y="559678"/>
            <a:ext cx="9811126" cy="1011545"/>
          </a:xfrm>
        </p:spPr>
        <p:txBody>
          <a:bodyPr>
            <a:normAutofit/>
          </a:bodyPr>
          <a:lstStyle/>
          <a:p>
            <a:r>
              <a:rPr lang="en-US" dirty="0"/>
              <a:t>Additional questions and considerations</a:t>
            </a:r>
          </a:p>
        </p:txBody>
      </p:sp>
      <p:sp>
        <p:nvSpPr>
          <p:cNvPr id="3" name="Content Placeholder 2">
            <a:extLst>
              <a:ext uri="{FF2B5EF4-FFF2-40B4-BE49-F238E27FC236}">
                <a16:creationId xmlns:a16="http://schemas.microsoft.com/office/drawing/2014/main" id="{11601CA3-8DDC-4EAF-9DE6-7DCB3F3A1415}"/>
              </a:ext>
            </a:extLst>
          </p:cNvPr>
          <p:cNvSpPr>
            <a:spLocks noGrp="1"/>
          </p:cNvSpPr>
          <p:nvPr>
            <p:ph idx="1"/>
          </p:nvPr>
        </p:nvSpPr>
        <p:spPr/>
        <p:txBody>
          <a:bodyPr>
            <a:normAutofit fontScale="92500" lnSpcReduction="20000"/>
          </a:bodyPr>
          <a:lstStyle/>
          <a:p>
            <a:pPr marL="0" indent="0">
              <a:buNone/>
            </a:pPr>
            <a:r>
              <a:rPr lang="en-US" b="1" dirty="0"/>
              <a:t>Additional data sets:</a:t>
            </a:r>
          </a:p>
          <a:p>
            <a:r>
              <a:rPr lang="en-US" dirty="0"/>
              <a:t>Population density</a:t>
            </a:r>
          </a:p>
          <a:p>
            <a:r>
              <a:rPr lang="en-US" dirty="0"/>
              <a:t>Ventilators per 1000 people</a:t>
            </a:r>
          </a:p>
          <a:p>
            <a:r>
              <a:rPr lang="en-US" dirty="0"/>
              <a:t>Vaccine development</a:t>
            </a:r>
          </a:p>
          <a:p>
            <a:r>
              <a:rPr lang="en-US" dirty="0"/>
              <a:t>Stage of quarantine or “lock down”</a:t>
            </a:r>
          </a:p>
          <a:p>
            <a:pPr lvl="1"/>
            <a:r>
              <a:rPr lang="en-US" dirty="0"/>
              <a:t>Border enforced</a:t>
            </a:r>
          </a:p>
          <a:p>
            <a:pPr lvl="1"/>
            <a:r>
              <a:rPr lang="en-US" dirty="0"/>
              <a:t>Curfew</a:t>
            </a:r>
          </a:p>
          <a:p>
            <a:pPr lvl="1"/>
            <a:r>
              <a:rPr lang="en-US" dirty="0"/>
              <a:t>Martial law</a:t>
            </a:r>
          </a:p>
          <a:p>
            <a:pPr marL="0" indent="0">
              <a:buNone/>
            </a:pPr>
            <a:r>
              <a:rPr lang="en-US" b="1" dirty="0"/>
              <a:t>Additional visuals:</a:t>
            </a:r>
          </a:p>
          <a:p>
            <a:r>
              <a:rPr lang="en-US" dirty="0"/>
              <a:t>Interactive timelines for heatmap</a:t>
            </a:r>
          </a:p>
          <a:p>
            <a:r>
              <a:rPr lang="en-US" dirty="0"/>
              <a:t>Heatmaps based on trends in a country</a:t>
            </a:r>
          </a:p>
        </p:txBody>
      </p:sp>
    </p:spTree>
    <p:extLst>
      <p:ext uri="{BB962C8B-B14F-4D97-AF65-F5344CB8AC3E}">
        <p14:creationId xmlns:p14="http://schemas.microsoft.com/office/powerpoint/2010/main" val="295041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3C46-914F-4C8D-A8D4-C97BBCA2B3B1}"/>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8234B03-04CF-4F99-8B40-0128139AA52E}"/>
              </a:ext>
            </a:extLst>
          </p:cNvPr>
          <p:cNvSpPr>
            <a:spLocks noGrp="1"/>
          </p:cNvSpPr>
          <p:nvPr>
            <p:ph idx="1"/>
          </p:nvPr>
        </p:nvSpPr>
        <p:spPr/>
        <p:txBody>
          <a:bodyPr/>
          <a:lstStyle/>
          <a:p>
            <a:r>
              <a:rPr lang="en-US" dirty="0"/>
              <a:t>The mortality rate of COVID-19, would be safeguarded by a country’s lower median age, higher hospital beds per 1000, and higher health budget per capita</a:t>
            </a:r>
          </a:p>
          <a:p>
            <a:endParaRPr lang="en-US" dirty="0"/>
          </a:p>
          <a:p>
            <a:endParaRPr lang="en-US" dirty="0"/>
          </a:p>
        </p:txBody>
      </p:sp>
    </p:spTree>
    <p:extLst>
      <p:ext uri="{BB962C8B-B14F-4D97-AF65-F5344CB8AC3E}">
        <p14:creationId xmlns:p14="http://schemas.microsoft.com/office/powerpoint/2010/main" val="8045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FCCC-DC1C-4499-A09A-5F116040A52E}"/>
              </a:ext>
            </a:extLst>
          </p:cNvPr>
          <p:cNvSpPr>
            <a:spLocks noGrp="1"/>
          </p:cNvSpPr>
          <p:nvPr>
            <p:ph type="title"/>
          </p:nvPr>
        </p:nvSpPr>
        <p:spPr/>
        <p:txBody>
          <a:bodyPr/>
          <a:lstStyle/>
          <a:p>
            <a:r>
              <a:rPr lang="en-US" dirty="0"/>
              <a:t>Questions we asked ourselves</a:t>
            </a:r>
          </a:p>
        </p:txBody>
      </p:sp>
      <p:sp>
        <p:nvSpPr>
          <p:cNvPr id="3" name="Content Placeholder 2">
            <a:extLst>
              <a:ext uri="{FF2B5EF4-FFF2-40B4-BE49-F238E27FC236}">
                <a16:creationId xmlns:a16="http://schemas.microsoft.com/office/drawing/2014/main" id="{5D589F5D-F523-4F44-98B5-43CBE79CDA59}"/>
              </a:ext>
            </a:extLst>
          </p:cNvPr>
          <p:cNvSpPr>
            <a:spLocks noGrp="1"/>
          </p:cNvSpPr>
          <p:nvPr>
            <p:ph idx="1"/>
          </p:nvPr>
        </p:nvSpPr>
        <p:spPr/>
        <p:txBody>
          <a:bodyPr/>
          <a:lstStyle/>
          <a:p>
            <a:r>
              <a:rPr lang="en-US" dirty="0"/>
              <a:t>With COVID-19 happening in the present, how does this affect the scope of the questions we would want to solve for? </a:t>
            </a:r>
          </a:p>
          <a:p>
            <a:r>
              <a:rPr lang="en-US" dirty="0"/>
              <a:t>What factors would be correlated to the number of confirmed cases?</a:t>
            </a:r>
          </a:p>
          <a:p>
            <a:r>
              <a:rPr lang="en-US" dirty="0"/>
              <a:t>What factors would be correlated to the mortality rate of COVID-19?</a:t>
            </a:r>
          </a:p>
          <a:p>
            <a:r>
              <a:rPr lang="en-US" dirty="0"/>
              <a:t>What is the “truth” about COVID-19, based off of what we’ve been observing or experiencing through media coverage?</a:t>
            </a:r>
          </a:p>
          <a:p>
            <a:endParaRPr lang="en-US" dirty="0"/>
          </a:p>
          <a:p>
            <a:endParaRPr lang="en-US" dirty="0"/>
          </a:p>
        </p:txBody>
      </p:sp>
    </p:spTree>
    <p:extLst>
      <p:ext uri="{BB962C8B-B14F-4D97-AF65-F5344CB8AC3E}">
        <p14:creationId xmlns:p14="http://schemas.microsoft.com/office/powerpoint/2010/main" val="71053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0DFB-64D5-4906-A4B3-367C178BA733}"/>
              </a:ext>
            </a:extLst>
          </p:cNvPr>
          <p:cNvSpPr>
            <a:spLocks noGrp="1"/>
          </p:cNvSpPr>
          <p:nvPr>
            <p:ph type="title"/>
          </p:nvPr>
        </p:nvSpPr>
        <p:spPr/>
        <p:txBody>
          <a:bodyPr/>
          <a:lstStyle/>
          <a:p>
            <a:r>
              <a:rPr lang="en-US" dirty="0"/>
              <a:t>Data we needed to find</a:t>
            </a:r>
          </a:p>
        </p:txBody>
      </p:sp>
      <p:sp>
        <p:nvSpPr>
          <p:cNvPr id="3" name="Content Placeholder 2">
            <a:extLst>
              <a:ext uri="{FF2B5EF4-FFF2-40B4-BE49-F238E27FC236}">
                <a16:creationId xmlns:a16="http://schemas.microsoft.com/office/drawing/2014/main" id="{B4E6757C-0B89-41F4-8148-8D8D2DC334FE}"/>
              </a:ext>
            </a:extLst>
          </p:cNvPr>
          <p:cNvSpPr>
            <a:spLocks noGrp="1"/>
          </p:cNvSpPr>
          <p:nvPr>
            <p:ph idx="1"/>
          </p:nvPr>
        </p:nvSpPr>
        <p:spPr/>
        <p:txBody>
          <a:bodyPr>
            <a:normAutofit lnSpcReduction="10000"/>
          </a:bodyPr>
          <a:lstStyle/>
          <a:p>
            <a:r>
              <a:rPr lang="en-US" dirty="0"/>
              <a:t>COVID-19 data</a:t>
            </a:r>
          </a:p>
          <a:p>
            <a:pPr lvl="1"/>
            <a:r>
              <a:rPr lang="en-US" dirty="0"/>
              <a:t>Confirmed/Cured/Deaths</a:t>
            </a:r>
          </a:p>
          <a:p>
            <a:pPr lvl="2"/>
            <a:r>
              <a:rPr lang="en-US" dirty="0"/>
              <a:t>Confirmed cases per 100 000</a:t>
            </a:r>
          </a:p>
          <a:p>
            <a:pPr lvl="2"/>
            <a:r>
              <a:rPr lang="en-US" dirty="0"/>
              <a:t>Mortality rate of COVID-19</a:t>
            </a:r>
          </a:p>
          <a:p>
            <a:r>
              <a:rPr lang="en-US" dirty="0"/>
              <a:t>Country data</a:t>
            </a:r>
          </a:p>
          <a:p>
            <a:pPr lvl="1"/>
            <a:r>
              <a:rPr lang="en-US" dirty="0"/>
              <a:t>GDP per capita</a:t>
            </a:r>
          </a:p>
          <a:p>
            <a:pPr lvl="1"/>
            <a:r>
              <a:rPr lang="en-US" dirty="0"/>
              <a:t>Median age</a:t>
            </a:r>
          </a:p>
          <a:p>
            <a:pPr lvl="1"/>
            <a:r>
              <a:rPr lang="en-US" dirty="0"/>
              <a:t>Life expectancy</a:t>
            </a:r>
          </a:p>
          <a:p>
            <a:pPr lvl="1"/>
            <a:r>
              <a:rPr lang="en-US" dirty="0"/>
              <a:t>Health budget per capita</a:t>
            </a:r>
          </a:p>
          <a:p>
            <a:pPr lvl="1"/>
            <a:r>
              <a:rPr lang="en-US" dirty="0"/>
              <a:t>Hospital beds per 1000 people</a:t>
            </a:r>
          </a:p>
          <a:p>
            <a:pPr lvl="1"/>
            <a:r>
              <a:rPr lang="en-US" dirty="0"/>
              <a:t>Unemployment rate</a:t>
            </a:r>
          </a:p>
          <a:p>
            <a:pPr lvl="1"/>
            <a:r>
              <a:rPr lang="en-US" dirty="0"/>
              <a:t>Poverty rate</a:t>
            </a:r>
          </a:p>
          <a:p>
            <a:pPr lvl="1"/>
            <a:r>
              <a:rPr lang="en-US" dirty="0"/>
              <a:t>Literacy rate</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254343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F9A0-C5E6-483D-A367-0D728F04C9F6}"/>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92CF3E7B-B72D-40BC-A46A-F2145398A68F}"/>
              </a:ext>
            </a:extLst>
          </p:cNvPr>
          <p:cNvSpPr>
            <a:spLocks noGrp="1"/>
          </p:cNvSpPr>
          <p:nvPr>
            <p:ph idx="1"/>
          </p:nvPr>
        </p:nvSpPr>
        <p:spPr/>
        <p:txBody>
          <a:bodyPr/>
          <a:lstStyle/>
          <a:p>
            <a:pPr marL="0" indent="0">
              <a:buNone/>
            </a:pPr>
            <a:r>
              <a:rPr lang="en-US" dirty="0"/>
              <a:t>Exploration and Cleanup Process:</a:t>
            </a:r>
          </a:p>
          <a:p>
            <a:r>
              <a:rPr lang="en-US" dirty="0"/>
              <a:t>Cleaning of country names</a:t>
            </a:r>
          </a:p>
          <a:p>
            <a:r>
              <a:rPr lang="en-US" dirty="0"/>
              <a:t>Finding standardized data for all countries</a:t>
            </a:r>
          </a:p>
          <a:p>
            <a:r>
              <a:rPr lang="en-US" dirty="0"/>
              <a:t>Formatting data in a useful way</a:t>
            </a:r>
          </a:p>
          <a:p>
            <a:endParaRPr lang="en-US" dirty="0"/>
          </a:p>
        </p:txBody>
      </p:sp>
    </p:spTree>
    <p:extLst>
      <p:ext uri="{BB962C8B-B14F-4D97-AF65-F5344CB8AC3E}">
        <p14:creationId xmlns:p14="http://schemas.microsoft.com/office/powerpoint/2010/main" val="22992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0311-E17B-44F7-AB02-83CF259C56F2}"/>
              </a:ext>
            </a:extLst>
          </p:cNvPr>
          <p:cNvSpPr>
            <a:spLocks noGrp="1"/>
          </p:cNvSpPr>
          <p:nvPr>
            <p:ph type="title"/>
          </p:nvPr>
        </p:nvSpPr>
        <p:spPr>
          <a:xfrm>
            <a:off x="1097280" y="286604"/>
            <a:ext cx="10058400" cy="911132"/>
          </a:xfrm>
        </p:spPr>
        <p:txBody>
          <a:bodyPr>
            <a:normAutofit/>
          </a:bodyPr>
          <a:lstStyle/>
          <a:p>
            <a:r>
              <a:rPr lang="en-US" sz="3800" b="1" dirty="0"/>
              <a:t>Median Age vs Mortality Rate and Confirmed Cases</a:t>
            </a:r>
          </a:p>
        </p:txBody>
      </p:sp>
      <p:pic>
        <p:nvPicPr>
          <p:cNvPr id="5" name="Content Placeholder 4">
            <a:extLst>
              <a:ext uri="{FF2B5EF4-FFF2-40B4-BE49-F238E27FC236}">
                <a16:creationId xmlns:a16="http://schemas.microsoft.com/office/drawing/2014/main" id="{3EFA82B5-9784-4CE2-8D60-FC8BD1899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884" y="1697602"/>
            <a:ext cx="6631971" cy="4421315"/>
          </a:xfrm>
        </p:spPr>
      </p:pic>
      <p:pic>
        <p:nvPicPr>
          <p:cNvPr id="7" name="Picture 6">
            <a:extLst>
              <a:ext uri="{FF2B5EF4-FFF2-40B4-BE49-F238E27FC236}">
                <a16:creationId xmlns:a16="http://schemas.microsoft.com/office/drawing/2014/main" id="{13A9F493-AD31-46F9-934D-838D7C816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365" y="1684007"/>
            <a:ext cx="6631971" cy="4421314"/>
          </a:xfrm>
          <a:prstGeom prst="rect">
            <a:avLst/>
          </a:prstGeom>
        </p:spPr>
      </p:pic>
    </p:spTree>
    <p:extLst>
      <p:ext uri="{BB962C8B-B14F-4D97-AF65-F5344CB8AC3E}">
        <p14:creationId xmlns:p14="http://schemas.microsoft.com/office/powerpoint/2010/main" val="12705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8570-CD52-48EE-A1D3-1F523AB3E678}"/>
              </a:ext>
            </a:extLst>
          </p:cNvPr>
          <p:cNvSpPr>
            <a:spLocks noGrp="1"/>
          </p:cNvSpPr>
          <p:nvPr>
            <p:ph type="title"/>
          </p:nvPr>
        </p:nvSpPr>
        <p:spPr>
          <a:xfrm>
            <a:off x="1097280" y="286604"/>
            <a:ext cx="10058400" cy="1233104"/>
          </a:xfrm>
        </p:spPr>
        <p:txBody>
          <a:bodyPr>
            <a:normAutofit fontScale="90000"/>
          </a:bodyPr>
          <a:lstStyle/>
          <a:p>
            <a:r>
              <a:rPr lang="en-US" b="1" dirty="0"/>
              <a:t>Health Expenditure per Capita and Hospital Beds per 1000 people vs Mortality Rate</a:t>
            </a:r>
          </a:p>
        </p:txBody>
      </p:sp>
      <p:pic>
        <p:nvPicPr>
          <p:cNvPr id="5" name="Content Placeholder 4">
            <a:extLst>
              <a:ext uri="{FF2B5EF4-FFF2-40B4-BE49-F238E27FC236}">
                <a16:creationId xmlns:a16="http://schemas.microsoft.com/office/drawing/2014/main" id="{DD7B4665-9270-41D2-A13C-DB532AE93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23" y="1704903"/>
            <a:ext cx="6527006" cy="4351338"/>
          </a:xfrm>
        </p:spPr>
      </p:pic>
      <p:pic>
        <p:nvPicPr>
          <p:cNvPr id="7" name="Picture 6">
            <a:extLst>
              <a:ext uri="{FF2B5EF4-FFF2-40B4-BE49-F238E27FC236}">
                <a16:creationId xmlns:a16="http://schemas.microsoft.com/office/drawing/2014/main" id="{DE6AF7C0-A28E-4A3B-A4DF-CFBD80A72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981" y="1704903"/>
            <a:ext cx="6602858" cy="4401905"/>
          </a:xfrm>
          <a:prstGeom prst="rect">
            <a:avLst/>
          </a:prstGeom>
        </p:spPr>
      </p:pic>
    </p:spTree>
    <p:extLst>
      <p:ext uri="{BB962C8B-B14F-4D97-AF65-F5344CB8AC3E}">
        <p14:creationId xmlns:p14="http://schemas.microsoft.com/office/powerpoint/2010/main" val="353179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7777-347A-4748-8B79-A64905932CFD}"/>
              </a:ext>
            </a:extLst>
          </p:cNvPr>
          <p:cNvSpPr>
            <a:spLocks noGrp="1"/>
          </p:cNvSpPr>
          <p:nvPr>
            <p:ph type="title"/>
          </p:nvPr>
        </p:nvSpPr>
        <p:spPr/>
        <p:txBody>
          <a:bodyPr/>
          <a:lstStyle/>
          <a:p>
            <a:r>
              <a:rPr lang="en-US" dirty="0"/>
              <a:t>Number of confirmed cases</a:t>
            </a:r>
          </a:p>
        </p:txBody>
      </p:sp>
      <p:pic>
        <p:nvPicPr>
          <p:cNvPr id="9" name="Content Placeholder 8">
            <a:extLst>
              <a:ext uri="{FF2B5EF4-FFF2-40B4-BE49-F238E27FC236}">
                <a16:creationId xmlns:a16="http://schemas.microsoft.com/office/drawing/2014/main" id="{1D98489D-16F6-41E3-99FD-27D95391C7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32881"/>
            <a:ext cx="10522814" cy="4117158"/>
          </a:xfrm>
        </p:spPr>
      </p:pic>
    </p:spTree>
    <p:extLst>
      <p:ext uri="{BB962C8B-B14F-4D97-AF65-F5344CB8AC3E}">
        <p14:creationId xmlns:p14="http://schemas.microsoft.com/office/powerpoint/2010/main" val="25806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E3D1-FB42-40F8-A1F5-53DD5099F73A}"/>
              </a:ext>
            </a:extLst>
          </p:cNvPr>
          <p:cNvSpPr>
            <a:spLocks noGrp="1"/>
          </p:cNvSpPr>
          <p:nvPr>
            <p:ph type="title"/>
          </p:nvPr>
        </p:nvSpPr>
        <p:spPr/>
        <p:txBody>
          <a:bodyPr/>
          <a:lstStyle/>
          <a:p>
            <a:r>
              <a:rPr lang="en-US" dirty="0"/>
              <a:t>Number of deaths</a:t>
            </a:r>
          </a:p>
        </p:txBody>
      </p:sp>
      <p:pic>
        <p:nvPicPr>
          <p:cNvPr id="9" name="Content Placeholder 8">
            <a:extLst>
              <a:ext uri="{FF2B5EF4-FFF2-40B4-BE49-F238E27FC236}">
                <a16:creationId xmlns:a16="http://schemas.microsoft.com/office/drawing/2014/main" id="{F0419797-2159-4B3A-B75D-ECBCD746EA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884396"/>
            <a:ext cx="10555733" cy="4130038"/>
          </a:xfrm>
        </p:spPr>
      </p:pic>
    </p:spTree>
    <p:extLst>
      <p:ext uri="{BB962C8B-B14F-4D97-AF65-F5344CB8AC3E}">
        <p14:creationId xmlns:p14="http://schemas.microsoft.com/office/powerpoint/2010/main" val="13058835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173</TotalTime>
  <Words>1770</Words>
  <Application>Microsoft Office PowerPoint</Application>
  <PresentationFormat>Widescreen</PresentationFormat>
  <Paragraphs>196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THE WORLD vs COVID-19</vt:lpstr>
      <vt:lpstr>Hypothesis</vt:lpstr>
      <vt:lpstr>Questions we asked ourselves</vt:lpstr>
      <vt:lpstr>Data we needed to find</vt:lpstr>
      <vt:lpstr>Data Cleanup &amp; Exploration</vt:lpstr>
      <vt:lpstr>Median Age vs Mortality Rate and Confirmed Cases</vt:lpstr>
      <vt:lpstr>Health Expenditure per Capita and Hospital Beds per 1000 people vs Mortality Rate</vt:lpstr>
      <vt:lpstr>Number of confirmed cases</vt:lpstr>
      <vt:lpstr>Number of deaths</vt:lpstr>
      <vt:lpstr>Additional questions and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vs COVID-19</dc:title>
  <dc:creator>Dan Chang</dc:creator>
  <cp:lastModifiedBy>Dan Chang</cp:lastModifiedBy>
  <cp:revision>19</cp:revision>
  <dcterms:created xsi:type="dcterms:W3CDTF">2020-03-25T01:17:53Z</dcterms:created>
  <dcterms:modified xsi:type="dcterms:W3CDTF">2020-03-25T04:11:10Z</dcterms:modified>
</cp:coreProperties>
</file>