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489" r:id="rId2"/>
    <p:sldId id="490" r:id="rId3"/>
    <p:sldId id="492" r:id="rId4"/>
    <p:sldId id="491" r:id="rId5"/>
    <p:sldId id="494" r:id="rId6"/>
    <p:sldId id="495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제주고딕" panose="02000300000000000000" pitchFamily="2" charset="-127"/>
      <p:regular r:id="rId11"/>
    </p:embeddedFont>
    <p:embeddedFont>
      <p:font typeface="배달의민족 도현" panose="020B0600000101010101" pitchFamily="50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orient="horz" pos="2818" userDrawn="1">
          <p15:clr>
            <a:srgbClr val="A4A3A4"/>
          </p15:clr>
        </p15:guide>
        <p15:guide id="5" pos="4067" userDrawn="1">
          <p15:clr>
            <a:srgbClr val="A4A3A4"/>
          </p15:clr>
        </p15:guide>
        <p15:guide id="6" orient="horz" pos="3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B7B"/>
    <a:srgbClr val="FFE6C1"/>
    <a:srgbClr val="404040"/>
    <a:srgbClr val="84CDC2"/>
    <a:srgbClr val="595959"/>
    <a:srgbClr val="6C665E"/>
    <a:srgbClr val="7C7C7C"/>
    <a:srgbClr val="616161"/>
    <a:srgbClr val="FFB89B"/>
    <a:srgbClr val="FF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77778" autoAdjust="0"/>
  </p:normalViewPr>
  <p:slideViewPr>
    <p:cSldViewPr snapToGrid="0">
      <p:cViewPr varScale="1">
        <p:scale>
          <a:sx n="60" d="100"/>
          <a:sy n="60" d="100"/>
        </p:scale>
        <p:origin x="-966" y="-84"/>
      </p:cViewPr>
      <p:guideLst>
        <p:guide orient="horz" pos="278"/>
        <p:guide orient="horz" pos="2818"/>
        <p:guide orient="horz" pos="3271"/>
        <p:guide pos="483"/>
        <p:guide pos="1005"/>
        <p:guide pos="406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ED7FA-E2C0-4119-B288-409B81ED09C8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48D4C-AE3C-4354-97CA-8DBC6B86E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ko-KR" altLang="en-US" baseline="0" dirty="0" smtClean="0"/>
              <a:t> 설날 추석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공휴일을 고려</a:t>
            </a:r>
            <a:endParaRPr lang="en-US" altLang="ko-KR" baseline="0" dirty="0" smtClean="0"/>
          </a:p>
          <a:p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날씨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 고려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8D4C-AE3C-4354-97CA-8DBC6B86E6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9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ko-KR" altLang="en-US" baseline="0" dirty="0" smtClean="0"/>
              <a:t> 설날 추석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공휴일을 고려</a:t>
            </a:r>
            <a:endParaRPr lang="en-US" altLang="ko-KR" baseline="0" dirty="0" smtClean="0"/>
          </a:p>
          <a:p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날씨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 고려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8D4C-AE3C-4354-97CA-8DBC6B86E6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9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ko-KR" altLang="en-US" baseline="0" dirty="0" smtClean="0"/>
              <a:t> 설날 추석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공휴일을 고려</a:t>
            </a:r>
            <a:endParaRPr lang="en-US" altLang="ko-KR" baseline="0" dirty="0" smtClean="0"/>
          </a:p>
          <a:p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날씨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 고려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8D4C-AE3C-4354-97CA-8DBC6B86E6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9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8D4C-AE3C-4354-97CA-8DBC6B86E6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9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8D4C-AE3C-4354-97CA-8DBC6B86E6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9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3E07-762D-4C61-8662-6248DF4193FE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773659" y="447231"/>
            <a:ext cx="6431182" cy="809078"/>
            <a:chOff x="825231" y="280737"/>
            <a:chExt cx="6431182" cy="809078"/>
          </a:xfrm>
        </p:grpSpPr>
        <p:sp>
          <p:nvSpPr>
            <p:cNvPr id="11" name="직사각형 10"/>
            <p:cNvSpPr/>
            <p:nvPr/>
          </p:nvSpPr>
          <p:spPr>
            <a:xfrm flipH="1">
              <a:off x="1758827" y="362110"/>
              <a:ext cx="54975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개요</a:t>
              </a:r>
              <a:endParaRPr lang="ko-KR" altLang="en-US" sz="36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539BF9E-CA4C-456E-A64C-B48A52E4A9A1}"/>
              </a:ext>
            </a:extLst>
          </p:cNvPr>
          <p:cNvSpPr txBox="1"/>
          <p:nvPr/>
        </p:nvSpPr>
        <p:spPr>
          <a:xfrm>
            <a:off x="773659" y="2578317"/>
            <a:ext cx="10654057" cy="368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배달의민족 도현" pitchFamily="50" charset="-127"/>
                <a:ea typeface="배달의민족 도현" pitchFamily="50" charset="-127"/>
              </a:rPr>
              <a:t>주제</a:t>
            </a:r>
            <a:endParaRPr lang="en-US" altLang="ko-KR" sz="160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NS SHOP+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년의 판매실적과 시청률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기상데이터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공휴일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경제지표 등의 외부 데이터를 활용하여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2020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월의 판매실적을 예측하고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판매실적 향상을 위해 최적의 홈쇼핑 편성 방안을 도출하는 프로젝트이다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목표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판매실적 데이터를 다각도로 분석하여 유의미한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feature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들을 도출하고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예측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영향을 주는 외부 요인들을 고려하여 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로버스트한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예측 모델을 만드는 것을 목표로 하였다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또한 최적 편성 방안을 도출하기 위해 각 상품의 특징을 추출하고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특징에 따른 최적의 판매 시간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요일 등의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인사이트를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도출하는 것을 목표로 하였다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기대 효과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2020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년의 경우 코로나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 인해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년 대비 고객들의 소비심리와 소비패턴이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크게 변화 하였음에도 외부요인들을 활용하여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로버스트한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모델을 만들 예정이므로 좋은 성능을 보여줄 것으로 기대된다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284" y="1596025"/>
            <a:ext cx="10663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 smtClean="0"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2020 </a:t>
            </a:r>
            <a:r>
              <a:rPr lang="ko-KR" altLang="en-US" sz="2000" spc="-300" dirty="0" err="1" smtClean="0"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빅콘테스트</a:t>
            </a:r>
            <a:r>
              <a:rPr lang="en-US" altLang="ko-KR" sz="2000" spc="-300" dirty="0"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spc="-300" dirty="0"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챔피언리그</a:t>
            </a:r>
            <a:r>
              <a:rPr lang="en-US" altLang="ko-KR" sz="2000" spc="-300" dirty="0"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NS SHOP+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판매실적 예측을 통한 </a:t>
            </a:r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편성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최적화 방안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모형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16367" y="6500922"/>
            <a:ext cx="585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신재호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김준영 박소희 박은정 송민재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7802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31C8DB5-CF4C-490B-B40E-6A3105DEA12F}"/>
              </a:ext>
            </a:extLst>
          </p:cNvPr>
          <p:cNvSpPr/>
          <p:nvPr/>
        </p:nvSpPr>
        <p:spPr>
          <a:xfrm>
            <a:off x="1713535" y="570258"/>
            <a:ext cx="7070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탐색적 데이터 분석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E658DC89-81CC-4981-A512-DB0F801E6DAD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53243D1F-1B89-4386-88F8-697868D9FD42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Freeform 11">
              <a:extLst>
                <a:ext uri="{FF2B5EF4-FFF2-40B4-BE49-F238E27FC236}">
                  <a16:creationId xmlns="" xmlns:a16="http://schemas.microsoft.com/office/drawing/2014/main" id="{52EC552C-BD85-49F8-9D04-8FB5DCC1B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1060817" y="3161556"/>
            <a:ext cx="2112684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요일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644919" y="2744414"/>
            <a:ext cx="2112684" cy="591671"/>
          </a:xfrm>
          <a:prstGeom prst="roundRect">
            <a:avLst/>
          </a:prstGeom>
          <a:solidFill>
            <a:srgbClr val="ADDB7B"/>
          </a:solidFill>
          <a:ln>
            <a:solidFill>
              <a:srgbClr val="ADD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60818" y="4019777"/>
            <a:ext cx="2112684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판매 시간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639906" y="3602635"/>
            <a:ext cx="2112684" cy="591671"/>
          </a:xfrm>
          <a:prstGeom prst="roundRect">
            <a:avLst/>
          </a:prstGeom>
          <a:solidFill>
            <a:srgbClr val="ADDB7B"/>
          </a:solidFill>
          <a:ln>
            <a:solidFill>
              <a:srgbClr val="ADD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 가격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44919" y="4460856"/>
            <a:ext cx="2112684" cy="591671"/>
          </a:xfrm>
          <a:prstGeom prst="roundRect">
            <a:avLst/>
          </a:prstGeom>
          <a:solidFill>
            <a:srgbClr val="ADDB7B"/>
          </a:solidFill>
          <a:ln>
            <a:solidFill>
              <a:srgbClr val="ADD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644919" y="5319077"/>
            <a:ext cx="2112684" cy="591671"/>
          </a:xfrm>
          <a:prstGeom prst="roundRect">
            <a:avLst/>
          </a:prstGeom>
          <a:solidFill>
            <a:srgbClr val="ADDB7B"/>
          </a:solidFill>
          <a:ln>
            <a:solidFill>
              <a:srgbClr val="ADD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판매량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" name="직선 연결선 5"/>
          <p:cNvCxnSpPr>
            <a:stCxn id="4" idx="3"/>
            <a:endCxn id="51" idx="1"/>
          </p:cNvCxnSpPr>
          <p:nvPr/>
        </p:nvCxnSpPr>
        <p:spPr>
          <a:xfrm flipV="1">
            <a:off x="3173501" y="3040250"/>
            <a:ext cx="1471418" cy="417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4" idx="3"/>
            <a:endCxn id="63" idx="1"/>
          </p:cNvCxnSpPr>
          <p:nvPr/>
        </p:nvCxnSpPr>
        <p:spPr>
          <a:xfrm>
            <a:off x="3173501" y="3457392"/>
            <a:ext cx="1471418" cy="1299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4" idx="3"/>
            <a:endCxn id="64" idx="1"/>
          </p:cNvCxnSpPr>
          <p:nvPr/>
        </p:nvCxnSpPr>
        <p:spPr>
          <a:xfrm>
            <a:off x="3173501" y="3457392"/>
            <a:ext cx="1471418" cy="2157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4" idx="3"/>
            <a:endCxn id="62" idx="1"/>
          </p:cNvCxnSpPr>
          <p:nvPr/>
        </p:nvCxnSpPr>
        <p:spPr>
          <a:xfrm>
            <a:off x="3173501" y="3457392"/>
            <a:ext cx="1466405" cy="441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54" idx="3"/>
            <a:endCxn id="51" idx="1"/>
          </p:cNvCxnSpPr>
          <p:nvPr/>
        </p:nvCxnSpPr>
        <p:spPr>
          <a:xfrm flipV="1">
            <a:off x="3173502" y="3040250"/>
            <a:ext cx="1471417" cy="127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54" idx="3"/>
            <a:endCxn id="62" idx="1"/>
          </p:cNvCxnSpPr>
          <p:nvPr/>
        </p:nvCxnSpPr>
        <p:spPr>
          <a:xfrm flipV="1">
            <a:off x="3173502" y="3898471"/>
            <a:ext cx="1466404" cy="417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4" idx="3"/>
            <a:endCxn id="63" idx="1"/>
          </p:cNvCxnSpPr>
          <p:nvPr/>
        </p:nvCxnSpPr>
        <p:spPr>
          <a:xfrm>
            <a:off x="3173502" y="4315613"/>
            <a:ext cx="1471417" cy="441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54" idx="3"/>
            <a:endCxn id="64" idx="1"/>
          </p:cNvCxnSpPr>
          <p:nvPr/>
        </p:nvCxnSpPr>
        <p:spPr>
          <a:xfrm>
            <a:off x="3173502" y="4315613"/>
            <a:ext cx="1471417" cy="1299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7233843" y="3995877"/>
            <a:ext cx="765124" cy="6406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8301579" y="4105236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상품군별 황금 판매 시기 결정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60817" y="4877999"/>
            <a:ext cx="2112684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방송 송출 시간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10" name="직선 연결선 109"/>
          <p:cNvCxnSpPr>
            <a:stCxn id="109" idx="3"/>
          </p:cNvCxnSpPr>
          <p:nvPr/>
        </p:nvCxnSpPr>
        <p:spPr>
          <a:xfrm flipV="1">
            <a:off x="3173501" y="3040249"/>
            <a:ext cx="1466405" cy="213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09" idx="3"/>
            <a:endCxn id="62" idx="1"/>
          </p:cNvCxnSpPr>
          <p:nvPr/>
        </p:nvCxnSpPr>
        <p:spPr>
          <a:xfrm flipV="1">
            <a:off x="3173501" y="3898471"/>
            <a:ext cx="1466405" cy="127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9" idx="3"/>
            <a:endCxn id="63" idx="1"/>
          </p:cNvCxnSpPr>
          <p:nvPr/>
        </p:nvCxnSpPr>
        <p:spPr>
          <a:xfrm flipV="1">
            <a:off x="3173501" y="4756692"/>
            <a:ext cx="1471418" cy="41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9" idx="3"/>
          </p:cNvCxnSpPr>
          <p:nvPr/>
        </p:nvCxnSpPr>
        <p:spPr>
          <a:xfrm>
            <a:off x="3173501" y="5173835"/>
            <a:ext cx="1466405" cy="441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764577" y="2147357"/>
            <a:ext cx="6324709" cy="441063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88841" y="1893346"/>
            <a:ext cx="4130936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상관관계 분석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085031" y="2147357"/>
            <a:ext cx="3342685" cy="441063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677611" y="1893346"/>
            <a:ext cx="2183249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분석 결과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301579" y="2596752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월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일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요일 별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상품군의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판매량 분포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314441" y="4859478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공휴일과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8301579" y="3350994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상품군별 월별 계절성 발견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301579" y="5613720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방송 송출시간과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7573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31C8DB5-CF4C-490B-B40E-6A3105DEA12F}"/>
              </a:ext>
            </a:extLst>
          </p:cNvPr>
          <p:cNvSpPr/>
          <p:nvPr/>
        </p:nvSpPr>
        <p:spPr>
          <a:xfrm>
            <a:off x="1713535" y="570258"/>
            <a:ext cx="70704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탐색적 데이터 분석</a:t>
            </a:r>
            <a:endParaRPr lang="en-US" altLang="ko-KR" sz="3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상품명 자연어처리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E658DC89-81CC-4981-A512-DB0F801E6DAD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53243D1F-1B89-4386-88F8-697868D9FD42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Freeform 11">
              <a:extLst>
                <a:ext uri="{FF2B5EF4-FFF2-40B4-BE49-F238E27FC236}">
                  <a16:creationId xmlns="" xmlns:a16="http://schemas.microsoft.com/office/drawing/2014/main" id="{52EC552C-BD85-49F8-9D04-8FB5DCC1B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1327272" y="3622021"/>
            <a:ext cx="5035183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 카테고리 세분화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대분류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중분류 추가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27272" y="5288275"/>
            <a:ext cx="5035180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Doc2vec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을 사용한 상품명 키워드 벡터화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233843" y="4032335"/>
            <a:ext cx="765124" cy="6406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8301579" y="5288275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상품간 유사도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64577" y="2147357"/>
            <a:ext cx="6324709" cy="426420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88841" y="1893346"/>
            <a:ext cx="4130936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상품명 분석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085031" y="2147357"/>
            <a:ext cx="3342685" cy="426420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677611" y="1893346"/>
            <a:ext cx="2183249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분석 결과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36717" y="2788896"/>
            <a:ext cx="5035183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NS SHOP+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 카테고리 세부분류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크롤링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27273" y="4455148"/>
            <a:ext cx="5035183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상품명에 포함된 특정 키워드 분석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01579" y="2788895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카테고리간 유사도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301579" y="4455149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특정 키워드 유무와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301579" y="3622022"/>
            <a:ext cx="290958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각 상품별 세부 카테고리 부여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942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31C8DB5-CF4C-490B-B40E-6A3105DEA12F}"/>
              </a:ext>
            </a:extLst>
          </p:cNvPr>
          <p:cNvSpPr/>
          <p:nvPr/>
        </p:nvSpPr>
        <p:spPr>
          <a:xfrm>
            <a:off x="1713535" y="570258"/>
            <a:ext cx="7070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 데이터 분석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E658DC89-81CC-4981-A512-DB0F801E6DAD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53243D1F-1B89-4386-88F8-697868D9FD42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Freeform 11">
              <a:extLst>
                <a:ext uri="{FF2B5EF4-FFF2-40B4-BE49-F238E27FC236}">
                  <a16:creationId xmlns="" xmlns:a16="http://schemas.microsoft.com/office/drawing/2014/main" id="{52EC552C-BD85-49F8-9D04-8FB5DCC1B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1510163" y="2847679"/>
            <a:ext cx="4034837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기온 데이터 분석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510161" y="3634825"/>
            <a:ext cx="4034839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강수 지속시간 데이터 분석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6577617" y="4058024"/>
            <a:ext cx="765124" cy="6406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885353" y="4435735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불쾌지수와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상관관계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10163" y="5209116"/>
            <a:ext cx="4034836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월별 미세먼지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초 미세먼지 데이터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64284" y="2173046"/>
            <a:ext cx="5485425" cy="416320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99998" y="1912451"/>
            <a:ext cx="3413996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기상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대기 데이터 분석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7605657" y="2173046"/>
            <a:ext cx="3822060" cy="416320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500719" y="1919035"/>
            <a:ext cx="2183249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분석 결과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885353" y="2719263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기온과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상관관계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885353" y="5293971"/>
            <a:ext cx="3263370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미세먼지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초미세먼지와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상관관계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885353" y="3577499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강수량과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상관관계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10162" y="4421971"/>
            <a:ext cx="4034837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월별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불쾌지수 데이터 분석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4962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31C8DB5-CF4C-490B-B40E-6A3105DEA12F}"/>
              </a:ext>
            </a:extLst>
          </p:cNvPr>
          <p:cNvSpPr/>
          <p:nvPr/>
        </p:nvSpPr>
        <p:spPr>
          <a:xfrm>
            <a:off x="1713535" y="570258"/>
            <a:ext cx="7070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외부 데이터 분석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E658DC89-81CC-4981-A512-DB0F801E6DAD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53243D1F-1B89-4386-88F8-697868D9FD42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Freeform 11">
              <a:extLst>
                <a:ext uri="{FF2B5EF4-FFF2-40B4-BE49-F238E27FC236}">
                  <a16:creationId xmlns="" xmlns:a16="http://schemas.microsoft.com/office/drawing/2014/main" id="{52EC552C-BD85-49F8-9D04-8FB5DCC1B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1603516" y="2793888"/>
            <a:ext cx="4189533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 단위 시청률 분석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603516" y="3638016"/>
            <a:ext cx="4189536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월별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주중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주말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시간대별 시청률 분석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6760507" y="4063403"/>
            <a:ext cx="765124" cy="6406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885353" y="4435735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코스닥 지수와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97571" y="4482144"/>
            <a:ext cx="4189533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일별 코스닥 지수 분석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64284" y="2173046"/>
            <a:ext cx="5867131" cy="416320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581491" y="1912451"/>
            <a:ext cx="4221692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시청률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경제 지표 데이터 분석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7605657" y="2173046"/>
            <a:ext cx="3822060" cy="416320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500719" y="1919035"/>
            <a:ext cx="2183249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분석 결과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885353" y="2719263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월별 시청률 추이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885353" y="5293971"/>
            <a:ext cx="3263370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동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후행 종합지수와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취급액과의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관계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885353" y="3577499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시청률 피크 시간대 발견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87437" y="5326273"/>
            <a:ext cx="4189533" cy="591671"/>
          </a:xfrm>
          <a:prstGeom prst="round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선행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동행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후행 종합지수 분석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92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31C8DB5-CF4C-490B-B40E-6A3105DEA12F}"/>
              </a:ext>
            </a:extLst>
          </p:cNvPr>
          <p:cNvSpPr/>
          <p:nvPr/>
        </p:nvSpPr>
        <p:spPr>
          <a:xfrm>
            <a:off x="1713535" y="570258"/>
            <a:ext cx="7070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 </a:t>
            </a:r>
            <a:r>
              <a:rPr lang="en-US" altLang="ko-KR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future works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E658DC89-81CC-4981-A512-DB0F801E6DAD}"/>
              </a:ext>
            </a:extLst>
          </p:cNvPr>
          <p:cNvGrpSpPr/>
          <p:nvPr/>
        </p:nvGrpSpPr>
        <p:grpSpPr>
          <a:xfrm>
            <a:off x="764819" y="450079"/>
            <a:ext cx="828675" cy="825135"/>
            <a:chOff x="4470344" y="3032826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53243D1F-1B89-4386-88F8-697868D9FD42}"/>
                </a:ext>
              </a:extLst>
            </p:cNvPr>
            <p:cNvSpPr/>
            <p:nvPr/>
          </p:nvSpPr>
          <p:spPr>
            <a:xfrm>
              <a:off x="4470344" y="3032826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Freeform 11">
              <a:extLst>
                <a:ext uri="{FF2B5EF4-FFF2-40B4-BE49-F238E27FC236}">
                  <a16:creationId xmlns="" xmlns:a16="http://schemas.microsoft.com/office/drawing/2014/main" id="{52EC552C-BD85-49F8-9D04-8FB5DCC1B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764284" y="1871823"/>
            <a:ext cx="10663432" cy="222683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985154" y="1621985"/>
            <a:ext cx="4221692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중요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features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95317" y="3193755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시청률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61851" y="3193754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코스닥 지수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8385" y="3193753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동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후행 종합지수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28385" y="2418038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유사 상품명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취급액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61851" y="2418039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방송 송출 시간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5317" y="2418039"/>
            <a:ext cx="3250508" cy="5916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상품군별 월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요일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시간별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계절성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64284" y="4377110"/>
            <a:ext cx="10663432" cy="238944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85154" y="4141064"/>
            <a:ext cx="4221692" cy="4948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Future works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212" y="4584622"/>
            <a:ext cx="101835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세분화한 카테고리 기반의 데이터 분석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제주고딕" pitchFamily="2" charset="-127"/>
              <a:ea typeface="제주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중요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feature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들을 모두 적용한 모델 개발 및 앙상블 기법 적용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제주고딕" pitchFamily="2" charset="-127"/>
              <a:ea typeface="제주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하이퍼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파라미터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 튜닝을 통한 모델 최적화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제주고딕" pitchFamily="2" charset="-127"/>
              <a:ea typeface="제주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판매량이 없는 상품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분류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제주고딕" pitchFamily="2" charset="-127"/>
              <a:ea typeface="제주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EDA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itchFamily="2" charset="-127"/>
                <a:ea typeface="제주고딕" pitchFamily="2" charset="-127"/>
              </a:rPr>
              <a:t>분석 결과를 반영한 최적 상품 편성방안 제시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제주고딕" pitchFamily="2" charset="-127"/>
              <a:ea typeface="제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9981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458</Words>
  <Application>Microsoft Office PowerPoint</Application>
  <PresentationFormat>사용자 지정</PresentationFormat>
  <Paragraphs>87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제주고딕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박소희</cp:lastModifiedBy>
  <cp:revision>320</cp:revision>
  <dcterms:created xsi:type="dcterms:W3CDTF">2015-11-21T05:56:49Z</dcterms:created>
  <dcterms:modified xsi:type="dcterms:W3CDTF">2020-08-30T14:04:59Z</dcterms:modified>
</cp:coreProperties>
</file>