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9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85AE-F4DE-4FE1-A5DF-632E0B5DE317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6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smtClean="0"/>
              <a:t>노출 시간이 몇 번 반복되는지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" y="1576134"/>
            <a:ext cx="10363201" cy="1854339"/>
          </a:xfrm>
          <a:prstGeom prst="rect">
            <a:avLst/>
          </a:prstGeom>
        </p:spPr>
      </p:pic>
      <p:sp>
        <p:nvSpPr>
          <p:cNvPr id="6" name="막힌 원호 5"/>
          <p:cNvSpPr/>
          <p:nvPr/>
        </p:nvSpPr>
        <p:spPr>
          <a:xfrm rot="5400000">
            <a:off x="10241280" y="2036064"/>
            <a:ext cx="707136" cy="658368"/>
          </a:xfrm>
          <a:prstGeom prst="blockArc">
            <a:avLst>
              <a:gd name="adj1" fmla="val 11864680"/>
              <a:gd name="adj2" fmla="val 20535320"/>
              <a:gd name="adj3" fmla="val 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/>
          <p:cNvSpPr/>
          <p:nvPr/>
        </p:nvSpPr>
        <p:spPr>
          <a:xfrm rot="5400000">
            <a:off x="10393680" y="2794228"/>
            <a:ext cx="499872" cy="560832"/>
          </a:xfrm>
          <a:prstGeom prst="blockArc">
            <a:avLst>
              <a:gd name="adj1" fmla="val 11864680"/>
              <a:gd name="adj2" fmla="val 20535320"/>
              <a:gd name="adj3" fmla="val 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24032" y="2180582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4032" y="2887718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992" y="367976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노출 시간이 몇 번 반복되는지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1" y="4173979"/>
            <a:ext cx="11150621" cy="18610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990" y="6246184"/>
            <a:ext cx="101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성능에 큰 영향을 미치지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작업을 오히려 방해할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73659" y="447231"/>
            <a:ext cx="6541541" cy="809078"/>
            <a:chOff x="825231" y="280737"/>
            <a:chExt cx="6541541" cy="809078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5" y="362110"/>
              <a:ext cx="56079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카테고리화 </a:t>
              </a:r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) Doc2Vec</a:t>
              </a:r>
              <a:endParaRPr lang="ko-KR" altLang="en-US" sz="3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9" name="TextBox 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10907"/>
              </p:ext>
            </p:extLst>
          </p:nvPr>
        </p:nvGraphicFramePr>
        <p:xfrm>
          <a:off x="773658" y="2569335"/>
          <a:ext cx="5078502" cy="1851933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526458"/>
                <a:gridCol w="2552044"/>
              </a:tblGrid>
              <a:tr h="465056">
                <a:tc>
                  <a:txBody>
                    <a:bodyPr/>
                    <a:lstStyle/>
                    <a:p>
                      <a:pPr algn="ctr" fontAlgn="b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CERINI by PAT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남성 소프트 기모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릴렉스팬츠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44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라이프스타일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5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푸드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헬스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448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패션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600" b="1" i="0" u="none" strike="noStrik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뷰티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 smtClean="0">
                          <a:effectLst/>
                        </a:rPr>
                        <a:t>0.5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824555" y="1889903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</a:t>
            </a:r>
            <a:r>
              <a:rPr lang="ko-KR" altLang="en-US" dirty="0" err="1"/>
              <a:t>류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34881" y="3980884"/>
            <a:ext cx="751647" cy="4570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73659" y="447231"/>
            <a:ext cx="7943620" cy="809078"/>
            <a:chOff x="825231" y="280737"/>
            <a:chExt cx="7943620" cy="809078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4" y="362110"/>
              <a:ext cx="70100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카테고리화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3 ) Future works</a:t>
              </a:r>
              <a:endParaRPr lang="ko-KR" altLang="en-US" sz="3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9" name="TextBox 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0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73659" y="447231"/>
            <a:ext cx="6541541" cy="809078"/>
            <a:chOff x="825231" y="280737"/>
            <a:chExt cx="6541541" cy="809078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5" y="362110"/>
              <a:ext cx="56079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 smtClean="0"/>
                <a:t>TMP</a:t>
              </a:r>
              <a:endParaRPr lang="ko-KR" altLang="en-US" sz="3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9" name="TextBox 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93767"/>
              </p:ext>
            </p:extLst>
          </p:nvPr>
        </p:nvGraphicFramePr>
        <p:xfrm>
          <a:off x="653287" y="1991795"/>
          <a:ext cx="8246873" cy="233403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297337"/>
                <a:gridCol w="1530452"/>
                <a:gridCol w="1297337"/>
                <a:gridCol w="4121747"/>
              </a:tblGrid>
              <a:tr h="36538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대분류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중분류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소분류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브랜드 종류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침실가구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휴센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거실가구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휴센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호두데코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수납가구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호두데코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해피가구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653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학생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</a:rPr>
                        <a:t>사무용가구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휴미체어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9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038" y="2083330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2037" y="2577643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endParaRPr lang="en-US" altLang="ko-KR" spc="-150" dirty="0">
              <a:solidFill>
                <a:srgbClr val="FF565A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73659" y="447231"/>
            <a:ext cx="3548586" cy="809078"/>
            <a:chOff x="825231" y="280737"/>
            <a:chExt cx="3548586" cy="809078"/>
          </a:xfrm>
        </p:grpSpPr>
        <p:sp>
          <p:nvSpPr>
            <p:cNvPr id="6" name="직사각형 5"/>
            <p:cNvSpPr/>
            <p:nvPr/>
          </p:nvSpPr>
          <p:spPr>
            <a:xfrm flipH="1">
              <a:off x="1758827" y="362110"/>
              <a:ext cx="26149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/>
                <a:t>아이템 수</a:t>
              </a:r>
              <a:endParaRPr lang="ko-KR" altLang="en-US" sz="36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11" name="TextBox 10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7" name="그룹 36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2" name="직사각형 41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8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6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5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6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3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4" name="TextBox 43"/>
          <p:cNvSpPr txBox="1"/>
          <p:nvPr/>
        </p:nvSpPr>
        <p:spPr>
          <a:xfrm>
            <a:off x="773660" y="3444945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3659" y="3939258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endParaRPr lang="en-US" altLang="ko-KR" spc="-150" dirty="0">
              <a:solidFill>
                <a:srgbClr val="FF565A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3660" y="4805105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</a:t>
            </a:r>
            <a:r>
              <a:rPr lang="en-US" altLang="ko-KR" spc="-150" dirty="0" smtClean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73659" y="5299418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</a:t>
            </a:r>
            <a:r>
              <a:rPr lang="en-US" altLang="ko-KR" spc="-150" dirty="0" smtClean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endParaRPr lang="en-US" altLang="ko-KR" spc="-150" dirty="0">
              <a:solidFill>
                <a:srgbClr val="FF565A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동일 편성 시간대에 몇 개의 상품을 동시에 판매하는지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451718"/>
            <a:ext cx="10651114" cy="1962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992" y="1706880"/>
            <a:ext cx="1572768" cy="5608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6992" y="2279904"/>
            <a:ext cx="1572768" cy="11338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94176" y="2279904"/>
            <a:ext cx="932688" cy="11338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4176" y="1719072"/>
            <a:ext cx="932688" cy="5608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70336" y="1987296"/>
            <a:ext cx="3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0336" y="2662166"/>
            <a:ext cx="3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92" y="3611356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동일 편성 시간대에 몇 개의 상품을 동시에 판매하는지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3974592"/>
            <a:ext cx="11228832" cy="18166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2608" y="5982700"/>
            <a:ext cx="107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Items</a:t>
            </a:r>
            <a:r>
              <a:rPr lang="ko-KR" altLang="en-US" dirty="0" smtClean="0"/>
              <a:t>의 개수가 증가하는 것은 일시불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제품의 다양성 등을 의미하므로 판매단가가 높은 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취급액이</a:t>
            </a:r>
            <a:r>
              <a:rPr lang="ko-KR" altLang="en-US" dirty="0" smtClean="0"/>
              <a:t> 클 확률이 높다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451719"/>
            <a:ext cx="10940464" cy="2279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노출 시간이 길어짐에 따라 노출단위당 </a:t>
            </a:r>
            <a:r>
              <a:rPr lang="ko-KR" altLang="en-US" dirty="0" err="1" smtClean="0"/>
              <a:t>취급액이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1362944" y="1816608"/>
            <a:ext cx="12192" cy="877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1350752" y="2731008"/>
            <a:ext cx="12192" cy="877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80624" y="2361676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증가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768" y="3169920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증가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992" y="3876141"/>
            <a:ext cx="109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연속 노출되는 시간 동안의 </a:t>
            </a:r>
            <a:r>
              <a:rPr lang="ko-KR" altLang="en-US" dirty="0" err="1" smtClean="0"/>
              <a:t>취급액을</a:t>
            </a:r>
            <a:r>
              <a:rPr lang="ko-KR" altLang="en-US" dirty="0" smtClean="0"/>
              <a:t> 더한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노출단위당 </a:t>
            </a:r>
            <a:r>
              <a:rPr lang="ko-KR" altLang="en-US" dirty="0" err="1" smtClean="0"/>
              <a:t>취급액에</a:t>
            </a:r>
            <a:r>
              <a:rPr lang="ko-KR" altLang="en-US" dirty="0" smtClean="0"/>
              <a:t> 이 값을 나눠 비율을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4390862"/>
            <a:ext cx="10216896" cy="1327186"/>
          </a:xfrm>
          <a:prstGeom prst="rect">
            <a:avLst/>
          </a:prstGeom>
        </p:spPr>
      </p:pic>
      <p:sp>
        <p:nvSpPr>
          <p:cNvPr id="17" name="L 도형 16"/>
          <p:cNvSpPr/>
          <p:nvPr/>
        </p:nvSpPr>
        <p:spPr>
          <a:xfrm>
            <a:off x="8302751" y="5424094"/>
            <a:ext cx="1024128" cy="463296"/>
          </a:xfrm>
          <a:prstGeom prst="corner">
            <a:avLst>
              <a:gd name="adj1" fmla="val 31579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24252" y="5973673"/>
            <a:ext cx="1381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12,033,000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9" name="덧셈 기호 18"/>
          <p:cNvSpPr/>
          <p:nvPr/>
        </p:nvSpPr>
        <p:spPr>
          <a:xfrm>
            <a:off x="7827264" y="5569483"/>
            <a:ext cx="475488" cy="442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73286" y="4777456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2099000/12,033,000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0473286" y="5110891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3262000/12,033,000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0503587" y="5441049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6672000/12,033,000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" y="6381845"/>
            <a:ext cx="1185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취급액을</a:t>
            </a:r>
            <a:r>
              <a:rPr lang="ko-KR" altLang="en-US" sz="1600" dirty="0" smtClean="0"/>
              <a:t> 사용하여 만든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이기 때문에 </a:t>
            </a:r>
            <a:r>
              <a:rPr lang="en-US" altLang="ko-KR" sz="1600" dirty="0" smtClean="0"/>
              <a:t>random forest model </a:t>
            </a:r>
            <a:r>
              <a:rPr lang="ko-KR" altLang="en-US" sz="1600" dirty="0" smtClean="0"/>
              <a:t>사용시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분류가 잘 되지 않으면 사용하지 못할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82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1178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취급액</a:t>
            </a:r>
            <a:r>
              <a:rPr lang="ko-KR" altLang="en-US" dirty="0" smtClean="0"/>
              <a:t> 비율을 활용하기 위해서는 </a:t>
            </a:r>
            <a:r>
              <a:rPr lang="en-US" altLang="ko-KR" dirty="0" smtClean="0"/>
              <a:t>random </a:t>
            </a:r>
            <a:r>
              <a:rPr lang="en-US" altLang="ko-KR" dirty="0" err="1" smtClean="0"/>
              <a:t>fores</a:t>
            </a:r>
            <a:r>
              <a:rPr lang="ko-KR" altLang="en-US" dirty="0" smtClean="0"/>
              <a:t>가 분류를 잘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상품명을 분석하여 카테고리화 한다면 앞의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활용할 수 있지 않을까 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상품명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73659" y="447231"/>
            <a:ext cx="6541541" cy="809078"/>
            <a:chOff x="825231" y="280737"/>
            <a:chExt cx="6541541" cy="809078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5" y="362110"/>
              <a:ext cx="56079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방송 단위당 판매 상품 개수</a:t>
              </a:r>
              <a:endParaRPr lang="ko-KR" altLang="en-US" sz="36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16" name="TextBox 15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5" name="직사각형 44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8" name="직사각형 47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43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0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3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9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8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08152"/>
              </p:ext>
            </p:extLst>
          </p:nvPr>
        </p:nvGraphicFramePr>
        <p:xfrm>
          <a:off x="764284" y="1937607"/>
          <a:ext cx="7066196" cy="3293745"/>
        </p:xfrm>
        <a:graphic>
          <a:graphicData uri="http://schemas.openxmlformats.org/drawingml/2006/table">
            <a:tbl>
              <a:tblPr/>
              <a:tblGrid>
                <a:gridCol w="1906442"/>
                <a:gridCol w="4092147"/>
                <a:gridCol w="106760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방송일시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판매단가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그렉노먼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남성 캐시터치 터틀넥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2019-01-12 1:40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그렉노먼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여성 캐시터치 터틀넥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일시불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가이거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제니스시계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주얼리세트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2019-01-12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무이자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가이거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제니스시계 주얼리세트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하이바스 내추럴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3,390,000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하이바스 내추럴 기본형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3,051,000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하이바스 내추럴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하이바스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내추럴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하부장형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하이바스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내추럴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키큰장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3,690,000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하이바스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내추럴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기본형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키큰장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3,321,000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하이바스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내추럴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하부장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키큰장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3,990,000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2019-03-24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하이바스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내추럴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하부장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키큰장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3,591,000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217" y="5380672"/>
            <a:ext cx="830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동시 판매 상품이 적은 것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같은 상품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옵션이 다른 것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판매단가가 비교적 낮음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동시 판매 상품이 많은 것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상품 구성이 다른 것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판매단가가 비교적 높음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38" y="1744789"/>
            <a:ext cx="1622933" cy="336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552" y="1744788"/>
            <a:ext cx="1786989" cy="336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8024"/>
              </p:ext>
            </p:extLst>
          </p:nvPr>
        </p:nvGraphicFramePr>
        <p:xfrm>
          <a:off x="7913572" y="1927669"/>
          <a:ext cx="685800" cy="331489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items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29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73659" y="447231"/>
            <a:ext cx="6541541" cy="1835699"/>
            <a:chOff x="825231" y="280737"/>
            <a:chExt cx="6541541" cy="1835699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5" y="362110"/>
              <a:ext cx="560794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같은 상품이 연속으로 방송 했을 때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총 </a:t>
              </a:r>
              <a:r>
                <a:rPr lang="ko-KR" altLang="en-US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취급액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대비 방송 단위당 </a:t>
              </a:r>
              <a:r>
                <a:rPr lang="ko-KR" altLang="en-US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취급액</a:t>
              </a:r>
              <a:endParaRPr lang="ko-KR" altLang="en-US" sz="36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16" name="TextBox 15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5" name="직사각형 44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8" name="직사각형 47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43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0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3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9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8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53635"/>
              </p:ext>
            </p:extLst>
          </p:nvPr>
        </p:nvGraphicFramePr>
        <p:xfrm>
          <a:off x="789490" y="1938129"/>
          <a:ext cx="9923983" cy="3962805"/>
        </p:xfrm>
        <a:graphic>
          <a:graphicData uri="http://schemas.openxmlformats.org/drawingml/2006/table">
            <a:tbl>
              <a:tblPr/>
              <a:tblGrid>
                <a:gridCol w="2499745"/>
                <a:gridCol w="5874398"/>
                <a:gridCol w="1549840"/>
              </a:tblGrid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방송일시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취급액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CERINI by PAT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남성 소프트 기모 릴렉스팬츠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16,133,000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CERINI by PAT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남성 소프트 기모 릴렉스팬츠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30,061,000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CERINI by PAT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남성 소프트 기모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릴렉스팬츠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53,542,000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2019-12-30 19:20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임성근의 녹용도가니탕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풀세트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34,785,000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2019-12-30 19:40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임성근의 녹용도가니탕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풀세트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56,803,000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2019-12-30 20:00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임성근의 녹용도가니탕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풀세트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76,840,000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10:20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17,545,000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10:30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26,804,000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10:40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30,805,000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10:50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36,455,000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11:00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24,604,000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11:10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22,895,000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11:20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두유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18,449,000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2019-11-28 11:30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고칼슘검은콩두유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호두아몬드 두유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29,948,000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028" name="그룹 1027"/>
          <p:cNvGrpSpPr/>
          <p:nvPr/>
        </p:nvGrpSpPr>
        <p:grpSpPr>
          <a:xfrm>
            <a:off x="9295113" y="2209092"/>
            <a:ext cx="2580335" cy="3720545"/>
            <a:chOff x="6291072" y="2499882"/>
            <a:chExt cx="1792843" cy="3108438"/>
          </a:xfrm>
        </p:grpSpPr>
        <p:sp>
          <p:nvSpPr>
            <p:cNvPr id="53" name="TextBox 52"/>
            <p:cNvSpPr txBox="1"/>
            <p:nvPr/>
          </p:nvSpPr>
          <p:spPr>
            <a:xfrm>
              <a:off x="7396307" y="2691383"/>
              <a:ext cx="68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증가</a:t>
              </a:r>
              <a:endParaRPr lang="ko-KR" altLang="en-US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96923" y="3358435"/>
              <a:ext cx="68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증가</a:t>
              </a:r>
              <a:endParaRPr lang="ko-KR" altLang="en-US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291072" y="2499882"/>
              <a:ext cx="932688" cy="682229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91072" y="3166934"/>
              <a:ext cx="932688" cy="697929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91072" y="3864863"/>
              <a:ext cx="932688" cy="174345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96307" y="4539272"/>
              <a:ext cx="68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ko-KR" altLang="en-US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751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73659" y="447231"/>
            <a:ext cx="6541541" cy="1835699"/>
            <a:chOff x="825231" y="280737"/>
            <a:chExt cx="6541541" cy="1835699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5" y="362110"/>
              <a:ext cx="560794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같은 상품이 연속으로 방송 했을 때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총 </a:t>
              </a:r>
              <a:r>
                <a:rPr lang="ko-KR" altLang="en-US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취급액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대비 방송 단위당 </a:t>
              </a:r>
              <a:r>
                <a:rPr lang="ko-KR" altLang="en-US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취급액</a:t>
              </a:r>
              <a:endParaRPr lang="ko-KR" altLang="en-US" sz="3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9" name="TextBox 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449"/>
              </p:ext>
            </p:extLst>
          </p:nvPr>
        </p:nvGraphicFramePr>
        <p:xfrm>
          <a:off x="794108" y="2470890"/>
          <a:ext cx="5643268" cy="2442488"/>
        </p:xfrm>
        <a:graphic>
          <a:graphicData uri="http://schemas.openxmlformats.org/drawingml/2006/table">
            <a:tbl>
              <a:tblPr/>
              <a:tblGrid>
                <a:gridCol w="2621876"/>
                <a:gridCol w="1144306"/>
                <a:gridCol w="1877086"/>
              </a:tblGrid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방송일시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취급액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</a:t>
                      </a:r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2,000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</a:t>
                      </a:r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3,000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2019-01-01 8:40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상품 </a:t>
                      </a:r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5,000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009262" y="1955809"/>
            <a:ext cx="68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증가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8974"/>
              </p:ext>
            </p:extLst>
          </p:nvPr>
        </p:nvGraphicFramePr>
        <p:xfrm>
          <a:off x="6617208" y="2471801"/>
          <a:ext cx="1877086" cy="2442488"/>
        </p:xfrm>
        <a:graphic>
          <a:graphicData uri="http://schemas.openxmlformats.org/drawingml/2006/table">
            <a:tbl>
              <a:tblPr/>
              <a:tblGrid>
                <a:gridCol w="1877086"/>
              </a:tblGrid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비율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8362154" y="3063531"/>
            <a:ext cx="262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400" dirty="0" smtClean="0">
                <a:solidFill>
                  <a:srgbClr val="000000"/>
                </a:solidFill>
              </a:rPr>
              <a:t> = 2,000 </a:t>
            </a:r>
            <a:r>
              <a:rPr lang="en-US" altLang="ko-KR" sz="2400" dirty="0">
                <a:solidFill>
                  <a:srgbClr val="000000"/>
                </a:solidFill>
              </a:rPr>
              <a:t>/ </a:t>
            </a:r>
            <a:r>
              <a:rPr lang="en-US" altLang="ko-KR" sz="2400" dirty="0" smtClean="0">
                <a:solidFill>
                  <a:srgbClr val="000000"/>
                </a:solidFill>
              </a:rPr>
              <a:t>10,000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3100" y="3730829"/>
            <a:ext cx="262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400" dirty="0" smtClean="0">
                <a:solidFill>
                  <a:srgbClr val="000000"/>
                </a:solidFill>
              </a:rPr>
              <a:t> = 3,000 </a:t>
            </a:r>
            <a:r>
              <a:rPr lang="en-US" altLang="ko-KR" sz="2400" dirty="0">
                <a:solidFill>
                  <a:srgbClr val="000000"/>
                </a:solidFill>
              </a:rPr>
              <a:t>/ </a:t>
            </a:r>
            <a:r>
              <a:rPr lang="en-US" altLang="ko-KR" sz="2400" dirty="0" smtClean="0">
                <a:solidFill>
                  <a:srgbClr val="000000"/>
                </a:solidFill>
              </a:rPr>
              <a:t>10,000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373100" y="4352175"/>
            <a:ext cx="262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400" dirty="0" smtClean="0">
                <a:solidFill>
                  <a:srgbClr val="000000"/>
                </a:solidFill>
              </a:rPr>
              <a:t> = 5,000 </a:t>
            </a:r>
            <a:r>
              <a:rPr lang="en-US" altLang="ko-KR" sz="2400" dirty="0">
                <a:solidFill>
                  <a:srgbClr val="000000"/>
                </a:solidFill>
              </a:rPr>
              <a:t>/ </a:t>
            </a:r>
            <a:r>
              <a:rPr lang="en-US" altLang="ko-KR" sz="2400" dirty="0" smtClean="0">
                <a:solidFill>
                  <a:srgbClr val="000000"/>
                </a:solidFill>
              </a:rPr>
              <a:t>10,000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9183" y="5169700"/>
            <a:ext cx="10548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예측 </a:t>
            </a:r>
            <a:r>
              <a:rPr lang="ko-KR" altLang="en-US" dirty="0" err="1"/>
              <a:t>해야하는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취급액</a:t>
            </a:r>
            <a:r>
              <a:rPr lang="en-US" altLang="ko-KR" dirty="0"/>
              <a:t>’</a:t>
            </a:r>
            <a:r>
              <a:rPr lang="ko-KR" altLang="en-US" dirty="0"/>
              <a:t>을 사용하여 비율을 구하였기 때문에 </a:t>
            </a:r>
            <a:r>
              <a:rPr lang="en-US" altLang="ko-KR" dirty="0"/>
              <a:t>random forest </a:t>
            </a:r>
            <a:r>
              <a:rPr lang="ko-KR" altLang="en-US" dirty="0"/>
              <a:t>분류기에 </a:t>
            </a:r>
            <a:r>
              <a:rPr lang="ko-KR" altLang="en-US" dirty="0" err="1"/>
              <a:t>의존해야함</a:t>
            </a:r>
            <a:endParaRPr lang="en-US" altLang="ko-KR" dirty="0"/>
          </a:p>
          <a:p>
            <a:pPr marL="285750" indent="-285750">
              <a:buFont typeface="Symbol" pitchFamily="18" charset="2"/>
              <a:buChar char="Þ"/>
            </a:pPr>
            <a:r>
              <a:rPr lang="ko-KR" altLang="en-US" dirty="0"/>
              <a:t>다른 </a:t>
            </a:r>
            <a:r>
              <a:rPr lang="en-US" altLang="ko-KR" dirty="0"/>
              <a:t>feature</a:t>
            </a:r>
            <a:r>
              <a:rPr lang="ko-KR" altLang="en-US" dirty="0"/>
              <a:t>를 추가해서 분류에 좀 더 도움을 줄 수 있는 방법은 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73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669" y="5345883"/>
            <a:ext cx="1093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데이터에서 </a:t>
            </a:r>
            <a:r>
              <a:rPr lang="ko-KR" altLang="en-US" dirty="0" err="1" smtClean="0"/>
              <a:t>마더코드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상품코드가 새로 많이 등장함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 분류하지 못할 것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더 잘 분류할 수 있는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생성해주자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73659" y="447231"/>
            <a:ext cx="6541541" cy="809078"/>
            <a:chOff x="825231" y="280737"/>
            <a:chExt cx="6541541" cy="809078"/>
          </a:xfrm>
        </p:grpSpPr>
        <p:sp>
          <p:nvSpPr>
            <p:cNvPr id="6" name="직사각형 5"/>
            <p:cNvSpPr/>
            <p:nvPr/>
          </p:nvSpPr>
          <p:spPr>
            <a:xfrm flipH="1">
              <a:off x="1758825" y="362110"/>
              <a:ext cx="56079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마더코드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상품코드 분석</a:t>
              </a:r>
              <a:endParaRPr lang="ko-KR" altLang="en-US" sz="36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11" name="TextBox 10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7" name="그룹 36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2" name="직사각형 41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8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6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5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6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3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79406"/>
              </p:ext>
            </p:extLst>
          </p:nvPr>
        </p:nvGraphicFramePr>
        <p:xfrm>
          <a:off x="1439876" y="2329083"/>
          <a:ext cx="3961180" cy="258429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613814"/>
                <a:gridCol w="1173683"/>
                <a:gridCol w="1173683"/>
              </a:tblGrid>
              <a:tr h="660430"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r>
                        <a:rPr lang="ko-KR" altLang="en-US" sz="2000" u="none" strike="noStrike" dirty="0">
                          <a:effectLst/>
                        </a:rPr>
                        <a:t>월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2019</a:t>
                      </a:r>
                      <a:r>
                        <a:rPr lang="ko-KR" altLang="en-US" sz="2000" u="none" strike="noStrike" dirty="0">
                          <a:effectLst/>
                        </a:rPr>
                        <a:t>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3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기존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60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새로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31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225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225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94421"/>
              </p:ext>
            </p:extLst>
          </p:nvPr>
        </p:nvGraphicFramePr>
        <p:xfrm>
          <a:off x="6491537" y="2327148"/>
          <a:ext cx="4632795" cy="2574036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887435"/>
                <a:gridCol w="1372680"/>
                <a:gridCol w="1372680"/>
              </a:tblGrid>
              <a:tr h="643509">
                <a:tc>
                  <a:txBody>
                    <a:bodyPr/>
                    <a:lstStyle/>
                    <a:p>
                      <a:pPr algn="l" fontAlgn="b"/>
                      <a:endParaRPr lang="ko-KR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r>
                        <a:rPr lang="ko-KR" altLang="en-US" sz="2000" u="none" strike="noStrike" dirty="0">
                          <a:effectLst/>
                        </a:rPr>
                        <a:t>월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2019</a:t>
                      </a:r>
                      <a:r>
                        <a:rPr lang="ko-KR" altLang="en-US" sz="2000" u="none" strike="noStrike">
                          <a:effectLst/>
                        </a:rPr>
                        <a:t>년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43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기존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43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새로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393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43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417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417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373628" y="1681970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마더코드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580970" y="1694832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73659" y="447231"/>
            <a:ext cx="6541541" cy="809078"/>
            <a:chOff x="825231" y="280737"/>
            <a:chExt cx="6541541" cy="809078"/>
          </a:xfrm>
        </p:grpSpPr>
        <p:sp>
          <p:nvSpPr>
            <p:cNvPr id="4" name="직사각형 3"/>
            <p:cNvSpPr/>
            <p:nvPr/>
          </p:nvSpPr>
          <p:spPr>
            <a:xfrm flipH="1">
              <a:off x="1758825" y="362110"/>
              <a:ext cx="56079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카테고리화 </a:t>
              </a:r>
              <a:r>
                <a:rPr lang="en-US" altLang="ko-KR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1 ) </a:t>
              </a:r>
              <a:r>
                <a:rPr lang="ko-KR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브랜드 활용</a:t>
              </a:r>
              <a:endParaRPr lang="ko-KR" altLang="en-US" sz="3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9" name="TextBox 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9" name="직사각형 3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0" name="직사각형 3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0"/>
                      <a:ext cx="684001" cy="694799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2" name="직사각형 41"/>
          <p:cNvSpPr/>
          <p:nvPr/>
        </p:nvSpPr>
        <p:spPr>
          <a:xfrm>
            <a:off x="449648" y="1867914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725248" y="192700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760216" y="4251382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29756"/>
              </p:ext>
            </p:extLst>
          </p:nvPr>
        </p:nvGraphicFramePr>
        <p:xfrm>
          <a:off x="409917" y="2613576"/>
          <a:ext cx="767880" cy="233637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67880"/>
              </a:tblGrid>
              <a:tr h="3893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대분류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46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라이프스타일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vert="eaVert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27361"/>
              </p:ext>
            </p:extLst>
          </p:nvPr>
        </p:nvGraphicFramePr>
        <p:xfrm>
          <a:off x="1202955" y="2613576"/>
          <a:ext cx="638037" cy="233637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38037"/>
              </a:tblGrid>
              <a:tr h="3893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중분류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46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침구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인테리어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vert="eaVert" anchor="ctr"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49880"/>
              </p:ext>
            </p:extLst>
          </p:nvPr>
        </p:nvGraphicFramePr>
        <p:xfrm>
          <a:off x="1865376" y="2613577"/>
          <a:ext cx="1269905" cy="2336376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269905"/>
              </a:tblGrid>
              <a:tr h="37720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소분류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7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침실가구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7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거실가구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7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7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수납가구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503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학생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</a:rPr>
                        <a:t>사무용가구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7760216" y="2613576"/>
            <a:ext cx="4064759" cy="1670686"/>
            <a:chOff x="4627653" y="4486274"/>
            <a:chExt cx="4064759" cy="167068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653" y="4486274"/>
              <a:ext cx="4064759" cy="1670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모서리가 둥근 직사각형 49"/>
            <p:cNvSpPr/>
            <p:nvPr/>
          </p:nvSpPr>
          <p:spPr>
            <a:xfrm>
              <a:off x="4627653" y="4652103"/>
              <a:ext cx="3931132" cy="6695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083552" y="4986859"/>
              <a:ext cx="1475232" cy="33851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27653" y="5332184"/>
              <a:ext cx="714368" cy="33851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922416" y="5670702"/>
              <a:ext cx="2124304" cy="3729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40378"/>
              </p:ext>
            </p:extLst>
          </p:nvPr>
        </p:nvGraphicFramePr>
        <p:xfrm>
          <a:off x="3193453" y="2613576"/>
          <a:ext cx="4121747" cy="77183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4121747"/>
              </a:tblGrid>
              <a:tr h="38591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브랜드 종류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85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휴센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67079"/>
              </p:ext>
            </p:extLst>
          </p:nvPr>
        </p:nvGraphicFramePr>
        <p:xfrm>
          <a:off x="3193453" y="3404766"/>
          <a:ext cx="4121747" cy="1557379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4121747"/>
              </a:tblGrid>
              <a:tr h="37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휴센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호두데코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433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호두데코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해피가구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해오름가구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>
                          <a:effectLst/>
                        </a:rPr>
                        <a:t>한샘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히트디자인</a:t>
                      </a:r>
                      <a:r>
                        <a:rPr lang="en-US" altLang="ko-KR" sz="1400" u="none" strike="noStrike" dirty="0">
                          <a:effectLst/>
                        </a:rPr>
                        <a:t>', '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휴미체어</a:t>
                      </a:r>
                      <a:r>
                        <a:rPr lang="en-US" altLang="ko-KR" sz="1400" u="none" strike="noStrike" dirty="0">
                          <a:effectLst/>
                        </a:rPr>
                        <a:t>'   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7784257" y="489992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웰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의류 브랜드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2048"/>
              </p:ext>
            </p:extLst>
          </p:nvPr>
        </p:nvGraphicFramePr>
        <p:xfrm>
          <a:off x="7510272" y="5474732"/>
          <a:ext cx="4251461" cy="5067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5146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600" u="none" strike="noStrike" dirty="0" err="1">
                          <a:effectLst/>
                        </a:rPr>
                        <a:t>웰스락</a:t>
                      </a:r>
                      <a:r>
                        <a:rPr lang="ko-KR" altLang="en-US" sz="1600" u="none" strike="noStrike" dirty="0">
                          <a:effectLst/>
                        </a:rPr>
                        <a:t>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원터치</a:t>
                      </a:r>
                      <a:r>
                        <a:rPr lang="ko-KR" altLang="en-US" sz="1600" u="none" strike="noStrike" dirty="0">
                          <a:effectLst/>
                        </a:rPr>
                        <a:t> 슬라이드 특허  밀폐용기세트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KF94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엔웰스황사방역마스크</a:t>
                      </a:r>
                      <a:r>
                        <a:rPr lang="ko-KR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r>
                        <a:rPr lang="ko-KR" altLang="en-US" sz="1600" u="none" strike="noStrike" dirty="0">
                          <a:effectLst/>
                        </a:rPr>
                        <a:t>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10812" y="5926574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비정형 데이터를 정형 데이터로 바라보면 </a:t>
            </a:r>
            <a:r>
              <a:rPr lang="ko-KR" altLang="en-US" dirty="0" err="1" smtClean="0"/>
              <a:t>안된다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0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1377</Words>
  <Application>Microsoft Office PowerPoint</Application>
  <PresentationFormat>사용자 지정</PresentationFormat>
  <Paragraphs>251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박소희</cp:lastModifiedBy>
  <cp:revision>18</cp:revision>
  <dcterms:created xsi:type="dcterms:W3CDTF">2020-08-24T04:22:43Z</dcterms:created>
  <dcterms:modified xsi:type="dcterms:W3CDTF">2020-08-26T22:00:36Z</dcterms:modified>
</cp:coreProperties>
</file>