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64" r:id="rId2"/>
    <p:sldId id="256" r:id="rId3"/>
    <p:sldId id="257" r:id="rId4"/>
    <p:sldId id="261" r:id="rId5"/>
    <p:sldId id="258" r:id="rId6"/>
    <p:sldId id="262" r:id="rId7"/>
    <p:sldId id="263" r:id="rId8"/>
    <p:sldId id="259" r:id="rId9"/>
    <p:sldId id="260" r:id="rId10"/>
  </p:sldIdLst>
  <p:sldSz cx="6858000" cy="9906000" type="A4"/>
  <p:notesSz cx="6858000" cy="9144000"/>
  <p:defaultTextStyle>
    <a:defPPr>
      <a:defRPr lang="ko-KR"/>
    </a:defPPr>
    <a:lvl1pPr marL="0" algn="l" defTabSz="9143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0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85A05-88CF-4B36-B15C-D1B29CA5005D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850A9-9C4F-45A9-90BE-A95A2FA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21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7847-1857-4610-A5F2-E68B4BA5FBE0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48F-4E27-4C54-AD8C-CDA8F63DF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9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7847-1857-4610-A5F2-E68B4BA5FBE0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48F-4E27-4C54-AD8C-CDA8F63DF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8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7847-1857-4610-A5F2-E68B4BA5FBE0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48F-4E27-4C54-AD8C-CDA8F63DF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02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7847-1857-4610-A5F2-E68B4BA5FBE0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48F-4E27-4C54-AD8C-CDA8F63DF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4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7847-1857-4610-A5F2-E68B4BA5FBE0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48F-4E27-4C54-AD8C-CDA8F63DF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25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7847-1857-4610-A5F2-E68B4BA5FBE0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48F-4E27-4C54-AD8C-CDA8F63DF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0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7847-1857-4610-A5F2-E68B4BA5FBE0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48F-4E27-4C54-AD8C-CDA8F63DF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8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7847-1857-4610-A5F2-E68B4BA5FBE0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48F-4E27-4C54-AD8C-CDA8F63DF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3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7847-1857-4610-A5F2-E68B4BA5FBE0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48F-4E27-4C54-AD8C-CDA8F63DF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72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7847-1857-4610-A5F2-E68B4BA5FBE0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48F-4E27-4C54-AD8C-CDA8F63DF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60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7847-1857-4610-A5F2-E68B4BA5FBE0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48F-4E27-4C54-AD8C-CDA8F63DF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67847-1857-4610-A5F2-E68B4BA5FBE0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E048F-4E27-4C54-AD8C-CDA8F63DF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2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brioexams.com/exams-grade-inidication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mido.readthedocs.io/en/stable/message_types.html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elib.uni-stuttgart.de/bitstream/11682/11454/1/MA_ChristianSchierle_MIDIComparisonVis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681391"/>
            <a:ext cx="5829300" cy="3448756"/>
          </a:xfrm>
        </p:spPr>
        <p:txBody>
          <a:bodyPr/>
          <a:lstStyle/>
          <a:p>
            <a:r>
              <a:rPr lang="en-US" altLang="ko-KR" b="1" dirty="0" smtClean="0"/>
              <a:t>Data Extraction</a:t>
            </a:r>
            <a:br>
              <a:rPr lang="en-US" altLang="ko-KR" b="1" dirty="0" smtClean="0"/>
            </a:br>
            <a:r>
              <a:rPr lang="ko-KR" altLang="en-US" sz="3600" b="1" dirty="0" smtClean="0"/>
              <a:t>알고리즘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err="1" smtClean="0"/>
              <a:t>박신형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046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6439" y="469664"/>
            <a:ext cx="2520000" cy="36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6439" y="442210"/>
            <a:ext cx="2520000" cy="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6439" y="182904"/>
            <a:ext cx="216000" cy="2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Ⅰ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381" y="165813"/>
            <a:ext cx="125623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100" dirty="0" smtClean="0"/>
              <a:t>평가 기준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66439" y="671309"/>
            <a:ext cx="6551861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500"/>
              </a:lnSpc>
              <a:buFont typeface="+mj-lt"/>
              <a:buAutoNum type="arabicPeriod"/>
            </a:pPr>
            <a:r>
              <a:rPr lang="ko-KR" altLang="en-US" sz="1000" dirty="0" smtClean="0"/>
              <a:t>기존 논문</a:t>
            </a:r>
            <a:endParaRPr lang="en-US" altLang="ko-KR" sz="1000" dirty="0" smtClean="0"/>
          </a:p>
          <a:p>
            <a:pPr marL="540000" lvl="1" indent="-342900">
              <a:lnSpc>
                <a:spcPts val="1500"/>
              </a:lnSpc>
              <a:buFont typeface="+mj-lt"/>
              <a:buAutoNum type="alphaLcPeriod"/>
            </a:pPr>
            <a:r>
              <a:rPr lang="ko-KR" altLang="en-US" sz="1000" dirty="0" smtClean="0"/>
              <a:t>딥러닝 모델 학습</a:t>
            </a:r>
            <a:endParaRPr lang="en-US" altLang="ko-KR" sz="1000" dirty="0" smtClean="0"/>
          </a:p>
          <a:p>
            <a:pPr marL="1080000" lvl="2" indent="-342900">
              <a:lnSpc>
                <a:spcPts val="1500"/>
              </a:lnSpc>
              <a:buFont typeface="+mj-lt"/>
              <a:buAutoNum type="arabicParenR"/>
            </a:pPr>
            <a:r>
              <a:rPr lang="ko-KR" altLang="en-US" sz="1000" dirty="0" smtClean="0"/>
              <a:t>대다수의 논문들은 </a:t>
            </a:r>
            <a:r>
              <a:rPr lang="en-US" altLang="ko-KR" sz="1000" dirty="0" smtClean="0"/>
              <a:t>LSTM, CNN ( </a:t>
            </a:r>
            <a:r>
              <a:rPr lang="ko-KR" altLang="en-US" sz="1000" dirty="0" smtClean="0"/>
              <a:t>딥러닝 모델 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사용하여 </a:t>
            </a:r>
            <a:r>
              <a:rPr lang="en-US" altLang="ko-KR" sz="1000" b="1" dirty="0" smtClean="0"/>
              <a:t>( Audio, Video ) </a:t>
            </a:r>
            <a:r>
              <a:rPr lang="ko-KR" altLang="en-US" sz="1000" b="1" dirty="0" smtClean="0"/>
              <a:t>데이터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training </a:t>
            </a:r>
            <a:r>
              <a:rPr lang="ko-KR" altLang="en-US" sz="1000" dirty="0" smtClean="0"/>
              <a:t>시켜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동일한 곡에 대해서 얼마나 시각적 </a:t>
            </a:r>
            <a:r>
              <a:rPr lang="en-US" altLang="ko-KR" sz="1000" dirty="0" smtClean="0"/>
              <a:t>( Visual ) </a:t>
            </a:r>
            <a:r>
              <a:rPr lang="ko-KR" altLang="en-US" sz="1000" dirty="0" smtClean="0"/>
              <a:t>또는 청각적 </a:t>
            </a:r>
            <a:r>
              <a:rPr lang="en-US" altLang="ko-KR" sz="1000" dirty="0" smtClean="0"/>
              <a:t>( Audio ) </a:t>
            </a:r>
            <a:r>
              <a:rPr lang="ko-KR" altLang="en-US" sz="1000" dirty="0" smtClean="0"/>
              <a:t>관점에서  유사한가 를 평가</a:t>
            </a:r>
            <a:endParaRPr lang="en-US" altLang="ko-KR" sz="1000" dirty="0" smtClean="0"/>
          </a:p>
          <a:p>
            <a:pPr marL="1080000" lvl="2" indent="-342900">
              <a:lnSpc>
                <a:spcPts val="1500"/>
              </a:lnSpc>
              <a:buFont typeface="+mj-lt"/>
              <a:buAutoNum type="arabicParenR"/>
            </a:pPr>
            <a:r>
              <a:rPr lang="ko-KR" altLang="en-US" sz="1000" b="1" dirty="0" smtClean="0"/>
              <a:t>피아노 연주에 대한 구체적인 평가 기준을 제시 한 것이 아님</a:t>
            </a:r>
            <a:endParaRPr lang="en-US" altLang="ko-KR" sz="1000" b="1" dirty="0" smtClean="0"/>
          </a:p>
          <a:p>
            <a:pPr marL="1080000" lvl="2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Piano Tutoring System (ICPR 2018, h5-index 95)</a:t>
            </a:r>
          </a:p>
          <a:p>
            <a:pPr marL="1080000" lvl="2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Piano Performance Evaluation (Wireless Communications and Mobile Computing, 2023, IF : 2.146)</a:t>
            </a:r>
          </a:p>
          <a:p>
            <a:pPr marL="1080000" lvl="2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Piano Performance Evaluation (Applied Sciences, 2021, IF : </a:t>
            </a:r>
            <a:r>
              <a:rPr lang="en-US" altLang="ko-KR" sz="1000" smtClean="0"/>
              <a:t>2.7)</a:t>
            </a:r>
          </a:p>
          <a:p>
            <a:pPr marL="908550" lvl="2">
              <a:lnSpc>
                <a:spcPts val="1500"/>
              </a:lnSpc>
            </a:pPr>
            <a:endParaRPr lang="en-US" altLang="ko-KR" sz="1000" dirty="0" smtClean="0"/>
          </a:p>
          <a:p>
            <a:pPr marL="540000" lvl="1" indent="-228600">
              <a:lnSpc>
                <a:spcPts val="1500"/>
              </a:lnSpc>
              <a:buFont typeface="+mj-lt"/>
              <a:buAutoNum type="alphaLcPeriod"/>
            </a:pPr>
            <a:r>
              <a:rPr lang="ko-KR" altLang="en-US" sz="1000" dirty="0" smtClean="0"/>
              <a:t>구체적인 평가 기준</a:t>
            </a:r>
            <a:endParaRPr lang="en-US" altLang="ko-KR" sz="1000" dirty="0" smtClean="0"/>
          </a:p>
          <a:p>
            <a:pPr marL="997186" lvl="2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2</a:t>
            </a:r>
            <a:r>
              <a:rPr lang="ko-KR" altLang="en-US" sz="1000" smtClean="0"/>
              <a:t>가지 논문 참조</a:t>
            </a:r>
            <a:endParaRPr lang="en-US" altLang="ko-KR" sz="1000" dirty="0" smtClean="0"/>
          </a:p>
          <a:p>
            <a:pPr marL="997186" lvl="2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997186" lvl="2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marL="997186" lvl="2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997186" lvl="2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marL="997186" lvl="2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997186" lvl="2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marL="997186" lvl="2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997186" lvl="2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marL="997186" lvl="2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997186" lvl="2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marL="997186" lvl="2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997186" lvl="2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080000" lvl="2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marL="1080000" lvl="2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080000" lvl="2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080000" lvl="2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marL="679964" lvl="1" indent="-228600">
              <a:lnSpc>
                <a:spcPts val="1500"/>
              </a:lnSpc>
              <a:buFont typeface="+mj-lt"/>
              <a:buAutoNum type="alphaLcPeriod"/>
            </a:pPr>
            <a:r>
              <a:rPr lang="ko-KR" altLang="en-US" sz="1000" dirty="0" smtClean="0"/>
              <a:t>공헌</a:t>
            </a:r>
            <a:endParaRPr lang="en-US" altLang="ko-KR" sz="1000" dirty="0" smtClean="0"/>
          </a:p>
          <a:p>
            <a:pPr marL="1137150" lvl="2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(1). </a:t>
            </a:r>
            <a:r>
              <a:rPr lang="ko-KR" altLang="en-US" sz="1000" smtClean="0"/>
              <a:t>피아노 연주 데이터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베이스</a:t>
            </a:r>
            <a:endParaRPr lang="en-US" altLang="ko-KR" sz="1000" dirty="0" smtClean="0"/>
          </a:p>
          <a:p>
            <a:pPr marL="1368000" lvl="3" indent="-228600">
              <a:lnSpc>
                <a:spcPts val="1500"/>
              </a:lnSpc>
              <a:buFont typeface="+mj-ea"/>
              <a:buAutoNum type="circleNumDbPlain"/>
            </a:pPr>
            <a:r>
              <a:rPr lang="en-US" altLang="ko-KR" sz="1000" dirty="0" smtClean="0"/>
              <a:t>Audio </a:t>
            </a:r>
            <a:r>
              <a:rPr lang="ko-KR" altLang="en-US" sz="1000" smtClean="0"/>
              <a:t>데이터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실제 </a:t>
            </a:r>
            <a:r>
              <a:rPr lang="en-US" altLang="ko-KR" sz="1000" dirty="0" smtClean="0"/>
              <a:t>target mid </a:t>
            </a:r>
            <a:r>
              <a:rPr lang="ko-KR" altLang="en-US" sz="1000" smtClean="0"/>
              <a:t>데이터에 대응하는 연주 </a:t>
            </a:r>
            <a:r>
              <a:rPr lang="en-US" altLang="ko-KR" sz="1000" dirty="0" smtClean="0"/>
              <a:t>( test ) </a:t>
            </a:r>
            <a:r>
              <a:rPr lang="ko-KR" altLang="en-US" sz="1000" smtClean="0"/>
              <a:t>데이터가 오픈 소스</a:t>
            </a:r>
            <a:r>
              <a:rPr lang="en-US" altLang="ko-KR" sz="1000" dirty="0" smtClean="0"/>
              <a:t>, </a:t>
            </a:r>
          </a:p>
          <a:p>
            <a:pPr marL="1139400" lvl="3">
              <a:lnSpc>
                <a:spcPts val="15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              </a:t>
            </a:r>
            <a:r>
              <a:rPr lang="ko-KR" altLang="en-US" sz="1000" smtClean="0"/>
              <a:t>인터넷에 많이 없음</a:t>
            </a:r>
            <a:endParaRPr lang="en-US" altLang="ko-KR" sz="1000" dirty="0" smtClean="0"/>
          </a:p>
          <a:p>
            <a:pPr marL="1368000" lvl="3" indent="-228600">
              <a:lnSpc>
                <a:spcPts val="1500"/>
              </a:lnSpc>
              <a:buFont typeface="+mj-ea"/>
              <a:buAutoNum type="circleNumDbPlain" startAt="2"/>
            </a:pPr>
            <a:r>
              <a:rPr lang="en-US" altLang="ko-KR" sz="1000" dirty="0" smtClean="0"/>
              <a:t>Video </a:t>
            </a:r>
            <a:r>
              <a:rPr lang="ko-KR" altLang="en-US" sz="1000" smtClean="0"/>
              <a:t>데이터 </a:t>
            </a:r>
            <a:r>
              <a:rPr lang="en-US" altLang="ko-KR" sz="1000" dirty="0" smtClean="0"/>
              <a:t>:</a:t>
            </a:r>
            <a:r>
              <a:rPr lang="ko-KR" altLang="en-US" sz="1000" smtClean="0"/>
              <a:t>피아노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위에서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탑뷰로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찍은</a:t>
            </a:r>
            <a:r>
              <a:rPr lang="ko-KR" altLang="en-US" sz="1000"/>
              <a:t> </a:t>
            </a:r>
            <a:r>
              <a:rPr lang="ko-KR" altLang="en-US" sz="1000" smtClean="0"/>
              <a:t>데이터 중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오픈 된것을 찾기 어려웠음</a:t>
            </a:r>
            <a:endParaRPr lang="en-US" altLang="ko-KR" sz="1000" dirty="0" smtClean="0"/>
          </a:p>
          <a:p>
            <a:pPr marL="1368000" lvl="3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이러한 점에서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앞으로 피아노 연주 평가와 관련된 연구를 위한 </a:t>
            </a:r>
            <a:r>
              <a:rPr lang="en-US" altLang="ko-KR" sz="1000" dirty="0" smtClean="0"/>
              <a:t>DB </a:t>
            </a:r>
            <a:r>
              <a:rPr lang="ko-KR" altLang="en-US" sz="1000" smtClean="0"/>
              <a:t>에 공헌할 수 있음</a:t>
            </a:r>
            <a:endParaRPr lang="en-US" altLang="ko-KR" sz="1000" dirty="0" smtClean="0"/>
          </a:p>
          <a:p>
            <a:pPr marL="1137600" lvl="2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(2). Hand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pose </a:t>
            </a:r>
            <a:r>
              <a:rPr lang="ko-KR" altLang="en-US" sz="1000" smtClean="0"/>
              <a:t>평가 방법 제안</a:t>
            </a:r>
          </a:p>
          <a:p>
            <a:pPr marL="1368000" lvl="3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현재까지 피아노 연주에 관하여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공식 가능한 평가기준과 공식 불가능한 평가 기준을 </a:t>
            </a:r>
            <a:endParaRPr lang="en-US" altLang="ko-KR" sz="1000" dirty="0" smtClean="0"/>
          </a:p>
          <a:p>
            <a:pPr marL="1139400" lvl="3">
              <a:lnSpc>
                <a:spcPts val="15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       </a:t>
            </a:r>
            <a:r>
              <a:rPr lang="ko-KR" altLang="en-US" sz="1000" b="1" smtClean="0"/>
              <a:t>복합적으로 정의내려 </a:t>
            </a:r>
            <a:r>
              <a:rPr lang="ko-KR" altLang="en-US" sz="1000" smtClean="0"/>
              <a:t>피아노 연주에 대해 보다 </a:t>
            </a:r>
            <a:r>
              <a:rPr lang="en-US" altLang="ko-KR" sz="1000" dirty="0" smtClean="0"/>
              <a:t>detail </a:t>
            </a:r>
            <a:r>
              <a:rPr lang="ko-KR" altLang="en-US" sz="1000" smtClean="0"/>
              <a:t>하게 평가하였던 연구가 없었다</a:t>
            </a:r>
            <a:endParaRPr lang="en-US" altLang="ko-KR" sz="1000" dirty="0" smtClean="0"/>
          </a:p>
          <a:p>
            <a:pPr marL="1139400" lvl="3">
              <a:lnSpc>
                <a:spcPts val="15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( </a:t>
            </a:r>
            <a:r>
              <a:rPr lang="ko-KR" altLang="en-US" sz="1000" smtClean="0"/>
              <a:t>검토 필요 </a:t>
            </a:r>
            <a:r>
              <a:rPr lang="en-US" altLang="ko-KR" sz="1000" dirty="0" smtClean="0"/>
              <a:t>) ( </a:t>
            </a:r>
            <a:r>
              <a:rPr lang="ko-KR" altLang="en-US" sz="1000" b="1" smtClean="0"/>
              <a:t>기존 연구의 한계점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)</a:t>
            </a:r>
          </a:p>
          <a:p>
            <a:pPr marL="1310850" lvl="3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본 연구는</a:t>
            </a:r>
            <a:r>
              <a:rPr lang="en-US" altLang="ko-KR" sz="1000" b="1" dirty="0" smtClean="0"/>
              <a:t>, </a:t>
            </a:r>
            <a:r>
              <a:rPr lang="ko-KR" altLang="en-US" sz="1000" b="1" smtClean="0"/>
              <a:t>따라서</a:t>
            </a:r>
            <a:r>
              <a:rPr lang="en-US" altLang="ko-KR" sz="1000" b="1" dirty="0" smtClean="0"/>
              <a:t>, </a:t>
            </a:r>
            <a:r>
              <a:rPr lang="ko-KR" altLang="en-US" sz="1000" b="1" smtClean="0"/>
              <a:t>독자적인 </a:t>
            </a:r>
            <a:r>
              <a:rPr lang="en-US" altLang="ko-KR" sz="1000" b="1" dirty="0" smtClean="0"/>
              <a:t>Comparison </a:t>
            </a:r>
            <a:r>
              <a:rPr lang="ko-KR" altLang="en-US" sz="1000" b="1" smtClean="0"/>
              <a:t>알고리즘 </a:t>
            </a:r>
            <a:r>
              <a:rPr lang="en-US" altLang="ko-KR" sz="1000" b="1" dirty="0" smtClean="0"/>
              <a:t>+ </a:t>
            </a:r>
            <a:r>
              <a:rPr lang="ko-KR" altLang="en-US" sz="1000" b="1" smtClean="0"/>
              <a:t>딥러닝 모델을 사용하여</a:t>
            </a:r>
            <a:r>
              <a:rPr lang="en-US" altLang="ko-KR" sz="1000" b="1" dirty="0" smtClean="0"/>
              <a:t>, </a:t>
            </a:r>
            <a:r>
              <a:rPr lang="ko-KR" altLang="en-US" sz="1000" b="1" smtClean="0"/>
              <a:t>복합적인 요소를 고려한 피아노 연주 평가 모델을 개발하고자 </a:t>
            </a:r>
            <a:r>
              <a:rPr lang="ko-KR" altLang="en-US" sz="1000" smtClean="0"/>
              <a:t>함</a:t>
            </a:r>
            <a:endParaRPr lang="en-US" altLang="ko-KR" sz="1000" dirty="0" smtClean="0"/>
          </a:p>
          <a:p>
            <a:pPr marL="1310850" lvl="3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altLang="ko-KR" sz="1000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19919"/>
              </p:ext>
            </p:extLst>
          </p:nvPr>
        </p:nvGraphicFramePr>
        <p:xfrm>
          <a:off x="25400" y="2914684"/>
          <a:ext cx="6777669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766">
                  <a:extLst>
                    <a:ext uri="{9D8B030D-6E8A-4147-A177-3AD203B41FA5}">
                      <a16:colId xmlns:a16="http://schemas.microsoft.com/office/drawing/2014/main" val="832860551"/>
                    </a:ext>
                  </a:extLst>
                </a:gridCol>
                <a:gridCol w="1701994">
                  <a:extLst>
                    <a:ext uri="{9D8B030D-6E8A-4147-A177-3AD203B41FA5}">
                      <a16:colId xmlns:a16="http://schemas.microsoft.com/office/drawing/2014/main" val="1380833764"/>
                    </a:ext>
                  </a:extLst>
                </a:gridCol>
                <a:gridCol w="3490909">
                  <a:extLst>
                    <a:ext uri="{9D8B030D-6E8A-4147-A177-3AD203B41FA5}">
                      <a16:colId xmlns:a16="http://schemas.microsoft.com/office/drawing/2014/main" val="674591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논문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데이터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평가 기준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09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PIANO SKILLS ASSESSMENT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Minimum, average, and maximum performance lengths were 570, 2690, and 10038 frames </a:t>
                      </a: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</a:rPr>
                        <a:t>약 이 정도의 데이터 셋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(1). PL ( player level ) --&gt; https://www.mtna.org/MTNA/Learn/Tips/Rhythm.aspx </a:t>
                      </a:r>
                    </a:p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연주자의 실력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곡의 난이도 등을 참고</a:t>
                      </a:r>
                    </a:p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(2). SL ( song level ) --&gt; https://lvmta.com/musicianship</a:t>
                      </a:r>
                    </a:p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       --&gt;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hlinkClick r:id="rId2"/>
                        </a:rPr>
                        <a:t>https://www.conbrioexams.com/exams-grade-inidications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       --&gt;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음악적인 요소 </a:t>
                      </a:r>
                      <a:endParaRPr lang="en-US" altLang="ko-KR" sz="9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              (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음정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소리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박자 등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)(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위 링크에 세부 내역 존재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48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Observing Pianist Accuracy </a:t>
                      </a:r>
                    </a:p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and Form with Computer Vision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MFCC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( Audio </a:t>
                      </a: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</a:rPr>
                        <a:t>데이터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</a:rPr>
                        <a:t>피아노 연주 정면 데이터</a:t>
                      </a:r>
                      <a:endParaRPr lang="ko-KR" altLang="en-US" sz="9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Audio ]</a:t>
                      </a:r>
                    </a:p>
                    <a:p>
                      <a:pPr marL="514350" lvl="1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음악의 속도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초당 음표수</a:t>
                      </a: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[  Video ]</a:t>
                      </a:r>
                    </a:p>
                    <a:p>
                      <a:pPr marL="514350" lvl="1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아르페지오의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어려움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</a:rPr>
                        <a:t>속도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14350" lvl="1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연주자의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skills ( pianist </a:t>
                      </a: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</a:rPr>
                        <a:t>에게만 있는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unique skills )</a:t>
                      </a:r>
                    </a:p>
                    <a:p>
                      <a:pPr marL="514350" lvl="1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손의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</a:rPr>
                        <a:t>움직임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55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43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442489" y="69046"/>
            <a:ext cx="3333842" cy="3039322"/>
          </a:xfrm>
          <a:prstGeom prst="roundRect">
            <a:avLst/>
          </a:prstGeom>
          <a:solidFill>
            <a:srgbClr val="DEEBF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49" y="4218402"/>
            <a:ext cx="4826315" cy="27103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4033" y="7083631"/>
            <a:ext cx="651691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2886" lvl="2" indent="-228600">
              <a:lnSpc>
                <a:spcPts val="1500"/>
              </a:lnSpc>
              <a:buFont typeface="+mj-ea"/>
              <a:buAutoNum type="circleNumDbPlain" startAt="2"/>
            </a:pPr>
            <a:r>
              <a:rPr lang="ko-KR" altLang="en-US" sz="1000" dirty="0" smtClean="0"/>
              <a:t>수식적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정량화 평가 </a:t>
            </a:r>
            <a:r>
              <a:rPr lang="en-US" altLang="ko-KR" sz="1000" dirty="0" smtClean="0"/>
              <a:t>VS </a:t>
            </a:r>
            <a:r>
              <a:rPr lang="ko-KR" altLang="en-US" sz="1000" dirty="0" smtClean="0"/>
              <a:t>상대적 평가</a:t>
            </a:r>
            <a:endParaRPr lang="en-US" altLang="ko-KR" sz="1000" dirty="0" smtClean="0"/>
          </a:p>
          <a:p>
            <a:pPr marL="1340073" lvl="3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공통된 피아노 연주 평가 기준에서 수식적으로 정량화 할 수 있는 평가 기준과 </a:t>
            </a:r>
            <a:endParaRPr lang="en-US" altLang="ko-KR" sz="1000" dirty="0" smtClean="0"/>
          </a:p>
          <a:p>
            <a:pPr marL="1111473" lvl="3">
              <a:lnSpc>
                <a:spcPts val="15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상대적으로 평가할 수 있는 기준을 분리하였다</a:t>
            </a:r>
            <a:r>
              <a:rPr lang="en-US" altLang="ko-KR" sz="1000" dirty="0" smtClean="0"/>
              <a:t>.</a:t>
            </a:r>
          </a:p>
          <a:p>
            <a:pPr marL="1282923" lvl="3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수식적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정량화 할 수 있는 평가 기준은 크게 </a:t>
            </a:r>
            <a:r>
              <a:rPr lang="en-US" altLang="ko-KR" sz="1000" dirty="0" smtClean="0"/>
              <a:t>① Audio ( Sound )</a:t>
            </a:r>
            <a:r>
              <a:rPr lang="ko-KR" altLang="en-US" sz="1000" dirty="0" smtClean="0"/>
              <a:t>평가 기준 </a:t>
            </a:r>
            <a:r>
              <a:rPr lang="en-US" altLang="ko-KR" sz="1000" dirty="0" smtClean="0"/>
              <a:t>② Video ( Hand Pose ) </a:t>
            </a:r>
            <a:r>
              <a:rPr lang="ko-KR" altLang="en-US" sz="1000" dirty="0" smtClean="0"/>
              <a:t>평가 기준으로 분리 할 수 있었고</a:t>
            </a:r>
            <a:r>
              <a:rPr lang="en-US" altLang="ko-KR" sz="1000" dirty="0" smtClean="0"/>
              <a:t>, Audio </a:t>
            </a:r>
            <a:r>
              <a:rPr lang="ko-KR" altLang="en-US" sz="1000" dirty="0" smtClean="0"/>
              <a:t>평가 기준에는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박자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음정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템포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리듬</a:t>
            </a:r>
            <a:r>
              <a:rPr lang="en-US" altLang="ko-KR" sz="1000" dirty="0" smtClean="0"/>
              <a:t>＂</a:t>
            </a:r>
            <a:r>
              <a:rPr lang="ko-KR" altLang="en-US" sz="1000" dirty="0" smtClean="0"/>
              <a:t>이  </a:t>
            </a:r>
            <a:r>
              <a:rPr lang="en-US" altLang="ko-KR" sz="1000" dirty="0" smtClean="0"/>
              <a:t>Hand Pose </a:t>
            </a:r>
            <a:r>
              <a:rPr lang="ko-KR" altLang="en-US" sz="1000" dirty="0" smtClean="0"/>
              <a:t>평가 기준은 </a:t>
            </a:r>
            <a:r>
              <a:rPr lang="en-US" altLang="ko-KR" sz="1000" dirty="0" smtClean="0"/>
              <a:t>“ Fingering, Pedaling, Trill” </a:t>
            </a:r>
            <a:r>
              <a:rPr lang="ko-KR" altLang="en-US" sz="1000" dirty="0" smtClean="0"/>
              <a:t>등이 있다</a:t>
            </a:r>
            <a:r>
              <a:rPr lang="en-US" altLang="ko-KR" sz="1000" dirty="0" smtClean="0"/>
              <a:t>. </a:t>
            </a:r>
          </a:p>
          <a:p>
            <a:pPr marL="1111473" lvl="3">
              <a:lnSpc>
                <a:spcPts val="15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상대적 평가 기준에는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연주자의 </a:t>
            </a:r>
            <a:r>
              <a:rPr lang="en-US" altLang="ko-KR" sz="1000" dirty="0" smtClean="0"/>
              <a:t>Technique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Expression” </a:t>
            </a:r>
            <a:r>
              <a:rPr lang="ko-KR" altLang="en-US" sz="1000" dirty="0" smtClean="0"/>
              <a:t>이 있다</a:t>
            </a:r>
            <a:r>
              <a:rPr lang="en-US" altLang="ko-KR" sz="1000" dirty="0" smtClean="0"/>
              <a:t>.</a:t>
            </a:r>
          </a:p>
          <a:p>
            <a:pPr marL="1340073" lvl="3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이렇게 분리한 이유는</a:t>
            </a:r>
            <a:r>
              <a:rPr lang="en-US" altLang="ko-KR" sz="1000" dirty="0" smtClean="0"/>
              <a:t>, </a:t>
            </a:r>
          </a:p>
          <a:p>
            <a:pPr marL="1111473" lvl="3">
              <a:lnSpc>
                <a:spcPts val="15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(1). </a:t>
            </a:r>
            <a:r>
              <a:rPr lang="ko-KR" altLang="en-US" sz="1000" dirty="0" smtClean="0"/>
              <a:t>수식적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정량화하여 평가할 수 있는 기준은</a:t>
            </a:r>
            <a:r>
              <a:rPr lang="en-US" altLang="ko-KR" sz="1000" dirty="0" smtClean="0"/>
              <a:t>, </a:t>
            </a:r>
            <a:r>
              <a:rPr lang="ko-KR" altLang="en-US" sz="1000" b="1" dirty="0" smtClean="0"/>
              <a:t>정확한 정답을 바탕으로 평가 </a:t>
            </a:r>
            <a:r>
              <a:rPr lang="ko-KR" altLang="en-US" sz="1000" dirty="0" smtClean="0"/>
              <a:t>할 수 있지만</a:t>
            </a:r>
            <a:r>
              <a:rPr lang="en-US" altLang="ko-KR" sz="1000" dirty="0" smtClean="0"/>
              <a:t>,        </a:t>
            </a:r>
          </a:p>
          <a:p>
            <a:pPr marL="1111473" lvl="3">
              <a:lnSpc>
                <a:spcPts val="15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상대적 평가 기준은 경험을 바탕으로 평가할 수 있기 때문이다</a:t>
            </a:r>
            <a:r>
              <a:rPr lang="en-US" altLang="ko-KR" sz="1000" dirty="0" smtClean="0"/>
              <a:t>.</a:t>
            </a:r>
          </a:p>
          <a:p>
            <a:pPr marL="1340073" lvl="3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(2). </a:t>
            </a:r>
            <a:r>
              <a:rPr lang="ko-KR" altLang="en-US" sz="1000" dirty="0" smtClean="0"/>
              <a:t>나아가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수식적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정량화 평가 기준은 정답을 바탕으로 하기 때문에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객관적이지만</a:t>
            </a:r>
            <a:r>
              <a:rPr lang="en-US" altLang="ko-KR" sz="1000" dirty="0" smtClean="0"/>
              <a:t>, </a:t>
            </a:r>
          </a:p>
          <a:p>
            <a:pPr marL="1111473" lvl="3">
              <a:lnSpc>
                <a:spcPts val="1500"/>
              </a:lnSpc>
            </a:pPr>
            <a:r>
              <a:rPr lang="en-US" altLang="ko-KR" sz="1000" dirty="0" smtClean="0"/>
              <a:t>        </a:t>
            </a:r>
            <a:r>
              <a:rPr lang="ko-KR" altLang="en-US" sz="1000" dirty="0" smtClean="0"/>
              <a:t>상대적 평가 기준은 개인마다 그 평가 값이 다르기 </a:t>
            </a:r>
            <a:r>
              <a:rPr lang="ko-KR" altLang="en-US" sz="1000"/>
              <a:t>때</a:t>
            </a:r>
            <a:r>
              <a:rPr lang="ko-KR" altLang="en-US" sz="1000" smtClean="0"/>
              <a:t>문이다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84032" y="569445"/>
            <a:ext cx="6516915" cy="336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1500"/>
              </a:lnSpc>
              <a:buFont typeface="+mj-lt"/>
              <a:buAutoNum type="arabicPeriod" startAt="2"/>
            </a:pPr>
            <a:r>
              <a:rPr lang="ko-KR" altLang="en-US" sz="1000" dirty="0"/>
              <a:t>우리 논문</a:t>
            </a:r>
            <a:endParaRPr lang="en-US" altLang="ko-KR" sz="1000" dirty="0"/>
          </a:p>
          <a:p>
            <a:pPr marL="540000" lvl="1" indent="-342900">
              <a:lnSpc>
                <a:spcPts val="1500"/>
              </a:lnSpc>
              <a:buFont typeface="+mj-lt"/>
              <a:buAutoNum type="alphaLcPeriod"/>
            </a:pPr>
            <a:r>
              <a:rPr lang="ko-KR" altLang="en-US" sz="1000" b="1" dirty="0"/>
              <a:t>평가 기준 분류</a:t>
            </a:r>
            <a:endParaRPr lang="en-US" altLang="ko-KR" sz="1000" b="1" dirty="0"/>
          </a:p>
          <a:p>
            <a:pPr marL="540000" lvl="1" indent="-342900">
              <a:lnSpc>
                <a:spcPts val="1500"/>
              </a:lnSpc>
              <a:buFont typeface="+mj-lt"/>
              <a:buAutoNum type="alphaLcPeriod"/>
            </a:pPr>
            <a:endParaRPr lang="en-US" altLang="ko-KR" sz="1000" b="1" dirty="0"/>
          </a:p>
          <a:p>
            <a:pPr marL="540000" lvl="1" indent="-342900">
              <a:lnSpc>
                <a:spcPts val="1500"/>
              </a:lnSpc>
              <a:buFont typeface="+mj-lt"/>
              <a:buAutoNum type="alphaLcPeriod"/>
            </a:pPr>
            <a:endParaRPr lang="en-US" altLang="ko-KR" sz="1000" dirty="0"/>
          </a:p>
          <a:p>
            <a:pPr marL="540000" lvl="1" indent="-342900">
              <a:lnSpc>
                <a:spcPts val="1500"/>
              </a:lnSpc>
              <a:buFont typeface="+mj-lt"/>
              <a:buAutoNum type="alphaLcPeriod"/>
            </a:pPr>
            <a:endParaRPr lang="en-US" altLang="ko-KR" sz="1000" dirty="0"/>
          </a:p>
          <a:p>
            <a:pPr marL="540000" lvl="1" indent="-342900">
              <a:lnSpc>
                <a:spcPts val="1500"/>
              </a:lnSpc>
              <a:buFont typeface="+mj-lt"/>
              <a:buAutoNum type="alphaLcPeriod"/>
            </a:pPr>
            <a:endParaRPr lang="en-US" altLang="ko-KR" sz="1000" dirty="0"/>
          </a:p>
          <a:p>
            <a:pPr marL="540000" lvl="1" indent="-342900">
              <a:lnSpc>
                <a:spcPts val="1500"/>
              </a:lnSpc>
              <a:buFont typeface="+mj-lt"/>
              <a:buAutoNum type="alphaLcPeriod"/>
            </a:pPr>
            <a:endParaRPr lang="en-US" altLang="ko-KR" sz="1000" dirty="0"/>
          </a:p>
          <a:p>
            <a:pPr marL="540000" lvl="1" indent="-342900">
              <a:lnSpc>
                <a:spcPts val="1500"/>
              </a:lnSpc>
              <a:buFont typeface="+mj-lt"/>
              <a:buAutoNum type="alphaLcPeriod"/>
            </a:pPr>
            <a:endParaRPr lang="en-US" altLang="ko-KR" sz="1000" dirty="0"/>
          </a:p>
          <a:p>
            <a:pPr marL="540000" lvl="1" indent="-342900">
              <a:lnSpc>
                <a:spcPts val="1500"/>
              </a:lnSpc>
              <a:buFont typeface="+mj-lt"/>
              <a:buAutoNum type="alphaLcPeriod"/>
            </a:pPr>
            <a:endParaRPr lang="en-US" altLang="ko-KR" sz="1000" dirty="0"/>
          </a:p>
          <a:p>
            <a:pPr marL="197100" lvl="1">
              <a:lnSpc>
                <a:spcPts val="1500"/>
              </a:lnSpc>
            </a:pPr>
            <a:endParaRPr lang="en-US" altLang="ko-KR" sz="1000" dirty="0"/>
          </a:p>
          <a:p>
            <a:pPr marL="197100" lvl="1">
              <a:lnSpc>
                <a:spcPts val="1500"/>
              </a:lnSpc>
            </a:pPr>
            <a:endParaRPr lang="en-US" altLang="ko-KR" sz="1000" dirty="0"/>
          </a:p>
          <a:p>
            <a:pPr marL="197100" lvl="1">
              <a:lnSpc>
                <a:spcPts val="1500"/>
              </a:lnSpc>
            </a:pPr>
            <a:endParaRPr lang="en-US" altLang="ko-KR" sz="1000" dirty="0" smtClean="0"/>
          </a:p>
          <a:p>
            <a:pPr marL="197100" lvl="1">
              <a:lnSpc>
                <a:spcPts val="1500"/>
              </a:lnSpc>
            </a:pPr>
            <a:endParaRPr lang="en-US" altLang="ko-KR" sz="1000" dirty="0"/>
          </a:p>
          <a:p>
            <a:pPr marL="882886" lvl="2" indent="-228600">
              <a:lnSpc>
                <a:spcPts val="1500"/>
              </a:lnSpc>
              <a:buFont typeface="+mj-ea"/>
              <a:buAutoNum type="circleNumDbPlain"/>
            </a:pPr>
            <a:r>
              <a:rPr lang="ko-KR" altLang="en-US" sz="1000"/>
              <a:t>공통적 평가 기준 찾기</a:t>
            </a:r>
            <a:endParaRPr lang="en-US" altLang="ko-KR" sz="1000"/>
          </a:p>
          <a:p>
            <a:pPr marL="1340073" lvl="3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1</a:t>
            </a:r>
            <a:r>
              <a:rPr lang="ko-KR" altLang="en-US" sz="1000"/>
              <a:t>차적으로 </a:t>
            </a:r>
            <a:r>
              <a:rPr lang="en-US" altLang="ko-KR" sz="1000"/>
              <a:t>(1). </a:t>
            </a:r>
            <a:r>
              <a:rPr lang="ko-KR" altLang="en-US" sz="1000"/>
              <a:t>노래방 </a:t>
            </a:r>
            <a:r>
              <a:rPr lang="en-US" altLang="ko-KR" sz="1000"/>
              <a:t>(2). </a:t>
            </a:r>
            <a:r>
              <a:rPr lang="ko-KR" altLang="en-US" sz="1000"/>
              <a:t>콩쿨 대회 </a:t>
            </a:r>
            <a:r>
              <a:rPr lang="en-US" altLang="ko-KR" sz="1000"/>
              <a:t>(3). </a:t>
            </a:r>
            <a:r>
              <a:rPr lang="ko-KR" altLang="en-US" sz="1000"/>
              <a:t>기타 피아노 연주 평가 기준 등을 참조하여</a:t>
            </a:r>
            <a:r>
              <a:rPr lang="en-US" altLang="ko-KR" sz="1000"/>
              <a:t>,</a:t>
            </a:r>
          </a:p>
          <a:p>
            <a:pPr marL="1111473" lvl="3">
              <a:lnSpc>
                <a:spcPts val="1500"/>
              </a:lnSpc>
            </a:pPr>
            <a:r>
              <a:rPr lang="en-US" altLang="ko-KR" sz="1000" dirty="0"/>
              <a:t>        </a:t>
            </a:r>
            <a:r>
              <a:rPr lang="ko-KR" altLang="en-US" sz="1000"/>
              <a:t>공통적으로 피아노 연주를 평가하기 위해 어떠한 기준을 정의하였는지 파악한 결과</a:t>
            </a:r>
            <a:r>
              <a:rPr lang="en-US" altLang="ko-KR" sz="1000"/>
              <a:t>,</a:t>
            </a:r>
          </a:p>
          <a:p>
            <a:pPr marL="1111473" lvl="3">
              <a:lnSpc>
                <a:spcPts val="1500"/>
              </a:lnSpc>
            </a:pPr>
            <a:r>
              <a:rPr lang="en-US" altLang="ko-KR" sz="1000" dirty="0"/>
              <a:t>        “</a:t>
            </a:r>
            <a:r>
              <a:rPr lang="ko-KR" altLang="en-US" sz="1000"/>
              <a:t>박자</a:t>
            </a:r>
            <a:r>
              <a:rPr lang="en-US" altLang="ko-KR" sz="1000"/>
              <a:t>, </a:t>
            </a:r>
            <a:r>
              <a:rPr lang="ko-KR" altLang="en-US" sz="1000"/>
              <a:t>음정</a:t>
            </a:r>
            <a:r>
              <a:rPr lang="en-US" altLang="ko-KR" sz="1000"/>
              <a:t>, </a:t>
            </a:r>
            <a:r>
              <a:rPr lang="ko-KR" altLang="en-US" sz="1000"/>
              <a:t>리듬</a:t>
            </a:r>
            <a:r>
              <a:rPr lang="en-US" altLang="ko-KR" sz="1000"/>
              <a:t>, </a:t>
            </a:r>
            <a:r>
              <a:rPr lang="ko-KR" altLang="en-US" sz="1000"/>
              <a:t>템포</a:t>
            </a:r>
            <a:r>
              <a:rPr lang="en-US" altLang="ko-KR" sz="1000"/>
              <a:t>, </a:t>
            </a:r>
            <a:r>
              <a:rPr lang="ko-KR" altLang="en-US" sz="1000"/>
              <a:t>손가락 연주 위치</a:t>
            </a:r>
            <a:r>
              <a:rPr lang="en-US" altLang="ko-KR" sz="1000"/>
              <a:t>, </a:t>
            </a:r>
            <a:r>
              <a:rPr lang="ko-KR" altLang="en-US" sz="1000"/>
              <a:t>표현력</a:t>
            </a:r>
            <a:r>
              <a:rPr lang="en-US" altLang="ko-KR" sz="1000"/>
              <a:t>, </a:t>
            </a:r>
            <a:r>
              <a:rPr lang="ko-KR" altLang="en-US" sz="1000"/>
              <a:t>연주자의 분위가</a:t>
            </a:r>
            <a:r>
              <a:rPr lang="en-US" altLang="ko-KR" sz="1000"/>
              <a:t>“ </a:t>
            </a:r>
            <a:r>
              <a:rPr lang="ko-KR" altLang="en-US" sz="1000"/>
              <a:t>등이 있었다</a:t>
            </a:r>
            <a:r>
              <a:rPr lang="en-US" altLang="ko-KR" sz="1000"/>
              <a:t>.</a:t>
            </a:r>
            <a:endParaRPr lang="en-US" altLang="ko-KR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17447"/>
          <a:stretch/>
        </p:blipFill>
        <p:spPr>
          <a:xfrm>
            <a:off x="108648" y="1165732"/>
            <a:ext cx="3669159" cy="17653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26207" y="355544"/>
            <a:ext cx="269182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ko-KR" altLang="en-US" sz="900" dirty="0" smtClean="0"/>
              <a:t>노래방에서 점수 평가 기준</a:t>
            </a:r>
            <a:endParaRPr lang="en-US" altLang="ko-KR" sz="900" dirty="0" smtClean="0"/>
          </a:p>
          <a:p>
            <a:pPr>
              <a:lnSpc>
                <a:spcPts val="15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    </a:t>
            </a:r>
            <a:r>
              <a:rPr lang="ko-KR" altLang="en-US" sz="900" smtClean="0"/>
              <a:t>^ </a:t>
            </a:r>
            <a:r>
              <a:rPr lang="ko-KR" altLang="en-US" sz="900" dirty="0" smtClean="0"/>
              <a:t>박자</a:t>
            </a:r>
          </a:p>
          <a:p>
            <a:pPr>
              <a:lnSpc>
                <a:spcPts val="15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    </a:t>
            </a:r>
            <a:r>
              <a:rPr lang="ko-KR" altLang="en-US" sz="900" smtClean="0"/>
              <a:t>^ </a:t>
            </a:r>
            <a:r>
              <a:rPr lang="ko-KR" altLang="en-US" sz="900" dirty="0" smtClean="0"/>
              <a:t>음정</a:t>
            </a:r>
          </a:p>
          <a:p>
            <a:pPr>
              <a:lnSpc>
                <a:spcPts val="1500"/>
              </a:lnSpc>
            </a:pPr>
            <a:r>
              <a:rPr lang="ko-KR" altLang="en-US" sz="900" dirty="0" smtClean="0"/>
              <a:t>- 피아노 </a:t>
            </a:r>
            <a:r>
              <a:rPr lang="ko-KR" altLang="en-US" sz="900" dirty="0" err="1" smtClean="0"/>
              <a:t>콩쿨</a:t>
            </a:r>
            <a:r>
              <a:rPr lang="ko-KR" altLang="en-US" sz="900" dirty="0" smtClean="0"/>
              <a:t> 대회에서 연주 평가 기준</a:t>
            </a:r>
          </a:p>
          <a:p>
            <a:pPr>
              <a:lnSpc>
                <a:spcPts val="1500"/>
              </a:lnSpc>
            </a:pPr>
            <a:r>
              <a:rPr lang="ko-KR" altLang="en-US" sz="900" dirty="0" smtClean="0"/>
              <a:t>             ^ 음악의 분위기</a:t>
            </a:r>
          </a:p>
          <a:p>
            <a:pPr>
              <a:lnSpc>
                <a:spcPts val="1500"/>
              </a:lnSpc>
            </a:pPr>
            <a:r>
              <a:rPr lang="ko-KR" altLang="en-US" sz="900" dirty="0" smtClean="0"/>
              <a:t>             ^ 곡의 기술적인 요소</a:t>
            </a:r>
          </a:p>
          <a:p>
            <a:pPr>
              <a:lnSpc>
                <a:spcPts val="1500"/>
              </a:lnSpc>
            </a:pPr>
            <a:r>
              <a:rPr lang="ko-KR" altLang="en-US" sz="900" dirty="0" smtClean="0"/>
              <a:t>             ^ </a:t>
            </a:r>
            <a:r>
              <a:rPr lang="ko-KR" altLang="en-US" sz="900" dirty="0" err="1" smtClean="0"/>
              <a:t>Phrasing</a:t>
            </a:r>
            <a:r>
              <a:rPr lang="ko-KR" altLang="en-US" sz="900" dirty="0" smtClean="0"/>
              <a:t> ( </a:t>
            </a:r>
            <a:r>
              <a:rPr lang="ko-KR" altLang="en-US" sz="900" dirty="0" err="1" smtClean="0"/>
              <a:t>프레이징</a:t>
            </a:r>
            <a:r>
              <a:rPr lang="ko-KR" altLang="en-US" sz="900" dirty="0" smtClean="0"/>
              <a:t> )</a:t>
            </a:r>
          </a:p>
          <a:p>
            <a:pPr>
              <a:lnSpc>
                <a:spcPts val="1500"/>
              </a:lnSpc>
            </a:pPr>
            <a:r>
              <a:rPr lang="ko-KR" altLang="en-US" sz="900" dirty="0" smtClean="0"/>
              <a:t>             ^ </a:t>
            </a:r>
            <a:r>
              <a:rPr lang="ko-KR" altLang="en-US" sz="900" dirty="0" err="1" smtClean="0"/>
              <a:t>Beat</a:t>
            </a:r>
            <a:endParaRPr lang="ko-KR" altLang="en-US" sz="900" dirty="0" smtClean="0"/>
          </a:p>
          <a:p>
            <a:pPr>
              <a:lnSpc>
                <a:spcPts val="1500"/>
              </a:lnSpc>
            </a:pPr>
            <a:r>
              <a:rPr lang="ko-KR" altLang="en-US" sz="900" dirty="0" smtClean="0"/>
              <a:t>             ^ </a:t>
            </a:r>
            <a:r>
              <a:rPr lang="ko-KR" altLang="en-US" sz="900" dirty="0" err="1" smtClean="0"/>
              <a:t>Rhythm</a:t>
            </a:r>
            <a:endParaRPr lang="ko-KR" altLang="en-US" sz="900" dirty="0" smtClean="0"/>
          </a:p>
          <a:p>
            <a:pPr>
              <a:lnSpc>
                <a:spcPts val="1500"/>
              </a:lnSpc>
            </a:pPr>
            <a:r>
              <a:rPr lang="ko-KR" altLang="en-US" sz="900" dirty="0" smtClean="0"/>
              <a:t>             ^ </a:t>
            </a:r>
            <a:r>
              <a:rPr lang="ko-KR" altLang="en-US" sz="900" dirty="0" err="1" smtClean="0"/>
              <a:t>Scale</a:t>
            </a:r>
            <a:r>
              <a:rPr lang="ko-KR" altLang="en-US" sz="900" dirty="0" smtClean="0"/>
              <a:t> ( 음계 )</a:t>
            </a:r>
          </a:p>
          <a:p>
            <a:pPr>
              <a:lnSpc>
                <a:spcPts val="1500"/>
              </a:lnSpc>
            </a:pPr>
            <a:r>
              <a:rPr lang="ko-KR" altLang="en-US" sz="900" dirty="0" smtClean="0"/>
              <a:t>             ^ </a:t>
            </a:r>
            <a:r>
              <a:rPr lang="ko-KR" altLang="en-US" sz="900" dirty="0" err="1" smtClean="0"/>
              <a:t>Fingering</a:t>
            </a:r>
            <a:r>
              <a:rPr lang="ko-KR" altLang="en-US" sz="900" dirty="0" smtClean="0"/>
              <a:t> ( 어떤 손가락 사용 여부, )</a:t>
            </a:r>
          </a:p>
          <a:p>
            <a:pPr>
              <a:lnSpc>
                <a:spcPts val="1500"/>
              </a:lnSpc>
            </a:pPr>
            <a:r>
              <a:rPr lang="ko-KR" altLang="en-US" sz="900" dirty="0" smtClean="0"/>
              <a:t>             ^ </a:t>
            </a:r>
            <a:r>
              <a:rPr lang="ko-KR" altLang="en-US" sz="900" dirty="0" err="1" smtClean="0"/>
              <a:t>Pedaling</a:t>
            </a:r>
            <a:endParaRPr lang="ko-KR" altLang="en-US" sz="900" dirty="0" smtClean="0"/>
          </a:p>
          <a:p>
            <a:pPr>
              <a:lnSpc>
                <a:spcPts val="1500"/>
              </a:lnSpc>
            </a:pPr>
            <a:r>
              <a:rPr lang="ko-KR" altLang="en-US" sz="900" dirty="0" smtClean="0"/>
              <a:t>             ^ </a:t>
            </a:r>
            <a:r>
              <a:rPr lang="ko-KR" altLang="en-US" sz="900" dirty="0" err="1" smtClean="0"/>
              <a:t>Trill</a:t>
            </a:r>
            <a:endParaRPr lang="ko-KR" altLang="en-US" sz="900" dirty="0" smtClean="0"/>
          </a:p>
          <a:p>
            <a:pPr>
              <a:lnSpc>
                <a:spcPts val="1500"/>
              </a:lnSpc>
            </a:pPr>
            <a:r>
              <a:rPr lang="ko-KR" altLang="en-US" sz="900" dirty="0" smtClean="0"/>
              <a:t>             ^ </a:t>
            </a:r>
            <a:r>
              <a:rPr lang="ko-KR" altLang="en-US" sz="900" dirty="0" err="1" smtClean="0"/>
              <a:t>Expression</a:t>
            </a:r>
            <a:endParaRPr lang="ko-KR" altLang="en-US" sz="9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143500" y="228544"/>
            <a:ext cx="3429000" cy="18235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900" dirty="0"/>
              <a:t>- 기타 피아노 연주 평가 기준</a:t>
            </a:r>
          </a:p>
          <a:p>
            <a:pPr>
              <a:lnSpc>
                <a:spcPts val="1500"/>
              </a:lnSpc>
            </a:pPr>
            <a:r>
              <a:rPr lang="ko-KR" altLang="en-US" sz="900" dirty="0"/>
              <a:t>             ^ 곡 선택의 중요성</a:t>
            </a:r>
          </a:p>
          <a:p>
            <a:pPr>
              <a:lnSpc>
                <a:spcPts val="1500"/>
              </a:lnSpc>
            </a:pPr>
            <a:r>
              <a:rPr lang="ko-KR" altLang="en-US" sz="900" dirty="0"/>
              <a:t>             ^ 다양한 음색</a:t>
            </a:r>
          </a:p>
          <a:p>
            <a:pPr>
              <a:lnSpc>
                <a:spcPts val="1500"/>
              </a:lnSpc>
            </a:pPr>
            <a:r>
              <a:rPr lang="ko-KR" altLang="en-US" sz="900" dirty="0"/>
              <a:t>             ^ 리듬 감각</a:t>
            </a:r>
          </a:p>
          <a:p>
            <a:pPr>
              <a:lnSpc>
                <a:spcPts val="1500"/>
              </a:lnSpc>
            </a:pPr>
            <a:r>
              <a:rPr lang="ko-KR" altLang="en-US" sz="900" dirty="0"/>
              <a:t>             ^ 테크닉의 완성도</a:t>
            </a:r>
          </a:p>
          <a:p>
            <a:pPr>
              <a:lnSpc>
                <a:spcPts val="1500"/>
              </a:lnSpc>
            </a:pPr>
            <a:r>
              <a:rPr lang="ko-KR" altLang="en-US" sz="900" dirty="0"/>
              <a:t>             ^ 균형 있는 양손 소리</a:t>
            </a:r>
          </a:p>
          <a:p>
            <a:pPr>
              <a:lnSpc>
                <a:spcPts val="1500"/>
              </a:lnSpc>
            </a:pPr>
            <a:r>
              <a:rPr lang="ko-KR" altLang="en-US" sz="900" dirty="0"/>
              <a:t>             ^ 능숙한 페달 처리</a:t>
            </a:r>
          </a:p>
          <a:p>
            <a:pPr>
              <a:lnSpc>
                <a:spcPts val="1500"/>
              </a:lnSpc>
            </a:pPr>
            <a:r>
              <a:rPr lang="ko-KR" altLang="en-US" sz="900" dirty="0"/>
              <a:t>             ^ 연주의 </a:t>
            </a:r>
            <a:r>
              <a:rPr lang="ko-KR" altLang="en-US" sz="900" dirty="0" err="1"/>
              <a:t>전달력</a:t>
            </a:r>
            <a:r>
              <a:rPr lang="ko-KR" altLang="en-US" sz="900" dirty="0"/>
              <a:t> / 표현력</a:t>
            </a:r>
          </a:p>
          <a:p>
            <a:pPr>
              <a:lnSpc>
                <a:spcPts val="1500"/>
              </a:lnSpc>
            </a:pPr>
            <a:r>
              <a:rPr lang="ko-KR" altLang="en-US" sz="900" dirty="0"/>
              <a:t>             ^ 청중과의 소통</a:t>
            </a:r>
          </a:p>
        </p:txBody>
      </p:sp>
    </p:spTree>
    <p:extLst>
      <p:ext uri="{BB962C8B-B14F-4D97-AF65-F5344CB8AC3E}">
        <p14:creationId xmlns:p14="http://schemas.microsoft.com/office/powerpoint/2010/main" val="315409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5100" y="181789"/>
            <a:ext cx="6540500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2886" lvl="2" indent="-228600">
              <a:lnSpc>
                <a:spcPts val="1500"/>
              </a:lnSpc>
              <a:buFont typeface="+mj-ea"/>
              <a:buAutoNum type="circleNumDbPlain" startAt="3"/>
            </a:pPr>
            <a:r>
              <a:rPr lang="ko-KR" altLang="en-US" sz="1000" dirty="0"/>
              <a:t>수식적</a:t>
            </a:r>
            <a:r>
              <a:rPr lang="en-US" altLang="ko-KR" sz="1000" dirty="0"/>
              <a:t>, </a:t>
            </a:r>
            <a:r>
              <a:rPr lang="ko-KR" altLang="en-US" sz="1000"/>
              <a:t>정량화 평가 </a:t>
            </a:r>
            <a:r>
              <a:rPr lang="en-US" altLang="ko-KR" sz="1000" dirty="0"/>
              <a:t>VS </a:t>
            </a:r>
            <a:r>
              <a:rPr lang="ko-KR" altLang="en-US" sz="1000"/>
              <a:t>상대적 평가 기준에 따른 알고리즘 </a:t>
            </a:r>
            <a:r>
              <a:rPr lang="en-US" altLang="ko-KR" sz="1000" dirty="0"/>
              <a:t>( </a:t>
            </a:r>
            <a:r>
              <a:rPr lang="ko-KR" altLang="en-US" sz="1000"/>
              <a:t>모델 설계 </a:t>
            </a:r>
            <a:r>
              <a:rPr lang="en-US" altLang="ko-KR" sz="1000" dirty="0"/>
              <a:t>)</a:t>
            </a:r>
          </a:p>
          <a:p>
            <a:pPr marL="1340073" lvl="3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(1). </a:t>
            </a:r>
            <a:r>
              <a:rPr lang="ko-KR" altLang="en-US" sz="1000"/>
              <a:t>수식적</a:t>
            </a:r>
            <a:r>
              <a:rPr lang="en-US" altLang="ko-KR" sz="1000" dirty="0"/>
              <a:t>, </a:t>
            </a:r>
            <a:r>
              <a:rPr lang="ko-KR" altLang="en-US" sz="1000"/>
              <a:t>정량화 평가 기준 </a:t>
            </a:r>
            <a:r>
              <a:rPr lang="en-US" altLang="ko-KR" sz="1000"/>
              <a:t>: target data ( </a:t>
            </a:r>
            <a:r>
              <a:rPr lang="ko-KR" altLang="en-US" sz="1000"/>
              <a:t>정답 데이터 </a:t>
            </a:r>
            <a:r>
              <a:rPr lang="en-US" altLang="ko-KR" sz="1000"/>
              <a:t>) </a:t>
            </a:r>
            <a:r>
              <a:rPr lang="ko-KR" altLang="en-US" sz="1000"/>
              <a:t>와</a:t>
            </a:r>
            <a:r>
              <a:rPr lang="en-US" altLang="ko-KR" sz="1000"/>
              <a:t> test ( input ) </a:t>
            </a:r>
            <a:r>
              <a:rPr lang="ko-KR" altLang="en-US" sz="1000"/>
              <a:t>데이터를 비교</a:t>
            </a:r>
            <a:endParaRPr lang="en-US" altLang="ko-KR" sz="1000"/>
          </a:p>
          <a:p>
            <a:pPr marL="1340073" lvl="3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(2). </a:t>
            </a:r>
            <a:r>
              <a:rPr lang="ko-KR" altLang="en-US" sz="1000"/>
              <a:t>상대적 평가 기준은 기존 </a:t>
            </a:r>
            <a:r>
              <a:rPr lang="en-US" altLang="ko-KR" sz="1000"/>
              <a:t>train </a:t>
            </a:r>
            <a:r>
              <a:rPr lang="ko-KR" altLang="en-US" sz="1000"/>
              <a:t>데이터의 연주 평가를 바탕으로 </a:t>
            </a:r>
            <a:r>
              <a:rPr lang="ko-KR" altLang="en-US" sz="1000" b="1"/>
              <a:t>딥러닝 모델</a:t>
            </a:r>
            <a:r>
              <a:rPr lang="ko-KR" altLang="en-US" sz="1000"/>
              <a:t>을 학습시켜 </a:t>
            </a:r>
            <a:r>
              <a:rPr lang="en-US" altLang="ko-KR" sz="1000"/>
              <a:t>test </a:t>
            </a:r>
            <a:r>
              <a:rPr lang="ko-KR" altLang="en-US" sz="1000"/>
              <a:t>데이터의 연주 평가를 예측하는 방향으로 알고리즘을 설계해야 할 것 같음</a:t>
            </a:r>
            <a:endParaRPr lang="en-US" altLang="ko-KR" sz="1000"/>
          </a:p>
          <a:p>
            <a:pPr marL="1340073" lvl="3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111473" lvl="3">
              <a:lnSpc>
                <a:spcPts val="1500"/>
              </a:lnSpc>
            </a:pPr>
            <a:endParaRPr lang="en-US" altLang="ko-KR" sz="1000" dirty="0"/>
          </a:p>
          <a:p>
            <a:pPr marL="1111473" lvl="3">
              <a:lnSpc>
                <a:spcPts val="1500"/>
              </a:lnSpc>
            </a:pPr>
            <a:endParaRPr lang="en-US" altLang="ko-KR" sz="1000" dirty="0"/>
          </a:p>
          <a:p>
            <a:pPr marL="1111473" lvl="3">
              <a:lnSpc>
                <a:spcPts val="1500"/>
              </a:lnSpc>
            </a:pPr>
            <a:endParaRPr lang="en-US" altLang="ko-KR" sz="1000" dirty="0"/>
          </a:p>
          <a:p>
            <a:pPr marL="1111473" lvl="3">
              <a:lnSpc>
                <a:spcPts val="1500"/>
              </a:lnSpc>
            </a:pPr>
            <a:endParaRPr lang="en-US" altLang="ko-KR" sz="1000" dirty="0"/>
          </a:p>
          <a:p>
            <a:pPr marL="1111473" lvl="3">
              <a:lnSpc>
                <a:spcPts val="1500"/>
              </a:lnSpc>
            </a:pPr>
            <a:endParaRPr lang="en-US" altLang="ko-KR" sz="1000" dirty="0"/>
          </a:p>
          <a:p>
            <a:pPr marL="1111473" lvl="3">
              <a:lnSpc>
                <a:spcPts val="1500"/>
              </a:lnSpc>
            </a:pPr>
            <a:endParaRPr lang="en-US" altLang="ko-KR" sz="1000" dirty="0"/>
          </a:p>
          <a:p>
            <a:pPr marL="1111473" lvl="3">
              <a:lnSpc>
                <a:spcPts val="1500"/>
              </a:lnSpc>
            </a:pPr>
            <a:endParaRPr lang="en-US" altLang="ko-KR" sz="1000" dirty="0"/>
          </a:p>
          <a:p>
            <a:pPr marL="1111473" lvl="3">
              <a:lnSpc>
                <a:spcPts val="1500"/>
              </a:lnSpc>
            </a:pPr>
            <a:endParaRPr lang="en-US" altLang="ko-KR" sz="1000" dirty="0"/>
          </a:p>
          <a:p>
            <a:pPr marL="1111473" lvl="3">
              <a:lnSpc>
                <a:spcPts val="1500"/>
              </a:lnSpc>
            </a:pPr>
            <a:endParaRPr lang="en-US" altLang="ko-KR" sz="1000" dirty="0"/>
          </a:p>
          <a:p>
            <a:pPr marL="1111473" lvl="3">
              <a:lnSpc>
                <a:spcPts val="1500"/>
              </a:lnSpc>
            </a:pPr>
            <a:endParaRPr lang="en-US" altLang="ko-KR" sz="1000" dirty="0"/>
          </a:p>
          <a:p>
            <a:pPr marL="1111473" lvl="3">
              <a:lnSpc>
                <a:spcPts val="1500"/>
              </a:lnSpc>
            </a:pPr>
            <a:endParaRPr lang="en-US" altLang="ko-KR" sz="1000" dirty="0"/>
          </a:p>
          <a:p>
            <a:pPr marL="1111473" lvl="3">
              <a:lnSpc>
                <a:spcPts val="1500"/>
              </a:lnSpc>
            </a:pPr>
            <a:endParaRPr lang="en-US" altLang="ko-KR" sz="1000" dirty="0"/>
          </a:p>
          <a:p>
            <a:pPr marL="882886" lvl="2" indent="-228600">
              <a:lnSpc>
                <a:spcPts val="1500"/>
              </a:lnSpc>
              <a:buFont typeface="+mj-ea"/>
              <a:buAutoNum type="circleNumDbPlain" startAt="3"/>
            </a:pPr>
            <a:r>
              <a:rPr lang="en-US" altLang="ko-KR" sz="1000" dirty="0"/>
              <a:t>1</a:t>
            </a:r>
            <a:r>
              <a:rPr lang="ko-KR" altLang="en-US" sz="1000"/>
              <a:t>차 개발 </a:t>
            </a:r>
            <a:r>
              <a:rPr lang="en-US" altLang="ko-KR" sz="1000"/>
              <a:t>( </a:t>
            </a:r>
            <a:r>
              <a:rPr lang="ko-KR" altLang="en-US" sz="1000" b="1"/>
              <a:t>공식 가능한 평가 기준 </a:t>
            </a:r>
            <a:r>
              <a:rPr lang="en-US" altLang="ko-KR" sz="1000"/>
              <a:t>)</a:t>
            </a:r>
          </a:p>
          <a:p>
            <a:pPr marL="1282923" lvl="3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1</a:t>
            </a:r>
            <a:r>
              <a:rPr lang="ko-KR" altLang="en-US" sz="1000"/>
              <a:t>차 개발 목표로</a:t>
            </a:r>
            <a:r>
              <a:rPr lang="en-US" altLang="ko-KR" sz="1000"/>
              <a:t>, </a:t>
            </a:r>
            <a:r>
              <a:rPr lang="ko-KR" altLang="en-US" sz="1000"/>
              <a:t>공식 가능한 평가 기준을 위한 데이터 추출 알고리즘 </a:t>
            </a:r>
            <a:r>
              <a:rPr lang="ko-KR" altLang="en-US" sz="1000" smtClean="0"/>
              <a:t>설계</a:t>
            </a:r>
            <a:endParaRPr lang="en-US" altLang="ko-KR" sz="1000" smtClean="0"/>
          </a:p>
          <a:p>
            <a:pPr marL="1111473" lvl="3">
              <a:lnSpc>
                <a:spcPts val="1500"/>
              </a:lnSpc>
            </a:pPr>
            <a:endParaRPr lang="en-US" altLang="ko-KR" sz="1000" dirty="0"/>
          </a:p>
          <a:p>
            <a:pPr marL="425700" lvl="1" indent="-228600">
              <a:lnSpc>
                <a:spcPts val="1500"/>
              </a:lnSpc>
              <a:buFont typeface="+mj-lt"/>
              <a:buAutoNum type="alphaLcPeriod" startAt="2"/>
            </a:pPr>
            <a:r>
              <a:rPr lang="ko-KR" altLang="en-US" sz="1000" b="1"/>
              <a:t>공식 가능한 평가 기준 </a:t>
            </a:r>
            <a:r>
              <a:rPr lang="en-US" altLang="ko-KR" sz="1000"/>
              <a:t>(</a:t>
            </a:r>
            <a:r>
              <a:rPr lang="ko-KR" altLang="en-US" sz="1000"/>
              <a:t> 세우기 </a:t>
            </a:r>
            <a:r>
              <a:rPr lang="en-US" altLang="ko-KR" sz="1000"/>
              <a:t>)</a:t>
            </a:r>
            <a:endParaRPr lang="en-US" altLang="ko-KR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77" y="1024817"/>
            <a:ext cx="4201223" cy="23806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50680"/>
          <a:stretch/>
        </p:blipFill>
        <p:spPr>
          <a:xfrm>
            <a:off x="942277" y="4718229"/>
            <a:ext cx="2524823" cy="3205426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V="1">
            <a:off x="3467100" y="4952999"/>
            <a:ext cx="304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74413" y="4392848"/>
            <a:ext cx="1860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평가 기준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57288" y="4392848"/>
            <a:ext cx="1860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추출 데이터</a:t>
            </a:r>
            <a:endParaRPr lang="ko-KR" alt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57287" y="4829889"/>
            <a:ext cx="2339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Note on / Note off </a:t>
            </a:r>
            <a:r>
              <a:rPr lang="ko-KR" altLang="en-US" sz="1000" smtClean="0"/>
              <a:t>여부</a:t>
            </a:r>
            <a:r>
              <a:rPr lang="en-US" altLang="ko-KR" sz="1000" smtClean="0"/>
              <a:t>, note ( pitch )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957288" y="5160604"/>
            <a:ext cx="1860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Velocity ( </a:t>
            </a:r>
            <a:r>
              <a:rPr lang="ko-KR" altLang="en-US" sz="1000" smtClean="0"/>
              <a:t>음의 세기 </a:t>
            </a:r>
            <a:r>
              <a:rPr lang="en-US" altLang="ko-KR" sz="1000" smtClean="0"/>
              <a:t>)</a:t>
            </a:r>
            <a:endParaRPr lang="ko-KR" altLang="en-US" sz="1000" dirty="0"/>
          </a:p>
        </p:txBody>
      </p:sp>
      <p:sp>
        <p:nvSpPr>
          <p:cNvPr id="21" name="오른쪽 중괄호 20"/>
          <p:cNvSpPr/>
          <p:nvPr/>
        </p:nvSpPr>
        <p:spPr>
          <a:xfrm>
            <a:off x="3467100" y="5097620"/>
            <a:ext cx="304800" cy="372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/>
          <p:cNvSpPr/>
          <p:nvPr/>
        </p:nvSpPr>
        <p:spPr>
          <a:xfrm>
            <a:off x="3467100" y="5614430"/>
            <a:ext cx="304800" cy="372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957288" y="5611055"/>
            <a:ext cx="1860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Tempo, bpm</a:t>
            </a:r>
            <a:endParaRPr lang="ko-KR" altLang="en-US" sz="1000" dirty="0"/>
          </a:p>
        </p:txBody>
      </p:sp>
      <p:sp>
        <p:nvSpPr>
          <p:cNvPr id="27" name="오른쪽 중괄호 26"/>
          <p:cNvSpPr/>
          <p:nvPr/>
        </p:nvSpPr>
        <p:spPr>
          <a:xfrm>
            <a:off x="3494552" y="6396852"/>
            <a:ext cx="304800" cy="372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461805" y="6466070"/>
            <a:ext cx="8515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note ( pitch )</a:t>
            </a:r>
            <a:endParaRPr lang="ko-KR" altLang="en-US" sz="100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3494552" y="7333791"/>
            <a:ext cx="304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3435350" y="6199001"/>
            <a:ext cx="304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57286" y="6105182"/>
            <a:ext cx="2339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Control </a:t>
            </a:r>
            <a:r>
              <a:rPr lang="ko-KR" altLang="en-US" sz="1000" smtClean="0"/>
              <a:t>데이터 </a:t>
            </a:r>
            <a:r>
              <a:rPr lang="en-US" altLang="ko-KR" sz="1000" smtClean="0"/>
              <a:t>: pan, main_vol, depth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4461804" y="7198318"/>
            <a:ext cx="8851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Pedal </a:t>
            </a:r>
            <a:r>
              <a:rPr lang="ko-KR" altLang="en-US" sz="1000" smtClean="0"/>
              <a:t>데이터</a:t>
            </a:r>
            <a:endParaRPr lang="ko-KR" altLang="en-US" sz="1000"/>
          </a:p>
        </p:txBody>
      </p:sp>
      <p:sp>
        <p:nvSpPr>
          <p:cNvPr id="33" name="직사각형 32"/>
          <p:cNvSpPr/>
          <p:nvPr/>
        </p:nvSpPr>
        <p:spPr>
          <a:xfrm>
            <a:off x="165100" y="8171561"/>
            <a:ext cx="66929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2886" lvl="2" indent="-228600">
              <a:lnSpc>
                <a:spcPts val="1500"/>
              </a:lnSpc>
              <a:buFont typeface="+mj-ea"/>
              <a:buAutoNum type="circleNumDbPlain"/>
            </a:pPr>
            <a:r>
              <a:rPr lang="ko-KR" altLang="en-US" sz="1000" dirty="0" smtClean="0"/>
              <a:t>평가 기준</a:t>
            </a:r>
            <a:endParaRPr lang="en-US" altLang="ko-KR" sz="1000" dirty="0" smtClean="0"/>
          </a:p>
          <a:p>
            <a:pPr marL="1340073" lvl="3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우리 논문에서 사용할 공식 가능한 평가 기준으로는 총 </a:t>
            </a:r>
            <a:r>
              <a:rPr lang="en-US" altLang="ko-KR" sz="1000" dirty="0" smtClean="0"/>
              <a:t>12</a:t>
            </a:r>
            <a:r>
              <a:rPr lang="ko-KR" altLang="en-US" sz="1000" smtClean="0"/>
              <a:t>가지의 평가 기준을 세웠고 </a:t>
            </a:r>
            <a:endParaRPr lang="en-US" altLang="ko-KR" sz="1000" dirty="0" smtClean="0"/>
          </a:p>
          <a:p>
            <a:pPr marL="1111473" lvl="3">
              <a:lnSpc>
                <a:spcPts val="15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( </a:t>
            </a:r>
            <a:r>
              <a:rPr lang="ko-KR" altLang="en-US" sz="1000" smtClean="0"/>
              <a:t>영민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민서님께서 최종 평가 기준 세움</a:t>
            </a:r>
            <a:r>
              <a:rPr lang="en-US" altLang="ko-KR" sz="1000" dirty="0" smtClean="0"/>
              <a:t>( 12</a:t>
            </a:r>
            <a:r>
              <a:rPr lang="ko-KR" altLang="en-US" sz="1000" smtClean="0"/>
              <a:t>가지 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)</a:t>
            </a:r>
          </a:p>
          <a:p>
            <a:pPr marL="1340073" lvl="3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이러한 기준을 바탕으로 피아노 연주 </a:t>
            </a:r>
            <a:r>
              <a:rPr lang="en-US" altLang="ko-KR" sz="1000" dirty="0" smtClean="0"/>
              <a:t>performance </a:t>
            </a:r>
            <a:r>
              <a:rPr lang="ko-KR" altLang="en-US" sz="1000" smtClean="0"/>
              <a:t>를 측정하기 위해서는 피아노 연주 데이터로부터 </a:t>
            </a:r>
            <a:r>
              <a:rPr lang="en-US" altLang="ko-KR" sz="1000" b="1" dirty="0" smtClean="0"/>
              <a:t>“note on//off </a:t>
            </a:r>
            <a:r>
              <a:rPr lang="ko-KR" altLang="en-US" sz="1000" b="1" smtClean="0"/>
              <a:t>유무</a:t>
            </a:r>
            <a:r>
              <a:rPr lang="en-US" altLang="ko-KR" sz="1000" b="1" dirty="0" smtClean="0"/>
              <a:t>, note (pitch), velocity ( </a:t>
            </a:r>
            <a:r>
              <a:rPr lang="ko-KR" altLang="en-US" sz="1000" b="1" smtClean="0"/>
              <a:t>음의 세기 </a:t>
            </a:r>
            <a:r>
              <a:rPr lang="en-US" altLang="ko-KR" sz="1000" b="1" dirty="0" smtClean="0"/>
              <a:t>), control </a:t>
            </a:r>
            <a:r>
              <a:rPr lang="ko-KR" altLang="en-US" sz="1000" b="1" smtClean="0"/>
              <a:t>데이터</a:t>
            </a:r>
            <a:r>
              <a:rPr lang="en-US" altLang="ko-KR" sz="1000" b="1" dirty="0" smtClean="0"/>
              <a:t> ( </a:t>
            </a:r>
            <a:r>
              <a:rPr lang="ko-KR" altLang="en-US" sz="1000" b="1" smtClean="0"/>
              <a:t>연주의 특징 </a:t>
            </a:r>
            <a:r>
              <a:rPr lang="en-US" altLang="ko-KR" sz="1000" b="1" dirty="0" smtClean="0"/>
              <a:t>), </a:t>
            </a:r>
            <a:r>
              <a:rPr lang="en-US" altLang="ko-KR" sz="1000" b="1" smtClean="0"/>
              <a:t>pedal </a:t>
            </a:r>
            <a:r>
              <a:rPr lang="ko-KR" altLang="en-US" sz="1000" b="1" smtClean="0"/>
              <a:t>데이터</a:t>
            </a:r>
            <a:r>
              <a:rPr lang="en-US" altLang="ko-KR" sz="1000" b="1" smtClean="0"/>
              <a:t>”</a:t>
            </a:r>
            <a:r>
              <a:rPr lang="ko-KR" altLang="en-US" sz="1000" smtClean="0"/>
              <a:t>가 필요하다</a:t>
            </a:r>
            <a:r>
              <a:rPr lang="en-US" altLang="ko-KR" sz="1000" dirty="0" smtClean="0"/>
              <a:t> 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9362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439" y="469664"/>
            <a:ext cx="2520000" cy="36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6439" y="442210"/>
            <a:ext cx="2520000" cy="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6439" y="182904"/>
            <a:ext cx="216000" cy="2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380" y="165813"/>
            <a:ext cx="186701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100" dirty="0" smtClean="0"/>
              <a:t>특징 추출 알고리즘 </a:t>
            </a:r>
            <a:r>
              <a:rPr lang="en-US" altLang="ko-KR" sz="1100" dirty="0" smtClean="0"/>
              <a:t>( </a:t>
            </a:r>
            <a:r>
              <a:rPr lang="ko-KR" altLang="en-US" sz="1100" dirty="0" smtClean="0"/>
              <a:t>개발 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66439" y="660400"/>
            <a:ext cx="7034461" cy="7979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ts val="1500"/>
              </a:lnSpc>
              <a:buFont typeface="+mj-lt"/>
              <a:buAutoNum type="arabicPeriod"/>
            </a:pPr>
            <a:r>
              <a:rPr lang="en-US" altLang="ko-KR" sz="1000" dirty="0" smtClean="0"/>
              <a:t>Input </a:t>
            </a:r>
            <a:r>
              <a:rPr lang="ko-KR" altLang="en-US" sz="1000" dirty="0" smtClean="0"/>
              <a:t>데이터</a:t>
            </a:r>
            <a:endParaRPr lang="en-US" altLang="ko-KR" sz="1000" dirty="0" smtClean="0"/>
          </a:p>
          <a:p>
            <a:pPr marL="685787" lvl="1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Midi </a:t>
            </a:r>
            <a:r>
              <a:rPr lang="ko-KR" altLang="en-US" sz="1000" dirty="0" smtClean="0"/>
              <a:t>데이터 </a:t>
            </a:r>
            <a:r>
              <a:rPr lang="en-US" altLang="ko-KR" sz="1000" dirty="0" smtClean="0"/>
              <a:t>( Musical Instrument Digital Interface )</a:t>
            </a:r>
          </a:p>
          <a:p>
            <a:pPr marL="685787" lvl="1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Midi </a:t>
            </a:r>
            <a:r>
              <a:rPr lang="ko-KR" altLang="en-US" sz="1000" dirty="0" smtClean="0"/>
              <a:t>데이터가 무엇인지 </a:t>
            </a:r>
            <a:r>
              <a:rPr lang="en-US" altLang="ko-KR" sz="1000" dirty="0" smtClean="0"/>
              <a:t>/ </a:t>
            </a:r>
            <a:r>
              <a:rPr lang="en-US" altLang="ko-KR" sz="1000" dirty="0" err="1" smtClean="0"/>
              <a:t>cubase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를 통해서 어떻게 데이터를 추출하는지 </a:t>
            </a:r>
            <a:endParaRPr lang="en-US" altLang="ko-KR" sz="1000" dirty="0" smtClean="0"/>
          </a:p>
          <a:p>
            <a:pPr lvl="1">
              <a:lnSpc>
                <a:spcPts val="15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( </a:t>
            </a:r>
            <a:r>
              <a:rPr lang="ko-KR" altLang="en-US" sz="1000" dirty="0" smtClean="0"/>
              <a:t>민서님께서 내용 보충 </a:t>
            </a:r>
            <a:r>
              <a:rPr lang="en-US" altLang="ko-KR" sz="1000" dirty="0" smtClean="0"/>
              <a:t>)</a:t>
            </a:r>
          </a:p>
          <a:p>
            <a:pPr lvl="1">
              <a:lnSpc>
                <a:spcPts val="1500"/>
              </a:lnSpc>
            </a:pPr>
            <a:endParaRPr lang="en-US" altLang="ko-KR" sz="1000" dirty="0"/>
          </a:p>
          <a:p>
            <a:pPr lvl="1">
              <a:lnSpc>
                <a:spcPts val="1500"/>
              </a:lnSpc>
            </a:pPr>
            <a:endParaRPr lang="en-US" altLang="ko-KR" sz="1000" dirty="0" smtClean="0"/>
          </a:p>
          <a:p>
            <a:pPr lvl="1">
              <a:lnSpc>
                <a:spcPts val="1500"/>
              </a:lnSpc>
            </a:pPr>
            <a:endParaRPr lang="en-US" altLang="ko-KR" sz="1000" dirty="0"/>
          </a:p>
          <a:p>
            <a:pPr lvl="1">
              <a:lnSpc>
                <a:spcPts val="1500"/>
              </a:lnSpc>
            </a:pPr>
            <a:endParaRPr lang="en-US" altLang="ko-KR" sz="1000" dirty="0" smtClean="0"/>
          </a:p>
          <a:p>
            <a:pPr lvl="1">
              <a:lnSpc>
                <a:spcPts val="1500"/>
              </a:lnSpc>
            </a:pPr>
            <a:endParaRPr lang="en-US" altLang="ko-KR" sz="1000" dirty="0"/>
          </a:p>
          <a:p>
            <a:pPr lvl="1">
              <a:lnSpc>
                <a:spcPts val="1500"/>
              </a:lnSpc>
            </a:pPr>
            <a:endParaRPr lang="en-US" altLang="ko-KR" sz="1000" dirty="0" smtClean="0"/>
          </a:p>
          <a:p>
            <a:pPr lvl="1">
              <a:lnSpc>
                <a:spcPts val="1500"/>
              </a:lnSpc>
            </a:pPr>
            <a:endParaRPr lang="en-US" altLang="ko-KR" sz="1000" dirty="0" smtClean="0"/>
          </a:p>
          <a:p>
            <a:pPr marL="228600" indent="-228600">
              <a:lnSpc>
                <a:spcPts val="1500"/>
              </a:lnSpc>
              <a:buFont typeface="+mj-lt"/>
              <a:buAutoNum type="arabicPeriod"/>
            </a:pPr>
            <a:r>
              <a:rPr lang="ko-KR" altLang="en-US" sz="1000" dirty="0" smtClean="0"/>
              <a:t>데이터 추출 라이브러리</a:t>
            </a:r>
            <a:endParaRPr lang="en-US" altLang="ko-KR" sz="1000" dirty="0" smtClean="0"/>
          </a:p>
          <a:p>
            <a:pPr marL="685787" lvl="1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Midi </a:t>
            </a:r>
            <a:r>
              <a:rPr lang="ko-KR" altLang="en-US" sz="1000" b="1" dirty="0" smtClean="0"/>
              <a:t>데이터 분석 라이브러리</a:t>
            </a:r>
            <a:endParaRPr lang="en-US" altLang="ko-KR" sz="1000" b="1" dirty="0" smtClean="0"/>
          </a:p>
          <a:p>
            <a:pPr marL="1142973" lvl="2" indent="-228600">
              <a:lnSpc>
                <a:spcPts val="15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/>
              <a:t>Mido 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Music21 </a:t>
            </a:r>
            <a:r>
              <a:rPr lang="ko-KR" altLang="en-US" sz="1000" dirty="0" smtClean="0"/>
              <a:t>모두 음악과 관련된 작업을 수행하는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라이브러리</a:t>
            </a:r>
            <a:endParaRPr lang="en-US" altLang="ko-KR" sz="1000" dirty="0" smtClean="0"/>
          </a:p>
          <a:p>
            <a:pPr marL="1142973" lvl="2" indent="-228600">
              <a:lnSpc>
                <a:spcPts val="1500"/>
              </a:lnSpc>
              <a:buFont typeface="+mj-ea"/>
              <a:buAutoNum type="circleNumDbPlain"/>
            </a:pPr>
            <a:r>
              <a:rPr lang="en-US" altLang="ko-KR" sz="1000" dirty="0" smtClean="0"/>
              <a:t>Mido </a:t>
            </a:r>
            <a:r>
              <a:rPr lang="ko-KR" altLang="en-US" sz="1000" dirty="0" smtClean="0"/>
              <a:t>라이브러리</a:t>
            </a:r>
            <a:endParaRPr lang="en-US" altLang="ko-KR" sz="1000" dirty="0" smtClean="0"/>
          </a:p>
          <a:p>
            <a:pPr marL="1600160" lvl="3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MIDI </a:t>
            </a:r>
            <a:r>
              <a:rPr lang="ko-KR" altLang="en-US" sz="1000" dirty="0" smtClean="0"/>
              <a:t>파일을 </a:t>
            </a:r>
            <a:r>
              <a:rPr lang="ko-KR" altLang="en-US" sz="1000" dirty="0" err="1" smtClean="0"/>
              <a:t>입출력할</a:t>
            </a:r>
            <a:r>
              <a:rPr lang="ko-KR" altLang="en-US" sz="1000" dirty="0" smtClean="0"/>
              <a:t> 수 있는 패키지</a:t>
            </a:r>
            <a:endParaRPr lang="en-US" altLang="ko-KR" sz="1000" dirty="0" smtClean="0"/>
          </a:p>
          <a:p>
            <a:pPr marL="1600160" lvl="3" indent="-22860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 smtClean="0"/>
              <a:t>장점</a:t>
            </a:r>
            <a:r>
              <a:rPr lang="en-US" altLang="ko-KR" sz="1000" dirty="0" smtClean="0"/>
              <a:t>) Music21 </a:t>
            </a:r>
            <a:r>
              <a:rPr lang="ko-KR" altLang="en-US" sz="1000" dirty="0" smtClean="0"/>
              <a:t>에 비해 사용하기에 초보자들에게 보다 쉽다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1600160" lvl="3" indent="-22860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 smtClean="0"/>
              <a:t>단점</a:t>
            </a:r>
            <a:r>
              <a:rPr lang="en-US" altLang="ko-KR" sz="1000" dirty="0" smtClean="0"/>
              <a:t>). Midi</a:t>
            </a:r>
            <a:r>
              <a:rPr lang="ko-KR" altLang="en-US" sz="1000" dirty="0" smtClean="0"/>
              <a:t> 데이터만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지원한다</a:t>
            </a:r>
            <a:endParaRPr lang="en-US" altLang="ko-KR" sz="1000" dirty="0" smtClean="0"/>
          </a:p>
          <a:p>
            <a:pPr marL="1142973" lvl="2" indent="-228600">
              <a:lnSpc>
                <a:spcPts val="1500"/>
              </a:lnSpc>
              <a:buFont typeface="+mj-ea"/>
              <a:buAutoNum type="circleNumDbPlain"/>
            </a:pPr>
            <a:r>
              <a:rPr lang="en-US" altLang="ko-KR" sz="1000" dirty="0" smtClean="0"/>
              <a:t>Music21</a:t>
            </a:r>
          </a:p>
          <a:p>
            <a:pPr marL="1600160" lvl="3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음악 이론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분석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악보 생성 등의 작업을 수행하는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라이브러리</a:t>
            </a:r>
            <a:endParaRPr lang="en-US" altLang="ko-KR" sz="1000" dirty="0" smtClean="0"/>
          </a:p>
          <a:p>
            <a:pPr marL="1600160" lvl="3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음악적인 요들을 분석하고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악보로 </a:t>
            </a:r>
            <a:r>
              <a:rPr lang="ko-KR" altLang="en-US" sz="1000" dirty="0" err="1" smtClean="0"/>
              <a:t>표현하며작곡</a:t>
            </a:r>
            <a:r>
              <a:rPr lang="ko-KR" altLang="en-US" sz="1000" dirty="0" smtClean="0"/>
              <a:t> 및 연구에 활용</a:t>
            </a:r>
            <a:endParaRPr lang="en-US" altLang="ko-KR" sz="1000" dirty="0" smtClean="0"/>
          </a:p>
          <a:p>
            <a:pPr marL="1600160" lvl="3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MIDI </a:t>
            </a:r>
            <a:r>
              <a:rPr lang="ko-KR" altLang="en-US" sz="1000" dirty="0" smtClean="0"/>
              <a:t>파일 뿐만 아니라 다양한 형식의 음악 데이터를 지원</a:t>
            </a:r>
            <a:endParaRPr lang="en-US" altLang="ko-KR" sz="1000" dirty="0" smtClean="0"/>
          </a:p>
          <a:p>
            <a:pPr marL="1600160" lvl="3" indent="-22860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 smtClean="0"/>
              <a:t>장점</a:t>
            </a:r>
            <a:r>
              <a:rPr lang="en-US" altLang="ko-KR" sz="1000" dirty="0" smtClean="0"/>
              <a:t>) MIDO </a:t>
            </a:r>
            <a:r>
              <a:rPr lang="ko-KR" altLang="en-US" sz="1000" dirty="0" smtClean="0"/>
              <a:t>라이브러리에 비해 추출할 수 있는 음악적인 요소들이 방대하다</a:t>
            </a:r>
            <a:endParaRPr lang="en-US" altLang="ko-KR" sz="1000" dirty="0" smtClean="0"/>
          </a:p>
          <a:p>
            <a:pPr marL="1600160" lvl="3" indent="-22860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 smtClean="0"/>
              <a:t>단점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음악을 잘 모르는 초보자들이 이해하기에 어렵다</a:t>
            </a:r>
            <a:endParaRPr lang="en-US" altLang="ko-KR" sz="1000" dirty="0"/>
          </a:p>
          <a:p>
            <a:pPr marL="1085823" lvl="2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우리 </a:t>
            </a:r>
            <a:r>
              <a:rPr lang="ko-KR" altLang="en-US" sz="1000" b="1" dirty="0" smtClean="0"/>
              <a:t>논문에서는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MIDO </a:t>
            </a:r>
            <a:r>
              <a:rPr lang="ko-KR" altLang="en-US" sz="1000" b="1" dirty="0" smtClean="0"/>
              <a:t>라이브러리를 </a:t>
            </a:r>
            <a:r>
              <a:rPr lang="ko-KR" altLang="en-US" sz="1000" dirty="0" smtClean="0"/>
              <a:t>사용하여 개발을 진행</a:t>
            </a:r>
            <a:endParaRPr lang="en-US" altLang="ko-KR" sz="1000" dirty="0"/>
          </a:p>
          <a:p>
            <a:pPr marL="1260000" lvl="2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(1). Mido </a:t>
            </a:r>
            <a:r>
              <a:rPr lang="ko-KR" altLang="en-US" sz="1000" dirty="0" smtClean="0"/>
              <a:t>라이브러리는 음악적 지식이 전무한 개발자들도 </a:t>
            </a:r>
            <a:r>
              <a:rPr lang="en-US" altLang="ko-KR" sz="1000" dirty="0" smtClean="0"/>
              <a:t>MIDI </a:t>
            </a:r>
            <a:r>
              <a:rPr lang="ko-KR" altLang="en-US" sz="1000" dirty="0" smtClean="0"/>
              <a:t>파일을 분석하기에 유용하다</a:t>
            </a:r>
            <a:endParaRPr lang="en-US" altLang="ko-KR" sz="1000" dirty="0" smtClean="0"/>
          </a:p>
          <a:p>
            <a:pPr marL="1260000" lvl="2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(2). Mido </a:t>
            </a:r>
            <a:r>
              <a:rPr lang="ko-KR" altLang="en-US" sz="1000" dirty="0" smtClean="0"/>
              <a:t>라이브러리는 </a:t>
            </a:r>
            <a:r>
              <a:rPr lang="en-US" altLang="ko-KR" sz="1000" dirty="0" smtClean="0"/>
              <a:t>Music21</a:t>
            </a:r>
            <a:r>
              <a:rPr lang="ko-KR" altLang="en-US" sz="1000" dirty="0" smtClean="0"/>
              <a:t>에 비해 추출할 수 있는 음악적 요소가 적음에도 불구하고 </a:t>
            </a:r>
            <a:endParaRPr lang="en-US" altLang="ko-KR" sz="1000" dirty="0" smtClean="0"/>
          </a:p>
          <a:p>
            <a:pPr marL="1088550" lvl="2">
              <a:lnSpc>
                <a:spcPts val="15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</a:t>
            </a:r>
            <a:r>
              <a:rPr lang="ko-KR" altLang="en-US" sz="1000" dirty="0" smtClean="0"/>
              <a:t>우리가 원하는 데이터들을 </a:t>
            </a:r>
            <a:r>
              <a:rPr lang="en-US" altLang="ko-KR" sz="1000" dirty="0" smtClean="0"/>
              <a:t>Midi </a:t>
            </a:r>
            <a:r>
              <a:rPr lang="ko-KR" altLang="en-US" sz="1000" dirty="0" smtClean="0"/>
              <a:t>파일로부터 충분히 추출할 수 있음</a:t>
            </a:r>
            <a:endParaRPr lang="en-US" altLang="ko-KR" sz="1000" dirty="0" smtClean="0"/>
          </a:p>
          <a:p>
            <a:pPr marL="628637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MIDO </a:t>
            </a:r>
            <a:r>
              <a:rPr lang="ko-KR" altLang="en-US" sz="1000" dirty="0" smtClean="0"/>
              <a:t>라이브러리 </a:t>
            </a:r>
            <a:r>
              <a:rPr lang="en-US" altLang="ko-KR" sz="1000" dirty="0"/>
              <a:t>(</a:t>
            </a:r>
            <a:r>
              <a:rPr lang="ko-KR" altLang="en-US" sz="1000" dirty="0" smtClean="0"/>
              <a:t> 간략한 소개 </a:t>
            </a:r>
            <a:r>
              <a:rPr lang="en-US" altLang="ko-KR" sz="1000" dirty="0" smtClean="0"/>
              <a:t>)</a:t>
            </a:r>
          </a:p>
          <a:p>
            <a:pPr marL="1085823" lvl="2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MidiFile</a:t>
            </a:r>
            <a:r>
              <a:rPr lang="en-US" altLang="ko-KR" sz="1000" dirty="0" smtClean="0"/>
              <a:t>(type=1,ticks_per_beat=480, tracks=[…])</a:t>
            </a:r>
          </a:p>
          <a:p>
            <a:pPr marL="1085823" lvl="2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여러 </a:t>
            </a:r>
            <a:r>
              <a:rPr lang="en-US" altLang="ko-KR" sz="1000" dirty="0" smtClean="0"/>
              <a:t>track</a:t>
            </a:r>
            <a:r>
              <a:rPr lang="ko-KR" altLang="en-US" sz="1000" dirty="0" smtClean="0"/>
              <a:t>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가질 수 있으며 각 트랙은 자체 음악 이벤트 세트를 가짐</a:t>
            </a:r>
            <a:endParaRPr lang="en-US" altLang="ko-KR" sz="1000" dirty="0" smtClean="0"/>
          </a:p>
          <a:p>
            <a:pPr marL="1085823" lvl="2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Ticks_per_beat</a:t>
            </a:r>
            <a:r>
              <a:rPr lang="en-US" altLang="ko-KR" sz="1000" dirty="0" smtClean="0"/>
              <a:t> = 480 : midi</a:t>
            </a:r>
            <a:r>
              <a:rPr lang="ko-KR" altLang="en-US" sz="1000" dirty="0" smtClean="0"/>
              <a:t> 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시간 단위인 </a:t>
            </a:r>
            <a:r>
              <a:rPr lang="en-US" altLang="ko-KR" sz="1000" dirty="0" smtClean="0"/>
              <a:t>tick </a:t>
            </a:r>
            <a:r>
              <a:rPr lang="ko-KR" altLang="en-US" sz="1000" dirty="0" smtClean="0"/>
              <a:t>당 분해를 의미</a:t>
            </a:r>
            <a:endParaRPr lang="en-US" altLang="ko-KR" sz="1000" dirty="0" smtClean="0"/>
          </a:p>
          <a:p>
            <a:pPr marL="1085823" lvl="2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크게 </a:t>
            </a:r>
            <a:r>
              <a:rPr lang="en-US" altLang="ko-KR" sz="1000" dirty="0" smtClean="0"/>
              <a:t>[ </a:t>
            </a:r>
            <a:r>
              <a:rPr lang="en-US" altLang="ko-KR" sz="1000" dirty="0" err="1" smtClean="0"/>
              <a:t>MetaMessage</a:t>
            </a:r>
            <a:r>
              <a:rPr lang="en-US" altLang="ko-KR" sz="1000" dirty="0" smtClean="0"/>
              <a:t> ] 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[ Message ]</a:t>
            </a:r>
            <a:r>
              <a:rPr lang="ko-KR" altLang="en-US" sz="1000" dirty="0" smtClean="0"/>
              <a:t>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이루어져 있다</a:t>
            </a:r>
            <a:r>
              <a:rPr lang="en-US" altLang="ko-KR" sz="1000" dirty="0" smtClean="0"/>
              <a:t>.</a:t>
            </a:r>
          </a:p>
          <a:p>
            <a:pPr marL="1142973" lvl="2" indent="-228600">
              <a:lnSpc>
                <a:spcPts val="1500"/>
              </a:lnSpc>
              <a:buFont typeface="+mj-ea"/>
              <a:buAutoNum type="circleNumDbPlain"/>
            </a:pPr>
            <a:r>
              <a:rPr lang="en-US" altLang="ko-KR" sz="1000" dirty="0" err="1" smtClean="0"/>
              <a:t>MetaMessage</a:t>
            </a:r>
            <a:r>
              <a:rPr lang="en-US" altLang="ko-KR" sz="1000" dirty="0" smtClean="0"/>
              <a:t> : </a:t>
            </a:r>
            <a:r>
              <a:rPr lang="en-US" altLang="ko-KR" sz="1000" dirty="0" err="1" smtClean="0"/>
              <a:t>track_name</a:t>
            </a:r>
            <a:r>
              <a:rPr lang="en-US" altLang="ko-KR" sz="1000" dirty="0" smtClean="0"/>
              <a:t>, tempo, </a:t>
            </a:r>
            <a:r>
              <a:rPr lang="en-US" altLang="ko-KR" sz="1000" dirty="0" err="1" smtClean="0"/>
              <a:t>time_signature</a:t>
            </a:r>
            <a:r>
              <a:rPr lang="en-US" altLang="ko-KR" sz="1000" dirty="0" smtClean="0"/>
              <a:t> ( </a:t>
            </a:r>
            <a:r>
              <a:rPr lang="ko-KR" altLang="en-US" sz="1000" dirty="0" smtClean="0"/>
              <a:t>박자 </a:t>
            </a:r>
            <a:r>
              <a:rPr lang="en-US" altLang="ko-KR" sz="1000" dirty="0" smtClean="0"/>
              <a:t>), </a:t>
            </a:r>
            <a:r>
              <a:rPr lang="ko-KR" altLang="en-US" sz="1000" dirty="0" smtClean="0"/>
              <a:t>등</a:t>
            </a:r>
            <a:endParaRPr lang="en-US" altLang="ko-KR" sz="1000" dirty="0" smtClean="0"/>
          </a:p>
          <a:p>
            <a:pPr marL="1142973" lvl="2" indent="-228600">
              <a:lnSpc>
                <a:spcPts val="1500"/>
              </a:lnSpc>
              <a:buFont typeface="+mj-ea"/>
              <a:buAutoNum type="circleNumDbPlain"/>
            </a:pPr>
            <a:r>
              <a:rPr lang="en-US" altLang="ko-KR" sz="1000" dirty="0" smtClean="0"/>
              <a:t>Message</a:t>
            </a:r>
            <a:endParaRPr lang="en-US" altLang="ko-KR" sz="1000" dirty="0"/>
          </a:p>
          <a:p>
            <a:pPr marL="1543010" lvl="3" indent="-171450">
              <a:lnSpc>
                <a:spcPts val="15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/>
              <a:t>Message(‘</a:t>
            </a:r>
            <a:r>
              <a:rPr lang="en-US" altLang="ko-KR" sz="1000" dirty="0" err="1" smtClean="0"/>
              <a:t>note_on</a:t>
            </a:r>
            <a:r>
              <a:rPr lang="en-US" altLang="ko-KR" sz="1000" dirty="0" smtClean="0"/>
              <a:t>, ‘</a:t>
            </a:r>
            <a:r>
              <a:rPr lang="en-US" altLang="ko-KR" sz="1000" dirty="0" err="1" smtClean="0"/>
              <a:t>channe</a:t>
            </a:r>
            <a:r>
              <a:rPr lang="en-US" altLang="ko-KR" sz="1000" dirty="0" smtClean="0"/>
              <a:t>=0, note=45, velocity=78, time=64)</a:t>
            </a:r>
          </a:p>
          <a:p>
            <a:pPr marL="1543010" lvl="3" indent="-171450">
              <a:lnSpc>
                <a:spcPts val="15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/>
              <a:t>Message </a:t>
            </a:r>
            <a:r>
              <a:rPr lang="ko-KR" altLang="en-US" sz="1000" dirty="0" smtClean="0"/>
              <a:t>는 </a:t>
            </a:r>
            <a:r>
              <a:rPr lang="en-US" altLang="ko-KR" sz="1000" dirty="0" err="1" smtClean="0"/>
              <a:t>msg.type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에 따라서 이벤트 특징 값이 달라진다</a:t>
            </a:r>
            <a:r>
              <a:rPr lang="en-US" altLang="ko-KR" sz="1000" dirty="0" smtClean="0"/>
              <a:t>.</a:t>
            </a:r>
          </a:p>
          <a:p>
            <a:pPr marL="1085823" lvl="2" indent="-171450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 smtClean="0"/>
              <a:t>관련 논문 </a:t>
            </a:r>
            <a:r>
              <a:rPr lang="en-US" altLang="ko-KR" sz="1000" dirty="0" smtClean="0"/>
              <a:t>( MIDI </a:t>
            </a:r>
            <a:r>
              <a:rPr lang="ko-KR" altLang="en-US" sz="1000" dirty="0" smtClean="0"/>
              <a:t>데이터 비교 알고리즘 </a:t>
            </a:r>
            <a:r>
              <a:rPr lang="en-US" altLang="ko-KR" sz="1000" dirty="0" smtClean="0"/>
              <a:t>) ( </a:t>
            </a:r>
            <a:r>
              <a:rPr lang="ko-KR" altLang="en-US" sz="1000" dirty="0" smtClean="0"/>
              <a:t>영민님 </a:t>
            </a:r>
            <a:r>
              <a:rPr lang="en-US" altLang="ko-KR" sz="1000" dirty="0" smtClean="0"/>
              <a:t>)</a:t>
            </a:r>
          </a:p>
          <a:p>
            <a:pPr marL="1543010" lvl="3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hlinkClick r:id="rId2"/>
              </a:rPr>
              <a:t>https://</a:t>
            </a:r>
            <a:r>
              <a:rPr lang="en-US" altLang="ko-KR" sz="1000" dirty="0" smtClean="0">
                <a:hlinkClick r:id="rId2"/>
              </a:rPr>
              <a:t>elib.uni-stuttgart.de/bitstream/11682/11454/1/MA_ChristianSchierle_MIDIComparisonVis.pdf</a:t>
            </a:r>
            <a:endParaRPr lang="en-US" altLang="ko-KR" sz="1000" dirty="0" smtClean="0"/>
          </a:p>
          <a:p>
            <a:pPr marL="1085823" lvl="2" indent="-171450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 err="1" smtClean="0"/>
              <a:t>Mido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라이브러리</a:t>
            </a:r>
            <a:endParaRPr lang="en-US" altLang="ko-KR" sz="1000" dirty="0" smtClean="0"/>
          </a:p>
          <a:p>
            <a:pPr marL="1543010" lvl="3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hlinkClick r:id="rId3"/>
              </a:rPr>
              <a:t>https://</a:t>
            </a:r>
            <a:r>
              <a:rPr lang="en-US" altLang="ko-KR" sz="1000" dirty="0" smtClean="0">
                <a:hlinkClick r:id="rId3"/>
              </a:rPr>
              <a:t>mido.readthedocs.io/en/stable/message_types.html</a:t>
            </a:r>
            <a:endParaRPr lang="en-US" altLang="ko-KR" sz="1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80" y="1534089"/>
            <a:ext cx="2034785" cy="12244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669" y="1534089"/>
            <a:ext cx="2857899" cy="13908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6439" y="1534089"/>
            <a:ext cx="1221784" cy="419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835" y="8441902"/>
            <a:ext cx="1189937" cy="14640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4676" y="8744826"/>
            <a:ext cx="1113446" cy="10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7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215900"/>
            <a:ext cx="6375400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500"/>
              </a:lnSpc>
              <a:buFont typeface="+mj-lt"/>
              <a:buAutoNum type="arabicPeriod" startAt="3"/>
            </a:pPr>
            <a:r>
              <a:rPr lang="en-US" altLang="ko-KR" sz="1000" dirty="0" smtClean="0"/>
              <a:t>Data Extraction </a:t>
            </a:r>
            <a:r>
              <a:rPr lang="ko-KR" altLang="en-US" sz="1000" dirty="0" smtClean="0"/>
              <a:t>알고리즘 </a:t>
            </a:r>
            <a:r>
              <a:rPr lang="en-US" altLang="ko-KR" sz="1000" dirty="0" smtClean="0"/>
              <a:t>( </a:t>
            </a:r>
            <a:r>
              <a:rPr lang="ko-KR" altLang="en-US" sz="1000" b="1" dirty="0" smtClean="0"/>
              <a:t>중요한 부분만 기술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)</a:t>
            </a:r>
          </a:p>
          <a:p>
            <a:pPr marL="540000" lvl="1" indent="-342900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 smtClean="0"/>
              <a:t>코드 위치</a:t>
            </a:r>
            <a:endParaRPr lang="en-US" altLang="ko-KR" sz="1000" dirty="0" smtClean="0"/>
          </a:p>
          <a:p>
            <a:pPr marL="997186" lvl="2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https://github.com/dalabdgw/Research_and_Experimental_Results/blob/main/Piano%20Performance%20Evaluation/ShinHyeong%20Park/Final_result_240212/%</a:t>
            </a:r>
            <a:r>
              <a:rPr lang="en-US" altLang="ko-KR" sz="1000" dirty="0" smtClean="0"/>
              <a:t>5BLatest%5D%20Automatic%20Assessment%20of%20Piano%20Performance%20Using%20MIDI%20Data%20extracted%20by%20mido%20V1.ipynb</a:t>
            </a:r>
          </a:p>
          <a:p>
            <a:pPr marL="197100" lvl="1">
              <a:lnSpc>
                <a:spcPts val="1500"/>
              </a:lnSpc>
            </a:pPr>
            <a:endParaRPr lang="en-US" altLang="ko-KR" sz="10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5" y="1786711"/>
            <a:ext cx="6242505" cy="20352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95" y="3976583"/>
            <a:ext cx="6023447" cy="13319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991" y="1499436"/>
            <a:ext cx="688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[0]. </a:t>
            </a:r>
            <a:r>
              <a:rPr lang="en-US" altLang="ko-KR" sz="1000" dirty="0" err="1" smtClean="0"/>
              <a:t>Mid_test_performance</a:t>
            </a:r>
            <a:r>
              <a:rPr lang="en-US" altLang="ko-KR" sz="1000" dirty="0" smtClean="0"/>
              <a:t> ( </a:t>
            </a:r>
            <a:r>
              <a:rPr lang="en-US" altLang="ko-KR" sz="1000" dirty="0" err="1" smtClean="0"/>
              <a:t>input_name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target_name</a:t>
            </a:r>
            <a:r>
              <a:rPr lang="en-US" altLang="ko-KR" sz="1000" dirty="0" smtClean="0"/>
              <a:t> )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158295" y="5067300"/>
            <a:ext cx="3011723" cy="24122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170018" y="5168900"/>
            <a:ext cx="23358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30145" y="5049537"/>
            <a:ext cx="1689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다음과 같이 실행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08500" y="1900327"/>
            <a:ext cx="342900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①</a:t>
            </a:r>
            <a:endParaRPr lang="ko-KR" alt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827118" y="2156223"/>
            <a:ext cx="342900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②</a:t>
            </a:r>
            <a:endParaRPr lang="ko-KR" alt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876345" y="2522932"/>
            <a:ext cx="342900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③</a:t>
            </a:r>
            <a:endParaRPr lang="ko-KR" alt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46705" y="3509331"/>
            <a:ext cx="292100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④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158295" y="5463199"/>
            <a:ext cx="34916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① </a:t>
            </a:r>
            <a:r>
              <a:rPr lang="en-US" altLang="ko-KR" sz="1000" dirty="0" err="1" smtClean="0"/>
              <a:t>load_midi_data</a:t>
            </a:r>
            <a:endParaRPr lang="en-US" altLang="ko-KR" sz="1000" dirty="0" smtClean="0"/>
          </a:p>
          <a:p>
            <a:pPr marL="628637" lvl="1" indent="-171450">
              <a:buFont typeface="Calibri" panose="020F0502020204030204" pitchFamily="34" charset="0"/>
              <a:buChar char="–"/>
            </a:pPr>
            <a:r>
              <a:rPr lang="en-US" altLang="ko-KR" sz="1000" dirty="0" smtClean="0"/>
              <a:t>Input data 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target data 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midi </a:t>
            </a:r>
            <a:r>
              <a:rPr lang="ko-KR" altLang="en-US" sz="1000" dirty="0" smtClean="0"/>
              <a:t>파일을 불러오기</a:t>
            </a:r>
            <a:endParaRPr lang="en-US" altLang="ko-KR" sz="10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97696" y="6017979"/>
            <a:ext cx="4830168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dirty="0" smtClean="0"/>
              <a:t>② </a:t>
            </a:r>
            <a:r>
              <a:rPr lang="en-US" altLang="ko-KR" sz="1000" dirty="0" err="1" smtClean="0"/>
              <a:t>pre_check</a:t>
            </a:r>
            <a:endParaRPr lang="en-US" altLang="ko-KR" sz="1000" dirty="0" smtClean="0"/>
          </a:p>
          <a:p>
            <a:pPr marL="628637" lvl="1" indent="-171450">
              <a:lnSpc>
                <a:spcPts val="1500"/>
              </a:lnSpc>
              <a:buFont typeface="Calibri" panose="020F0502020204030204" pitchFamily="34" charset="0"/>
              <a:buChar char="–"/>
            </a:pPr>
            <a:r>
              <a:rPr lang="en-US" altLang="ko-KR" sz="1000" dirty="0" smtClean="0"/>
              <a:t>Midi </a:t>
            </a:r>
            <a:r>
              <a:rPr lang="ko-KR" altLang="en-US" sz="1000" dirty="0" smtClean="0"/>
              <a:t>데이터의 </a:t>
            </a:r>
            <a:r>
              <a:rPr lang="en-US" altLang="ko-KR" sz="1000" dirty="0" smtClean="0"/>
              <a:t>Message  </a:t>
            </a:r>
            <a:r>
              <a:rPr lang="ko-KR" altLang="en-US" sz="1000" dirty="0" smtClean="0"/>
              <a:t>부터 음악적 요소를 추출 하기 앞서</a:t>
            </a:r>
            <a:r>
              <a:rPr lang="en-US" altLang="ko-KR" sz="1000" dirty="0" smtClean="0"/>
              <a:t>, </a:t>
            </a:r>
          </a:p>
          <a:p>
            <a:pPr lvl="1">
              <a:lnSpc>
                <a:spcPts val="15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load_midi_data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로 불러온 </a:t>
            </a:r>
            <a:r>
              <a:rPr lang="en-US" altLang="ko-KR" sz="1000" dirty="0" smtClean="0"/>
              <a:t>Midi </a:t>
            </a:r>
            <a:r>
              <a:rPr lang="ko-KR" altLang="en-US" sz="1000" dirty="0" smtClean="0"/>
              <a:t>정보를 통해</a:t>
            </a:r>
            <a:r>
              <a:rPr lang="en-US" altLang="ko-KR" sz="1000" dirty="0" smtClean="0"/>
              <a:t>, input 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target </a:t>
            </a:r>
            <a:r>
              <a:rPr lang="ko-KR" altLang="en-US" sz="1000" dirty="0" smtClean="0"/>
              <a:t>데이터를 비교</a:t>
            </a:r>
            <a:endParaRPr lang="en-US" altLang="ko-KR" sz="1000" dirty="0" smtClean="0"/>
          </a:p>
          <a:p>
            <a:pPr marL="628637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(1).  track </a:t>
            </a:r>
            <a:r>
              <a:rPr lang="ko-KR" altLang="en-US" sz="1000" dirty="0" smtClean="0"/>
              <a:t>길이 비교 </a:t>
            </a:r>
            <a:r>
              <a:rPr lang="en-US" altLang="ko-KR" sz="1000" dirty="0" smtClean="0"/>
              <a:t>( input 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target 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track </a:t>
            </a:r>
            <a:r>
              <a:rPr lang="ko-KR" altLang="en-US" sz="1000" dirty="0" smtClean="0"/>
              <a:t>길이는 같아야 한다 </a:t>
            </a:r>
            <a:r>
              <a:rPr lang="en-US" altLang="ko-KR" sz="1000" dirty="0" smtClean="0"/>
              <a:t>)</a:t>
            </a:r>
          </a:p>
          <a:p>
            <a:pPr marL="628637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(2). </a:t>
            </a:r>
            <a:r>
              <a:rPr lang="en-US" altLang="ko-KR" sz="1000" dirty="0" err="1" smtClean="0"/>
              <a:t>track_name</a:t>
            </a:r>
            <a:r>
              <a:rPr lang="en-US" altLang="ko-KR" sz="1000" dirty="0" smtClean="0"/>
              <a:t> ( </a:t>
            </a:r>
            <a:r>
              <a:rPr lang="ko-KR" altLang="en-US" sz="1000" dirty="0" smtClean="0"/>
              <a:t>곡 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연주 악기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등 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비교 </a:t>
            </a:r>
            <a:endParaRPr lang="en-US" altLang="ko-KR" sz="1000" dirty="0"/>
          </a:p>
          <a:p>
            <a:pPr marL="628637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(3). track </a:t>
            </a:r>
            <a:r>
              <a:rPr lang="ko-KR" altLang="en-US" sz="1000" dirty="0" smtClean="0"/>
              <a:t>시간 </a:t>
            </a:r>
            <a:r>
              <a:rPr lang="en-US" altLang="ko-KR" sz="1000" dirty="0" smtClean="0"/>
              <a:t>( </a:t>
            </a:r>
            <a:r>
              <a:rPr lang="ko-KR" altLang="en-US" sz="1000" dirty="0" smtClean="0"/>
              <a:t>연주 시간 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이 같아야 한다</a:t>
            </a:r>
            <a:endParaRPr lang="ko-KR" altLang="en-US" sz="1000" dirty="0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447205" y="7249747"/>
            <a:ext cx="3645550" cy="229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def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pre_check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input_mid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target_mid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): 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Arial Unicode MS"/>
            </a:endParaRPr>
          </a:p>
          <a:p>
            <a:pPr lvl="1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900" b="0" i="1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Arial Unicode MS"/>
            </a:endParaRPr>
          </a:p>
          <a:p>
            <a:pPr lvl="1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 </a:t>
            </a:r>
            <a:r>
              <a:rPr kumimoji="0" lang="ko-KR" altLang="ko-KR" sz="900" b="0" i="1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track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길이 비교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Arial Unicode MS"/>
            </a:endParaRPr>
          </a:p>
          <a:p>
            <a:pPr lvl="1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input_track_len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target_track_len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: </a:t>
            </a:r>
            <a:endParaRPr lang="en-US" altLang="ko-KR" sz="900" dirty="0">
              <a:latin typeface="Arial" panose="020B0604020202020204" pitchFamily="34" charset="0"/>
            </a:endParaRPr>
          </a:p>
          <a:p>
            <a:pPr lvl="2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return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False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Arial Unicode MS"/>
            </a:endParaRPr>
          </a:p>
          <a:p>
            <a:pPr lvl="2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rgbClr val="212121"/>
              </a:solidFill>
              <a:latin typeface="Arial Unicode MS"/>
            </a:endParaRPr>
          </a:p>
          <a:p>
            <a:pPr lvl="1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 </a:t>
            </a:r>
            <a:r>
              <a:rPr kumimoji="0" lang="ko-KR" altLang="ko-KR" sz="900" b="0" i="1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track_name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비교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Arial Unicode MS"/>
            </a:endParaRPr>
          </a:p>
          <a:p>
            <a:pPr lvl="1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input_track_name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target_track_name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: 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return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False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Arial Unicode MS"/>
            </a:endParaRPr>
          </a:p>
          <a:p>
            <a:pPr lvl="2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rgbClr val="212121"/>
              </a:solidFill>
              <a:latin typeface="Arial Unicode MS"/>
            </a:endParaRPr>
          </a:p>
          <a:p>
            <a:pPr lvl="1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 </a:t>
            </a:r>
            <a:r>
              <a:rPr kumimoji="0" lang="ko-KR" altLang="ko-KR" sz="900" b="0" i="1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track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시간 비교 ( </a:t>
            </a:r>
            <a:r>
              <a:rPr kumimoji="0" lang="ko-KR" altLang="ko-KR" sz="900" b="0" i="1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time_diff_interval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이상 비교 불가)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Arial Unicode MS"/>
            </a:endParaRPr>
          </a:p>
          <a:p>
            <a:pPr lvl="1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input_mid_time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target_mid_time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time_diff_interval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: 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defTabSz="914400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return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False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Arial Unicode MS"/>
            </a:endParaRPr>
          </a:p>
          <a:p>
            <a:pPr lvl="2" defTabSz="914400" eaLnBrk="0" fontAlgn="base" latinLnBrk="0" hangingPunct="0">
              <a:spcBef>
                <a:spcPct val="30000"/>
              </a:spcBef>
              <a:spcAft>
                <a:spcPct val="0"/>
              </a:spcAft>
            </a:pPr>
            <a:endParaRPr lang="en-US" altLang="ko-KR" sz="900" dirty="0">
              <a:solidFill>
                <a:srgbClr val="212121"/>
              </a:solidFill>
              <a:latin typeface="Arial Unicode MS"/>
            </a:endParaRPr>
          </a:p>
          <a:p>
            <a:pPr lvl="1" defTabSz="914400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return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9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38295" y="195381"/>
            <a:ext cx="6341801" cy="4516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dirty="0" smtClean="0"/>
              <a:t>③ </a:t>
            </a:r>
            <a:r>
              <a:rPr lang="en-US" altLang="ko-KR" sz="1000" dirty="0" err="1" smtClean="0"/>
              <a:t>extrack_mid_info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input_mid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target_mid</a:t>
            </a:r>
            <a:r>
              <a:rPr lang="en-US" altLang="ko-KR" sz="1000" dirty="0" smtClean="0"/>
              <a:t>)</a:t>
            </a:r>
          </a:p>
          <a:p>
            <a:pPr marL="628637" lvl="1" indent="-171450">
              <a:lnSpc>
                <a:spcPts val="1500"/>
              </a:lnSpc>
              <a:buFont typeface="Calibri" panose="020F0502020204030204" pitchFamily="34" charset="0"/>
              <a:buChar char="–"/>
            </a:pPr>
            <a:r>
              <a:rPr lang="en-US" altLang="ko-KR" sz="1000" dirty="0" err="1" smtClean="0"/>
              <a:t>Precheck</a:t>
            </a:r>
            <a:r>
              <a:rPr lang="en-US" altLang="ko-KR" sz="1000" dirty="0" smtClean="0"/>
              <a:t>() </a:t>
            </a:r>
            <a:r>
              <a:rPr lang="ko-KR" altLang="en-US" sz="1000" dirty="0" smtClean="0"/>
              <a:t>결과 </a:t>
            </a:r>
            <a:r>
              <a:rPr lang="en-US" altLang="ko-KR" sz="1000" dirty="0" smtClean="0"/>
              <a:t>True </a:t>
            </a:r>
            <a:r>
              <a:rPr lang="ko-KR" altLang="en-US" sz="1000" dirty="0" smtClean="0"/>
              <a:t>이면 실행</a:t>
            </a:r>
            <a:endParaRPr lang="en-US" altLang="ko-KR" sz="1000" dirty="0" smtClean="0"/>
          </a:p>
          <a:p>
            <a:pPr marL="628637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(1). </a:t>
            </a:r>
            <a:r>
              <a:rPr lang="en-US" altLang="ko-KR" sz="1000" dirty="0" err="1" smtClean="0"/>
              <a:t>MetaMessage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데이터 추출</a:t>
            </a:r>
            <a:endParaRPr lang="en-US" altLang="ko-KR" sz="1000" dirty="0" smtClean="0"/>
          </a:p>
          <a:p>
            <a:pPr marL="1085823" lvl="2" indent="-171450">
              <a:lnSpc>
                <a:spcPts val="15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/>
              <a:t>time ( second, bpm </a:t>
            </a:r>
            <a:r>
              <a:rPr lang="ko-KR" altLang="en-US" sz="1000" dirty="0" smtClean="0"/>
              <a:t>등 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계산을 위해</a:t>
            </a:r>
            <a:r>
              <a:rPr lang="en-US" altLang="ko-KR" sz="1000" dirty="0" smtClean="0"/>
              <a:t>, tempo </a:t>
            </a:r>
            <a:r>
              <a:rPr lang="ko-KR" altLang="en-US" sz="1000" dirty="0" smtClean="0"/>
              <a:t>를 따로 저장</a:t>
            </a:r>
            <a:r>
              <a:rPr lang="en-US" altLang="ko-KR" sz="1000" dirty="0" smtClean="0"/>
              <a:t> </a:t>
            </a:r>
          </a:p>
          <a:p>
            <a:pPr marL="628637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(2). Message </a:t>
            </a:r>
            <a:r>
              <a:rPr lang="ko-KR" altLang="en-US" sz="1000" dirty="0" smtClean="0"/>
              <a:t>데이터 추출</a:t>
            </a:r>
            <a:endParaRPr lang="en-US" altLang="ko-KR" sz="1000" dirty="0" smtClean="0"/>
          </a:p>
          <a:p>
            <a:pPr marL="1142973" lvl="2" indent="-228600">
              <a:lnSpc>
                <a:spcPts val="1500"/>
              </a:lnSpc>
              <a:buFont typeface="+mj-lt"/>
              <a:buAutoNum type="alphaLcPeriod"/>
            </a:pPr>
            <a:r>
              <a:rPr lang="en-US" altLang="ko-KR" sz="1000" dirty="0" err="1" smtClean="0"/>
              <a:t>Process_msg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msg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를 통해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msg.type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에 따른 처리를 함</a:t>
            </a:r>
            <a:endParaRPr lang="en-US" altLang="ko-KR" sz="1000" dirty="0" smtClean="0"/>
          </a:p>
          <a:p>
            <a:pPr marL="1600160" lvl="3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n</a:t>
            </a:r>
            <a:r>
              <a:rPr lang="en-US" altLang="ko-KR" sz="1000" dirty="0" err="1" smtClean="0"/>
              <a:t>ote_on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note_off</a:t>
            </a:r>
            <a:endParaRPr lang="en-US" altLang="ko-KR" sz="1000" dirty="0" smtClean="0"/>
          </a:p>
          <a:p>
            <a:pPr marL="2057347" lvl="4" indent="-228600">
              <a:lnSpc>
                <a:spcPts val="1500"/>
              </a:lnSpc>
              <a:buFont typeface="Calibri" panose="020F0502020204030204" pitchFamily="34" charset="0"/>
              <a:buChar char="–"/>
            </a:pPr>
            <a:r>
              <a:rPr lang="en-US" altLang="ko-KR" sz="1000" dirty="0" err="1" smtClean="0"/>
              <a:t>msg_type</a:t>
            </a:r>
            <a:r>
              <a:rPr lang="en-US" altLang="ko-KR" sz="1000" dirty="0" smtClean="0"/>
              <a:t> (note on/off)</a:t>
            </a:r>
          </a:p>
          <a:p>
            <a:pPr marL="2057347" lvl="4" indent="-228600">
              <a:lnSpc>
                <a:spcPts val="1500"/>
              </a:lnSpc>
              <a:buFont typeface="Calibri" panose="020F0502020204030204" pitchFamily="34" charset="0"/>
              <a:buChar char="–"/>
            </a:pPr>
            <a:r>
              <a:rPr lang="en-US" altLang="ko-KR" sz="1000" dirty="0" smtClean="0"/>
              <a:t>Channel</a:t>
            </a:r>
          </a:p>
          <a:p>
            <a:pPr marL="2057347" lvl="4" indent="-228600">
              <a:lnSpc>
                <a:spcPts val="1500"/>
              </a:lnSpc>
              <a:buFont typeface="Calibri" panose="020F0502020204030204" pitchFamily="34" charset="0"/>
              <a:buChar char="–"/>
            </a:pPr>
            <a:r>
              <a:rPr lang="en-US" altLang="ko-KR" sz="1000" dirty="0"/>
              <a:t>n</a:t>
            </a:r>
            <a:r>
              <a:rPr lang="en-US" altLang="ko-KR" sz="1000" dirty="0" smtClean="0"/>
              <a:t>ote ( </a:t>
            </a:r>
            <a:r>
              <a:rPr lang="ko-KR" altLang="en-US" sz="1000" dirty="0" smtClean="0"/>
              <a:t>음정 </a:t>
            </a:r>
            <a:r>
              <a:rPr lang="en-US" altLang="ko-KR" sz="1000" dirty="0" smtClean="0"/>
              <a:t>, pitch )</a:t>
            </a:r>
          </a:p>
          <a:p>
            <a:pPr marL="2057347" lvl="4" indent="-228600">
              <a:lnSpc>
                <a:spcPts val="1500"/>
              </a:lnSpc>
              <a:buFont typeface="Calibri" panose="020F0502020204030204" pitchFamily="34" charset="0"/>
              <a:buChar char="–"/>
            </a:pPr>
            <a:r>
              <a:rPr lang="en-US" altLang="ko-KR" sz="1000" dirty="0" smtClean="0"/>
              <a:t>Velocity ( </a:t>
            </a:r>
            <a:r>
              <a:rPr lang="ko-KR" altLang="en-US" sz="1000" dirty="0" smtClean="0"/>
              <a:t>음의 세기 </a:t>
            </a:r>
            <a:r>
              <a:rPr lang="en-US" altLang="ko-KR" sz="1000" dirty="0" smtClean="0"/>
              <a:t>)</a:t>
            </a:r>
          </a:p>
          <a:p>
            <a:pPr marL="2057347" lvl="4" indent="-228600">
              <a:lnSpc>
                <a:spcPts val="1500"/>
              </a:lnSpc>
              <a:buFont typeface="Calibri" panose="020F0502020204030204" pitchFamily="34" charset="0"/>
              <a:buChar char="–"/>
            </a:pPr>
            <a:r>
              <a:rPr lang="en-US" altLang="ko-KR" sz="1000" dirty="0" smtClean="0"/>
              <a:t>Count ( 0.1 </a:t>
            </a:r>
            <a:r>
              <a:rPr lang="ko-KR" altLang="en-US" sz="1000" dirty="0" smtClean="0"/>
              <a:t>초 안에 얼마나 많은 건반 </a:t>
            </a:r>
            <a:r>
              <a:rPr lang="en-US" altLang="ko-KR" sz="1000" dirty="0" smtClean="0"/>
              <a:t>( </a:t>
            </a:r>
            <a:r>
              <a:rPr lang="ko-KR" altLang="en-US" sz="1000" dirty="0" smtClean="0"/>
              <a:t>음정 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을 눌렀는지 </a:t>
            </a:r>
            <a:r>
              <a:rPr lang="en-US" altLang="ko-KR" sz="1000" dirty="0" smtClean="0"/>
              <a:t>)</a:t>
            </a:r>
          </a:p>
          <a:p>
            <a:pPr marL="1600160" lvl="3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p</a:t>
            </a:r>
            <a:r>
              <a:rPr lang="en-US" altLang="ko-KR" sz="1000" dirty="0" err="1" smtClean="0"/>
              <a:t>rogram_change</a:t>
            </a:r>
            <a:endParaRPr lang="en-US" altLang="ko-KR" sz="1000" dirty="0" smtClean="0"/>
          </a:p>
          <a:p>
            <a:pPr marL="1600160" lvl="3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Control_change</a:t>
            </a:r>
            <a:endParaRPr lang="en-US" altLang="ko-KR" sz="1000" dirty="0" smtClean="0"/>
          </a:p>
          <a:p>
            <a:pPr marL="2057347" lvl="4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msg.control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에 따른 분류</a:t>
            </a:r>
            <a:endParaRPr lang="en-US" altLang="ko-KR" sz="1000" dirty="0" smtClean="0"/>
          </a:p>
          <a:p>
            <a:pPr marL="2514533" lvl="5" indent="-228600">
              <a:lnSpc>
                <a:spcPts val="1500"/>
              </a:lnSpc>
              <a:buFont typeface="Calibri" panose="020F0502020204030204" pitchFamily="34" charset="0"/>
              <a:buChar char="–"/>
            </a:pPr>
            <a:r>
              <a:rPr lang="en-US" altLang="ko-KR" sz="1000" dirty="0" err="1"/>
              <a:t>m</a:t>
            </a:r>
            <a:r>
              <a:rPr lang="en-US" altLang="ko-KR" sz="1000" dirty="0" err="1" smtClean="0"/>
              <a:t>sg.control</a:t>
            </a:r>
            <a:r>
              <a:rPr lang="en-US" altLang="ko-KR" sz="1000" dirty="0" smtClean="0"/>
              <a:t> == 1 : ‘modulation’ ( </a:t>
            </a:r>
            <a:r>
              <a:rPr lang="ko-KR" altLang="en-US" sz="1000" dirty="0" smtClean="0"/>
              <a:t>음향 효과 </a:t>
            </a:r>
            <a:r>
              <a:rPr lang="en-US" altLang="ko-KR" sz="1000" dirty="0" smtClean="0"/>
              <a:t>)</a:t>
            </a:r>
          </a:p>
          <a:p>
            <a:pPr marL="2514533" lvl="5" indent="-228600">
              <a:lnSpc>
                <a:spcPts val="1500"/>
              </a:lnSpc>
              <a:buFont typeface="Calibri" panose="020F0502020204030204" pitchFamily="34" charset="0"/>
              <a:buChar char="–"/>
            </a:pPr>
            <a:r>
              <a:rPr lang="en-US" altLang="ko-KR" sz="1000" dirty="0" err="1" smtClean="0"/>
              <a:t>msg.control</a:t>
            </a:r>
            <a:r>
              <a:rPr lang="en-US" altLang="ko-KR" sz="1000" dirty="0" smtClean="0"/>
              <a:t> == 7 : ‘</a:t>
            </a:r>
            <a:r>
              <a:rPr lang="en-US" altLang="ko-KR" sz="1000" dirty="0" err="1" smtClean="0"/>
              <a:t>main_vol</a:t>
            </a:r>
            <a:r>
              <a:rPr lang="en-US" altLang="ko-KR" sz="1000" dirty="0" smtClean="0"/>
              <a:t>’ ( </a:t>
            </a:r>
            <a:r>
              <a:rPr lang="ko-KR" altLang="en-US" sz="1000" dirty="0" smtClean="0"/>
              <a:t>전체 볼륨 </a:t>
            </a:r>
            <a:r>
              <a:rPr lang="en-US" altLang="ko-KR" sz="1000" dirty="0" smtClean="0"/>
              <a:t>)</a:t>
            </a:r>
          </a:p>
          <a:p>
            <a:pPr marL="2514533" lvl="5" indent="-228600">
              <a:lnSpc>
                <a:spcPts val="1500"/>
              </a:lnSpc>
              <a:buFont typeface="Calibri" panose="020F0502020204030204" pitchFamily="34" charset="0"/>
              <a:buChar char="–"/>
            </a:pPr>
            <a:r>
              <a:rPr lang="en-US" altLang="ko-KR" sz="1000" dirty="0" err="1"/>
              <a:t>m</a:t>
            </a:r>
            <a:r>
              <a:rPr lang="en-US" altLang="ko-KR" sz="1000" dirty="0" err="1" smtClean="0"/>
              <a:t>sg.control</a:t>
            </a:r>
            <a:r>
              <a:rPr lang="en-US" altLang="ko-KR" sz="1000" dirty="0" smtClean="0"/>
              <a:t> == 10: ‘pan’ ( </a:t>
            </a:r>
            <a:r>
              <a:rPr lang="ko-KR" altLang="en-US" sz="1000" dirty="0" smtClean="0"/>
              <a:t>오디오 신호의 왼쪽 오른쪽 간의 밸런스 </a:t>
            </a:r>
            <a:r>
              <a:rPr lang="en-US" altLang="ko-KR" sz="1000" dirty="0" smtClean="0"/>
              <a:t>)</a:t>
            </a:r>
          </a:p>
          <a:p>
            <a:pPr marL="2514533" lvl="5" indent="-228600">
              <a:lnSpc>
                <a:spcPts val="1500"/>
              </a:lnSpc>
              <a:buFont typeface="Calibri" panose="020F0502020204030204" pitchFamily="34" charset="0"/>
              <a:buChar char="–"/>
            </a:pPr>
            <a:r>
              <a:rPr lang="en-US" altLang="ko-KR" sz="1000" dirty="0" err="1"/>
              <a:t>m</a:t>
            </a:r>
            <a:r>
              <a:rPr lang="en-US" altLang="ko-KR" sz="1000" dirty="0" err="1" smtClean="0"/>
              <a:t>sg.control</a:t>
            </a:r>
            <a:r>
              <a:rPr lang="en-US" altLang="ko-KR" sz="1000" dirty="0" smtClean="0"/>
              <a:t> == 64 : ‘pedal‘ ( </a:t>
            </a:r>
            <a:r>
              <a:rPr lang="ko-KR" altLang="en-US" sz="1000" dirty="0" smtClean="0"/>
              <a:t>페달 신호 </a:t>
            </a:r>
            <a:r>
              <a:rPr lang="en-US" altLang="ko-KR" sz="1000" dirty="0" smtClean="0"/>
              <a:t>)</a:t>
            </a:r>
          </a:p>
          <a:p>
            <a:pPr marL="2514533" lvl="5" indent="-228600">
              <a:lnSpc>
                <a:spcPts val="1500"/>
              </a:lnSpc>
              <a:buFont typeface="Calibri" panose="020F0502020204030204" pitchFamily="34" charset="0"/>
              <a:buChar char="–"/>
            </a:pPr>
            <a:r>
              <a:rPr lang="en-US" altLang="ko-KR" sz="1000" dirty="0" err="1"/>
              <a:t>m</a:t>
            </a:r>
            <a:r>
              <a:rPr lang="en-US" altLang="ko-KR" sz="1000" dirty="0" err="1" smtClean="0"/>
              <a:t>sg.control</a:t>
            </a:r>
            <a:r>
              <a:rPr lang="en-US" altLang="ko-KR" sz="1000" dirty="0" smtClean="0"/>
              <a:t> == 91 ~ 93 : ‘depth ( </a:t>
            </a:r>
            <a:r>
              <a:rPr lang="ko-KR" altLang="en-US" sz="1000" dirty="0" smtClean="0"/>
              <a:t>특정 효과의 깊이 </a:t>
            </a:r>
            <a:r>
              <a:rPr lang="en-US" altLang="ko-KR" sz="1000" dirty="0" smtClean="0"/>
              <a:t>)</a:t>
            </a:r>
          </a:p>
          <a:p>
            <a:pPr marL="1142973" lvl="2" indent="-228600">
              <a:lnSpc>
                <a:spcPts val="1500"/>
              </a:lnSpc>
              <a:buFont typeface="+mj-lt"/>
              <a:buAutoNum type="alphaLcPeriod"/>
            </a:pPr>
            <a:r>
              <a:rPr lang="en-US" altLang="ko-KR" sz="1000" b="1" dirty="0" smtClean="0"/>
              <a:t>0.1 </a:t>
            </a:r>
            <a:r>
              <a:rPr lang="ko-KR" altLang="en-US" sz="1000" b="1" dirty="0" smtClean="0"/>
              <a:t>초 단위</a:t>
            </a:r>
            <a:r>
              <a:rPr lang="ko-KR" altLang="en-US" sz="1000" dirty="0" smtClean="0"/>
              <a:t>로 데이터를 저장</a:t>
            </a:r>
            <a:endParaRPr lang="en-US" altLang="ko-KR" sz="1000" dirty="0" smtClean="0"/>
          </a:p>
          <a:p>
            <a:pPr marL="1600160" lvl="3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Input midi </a:t>
            </a:r>
            <a:r>
              <a:rPr lang="ko-KR" altLang="en-US" sz="1000" dirty="0" smtClean="0"/>
              <a:t>데이터와 </a:t>
            </a:r>
            <a:r>
              <a:rPr lang="en-US" altLang="ko-KR" sz="1000" dirty="0" smtClean="0"/>
              <a:t>target midi </a:t>
            </a:r>
            <a:r>
              <a:rPr lang="ko-KR" altLang="en-US" sz="1000" dirty="0" smtClean="0"/>
              <a:t>데이터의 </a:t>
            </a:r>
            <a:r>
              <a:rPr lang="en-US" altLang="ko-KR" sz="1000" dirty="0" smtClean="0"/>
              <a:t>time </a:t>
            </a:r>
            <a:r>
              <a:rPr lang="ko-KR" altLang="en-US" sz="1000" dirty="0" smtClean="0"/>
              <a:t>기준을 동일시 맞춤</a:t>
            </a:r>
            <a:endParaRPr lang="en-US" altLang="ko-KR" sz="1000" dirty="0" smtClean="0"/>
          </a:p>
          <a:p>
            <a:pPr marL="1600160" lvl="3" indent="-2286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0.1 </a:t>
            </a:r>
            <a:r>
              <a:rPr lang="ko-KR" altLang="en-US" sz="1000" dirty="0" smtClean="0"/>
              <a:t>초 단위로 음악적인 요소를 비교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238295" y="4712002"/>
            <a:ext cx="411362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dirty="0" smtClean="0"/>
              <a:t>④ </a:t>
            </a:r>
            <a:r>
              <a:rPr lang="en-US" altLang="ko-KR" sz="1000" dirty="0" err="1" smtClean="0"/>
              <a:t>performance_evalutate</a:t>
            </a:r>
            <a:endParaRPr lang="en-US" altLang="ko-KR" sz="1000" dirty="0" smtClean="0"/>
          </a:p>
          <a:p>
            <a:pPr marL="628637" lvl="1" indent="-171450">
              <a:lnSpc>
                <a:spcPts val="1500"/>
              </a:lnSpc>
              <a:buFont typeface="Calibri" panose="020F0502020204030204" pitchFamily="34" charset="0"/>
              <a:buChar char="–"/>
            </a:pPr>
            <a:r>
              <a:rPr lang="ko-KR" altLang="en-US" sz="1000" dirty="0" smtClean="0"/>
              <a:t>추출된 </a:t>
            </a:r>
            <a:r>
              <a:rPr lang="en-US" altLang="ko-KR" sz="1000" dirty="0" smtClean="0"/>
              <a:t>Input, target </a:t>
            </a:r>
            <a:r>
              <a:rPr lang="ko-KR" altLang="en-US" sz="1000" dirty="0" smtClean="0"/>
              <a:t>데이터를 바탕으로 비교 알고리즘 실행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7693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439" y="469664"/>
            <a:ext cx="2520000" cy="36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6439" y="442210"/>
            <a:ext cx="2520000" cy="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6439" y="182904"/>
            <a:ext cx="216000" cy="2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Ⅲ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381" y="165813"/>
            <a:ext cx="125623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100" dirty="0" smtClean="0"/>
              <a:t>정확도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66439" y="660400"/>
            <a:ext cx="271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[1]. butterfly.mid </a:t>
            </a:r>
            <a:r>
              <a:rPr lang="ko-KR" altLang="en-US" sz="1000" b="1" dirty="0" smtClean="0"/>
              <a:t>테스트</a:t>
            </a:r>
            <a:endParaRPr lang="ko-KR" altLang="en-US" sz="10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4439" y="1010557"/>
            <a:ext cx="2735461" cy="3891643"/>
            <a:chOff x="304801" y="1088811"/>
            <a:chExt cx="4152900" cy="531648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/>
            <a:srcRect l="854" r="44103"/>
            <a:stretch/>
          </p:blipFill>
          <p:spPr>
            <a:xfrm>
              <a:off x="304801" y="1088811"/>
              <a:ext cx="4152900" cy="46869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/>
            <a:srcRect l="10719" t="80155" r="39799"/>
            <a:stretch/>
          </p:blipFill>
          <p:spPr>
            <a:xfrm>
              <a:off x="304801" y="5775765"/>
              <a:ext cx="4152900" cy="629533"/>
            </a:xfrm>
            <a:prstGeom prst="rect">
              <a:avLst/>
            </a:prstGeom>
          </p:spPr>
        </p:pic>
      </p:grp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79199" y="5000827"/>
            <a:ext cx="2257028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[1]. 음정 정확도: 82.0%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[2].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셈여림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유사도: 32.62%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[3].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셈여림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변화 일관성: 32.62%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[11].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페달링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일관성: 0.00%</a:t>
            </a:r>
            <a:r>
              <a:rPr kumimoji="0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8734" y="647699"/>
            <a:ext cx="271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[2]. archive/</a:t>
            </a:r>
            <a:r>
              <a:rPr lang="en-US" altLang="ko-KR" sz="1000" b="1" dirty="0" err="1"/>
              <a:t>testt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파일 테스트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235321" y="906621"/>
            <a:ext cx="3444879" cy="3870614"/>
            <a:chOff x="2625721" y="3317586"/>
            <a:chExt cx="4232279" cy="480127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/>
            <a:srcRect r="44382"/>
            <a:stretch/>
          </p:blipFill>
          <p:spPr>
            <a:xfrm>
              <a:off x="2646361" y="3317586"/>
              <a:ext cx="4191000" cy="41344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/>
            <a:srcRect r="44047"/>
            <a:stretch/>
          </p:blipFill>
          <p:spPr>
            <a:xfrm>
              <a:off x="2625721" y="7452013"/>
              <a:ext cx="4232279" cy="666843"/>
            </a:xfrm>
            <a:prstGeom prst="rect">
              <a:avLst/>
            </a:prstGeom>
          </p:spPr>
        </p:pic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252121" y="5000826"/>
            <a:ext cx="2795637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[1]. 음정 정확도: 14.193548387096778%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[2].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셈여림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유사도: 75.61%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[3].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셈여림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변화 일관성: 75.61%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[11].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페달링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일관성: 79.35%</a:t>
            </a:r>
            <a:r>
              <a:rPr kumimoji="0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100" y="5853641"/>
            <a:ext cx="271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[3]. river flows in you </a:t>
            </a:r>
            <a:r>
              <a:rPr lang="ko-KR" altLang="en-US" sz="1000" b="1" dirty="0"/>
              <a:t>테스트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/>
          <a:srcRect r="45293"/>
          <a:stretch/>
        </p:blipFill>
        <p:spPr>
          <a:xfrm>
            <a:off x="2380057" y="5616379"/>
            <a:ext cx="4122343" cy="3553321"/>
          </a:xfrm>
          <a:prstGeom prst="rect">
            <a:avLst/>
          </a:prstGeom>
          <a:ln>
            <a:noFill/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7"/>
          <a:srcRect t="1" r="45293" b="-1146"/>
          <a:stretch/>
        </p:blipFill>
        <p:spPr>
          <a:xfrm>
            <a:off x="2380057" y="9118940"/>
            <a:ext cx="4122343" cy="684121"/>
          </a:xfrm>
          <a:prstGeom prst="rect">
            <a:avLst/>
          </a:prstGeom>
          <a:ln>
            <a:noFill/>
          </a:ln>
        </p:spPr>
      </p:pic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44690" y="6160785"/>
            <a:ext cx="2641749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[1]. 음정 정확도: 5.38675570395103%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[2].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셈여림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유사도: 22.84%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[3].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셈여림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변화 일관성: 22.84%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[11].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페달링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일관성: 0.00%</a:t>
            </a:r>
            <a:r>
              <a:rPr kumimoji="0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3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439" y="469664"/>
            <a:ext cx="2520000" cy="36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6439" y="442210"/>
            <a:ext cx="2520000" cy="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6439" y="182904"/>
            <a:ext cx="216000" cy="2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Ⅳ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381" y="165813"/>
            <a:ext cx="125623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100" dirty="0" smtClean="0"/>
              <a:t>기타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66439" y="736600"/>
            <a:ext cx="6450261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500"/>
              </a:lnSpc>
              <a:buFont typeface="+mj-lt"/>
              <a:buAutoNum type="arabicPeriod"/>
            </a:pPr>
            <a:r>
              <a:rPr lang="ko-KR" altLang="en-US" sz="1100" dirty="0" smtClean="0"/>
              <a:t>전달 사항</a:t>
            </a:r>
            <a:endParaRPr lang="en-US" altLang="ko-KR" sz="1100" dirty="0" smtClean="0"/>
          </a:p>
          <a:p>
            <a:pPr marL="5400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상세하게 작성하느라 일부러 길게 풀어서 작성</a:t>
            </a:r>
            <a:endParaRPr lang="en-US" altLang="ko-KR" sz="1100" dirty="0" smtClean="0"/>
          </a:p>
          <a:p>
            <a:pPr marL="5400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요구 사항을 바탕으로 ① 평가 기준 </a:t>
            </a:r>
            <a:r>
              <a:rPr lang="en-US" altLang="ko-KR" sz="1100" dirty="0" smtClean="0"/>
              <a:t>+ </a:t>
            </a:r>
            <a:r>
              <a:rPr lang="ko-KR" altLang="en-US" sz="1100" smtClean="0"/>
              <a:t>②</a:t>
            </a:r>
            <a:r>
              <a:rPr lang="en-US" altLang="ko-KR" sz="1100" dirty="0" smtClean="0"/>
              <a:t> </a:t>
            </a:r>
            <a:r>
              <a:rPr lang="ko-KR" altLang="en-US" sz="1100" smtClean="0"/>
              <a:t>특징 추출 한 부분에 대해서 기술</a:t>
            </a:r>
            <a:endParaRPr lang="en-US" altLang="ko-KR" sz="1100" dirty="0" smtClean="0"/>
          </a:p>
          <a:p>
            <a:pPr marL="82813" indent="-342900">
              <a:lnSpc>
                <a:spcPts val="1500"/>
              </a:lnSpc>
              <a:buFont typeface="+mj-lt"/>
              <a:buAutoNum type="arabicPeriod"/>
            </a:pPr>
            <a:r>
              <a:rPr lang="ko-KR" altLang="en-US" sz="1100" dirty="0" smtClean="0"/>
              <a:t>현재 </a:t>
            </a:r>
            <a:r>
              <a:rPr lang="en-US" altLang="ko-KR" sz="1100" dirty="0" smtClean="0"/>
              <a:t>( 24.02.29 ) </a:t>
            </a:r>
            <a:r>
              <a:rPr lang="ko-KR" altLang="en-US" sz="1100" smtClean="0"/>
              <a:t>까지 진행 사항</a:t>
            </a:r>
            <a:endParaRPr lang="en-US" altLang="ko-KR" sz="1100" dirty="0" smtClean="0"/>
          </a:p>
          <a:p>
            <a:pPr marL="5400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평가 기준 </a:t>
            </a:r>
            <a:r>
              <a:rPr lang="en-US" altLang="ko-KR" sz="1100" dirty="0" smtClean="0"/>
              <a:t>12</a:t>
            </a:r>
            <a:r>
              <a:rPr lang="ko-KR" altLang="en-US" sz="1100" smtClean="0"/>
              <a:t>가지 중</a:t>
            </a:r>
            <a:r>
              <a:rPr lang="en-US" altLang="ko-KR" sz="1100"/>
              <a:t> </a:t>
            </a:r>
            <a:r>
              <a:rPr lang="en-US" altLang="ko-KR" sz="1100" smtClean="0"/>
              <a:t>(5), (6), (8) </a:t>
            </a:r>
            <a:r>
              <a:rPr lang="ko-KR" altLang="en-US" sz="1100" smtClean="0"/>
              <a:t>은 아직 비교 알고리즘을 개발하지 못하여</a:t>
            </a:r>
            <a:r>
              <a:rPr lang="en-US" altLang="ko-KR" sz="1100" smtClean="0"/>
              <a:t>, </a:t>
            </a:r>
            <a:r>
              <a:rPr lang="ko-KR" altLang="en-US" sz="1100" smtClean="0"/>
              <a:t>측정 불가</a:t>
            </a:r>
            <a:endParaRPr lang="en-US" altLang="ko-KR" sz="1100" dirty="0" smtClean="0"/>
          </a:p>
        </p:txBody>
      </p:sp>
      <p:pic>
        <p:nvPicPr>
          <p:cNvPr id="9" name="그림 8"/>
          <p:cNvPicPr/>
          <p:nvPr/>
        </p:nvPicPr>
        <p:blipFill rotWithShape="1">
          <a:blip r:embed="rId2"/>
          <a:srcRect r="50443"/>
          <a:stretch/>
        </p:blipFill>
        <p:spPr>
          <a:xfrm>
            <a:off x="274439" y="1790735"/>
            <a:ext cx="2018265" cy="2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</TotalTime>
  <Words>1669</Words>
  <Application>Microsoft Office PowerPoint</Application>
  <PresentationFormat>A4 용지(210x297mm)</PresentationFormat>
  <Paragraphs>268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Arial Unicode MS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Data Extraction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41</cp:revision>
  <dcterms:created xsi:type="dcterms:W3CDTF">2024-02-24T18:11:42Z</dcterms:created>
  <dcterms:modified xsi:type="dcterms:W3CDTF">2024-02-25T00:55:12Z</dcterms:modified>
</cp:coreProperties>
</file>