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3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976B-637E-45AA-9950-FA4ADEA67B01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A82B-3566-4758-9C13-2C392AD61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3A82B-3566-4758-9C13-2C392AD614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31370" y="1124745"/>
            <a:ext cx="11606321" cy="672075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0" y="1892829"/>
            <a:ext cx="11606321" cy="403244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66E248B7-3BC6-4D3F-A86A-246435B5DC2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</p:spTree>
    <p:extLst>
      <p:ext uri="{BB962C8B-B14F-4D97-AF65-F5344CB8AC3E}">
        <p14:creationId xmlns:p14="http://schemas.microsoft.com/office/powerpoint/2010/main" val="29702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66E248B7-3BC6-4D3F-A86A-246435B5DC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94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sz="2133" baseline="0" dirty="0" smtClean="0">
                <a:solidFill>
                  <a:schemeClr val="bg1"/>
                </a:solidFill>
              </a:rPr>
              <a:t>Санкт-Петербургский государственный университет</a:t>
            </a:r>
            <a:endParaRPr lang="ru-RU" sz="2133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27915" y="5253204"/>
            <a:ext cx="1538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E7076"/>
                </a:solidFill>
                <a:latin typeface="+mj-lt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7163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2E31-5B5E-4F8F-83C0-3EC4749230A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48B7-3BC6-4D3F-A86A-246435B5D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399" y="1157288"/>
            <a:ext cx="11001375" cy="2443163"/>
          </a:xfrm>
        </p:spPr>
        <p:txBody>
          <a:bodyPr>
            <a:noAutofit/>
          </a:bodyPr>
          <a:lstStyle/>
          <a:p>
            <a:r>
              <a:rPr lang="ru-RU" sz="6000" dirty="0" smtClean="0">
                <a:solidFill>
                  <a:schemeClr val="tx1"/>
                </a:solidFill>
              </a:rPr>
              <a:t>Методы автоматизированной генерации программного кода по тексту на естественном языке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43775" y="3743326"/>
            <a:ext cx="4686299" cy="2308092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Автор:</a:t>
            </a:r>
            <a:r>
              <a:rPr lang="ru-RU" sz="2400" dirty="0" smtClean="0">
                <a:solidFill>
                  <a:schemeClr val="tx1"/>
                </a:solidFill>
              </a:rPr>
              <a:t> Шпарута Софья,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</a:rPr>
              <a:t>с</a:t>
            </a:r>
            <a:r>
              <a:rPr lang="ru-RU" sz="2400" dirty="0" smtClean="0">
                <a:solidFill>
                  <a:schemeClr val="tx1"/>
                </a:solidFill>
              </a:rPr>
              <a:t>тудентка 1-го курса магистратуры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кафедры ИАС</a:t>
            </a: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Наталья Генриховна Графеева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сделано ранее?</a:t>
            </a:r>
            <a:endParaRPr lang="ru-RU" dirty="0"/>
          </a:p>
        </p:txBody>
      </p:sp>
      <p:pic>
        <p:nvPicPr>
          <p:cNvPr id="5" name="Рисунок 4" descr="C:\Users\Sonya\Desktop\Безымянный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21" y="1158238"/>
            <a:ext cx="6748380" cy="4885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0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осень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3"/>
          </p:nvPr>
        </p:nvSpPr>
        <p:spPr>
          <a:xfrm>
            <a:off x="639918" y="2254987"/>
            <a:ext cx="11552082" cy="149886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4000" dirty="0">
                <a:solidFill>
                  <a:schemeClr val="tx1"/>
                </a:solidFill>
              </a:rPr>
              <a:t> </a:t>
            </a:r>
            <a:r>
              <a:rPr lang="ru-RU" sz="4000" dirty="0" smtClean="0">
                <a:solidFill>
                  <a:schemeClr val="tx1"/>
                </a:solidFill>
              </a:rPr>
              <a:t>изучить </a:t>
            </a:r>
            <a:r>
              <a:rPr lang="ru-RU" sz="4000" dirty="0">
                <a:solidFill>
                  <a:schemeClr val="tx1"/>
                </a:solidFill>
              </a:rPr>
              <a:t>более современные решения;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>
                <a:solidFill>
                  <a:schemeClr val="tx1"/>
                </a:solidFill>
              </a:rPr>
              <a:t>подобрать/создать русскоязычную базу </a:t>
            </a:r>
            <a:r>
              <a:rPr lang="ru-RU" sz="4000" dirty="0" smtClean="0">
                <a:solidFill>
                  <a:schemeClr val="tx1"/>
                </a:solidFill>
              </a:rPr>
              <a:t>данных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520" y="356660"/>
            <a:ext cx="10069943" cy="562073"/>
          </a:xfrm>
        </p:spPr>
        <p:txBody>
          <a:bodyPr/>
          <a:lstStyle/>
          <a:p>
            <a:r>
              <a:rPr lang="ru-RU" dirty="0" smtClean="0"/>
              <a:t>Более современный теоретический обзор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3"/>
          </p:nvPr>
        </p:nvSpPr>
        <p:spPr>
          <a:xfrm>
            <a:off x="171451" y="1114426"/>
            <a:ext cx="11872912" cy="4810852"/>
          </a:xfrm>
        </p:spPr>
        <p:txBody>
          <a:bodyPr>
            <a:no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chemeClr val="tx1"/>
                </a:solidFill>
              </a:rPr>
              <a:t>Xiaojun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Xu, Chang Liu, Dawn Song. SQLNet: Generating structured queries from Natural Language without reinforcement learning // ICLR-2018. –2017. – 15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chemeClr val="tx1"/>
                </a:solidFill>
              </a:rPr>
              <a:t>Navid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Yaghmazadeh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Yuepeng</a:t>
            </a:r>
            <a:r>
              <a:rPr lang="en-US" sz="2200" b="1" dirty="0">
                <a:solidFill>
                  <a:schemeClr val="tx1"/>
                </a:solidFill>
              </a:rPr>
              <a:t> Wang, Isil </a:t>
            </a:r>
            <a:r>
              <a:rPr lang="en-US" sz="2200" b="1" dirty="0" err="1">
                <a:solidFill>
                  <a:schemeClr val="tx1"/>
                </a:solidFill>
              </a:rPr>
              <a:t>Dillig</a:t>
            </a:r>
            <a:r>
              <a:rPr lang="en-US" sz="2200" b="1" dirty="0">
                <a:solidFill>
                  <a:schemeClr val="tx1"/>
                </a:solidFill>
              </a:rPr>
              <a:t>, and Thomas </a:t>
            </a:r>
            <a:r>
              <a:rPr lang="en-US" sz="2200" b="1" dirty="0" err="1">
                <a:solidFill>
                  <a:schemeClr val="tx1"/>
                </a:solidFill>
              </a:rPr>
              <a:t>Dillig</a:t>
            </a:r>
            <a:r>
              <a:rPr lang="en-US" sz="2200" b="1" dirty="0">
                <a:solidFill>
                  <a:schemeClr val="tx1"/>
                </a:solidFill>
              </a:rPr>
              <a:t>. SQLizer: Query Synthesis from Natural Language // ACM Program. Lang. 1, 1, Article 1 (January 2017). –2017. – 25.</a:t>
            </a:r>
            <a:endParaRPr lang="ru-RU" sz="2200" b="1" dirty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Ikshu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Blalla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Archit</a:t>
            </a:r>
            <a:r>
              <a:rPr lang="en-US" sz="2200" dirty="0">
                <a:solidFill>
                  <a:schemeClr val="tx1"/>
                </a:solidFill>
              </a:rPr>
              <a:t> Gupta. Generating SQL queries from natural language // Department of Computer Science of Stanford University. –2017. – 9.</a:t>
            </a:r>
            <a:endParaRPr lang="ru-RU" sz="2200" dirty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Saima</a:t>
            </a:r>
            <a:r>
              <a:rPr lang="en-US" sz="2200" dirty="0">
                <a:solidFill>
                  <a:schemeClr val="tx1"/>
                </a:solidFill>
              </a:rPr>
              <a:t> Noreen </a:t>
            </a:r>
            <a:r>
              <a:rPr lang="en-US" sz="2200" dirty="0" err="1">
                <a:solidFill>
                  <a:schemeClr val="tx1"/>
                </a:solidFill>
              </a:rPr>
              <a:t>Khosa</a:t>
            </a:r>
            <a:r>
              <a:rPr lang="en-US" sz="2200" dirty="0">
                <a:solidFill>
                  <a:schemeClr val="tx1"/>
                </a:solidFill>
              </a:rPr>
              <a:t>, Muhammad </a:t>
            </a:r>
            <a:r>
              <a:rPr lang="en-US" sz="2200" dirty="0" err="1">
                <a:solidFill>
                  <a:schemeClr val="tx1"/>
                </a:solidFill>
              </a:rPr>
              <a:t>Rizwan</a:t>
            </a:r>
            <a:r>
              <a:rPr lang="en-US" sz="2200" dirty="0">
                <a:solidFill>
                  <a:schemeClr val="tx1"/>
                </a:solidFill>
              </a:rPr>
              <a:t>. Database schema independent architecture for NL to SQL query conversion // </a:t>
            </a:r>
            <a:r>
              <a:rPr lang="en-US" sz="2200" dirty="0" err="1">
                <a:solidFill>
                  <a:schemeClr val="tx1"/>
                </a:solidFill>
              </a:rPr>
              <a:t>Khwaja</a:t>
            </a:r>
            <a:r>
              <a:rPr lang="en-US" sz="2200" dirty="0">
                <a:solidFill>
                  <a:schemeClr val="tx1"/>
                </a:solidFill>
              </a:rPr>
              <a:t> Fareed University of Engineering and IT. –2014. – c. </a:t>
            </a:r>
            <a:r>
              <a:rPr lang="en-US" sz="2200" dirty="0" smtClean="0">
                <a:solidFill>
                  <a:schemeClr val="tx1"/>
                </a:solidFill>
              </a:rPr>
              <a:t>95-99.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Alessandra </a:t>
            </a:r>
            <a:r>
              <a:rPr lang="en-US" sz="2200" dirty="0" err="1">
                <a:solidFill>
                  <a:schemeClr val="tx1"/>
                </a:solidFill>
              </a:rPr>
              <a:t>Giordani</a:t>
            </a:r>
            <a:r>
              <a:rPr lang="en-US" sz="2200" dirty="0">
                <a:solidFill>
                  <a:schemeClr val="tx1"/>
                </a:solidFill>
              </a:rPr>
              <a:t> and Alessandro </a:t>
            </a:r>
            <a:r>
              <a:rPr lang="en-US" sz="2200" dirty="0" err="1">
                <a:solidFill>
                  <a:schemeClr val="tx1"/>
                </a:solidFill>
              </a:rPr>
              <a:t>Moschitti</a:t>
            </a:r>
            <a:r>
              <a:rPr lang="en-US" sz="2200" dirty="0">
                <a:solidFill>
                  <a:schemeClr val="tx1"/>
                </a:solidFill>
              </a:rPr>
              <a:t>. Generating SQL Queries Using Natural Language Syntactic Dependencies and Metadata // Department of Computer Science and Engineering University of Trento. –2012. – 6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ru-RU" sz="2200" b="1" dirty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Shadi</a:t>
            </a:r>
            <a:r>
              <a:rPr lang="en-US" sz="2200" dirty="0">
                <a:solidFill>
                  <a:schemeClr val="tx1"/>
                </a:solidFill>
              </a:rPr>
              <a:t> Abdul </a:t>
            </a:r>
            <a:r>
              <a:rPr lang="en-US" sz="2200" dirty="0" err="1">
                <a:solidFill>
                  <a:schemeClr val="tx1"/>
                </a:solidFill>
              </a:rPr>
              <a:t>Khalek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Sarfraz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Khurshid</a:t>
            </a:r>
            <a:r>
              <a:rPr lang="en-US" sz="2200" dirty="0">
                <a:solidFill>
                  <a:schemeClr val="tx1"/>
                </a:solidFill>
              </a:rPr>
              <a:t>. Automated SQL Query Generation for Systematic Testing of Database Engines // The University of Texas at Austin. –2010. – c.2-5.</a:t>
            </a:r>
            <a:endParaRPr lang="ru-RU" sz="2200" b="1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база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1035333"/>
            <a:ext cx="9987976" cy="41623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2231" y="5488923"/>
            <a:ext cx="1114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https://github.com/shparutask/TranslationSystem/tree/master/Scripts/SPB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935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10012040" cy="653993"/>
          </a:xfrm>
        </p:spPr>
        <p:txBody>
          <a:bodyPr/>
          <a:lstStyle/>
          <a:p>
            <a:r>
              <a:rPr lang="ru-RU" dirty="0" smtClean="0"/>
              <a:t>Итоги и план </a:t>
            </a:r>
            <a:r>
              <a:rPr lang="ru-RU" dirty="0" smtClean="0"/>
              <a:t>на </a:t>
            </a:r>
            <a:r>
              <a:rPr lang="ru-RU" dirty="0" smtClean="0"/>
              <a:t>следующий семестр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3"/>
          </p:nvPr>
        </p:nvSpPr>
        <p:spPr>
          <a:xfrm>
            <a:off x="431371" y="1010653"/>
            <a:ext cx="11760629" cy="5029200"/>
          </a:xfrm>
        </p:spPr>
        <p:txBody>
          <a:bodyPr>
            <a:noAutofit/>
          </a:bodyPr>
          <a:lstStyle/>
          <a:p>
            <a:r>
              <a:rPr lang="ru-RU" sz="2600" dirty="0">
                <a:solidFill>
                  <a:schemeClr val="tx1"/>
                </a:solidFill>
              </a:rPr>
              <a:t>На данный момент сделано следующее: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изучен </a:t>
            </a:r>
            <a:r>
              <a:rPr lang="ru-RU" sz="2600" dirty="0">
                <a:solidFill>
                  <a:schemeClr val="tx1"/>
                </a:solidFill>
              </a:rPr>
              <a:t>более современный теоретический материал по </a:t>
            </a:r>
            <a:r>
              <a:rPr lang="ru-RU" sz="2600" dirty="0" smtClean="0">
                <a:solidFill>
                  <a:schemeClr val="tx1"/>
                </a:solidFill>
              </a:rPr>
              <a:t>теме;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создана </a:t>
            </a:r>
            <a:r>
              <a:rPr lang="ru-RU" sz="2600" dirty="0">
                <a:solidFill>
                  <a:schemeClr val="tx1"/>
                </a:solidFill>
              </a:rPr>
              <a:t>база данных, с которой можно начать эксперименты по переводу с русского языка на язык </a:t>
            </a:r>
            <a:r>
              <a:rPr lang="en-US" sz="2600" dirty="0" smtClean="0">
                <a:solidFill>
                  <a:schemeClr val="tx1"/>
                </a:solidFill>
              </a:rPr>
              <a:t>SQL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выбрана статья про систему </a:t>
            </a:r>
            <a:r>
              <a:rPr lang="en-US" sz="2600" dirty="0" err="1" smtClean="0">
                <a:solidFill>
                  <a:schemeClr val="tx1"/>
                </a:solidFill>
              </a:rPr>
              <a:t>SQLLizer</a:t>
            </a:r>
            <a:r>
              <a:rPr lang="ru-RU" sz="2600" dirty="0" smtClean="0">
                <a:solidFill>
                  <a:schemeClr val="tx1"/>
                </a:solidFill>
              </a:rPr>
              <a:t>, </a:t>
            </a:r>
            <a:r>
              <a:rPr lang="ru-RU" sz="2600" dirty="0">
                <a:solidFill>
                  <a:schemeClr val="tx1"/>
                </a:solidFill>
              </a:rPr>
              <a:t>как основная идея для разработки алгоритма перевода с русского </a:t>
            </a:r>
            <a:r>
              <a:rPr lang="ru-RU" sz="2600" dirty="0" smtClean="0">
                <a:solidFill>
                  <a:schemeClr val="tx1"/>
                </a:solidFill>
              </a:rPr>
              <a:t>языка.</a:t>
            </a:r>
            <a:endParaRPr lang="ru-RU" sz="2600" dirty="0">
              <a:solidFill>
                <a:schemeClr val="tx1"/>
              </a:solidFill>
            </a:endParaRPr>
          </a:p>
          <a:p>
            <a:r>
              <a:rPr lang="ru-RU" sz="2600" dirty="0">
                <a:solidFill>
                  <a:schemeClr val="tx1"/>
                </a:solidFill>
              </a:rPr>
              <a:t>Далее планируется расширить функциональность существующего приложения следующим </a:t>
            </a:r>
            <a:r>
              <a:rPr lang="ru-RU" sz="2600" dirty="0" smtClean="0">
                <a:solidFill>
                  <a:schemeClr val="tx1"/>
                </a:solidFill>
              </a:rPr>
              <a:t>образом: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разработка </a:t>
            </a:r>
            <a:r>
              <a:rPr lang="ru-RU" sz="2600" dirty="0">
                <a:solidFill>
                  <a:schemeClr val="tx1"/>
                </a:solidFill>
              </a:rPr>
              <a:t>алгоритма перевода с русского языка на основе существующей идеи;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</a:rPr>
              <a:t>разработка архитектуры </a:t>
            </a:r>
            <a:r>
              <a:rPr lang="ru-RU" sz="2600" dirty="0">
                <a:solidFill>
                  <a:schemeClr val="tx1"/>
                </a:solidFill>
              </a:rPr>
              <a:t>приложения, на основе разработанного </a:t>
            </a:r>
            <a:r>
              <a:rPr lang="ru-RU" sz="2600" dirty="0" smtClean="0">
                <a:solidFill>
                  <a:schemeClr val="tx1"/>
                </a:solidFill>
              </a:rPr>
              <a:t>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478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57486" y="2300288"/>
            <a:ext cx="6800851" cy="2414588"/>
          </a:xfrm>
        </p:spPr>
        <p:txBody>
          <a:bodyPr>
            <a:noAutofit/>
          </a:bodyPr>
          <a:lstStyle/>
          <a:p>
            <a:r>
              <a:rPr lang="ru-RU" sz="9600" b="1" dirty="0" smtClean="0">
                <a:solidFill>
                  <a:schemeClr val="tx1"/>
                </a:solidFill>
              </a:rPr>
              <a:t>СПАСИБО ЗА ВНИМАНИЕ!</a:t>
            </a:r>
            <a:endParaRPr lang="ru-RU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_05_SPbU_template_16х9_ру-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2016_05_SPbU_template_16х9_ру-1</Template>
  <TotalTime>194</TotalTime>
  <Words>136</Words>
  <Application>Microsoft Office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2016_05_SPbU_template_16х9_ру-1</vt:lpstr>
      <vt:lpstr>Методы автоматизированной генерации программного кода по тексту на естественном языке</vt:lpstr>
      <vt:lpstr>Что сделано ранее?</vt:lpstr>
      <vt:lpstr>Задачи на осень</vt:lpstr>
      <vt:lpstr>Более современный теоретический обзор</vt:lpstr>
      <vt:lpstr>Новая база данных</vt:lpstr>
      <vt:lpstr>Итоги и план на следующий семестр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автоматизированной генерации программного кода по тексту на естественном языке</dc:title>
  <dc:creator>Соколова Екатерина</dc:creator>
  <cp:lastModifiedBy>Соколова Екатерина</cp:lastModifiedBy>
  <cp:revision>10</cp:revision>
  <dcterms:created xsi:type="dcterms:W3CDTF">2018-12-13T10:33:57Z</dcterms:created>
  <dcterms:modified xsi:type="dcterms:W3CDTF">2018-12-21T20:55:34Z</dcterms:modified>
</cp:coreProperties>
</file>