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63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36A9C-068E-4507-8437-0C632EB4C980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DFE2F-E447-4E71-9901-0B9F99565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55952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1175E-762A-4B9F-B317-149DDD56E17B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90D45-B941-4D3E-AF89-AD32445E87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03921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5E7076"/>
                </a:solidFill>
              </a:defRPr>
            </a:lvl1pPr>
          </a:lstStyle>
          <a:p>
            <a:r>
              <a:rPr lang="ru-RU" dirty="0" smtClean="0"/>
              <a:t>Заголовок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871531" y="3813043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5E7076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Подзаголовок</a:t>
            </a:r>
            <a:endParaRPr lang="ru-RU" dirty="0"/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506743" y="6117299"/>
            <a:ext cx="1429191" cy="48005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rgbClr val="5E7076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aseline="0" dirty="0" smtClean="0">
                <a:solidFill>
                  <a:schemeClr val="bg1"/>
                </a:solidFill>
              </a:rPr>
              <a:t>spbu.ru</a:t>
            </a:r>
            <a:endParaRPr lang="ru-RU" sz="240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87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431370" y="1124745"/>
            <a:ext cx="11606321" cy="672075"/>
          </a:xfrm>
        </p:spPr>
        <p:txBody>
          <a:bodyPr>
            <a:noAutofit/>
          </a:bodyPr>
          <a:lstStyle>
            <a:lvl1pPr algn="l">
              <a:defRPr sz="3733" b="1">
                <a:solidFill>
                  <a:srgbClr val="5E7076"/>
                </a:solidFill>
              </a:defRPr>
            </a:lvl1pPr>
          </a:lstStyle>
          <a:p>
            <a:r>
              <a:rPr lang="ru-RU" dirty="0" smtClean="0"/>
              <a:t>Заголовок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431370" y="1892829"/>
            <a:ext cx="11606321" cy="4032448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5E7076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527381" y="6213309"/>
            <a:ext cx="2016224" cy="288032"/>
          </a:xfrm>
        </p:spPr>
        <p:txBody>
          <a:bodyPr/>
          <a:lstStyle>
            <a:lvl1pPr algn="l">
              <a:defRPr/>
            </a:lvl1pPr>
          </a:lstStyle>
          <a:p>
            <a:fld id="{1382D0E6-4569-42A9-9479-C3279517A4AC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10608502" y="6117299"/>
            <a:ext cx="1429191" cy="48005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rgbClr val="5E7076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400" baseline="0" dirty="0" smtClean="0">
                <a:solidFill>
                  <a:schemeClr val="bg1"/>
                </a:solidFill>
              </a:rPr>
              <a:t>spbu.ru</a:t>
            </a:r>
            <a:endParaRPr lang="ru-RU" sz="2400" baseline="0" dirty="0">
              <a:solidFill>
                <a:schemeClr val="bg1"/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31371" y="356660"/>
            <a:ext cx="4814325" cy="562073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733" smtClean="0"/>
              <a:t>Колонтитул</a:t>
            </a:r>
            <a:endParaRPr lang="ru-RU" sz="3733" dirty="0"/>
          </a:p>
        </p:txBody>
      </p:sp>
    </p:spTree>
    <p:extLst>
      <p:ext uri="{BB962C8B-B14F-4D97-AF65-F5344CB8AC3E}">
        <p14:creationId xmlns:p14="http://schemas.microsoft.com/office/powerpoint/2010/main" val="313965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абочий слайд с фотографие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31371" y="356660"/>
            <a:ext cx="4814325" cy="562073"/>
          </a:xfrm>
        </p:spPr>
        <p:txBody>
          <a:bodyPr>
            <a:noAutofit/>
          </a:bodyPr>
          <a:lstStyle>
            <a:lvl1pPr algn="l">
              <a:defRPr sz="3733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527381" y="6213309"/>
            <a:ext cx="2016224" cy="288032"/>
          </a:xfrm>
        </p:spPr>
        <p:txBody>
          <a:bodyPr/>
          <a:lstStyle>
            <a:lvl1pPr algn="l">
              <a:defRPr/>
            </a:lvl1pPr>
          </a:lstStyle>
          <a:p>
            <a:fld id="{1382D0E6-4569-42A9-9479-C3279517A4A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10608502" y="6117299"/>
            <a:ext cx="1429191" cy="48005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rgbClr val="5E7076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400" baseline="0" dirty="0" smtClean="0">
                <a:solidFill>
                  <a:schemeClr val="bg1"/>
                </a:solidFill>
              </a:rPr>
              <a:t>spbu.ru</a:t>
            </a:r>
            <a:endParaRPr lang="ru-RU" sz="2400" baseline="0" dirty="0">
              <a:solidFill>
                <a:schemeClr val="bg1"/>
              </a:solidFill>
            </a:endParaRPr>
          </a:p>
        </p:txBody>
      </p:sp>
      <p:sp>
        <p:nvSpPr>
          <p:cNvPr id="10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431371" y="1412776"/>
            <a:ext cx="5384800" cy="441649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3733">
                <a:solidFill>
                  <a:schemeClr val="bg1"/>
                </a:solidFill>
              </a:defRPr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 dirty="0" smtClean="0"/>
              <a:t>фото</a:t>
            </a:r>
            <a:endParaRPr lang="ru-RU" dirty="0"/>
          </a:p>
        </p:txBody>
      </p:sp>
      <p:sp>
        <p:nvSpPr>
          <p:cNvPr id="11" name="Подзаголовок 2"/>
          <p:cNvSpPr>
            <a:spLocks noGrp="1"/>
          </p:cNvSpPr>
          <p:nvPr>
            <p:ph type="subTitle" idx="13" hasCustomPrompt="1"/>
          </p:nvPr>
        </p:nvSpPr>
        <p:spPr>
          <a:xfrm>
            <a:off x="6096000" y="1412776"/>
            <a:ext cx="5760640" cy="4512501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5E7076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Подзаголовок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4891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с большой фотографие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0" y="1412776"/>
            <a:ext cx="12192000" cy="5445224"/>
          </a:xfrm>
          <a:solidFill>
            <a:schemeClr val="bg1">
              <a:lumMod val="75000"/>
            </a:schemeClr>
          </a:solidFill>
          <a:ln>
            <a:solidFill>
              <a:srgbClr val="000000">
                <a:alpha val="21176"/>
              </a:srgbClr>
            </a:solidFill>
          </a:ln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3733">
                <a:solidFill>
                  <a:schemeClr val="bg1"/>
                </a:solidFill>
              </a:defRPr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 dirty="0" smtClean="0"/>
              <a:t>фото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31371" y="356660"/>
            <a:ext cx="4814325" cy="562073"/>
          </a:xfrm>
        </p:spPr>
        <p:txBody>
          <a:bodyPr>
            <a:noAutofit/>
          </a:bodyPr>
          <a:lstStyle>
            <a:lvl1pPr algn="l">
              <a:defRPr sz="3733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31371" y="5733256"/>
            <a:ext cx="11760629" cy="672075"/>
          </a:xfrm>
          <a:prstGeom prst="rect">
            <a:avLst/>
          </a:prstGeom>
          <a:solidFill>
            <a:srgbClr val="FFFFFF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3" hasCustomPrompt="1"/>
          </p:nvPr>
        </p:nvSpPr>
        <p:spPr>
          <a:xfrm>
            <a:off x="431371" y="5754817"/>
            <a:ext cx="11521280" cy="672075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rgbClr val="5E7076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ru-RU" sz="2133" baseline="0" dirty="0" smtClean="0">
                <a:solidFill>
                  <a:schemeClr val="bg1"/>
                </a:solidFill>
              </a:rPr>
              <a:t>Санкт-Петербургский государственный университет</a:t>
            </a:r>
            <a:endParaRPr lang="ru-RU" sz="2133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23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крывающи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/>
          <p:cNvSpPr txBox="1">
            <a:spLocks/>
          </p:cNvSpPr>
          <p:nvPr/>
        </p:nvSpPr>
        <p:spPr>
          <a:xfrm>
            <a:off x="506743" y="6117299"/>
            <a:ext cx="1429191" cy="48005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rgbClr val="5E7076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aseline="0" dirty="0" smtClean="0">
                <a:solidFill>
                  <a:schemeClr val="bg1"/>
                </a:solidFill>
              </a:rPr>
              <a:t>spbu.ru</a:t>
            </a:r>
            <a:endParaRPr lang="ru-RU" sz="2400" baseline="0" dirty="0">
              <a:solidFill>
                <a:schemeClr val="bg1"/>
              </a:solidFill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31371" y="356660"/>
            <a:ext cx="4814325" cy="562073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733" smtClean="0"/>
              <a:t>Колонтитул</a:t>
            </a:r>
            <a:endParaRPr lang="ru-RU" sz="3733" dirty="0"/>
          </a:p>
        </p:txBody>
      </p:sp>
      <p:sp>
        <p:nvSpPr>
          <p:cNvPr id="9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431371" y="1508787"/>
            <a:ext cx="11425269" cy="480053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rgbClr val="5E7076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Текст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327915" y="5253204"/>
            <a:ext cx="15388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rgbClr val="5E7076"/>
                </a:solidFill>
                <a:latin typeface="+mj-lt"/>
              </a:rPr>
              <a:t>СПАСИБО!</a:t>
            </a:r>
          </a:p>
        </p:txBody>
      </p:sp>
    </p:spTree>
    <p:extLst>
      <p:ext uri="{BB962C8B-B14F-4D97-AF65-F5344CB8AC3E}">
        <p14:creationId xmlns:p14="http://schemas.microsoft.com/office/powerpoint/2010/main" val="2879723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4E4FA-8A9F-4508-A87E-DD5E40E18D47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2D0E6-4569-42A9-9479-C3279517A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4144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parutask/TranslationSystem/tree/master/Grammar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914399" y="1157288"/>
            <a:ext cx="11001375" cy="2443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rgbClr val="5E707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000" smtClean="0">
                <a:solidFill>
                  <a:schemeClr val="tx1"/>
                </a:solidFill>
              </a:rPr>
              <a:t>Методы автоматизированной генерации программного кода по тексту на естественном языке</a:t>
            </a:r>
            <a:endParaRPr lang="ru-RU" sz="6000" dirty="0">
              <a:solidFill>
                <a:schemeClr val="tx1"/>
              </a:solidFill>
            </a:endParaRPr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7229475" y="3813043"/>
            <a:ext cx="4686299" cy="23080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4267" kern="1200">
                <a:solidFill>
                  <a:srgbClr val="5E7076"/>
                </a:solidFill>
                <a:latin typeface="+mn-lt"/>
                <a:ea typeface="+mn-ea"/>
                <a:cs typeface="+mn-cs"/>
              </a:defRPr>
            </a:lvl1pPr>
            <a:lvl2pPr marL="609585" indent="0" algn="ctr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7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9170" indent="0" algn="ctr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754" indent="0" algn="ctr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8339" indent="0" algn="ctr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924" indent="0" algn="ctr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7509" indent="0" algn="ctr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7093" indent="0" algn="ctr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6678" indent="0" algn="ctr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400" b="1" dirty="0" smtClean="0">
                <a:solidFill>
                  <a:schemeClr val="tx1"/>
                </a:solidFill>
              </a:rPr>
              <a:t>Автор:</a:t>
            </a:r>
            <a:r>
              <a:rPr lang="ru-RU" sz="2400" dirty="0" smtClean="0">
                <a:solidFill>
                  <a:schemeClr val="tx1"/>
                </a:solidFill>
              </a:rPr>
              <a:t> Шпарута Софья,</a:t>
            </a:r>
          </a:p>
          <a:p>
            <a:pPr algn="l"/>
            <a:r>
              <a:rPr lang="ru-RU" sz="2400" dirty="0" smtClean="0">
                <a:solidFill>
                  <a:schemeClr val="tx1"/>
                </a:solidFill>
              </a:rPr>
              <a:t>студентка 1-го курса магистратуры</a:t>
            </a:r>
          </a:p>
          <a:p>
            <a:pPr algn="l"/>
            <a:r>
              <a:rPr lang="ru-RU" sz="2400" dirty="0" smtClean="0">
                <a:solidFill>
                  <a:schemeClr val="tx1"/>
                </a:solidFill>
              </a:rPr>
              <a:t>кафедры ИАС</a:t>
            </a:r>
          </a:p>
          <a:p>
            <a:pPr algn="l"/>
            <a:r>
              <a:rPr lang="ru-RU" sz="2400" b="1" dirty="0" smtClean="0">
                <a:solidFill>
                  <a:schemeClr val="tx1"/>
                </a:solidFill>
              </a:rPr>
              <a:t>Научный руководитель:</a:t>
            </a:r>
          </a:p>
          <a:p>
            <a:pPr algn="l"/>
            <a:r>
              <a:rPr lang="ru-RU" sz="2400" dirty="0" smtClean="0">
                <a:solidFill>
                  <a:schemeClr val="tx1"/>
                </a:solidFill>
              </a:rPr>
              <a:t>Наталья Генриховна Графеева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27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85826" y="1548497"/>
            <a:ext cx="1165859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solidFill>
                  <a:schemeClr val="tx1"/>
                </a:solidFill>
              </a:rPr>
              <a:t>Что сделано ранее?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3200" dirty="0" smtClean="0">
                <a:solidFill>
                  <a:schemeClr val="tx1"/>
                </a:solidFill>
              </a:rPr>
              <a:t> изучены более современные решения;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3200" dirty="0" smtClean="0">
                <a:solidFill>
                  <a:schemeClr val="tx1"/>
                </a:solidFill>
              </a:rPr>
              <a:t> создана русскоязычная </a:t>
            </a:r>
            <a:r>
              <a:rPr lang="ru-RU" sz="3200" dirty="0" smtClean="0">
                <a:solidFill>
                  <a:schemeClr val="tx1"/>
                </a:solidFill>
              </a:rPr>
              <a:t>баз</a:t>
            </a:r>
            <a:r>
              <a:rPr lang="ru-RU" sz="3200" dirty="0"/>
              <a:t>а</a:t>
            </a:r>
            <a:r>
              <a:rPr lang="ru-RU" sz="3200" dirty="0" smtClean="0">
                <a:solidFill>
                  <a:schemeClr val="tx1"/>
                </a:solidFill>
              </a:rPr>
              <a:t> </a:t>
            </a:r>
            <a:r>
              <a:rPr lang="ru-RU" sz="3200" dirty="0" smtClean="0">
                <a:solidFill>
                  <a:schemeClr val="tx1"/>
                </a:solidFill>
              </a:rPr>
              <a:t>данных</a:t>
            </a:r>
            <a:r>
              <a:rPr lang="en-US" sz="3200" dirty="0"/>
              <a:t>.</a:t>
            </a:r>
            <a:endParaRPr lang="ru-RU" sz="3200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ru-RU" sz="3200" dirty="0"/>
          </a:p>
          <a:p>
            <a:r>
              <a:rPr lang="ru-RU" sz="3200" dirty="0" smtClean="0"/>
              <a:t>Задачи на весну</a:t>
            </a:r>
            <a:r>
              <a:rPr lang="en-US" sz="3200" dirty="0" smtClean="0"/>
              <a:t>:</a:t>
            </a:r>
          </a:p>
          <a:p>
            <a:pPr marL="457200" lvl="0" indent="-457200">
              <a:buFont typeface="Wingdings" panose="05000000000000000000" pitchFamily="2" charset="2"/>
              <a:buChar char="q"/>
            </a:pPr>
            <a:r>
              <a:rPr lang="ru-RU" sz="3200" dirty="0"/>
              <a:t>изучить более конкретные реализации подобных решений;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ru-RU" sz="3200" dirty="0"/>
              <a:t>начать самостоятельную реализацию будущего </a:t>
            </a:r>
            <a:r>
              <a:rPr lang="ru-RU" sz="3200" dirty="0" smtClean="0"/>
              <a:t>приложения</a:t>
            </a:r>
            <a:r>
              <a:rPr lang="en-US" sz="3200" dirty="0" smtClean="0"/>
              <a:t>.</a:t>
            </a:r>
            <a:endParaRPr lang="ru-RU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31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31" y="1100137"/>
            <a:ext cx="10448925" cy="4453265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431371" y="356660"/>
            <a:ext cx="4814325" cy="562073"/>
          </a:xfrm>
        </p:spPr>
        <p:txBody>
          <a:bodyPr/>
          <a:lstStyle/>
          <a:p>
            <a:r>
              <a:rPr lang="ru-RU" dirty="0" smtClean="0"/>
              <a:t>Новая база данных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62244" y="5553402"/>
            <a:ext cx="111490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https://github.com/shparutask/TranslationSystem/tree/master/Scripts/SPB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499320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1371" y="356660"/>
            <a:ext cx="7483904" cy="562073"/>
          </a:xfrm>
        </p:spPr>
        <p:txBody>
          <a:bodyPr/>
          <a:lstStyle/>
          <a:p>
            <a:r>
              <a:rPr lang="ru-RU" dirty="0" smtClean="0"/>
              <a:t>Архитектура будущего приложения</a:t>
            </a: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215800" y="1279208"/>
            <a:ext cx="11171338" cy="4798930"/>
            <a:chOff x="-199789" y="0"/>
            <a:chExt cx="6882927" cy="2956560"/>
          </a:xfrm>
        </p:grpSpPr>
        <p:sp>
          <p:nvSpPr>
            <p:cNvPr id="6" name="Надпись 2"/>
            <p:cNvSpPr txBox="1">
              <a:spLocks noChangeArrowheads="1"/>
            </p:cNvSpPr>
            <p:nvPr/>
          </p:nvSpPr>
          <p:spPr bwMode="auto">
            <a:xfrm>
              <a:off x="4019550" y="2028825"/>
              <a:ext cx="941070" cy="92773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Ответ на </a:t>
              </a:r>
              <a:r>
                <a: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SQL-</a:t>
              </a:r>
              <a:r>
                <a:rPr lang="ru-RU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запрос</a:t>
              </a:r>
              <a:endPara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" name="Группа 6"/>
            <p:cNvGrpSpPr/>
            <p:nvPr/>
          </p:nvGrpSpPr>
          <p:grpSpPr>
            <a:xfrm>
              <a:off x="-199789" y="0"/>
              <a:ext cx="6882927" cy="2793100"/>
              <a:chOff x="-199789" y="0"/>
              <a:chExt cx="6882927" cy="2793100"/>
            </a:xfrm>
          </p:grpSpPr>
          <p:sp>
            <p:nvSpPr>
              <p:cNvPr id="8" name="Надпись 2"/>
              <p:cNvSpPr txBox="1">
                <a:spLocks noChangeArrowheads="1"/>
              </p:cNvSpPr>
              <p:nvPr/>
            </p:nvSpPr>
            <p:spPr bwMode="auto">
              <a:xfrm>
                <a:off x="5581650" y="939165"/>
                <a:ext cx="941070" cy="92773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3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SQL-</a:t>
                </a:r>
                <a:r>
                  <a:rPr lang="ru-RU" sz="3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запрос</a:t>
                </a:r>
                <a:endParaRPr lang="ru-RU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" name="Группа 8"/>
              <p:cNvGrpSpPr/>
              <p:nvPr/>
            </p:nvGrpSpPr>
            <p:grpSpPr>
              <a:xfrm>
                <a:off x="-199789" y="0"/>
                <a:ext cx="6882927" cy="2793100"/>
                <a:chOff x="-199789" y="0"/>
                <a:chExt cx="6882927" cy="2793100"/>
              </a:xfrm>
            </p:grpSpPr>
            <p:sp>
              <p:nvSpPr>
                <p:cNvPr id="10" name="Надпись 2"/>
                <p:cNvSpPr txBox="1">
                  <a:spLocks noChangeArrowheads="1"/>
                </p:cNvSpPr>
                <p:nvPr/>
              </p:nvSpPr>
              <p:spPr bwMode="auto">
                <a:xfrm>
                  <a:off x="714793" y="581025"/>
                  <a:ext cx="1300697" cy="35433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ru-RU" sz="28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Е-Я запрос</a:t>
                  </a:r>
                  <a:endParaRPr lang="ru-RU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1" name="Группа 10"/>
                <p:cNvGrpSpPr/>
                <p:nvPr/>
              </p:nvGrpSpPr>
              <p:grpSpPr>
                <a:xfrm>
                  <a:off x="-199789" y="0"/>
                  <a:ext cx="6882927" cy="2793100"/>
                  <a:chOff x="-199789" y="0"/>
                  <a:chExt cx="6882927" cy="2793100"/>
                </a:xfrm>
              </p:grpSpPr>
              <p:sp>
                <p:nvSpPr>
                  <p:cNvPr id="12" name="Надпись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-199789" y="1866900"/>
                    <a:ext cx="2209564" cy="42291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Сформированный ответ</a:t>
                    </a:r>
                    <a:endParaRPr lang="ru-RU" sz="24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13" name="Группа 12"/>
                  <p:cNvGrpSpPr/>
                  <p:nvPr/>
                </p:nvGrpSpPr>
                <p:grpSpPr>
                  <a:xfrm>
                    <a:off x="628650" y="0"/>
                    <a:ext cx="6054488" cy="2793100"/>
                    <a:chOff x="0" y="0"/>
                    <a:chExt cx="6054488" cy="2793100"/>
                  </a:xfrm>
                </p:grpSpPr>
                <p:sp>
                  <p:nvSpPr>
                    <p:cNvPr id="14" name="Прямоугольник 13"/>
                    <p:cNvSpPr/>
                    <p:nvPr/>
                  </p:nvSpPr>
                  <p:spPr>
                    <a:xfrm>
                      <a:off x="1381125" y="2028825"/>
                      <a:ext cx="1828800" cy="764275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Модуль формирования ответа</a:t>
                      </a:r>
                      <a:endParaRPr lang="ru-RU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" name="Прямоугольник 14"/>
                    <p:cNvSpPr/>
                    <p:nvPr/>
                  </p:nvSpPr>
                  <p:spPr>
                    <a:xfrm>
                      <a:off x="4152900" y="0"/>
                      <a:ext cx="1897039" cy="832475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800" dirty="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Модуль трансляции в 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SQL</a:t>
                      </a:r>
                      <a:r>
                        <a:rPr lang="ru-RU" sz="2800" dirty="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-запрос</a:t>
                      </a:r>
                      <a:endParaRPr lang="ru-RU" sz="20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6" name="Прямоугольник 15"/>
                    <p:cNvSpPr/>
                    <p:nvPr/>
                  </p:nvSpPr>
                  <p:spPr>
                    <a:xfrm>
                      <a:off x="0" y="1019175"/>
                      <a:ext cx="886678" cy="809065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4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UI</a:t>
                      </a:r>
                      <a:endParaRPr lang="ru-RU" sz="1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7" name="Прямоугольник 16"/>
                    <p:cNvSpPr/>
                    <p:nvPr/>
                  </p:nvSpPr>
                  <p:spPr>
                    <a:xfrm>
                      <a:off x="1381125" y="28575"/>
                      <a:ext cx="1828800" cy="805218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Модуль обработки естественно-языкового запроса</a:t>
                      </a:r>
                      <a:endParaRPr lang="ru-RU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8" name="Прямоугольник 17"/>
                    <p:cNvSpPr/>
                    <p:nvPr/>
                  </p:nvSpPr>
                  <p:spPr>
                    <a:xfrm>
                      <a:off x="4457700" y="2028825"/>
                      <a:ext cx="1596788" cy="763602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Модуль исполнения 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SQL-</a:t>
                      </a: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запроса</a:t>
                      </a:r>
                      <a:endParaRPr lang="ru-RU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19" name="Прямая со стрелкой 18"/>
                    <p:cNvCxnSpPr/>
                    <p:nvPr/>
                  </p:nvCxnSpPr>
                  <p:spPr>
                    <a:xfrm flipV="1">
                      <a:off x="457200" y="466725"/>
                      <a:ext cx="928048" cy="559559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Прямая со стрелкой 19"/>
                    <p:cNvCxnSpPr/>
                    <p:nvPr/>
                  </p:nvCxnSpPr>
                  <p:spPr>
                    <a:xfrm flipH="1" flipV="1">
                      <a:off x="457200" y="1838325"/>
                      <a:ext cx="928048" cy="58722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Прямая со стрелкой 20"/>
                    <p:cNvCxnSpPr/>
                    <p:nvPr/>
                  </p:nvCxnSpPr>
                  <p:spPr>
                    <a:xfrm>
                      <a:off x="3209925" y="466725"/>
                      <a:ext cx="941307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Прямая со стрелкой 21"/>
                    <p:cNvCxnSpPr/>
                    <p:nvPr/>
                  </p:nvCxnSpPr>
                  <p:spPr>
                    <a:xfrm flipH="1">
                      <a:off x="3209925" y="2419350"/>
                      <a:ext cx="1241946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Прямая со стрелкой 22"/>
                    <p:cNvCxnSpPr/>
                    <p:nvPr/>
                  </p:nvCxnSpPr>
                  <p:spPr>
                    <a:xfrm>
                      <a:off x="5410200" y="838200"/>
                      <a:ext cx="0" cy="11873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421727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1371" y="356660"/>
            <a:ext cx="8298292" cy="562073"/>
          </a:xfrm>
        </p:spPr>
        <p:txBody>
          <a:bodyPr/>
          <a:lstStyle/>
          <a:p>
            <a:r>
              <a:rPr lang="ru-RU" dirty="0" smtClean="0"/>
              <a:t>Выделение именованных сущностей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76461" y="1281348"/>
            <a:ext cx="8581939" cy="4439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0510">
              <a:lnSpc>
                <a:spcPct val="107000"/>
              </a:lnSpc>
              <a:spcAft>
                <a:spcPts val="0"/>
              </a:spcAft>
            </a:pPr>
            <a:r>
              <a:rPr lang="ru-RU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Требуется выделить следующие сущности: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ru-RU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Музеи;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ru-RU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Усадьбы;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ru-RU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Парки;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ru-RU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Памятники;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ru-RU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Часы работы;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ru-RU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Адреса.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ru-RU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>
              <a:lnSpc>
                <a:spcPct val="107000"/>
              </a:lnSpc>
              <a:spcAft>
                <a:spcPts val="800"/>
              </a:spcAft>
            </a:pPr>
            <a:r>
              <a:rPr lang="ru-RU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Описанные подробно грамматики можно увидеть по ссылке: </a:t>
            </a:r>
            <a:r>
              <a:rPr lang="ru-RU" sz="2400" u="sng" dirty="0" smtClean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https://github.com/shparutask/TranslationSystem/tree/master/Grammar</a:t>
            </a:r>
            <a:r>
              <a:rPr lang="ru-RU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58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1371" y="356660"/>
            <a:ext cx="8298292" cy="562073"/>
          </a:xfrm>
        </p:spPr>
        <p:txBody>
          <a:bodyPr/>
          <a:lstStyle/>
          <a:p>
            <a:r>
              <a:rPr lang="ru-RU" dirty="0" smtClean="0"/>
              <a:t>Пример работы грамматики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-127848" y="1423358"/>
            <a:ext cx="7686675" cy="4671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Музей, который находится по адресу </a:t>
            </a:r>
            <a:r>
              <a:rPr lang="ru-RU" sz="2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ул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 Демьяна Бедного, 24  </a:t>
            </a:r>
          </a:p>
          <a:p>
            <a:pPr marL="91440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Музей, который работают с 18:00 по 20:00</a:t>
            </a:r>
          </a:p>
          <a:p>
            <a:pPr marL="91440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Усадьбы, которые работают с 13:30 по 21:40</a:t>
            </a:r>
          </a:p>
          <a:p>
            <a:pPr marL="91440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Где находится Александрийский парк</a:t>
            </a:r>
          </a:p>
          <a:p>
            <a:pPr marL="91440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Адрес музея Кораблестроения</a:t>
            </a:r>
          </a:p>
          <a:p>
            <a:pPr marL="91440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Адрес усадьбы Державина</a:t>
            </a:r>
          </a:p>
          <a:p>
            <a:pPr marL="91440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Где находится памятник Александру Невскому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t="56507" r="77852" b="14149"/>
          <a:stretch/>
        </p:blipFill>
        <p:spPr>
          <a:xfrm>
            <a:off x="7375921" y="2480141"/>
            <a:ext cx="4816079" cy="358739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t="15400" r="86573" b="43214"/>
          <a:stretch/>
        </p:blipFill>
        <p:spPr>
          <a:xfrm>
            <a:off x="9050032" y="918732"/>
            <a:ext cx="2217796" cy="384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20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1371" y="356660"/>
            <a:ext cx="8298292" cy="562073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09601" y="1246245"/>
            <a:ext cx="11306174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000" dirty="0"/>
              <a:t>После подробного изучения более современного теоретического материала по теме, а также изучения некоторых инструментов для парсинга, было сделано следующее:</a:t>
            </a:r>
          </a:p>
          <a:p>
            <a:pPr marL="900113" lvl="0" indent="-357188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3000" dirty="0"/>
              <a:t>Продумана архитектура будущего приложения в общем виде;</a:t>
            </a:r>
          </a:p>
          <a:p>
            <a:pPr marL="900113" lvl="0" indent="-357188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3000" dirty="0"/>
              <a:t>Создан проект будущего приложения</a:t>
            </a:r>
            <a:r>
              <a:rPr lang="en-US" sz="3000" dirty="0"/>
              <a:t>;</a:t>
            </a:r>
            <a:endParaRPr lang="ru-RU" sz="3000" dirty="0"/>
          </a:p>
          <a:p>
            <a:pPr marL="900113" lvl="0" indent="-357188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3000" dirty="0"/>
              <a:t>Создан модуль исполнения </a:t>
            </a:r>
            <a:r>
              <a:rPr lang="en-US" sz="3000" dirty="0"/>
              <a:t>SQL</a:t>
            </a:r>
            <a:r>
              <a:rPr lang="ru-RU" sz="3000" dirty="0"/>
              <a:t>-запроса к БД;</a:t>
            </a:r>
          </a:p>
          <a:p>
            <a:pPr marL="900113" lvl="0" indent="-357188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3000" dirty="0"/>
              <a:t>Начата разработка модуля обработки естественного языка.</a:t>
            </a:r>
          </a:p>
          <a:p>
            <a:r>
              <a:rPr lang="ru-RU" sz="3000" dirty="0"/>
              <a:t>Далее планируется завершить модуль первого этапа запроса и перейти к модулю трансляции. </a:t>
            </a:r>
            <a:endParaRPr lang="ru-RU" sz="30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91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6_05_SPbU_template_16х9_ру-1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2016_05_SPbU_template_16х9_ру-1</Template>
  <TotalTime>58</TotalTime>
  <Words>179</Words>
  <Application>Microsoft Office PowerPoint</Application>
  <PresentationFormat>Широкоэкранный</PresentationFormat>
  <Paragraphs>51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Times New Roman</vt:lpstr>
      <vt:lpstr>Wingdings</vt:lpstr>
      <vt:lpstr>2016_05_SPbU_template_16х9_ру-1</vt:lpstr>
      <vt:lpstr>Презентация PowerPoint</vt:lpstr>
      <vt:lpstr>Задачи</vt:lpstr>
      <vt:lpstr>Новая база данных</vt:lpstr>
      <vt:lpstr>Архитектура будущего приложения</vt:lpstr>
      <vt:lpstr>Выделение именованных сущностей</vt:lpstr>
      <vt:lpstr>Пример работы грамматики</vt:lpstr>
      <vt:lpstr>Заключение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автоматизированной генерации программного кода по тексту на естественном языке</dc:title>
  <dc:creator>Соколова Екатерина</dc:creator>
  <cp:lastModifiedBy>Соколова Екатерина</cp:lastModifiedBy>
  <cp:revision>7</cp:revision>
  <dcterms:created xsi:type="dcterms:W3CDTF">2019-06-03T23:20:02Z</dcterms:created>
  <dcterms:modified xsi:type="dcterms:W3CDTF">2019-06-04T17:31:09Z</dcterms:modified>
</cp:coreProperties>
</file>