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4" r:id="rId4"/>
    <p:sldId id="263" r:id="rId5"/>
    <p:sldId id="262" r:id="rId6"/>
    <p:sldId id="267" r:id="rId7"/>
    <p:sldId id="268" r:id="rId8"/>
    <p:sldId id="26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36A9C-068E-4507-8437-0C632EB4C980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DFE2F-E447-4E71-9901-0B9F99565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5952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1175E-762A-4B9F-B317-149DDD56E17B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90D45-B941-4D3E-AF89-AD32445E8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03921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5E7076"/>
                </a:solidFill>
              </a:defRPr>
            </a:lvl1pPr>
          </a:lstStyle>
          <a:p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71531" y="3813043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5E707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506743" y="6117299"/>
            <a:ext cx="1429191" cy="48005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5E707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aseline="0" dirty="0" smtClean="0">
                <a:solidFill>
                  <a:schemeClr val="bg1"/>
                </a:solidFill>
              </a:rPr>
              <a:t>spbu.ru</a:t>
            </a:r>
            <a:endParaRPr lang="ru-RU" sz="24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31370" y="1124745"/>
            <a:ext cx="11606321" cy="672075"/>
          </a:xfrm>
        </p:spPr>
        <p:txBody>
          <a:bodyPr>
            <a:noAutofit/>
          </a:bodyPr>
          <a:lstStyle>
            <a:lvl1pPr algn="l">
              <a:defRPr sz="3733" b="1">
                <a:solidFill>
                  <a:srgbClr val="5E7076"/>
                </a:solidFill>
              </a:defRPr>
            </a:lvl1pPr>
          </a:lstStyle>
          <a:p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31370" y="1892829"/>
            <a:ext cx="11606321" cy="4032448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5E707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27381" y="6213309"/>
            <a:ext cx="2016224" cy="288032"/>
          </a:xfrm>
        </p:spPr>
        <p:txBody>
          <a:bodyPr/>
          <a:lstStyle>
            <a:lvl1pPr algn="l">
              <a:defRPr/>
            </a:lvl1pPr>
          </a:lstStyle>
          <a:p>
            <a:fld id="{1382D0E6-4569-42A9-9479-C3279517A4A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0608502" y="6117299"/>
            <a:ext cx="1429191" cy="48005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5E707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baseline="0" dirty="0" smtClean="0">
                <a:solidFill>
                  <a:schemeClr val="bg1"/>
                </a:solidFill>
              </a:rPr>
              <a:t>spbu.ru</a:t>
            </a:r>
            <a:endParaRPr lang="ru-RU" sz="2400" baseline="0" dirty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31371" y="356660"/>
            <a:ext cx="4814325" cy="56207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733" smtClean="0"/>
              <a:t>Колонтитул</a:t>
            </a:r>
            <a:endParaRPr lang="ru-RU" sz="3733" dirty="0"/>
          </a:p>
        </p:txBody>
      </p:sp>
    </p:spTree>
    <p:extLst>
      <p:ext uri="{BB962C8B-B14F-4D97-AF65-F5344CB8AC3E}">
        <p14:creationId xmlns:p14="http://schemas.microsoft.com/office/powerpoint/2010/main" val="31396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абочий слайд с фотографи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1371" y="356660"/>
            <a:ext cx="4814325" cy="562073"/>
          </a:xfrm>
        </p:spPr>
        <p:txBody>
          <a:bodyPr>
            <a:noAutofit/>
          </a:bodyPr>
          <a:lstStyle>
            <a:lvl1pPr algn="l">
              <a:defRPr sz="3733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27381" y="6213309"/>
            <a:ext cx="2016224" cy="288032"/>
          </a:xfrm>
        </p:spPr>
        <p:txBody>
          <a:bodyPr/>
          <a:lstStyle>
            <a:lvl1pPr algn="l">
              <a:defRPr/>
            </a:lvl1pPr>
          </a:lstStyle>
          <a:p>
            <a:fld id="{1382D0E6-4569-42A9-9479-C3279517A4A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10608502" y="6117299"/>
            <a:ext cx="1429191" cy="48005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5E707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baseline="0" dirty="0" smtClean="0">
                <a:solidFill>
                  <a:schemeClr val="bg1"/>
                </a:solidFill>
              </a:rPr>
              <a:t>spbu.ru</a:t>
            </a:r>
            <a:endParaRPr lang="ru-RU" sz="2400" baseline="0" dirty="0">
              <a:solidFill>
                <a:schemeClr val="bg1"/>
              </a:solidFill>
            </a:endParaRPr>
          </a:p>
        </p:txBody>
      </p:sp>
      <p:sp>
        <p:nvSpPr>
          <p:cNvPr id="10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431371" y="1412776"/>
            <a:ext cx="5384800" cy="441649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3733">
                <a:solidFill>
                  <a:schemeClr val="bg1"/>
                </a:solidFill>
              </a:defRPr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 smtClean="0"/>
              <a:t>фото</a:t>
            </a:r>
            <a:endParaRPr lang="ru-RU" dirty="0"/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412776"/>
            <a:ext cx="5760640" cy="451250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5E707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Подзаголовок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89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с большой фотографи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0" y="1412776"/>
            <a:ext cx="12192000" cy="5445224"/>
          </a:xfrm>
          <a:solidFill>
            <a:schemeClr val="bg1">
              <a:lumMod val="75000"/>
            </a:schemeClr>
          </a:solidFill>
          <a:ln>
            <a:solidFill>
              <a:srgbClr val="000000">
                <a:alpha val="21176"/>
              </a:srgbClr>
            </a:solidFill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3733">
                <a:solidFill>
                  <a:schemeClr val="bg1"/>
                </a:solidFill>
              </a:defRPr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dirty="0" smtClean="0"/>
              <a:t>фото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1371" y="356660"/>
            <a:ext cx="4814325" cy="562073"/>
          </a:xfrm>
        </p:spPr>
        <p:txBody>
          <a:bodyPr>
            <a:noAutofit/>
          </a:bodyPr>
          <a:lstStyle>
            <a:lvl1pPr algn="l">
              <a:defRPr sz="3733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1371" y="5733256"/>
            <a:ext cx="11760629" cy="672075"/>
          </a:xfrm>
          <a:prstGeom prst="rect">
            <a:avLst/>
          </a:prstGeom>
          <a:solidFill>
            <a:srgbClr val="FFFFFF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3" hasCustomPrompt="1"/>
          </p:nvPr>
        </p:nvSpPr>
        <p:spPr>
          <a:xfrm>
            <a:off x="431371" y="5754817"/>
            <a:ext cx="11521280" cy="672075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rgbClr val="5E707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sz="2133" baseline="0" dirty="0" smtClean="0">
                <a:solidFill>
                  <a:schemeClr val="bg1"/>
                </a:solidFill>
              </a:rPr>
              <a:t>Санкт-Петербургский государственный университет</a:t>
            </a:r>
            <a:endParaRPr lang="ru-RU" sz="2133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23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крывающи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/>
          <p:cNvSpPr txBox="1">
            <a:spLocks/>
          </p:cNvSpPr>
          <p:nvPr/>
        </p:nvSpPr>
        <p:spPr>
          <a:xfrm>
            <a:off x="506743" y="6117299"/>
            <a:ext cx="1429191" cy="48005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rgbClr val="5E707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aseline="0" dirty="0" smtClean="0">
                <a:solidFill>
                  <a:schemeClr val="bg1"/>
                </a:solidFill>
              </a:rPr>
              <a:t>spbu.ru</a:t>
            </a:r>
            <a:endParaRPr lang="ru-RU" sz="2400" baseline="0" dirty="0">
              <a:solidFill>
                <a:schemeClr val="bg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31371" y="356660"/>
            <a:ext cx="4814325" cy="56207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733" smtClean="0"/>
              <a:t>Колонтитул</a:t>
            </a:r>
            <a:endParaRPr lang="ru-RU" sz="3733" dirty="0"/>
          </a:p>
        </p:txBody>
      </p:sp>
      <p:sp>
        <p:nvSpPr>
          <p:cNvPr id="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31371" y="1508787"/>
            <a:ext cx="11425269" cy="480053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5E707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Текст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327915" y="5253204"/>
            <a:ext cx="1538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5E7076"/>
                </a:solidFill>
                <a:latin typeface="+mj-lt"/>
              </a:rPr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287972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4E4FA-8A9F-4508-A87E-DD5E40E18D47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2D0E6-4569-42A9-9479-C3279517A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14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914399" y="1157288"/>
            <a:ext cx="11001375" cy="2443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rgbClr val="5E707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smtClean="0">
                <a:solidFill>
                  <a:schemeClr val="tx1"/>
                </a:solidFill>
              </a:rPr>
              <a:t>Методы автоматизированной генерации программного кода по тексту на естественном языке</a:t>
            </a:r>
            <a:endParaRPr lang="ru-RU" sz="6000" dirty="0">
              <a:solidFill>
                <a:schemeClr val="tx1"/>
              </a:solidFill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7229475" y="3813043"/>
            <a:ext cx="4686299" cy="2308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4267" kern="1200">
                <a:solidFill>
                  <a:srgbClr val="5E7076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 smtClean="0">
                <a:solidFill>
                  <a:schemeClr val="tx1"/>
                </a:solidFill>
              </a:rPr>
              <a:t>Автор:</a:t>
            </a:r>
            <a:r>
              <a:rPr lang="ru-RU" sz="2400" dirty="0" smtClean="0">
                <a:solidFill>
                  <a:schemeClr val="tx1"/>
                </a:solidFill>
              </a:rPr>
              <a:t> Шпарута Софья,</a:t>
            </a:r>
          </a:p>
          <a:p>
            <a:pPr algn="l"/>
            <a:r>
              <a:rPr lang="ru-RU" sz="2400" dirty="0" smtClean="0">
                <a:solidFill>
                  <a:schemeClr val="tx1"/>
                </a:solidFill>
              </a:rPr>
              <a:t>студентка </a:t>
            </a:r>
            <a:r>
              <a:rPr lang="en-US" sz="2400" dirty="0" smtClean="0">
                <a:solidFill>
                  <a:schemeClr val="tx1"/>
                </a:solidFill>
              </a:rPr>
              <a:t>2</a:t>
            </a:r>
            <a:r>
              <a:rPr lang="ru-RU" sz="2400" dirty="0" smtClean="0">
                <a:solidFill>
                  <a:schemeClr val="tx1"/>
                </a:solidFill>
              </a:rPr>
              <a:t>-го </a:t>
            </a:r>
            <a:r>
              <a:rPr lang="ru-RU" sz="2400" dirty="0" smtClean="0">
                <a:solidFill>
                  <a:schemeClr val="tx1"/>
                </a:solidFill>
              </a:rPr>
              <a:t>курса магистратуры</a:t>
            </a:r>
          </a:p>
          <a:p>
            <a:pPr algn="l"/>
            <a:r>
              <a:rPr lang="ru-RU" sz="2400" dirty="0" smtClean="0">
                <a:solidFill>
                  <a:schemeClr val="tx1"/>
                </a:solidFill>
              </a:rPr>
              <a:t>кафедры ИАС</a:t>
            </a:r>
          </a:p>
          <a:p>
            <a:pPr algn="l"/>
            <a:r>
              <a:rPr lang="ru-RU" sz="2400" b="1" dirty="0" smtClean="0">
                <a:solidFill>
                  <a:schemeClr val="tx1"/>
                </a:solidFill>
              </a:rPr>
              <a:t>Научный руководитель:</a:t>
            </a:r>
          </a:p>
          <a:p>
            <a:pPr algn="l"/>
            <a:r>
              <a:rPr lang="ru-RU" sz="2400" dirty="0" smtClean="0">
                <a:solidFill>
                  <a:schemeClr val="tx1"/>
                </a:solidFill>
              </a:rPr>
              <a:t>Наталья Генриховна Графеева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27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3401" y="1119872"/>
            <a:ext cx="1165859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>
                <a:solidFill>
                  <a:schemeClr val="tx1"/>
                </a:solidFill>
              </a:rPr>
              <a:t>Что сделано ранее?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</a:rPr>
              <a:t> изучены более современные решения;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800" dirty="0" smtClean="0">
                <a:solidFill>
                  <a:schemeClr val="tx1"/>
                </a:solidFill>
              </a:rPr>
              <a:t> продумана архитектура будущего приложения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800" dirty="0" smtClean="0"/>
              <a:t> создан </a:t>
            </a:r>
            <a:r>
              <a:rPr lang="ru-RU" sz="2800" dirty="0"/>
              <a:t>модуль исполнения </a:t>
            </a:r>
            <a:r>
              <a:rPr lang="en-US" sz="2800" dirty="0"/>
              <a:t>SQL</a:t>
            </a:r>
            <a:r>
              <a:rPr lang="ru-RU" sz="2800" dirty="0"/>
              <a:t>-запроса к </a:t>
            </a:r>
            <a:r>
              <a:rPr lang="ru-RU" sz="2800" dirty="0" smtClean="0"/>
              <a:t>БД</a:t>
            </a:r>
            <a:r>
              <a:rPr lang="en-US" sz="2800" dirty="0" smtClean="0"/>
              <a:t>;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800" dirty="0"/>
              <a:t> </a:t>
            </a:r>
            <a:r>
              <a:rPr lang="ru-RU" sz="2800" dirty="0" smtClean="0"/>
              <a:t>начата работа над русско-язычным </a:t>
            </a:r>
            <a:r>
              <a:rPr lang="ru-RU" sz="2800" dirty="0" err="1" smtClean="0"/>
              <a:t>парсингом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ru-RU" sz="2800" dirty="0"/>
          </a:p>
          <a:p>
            <a:r>
              <a:rPr lang="ru-RU" sz="2800" i="1" dirty="0" smtClean="0"/>
              <a:t>Задачи на осень</a:t>
            </a:r>
            <a:r>
              <a:rPr lang="en-US" sz="2800" dirty="0" smtClean="0"/>
              <a:t>: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ru-RU" sz="2800" dirty="0"/>
              <a:t>изучить </a:t>
            </a:r>
            <a:r>
              <a:rPr lang="ru-RU" sz="2800" dirty="0" smtClean="0"/>
              <a:t>решения с использованием вероятностных подходов;</a:t>
            </a:r>
            <a:endParaRPr lang="ru-RU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800" dirty="0"/>
              <a:t>н</a:t>
            </a:r>
            <a:r>
              <a:rPr lang="ru-RU" sz="2800" dirty="0" smtClean="0"/>
              <a:t>айти данные о достопримечательностях Санкт-Петербурга и заполнить ими базу данных</a:t>
            </a:r>
            <a:r>
              <a:rPr lang="en-US" sz="2800" dirty="0" smtClean="0"/>
              <a:t>;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800" dirty="0"/>
              <a:t>з</a:t>
            </a:r>
            <a:r>
              <a:rPr lang="ru-RU" sz="2800" dirty="0" smtClean="0"/>
              <a:t>агрузить базу данных в облачное хранилище</a:t>
            </a:r>
            <a:r>
              <a:rPr lang="en-US" sz="2800" dirty="0" smtClean="0"/>
              <a:t>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1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Новая литература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31371" y="1062722"/>
            <a:ext cx="1165859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ru-RU" sz="2400" dirty="0" smtClean="0"/>
              <a:t> </a:t>
            </a:r>
            <a:r>
              <a:rPr lang="en-US" sz="2400" dirty="0" smtClean="0"/>
              <a:t>Asja </a:t>
            </a:r>
            <a:r>
              <a:rPr lang="en-US" sz="2400" dirty="0"/>
              <a:t>Fischer, Denis Lukovnikov, Jens Lehmann, Nilesh </a:t>
            </a:r>
            <a:r>
              <a:rPr lang="en-US" sz="2400" dirty="0" smtClean="0"/>
              <a:t>Chakraborty.</a:t>
            </a:r>
            <a:r>
              <a:rPr lang="ru-RU" sz="2400" dirty="0" smtClean="0"/>
              <a:t> </a:t>
            </a:r>
            <a:r>
              <a:rPr lang="en-US" sz="2400" dirty="0" smtClean="0"/>
              <a:t>Translating </a:t>
            </a:r>
            <a:r>
              <a:rPr lang="en-US" sz="2400" dirty="0"/>
              <a:t>Natural Language to SQL using Pointer-Generator Networks and </a:t>
            </a:r>
            <a:r>
              <a:rPr lang="en-US" sz="2400" dirty="0" smtClean="0"/>
              <a:t>How</a:t>
            </a:r>
            <a:r>
              <a:rPr lang="ru-RU" sz="2400" dirty="0" smtClean="0"/>
              <a:t> </a:t>
            </a:r>
            <a:r>
              <a:rPr lang="en-US" sz="2400" dirty="0" smtClean="0"/>
              <a:t>Decoding </a:t>
            </a:r>
            <a:r>
              <a:rPr lang="en-US" sz="2400" dirty="0"/>
              <a:t>Order Matters// University of Bonn, Enterprise Information </a:t>
            </a:r>
            <a:r>
              <a:rPr lang="en-US" sz="2400" dirty="0" smtClean="0"/>
              <a:t>Systems,</a:t>
            </a:r>
            <a:r>
              <a:rPr lang="ru-RU" sz="2400" dirty="0" smtClean="0"/>
              <a:t> </a:t>
            </a:r>
            <a:r>
              <a:rPr lang="en-US" sz="2400" dirty="0" smtClean="0"/>
              <a:t>Fraunhofer </a:t>
            </a:r>
            <a:r>
              <a:rPr lang="en-US" sz="2400" dirty="0"/>
              <a:t>IAIS, St. Augustin, Germany, Ruhr University Bochum. –2019. </a:t>
            </a:r>
            <a:endParaRPr lang="ru-RU" sz="2400" dirty="0" smtClean="0"/>
          </a:p>
          <a:p>
            <a:pPr lvl="0">
              <a:buFont typeface="Wingdings" panose="05000000000000000000" pitchFamily="2" charset="2"/>
              <a:buChar char="q"/>
            </a:pPr>
            <a:endParaRPr lang="ru-RU" sz="24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2400" dirty="0" smtClean="0"/>
              <a:t> </a:t>
            </a:r>
            <a:r>
              <a:rPr lang="en-US" sz="2400" dirty="0" smtClean="0"/>
              <a:t>Arati </a:t>
            </a:r>
            <a:r>
              <a:rPr lang="en-US" sz="2400" dirty="0"/>
              <a:t>Deshpande, P.R. Devale. Probabilistic context free grammar: </a:t>
            </a:r>
            <a:r>
              <a:rPr lang="en-US" sz="2400" dirty="0" smtClean="0"/>
              <a:t>an</a:t>
            </a:r>
            <a:r>
              <a:rPr lang="ru-RU" sz="2400" dirty="0" smtClean="0"/>
              <a:t> </a:t>
            </a:r>
            <a:r>
              <a:rPr lang="en-US" sz="2400" dirty="0" smtClean="0"/>
              <a:t>approach </a:t>
            </a:r>
            <a:r>
              <a:rPr lang="en-US" sz="2400" dirty="0"/>
              <a:t>to generic interactive natural language interface to databases.// </a:t>
            </a:r>
            <a:r>
              <a:rPr lang="en-US" sz="2400" dirty="0" smtClean="0"/>
              <a:t>Department</a:t>
            </a:r>
            <a:r>
              <a:rPr lang="ru-RU" sz="2400" dirty="0" smtClean="0"/>
              <a:t> </a:t>
            </a:r>
            <a:r>
              <a:rPr lang="en-US" sz="2400" dirty="0" smtClean="0"/>
              <a:t>of </a:t>
            </a:r>
            <a:r>
              <a:rPr lang="en-US" sz="2400" dirty="0"/>
              <a:t>Information Technology, Bharati Vidyapeeth Deemed University College </a:t>
            </a:r>
            <a:r>
              <a:rPr lang="en-US" sz="2400" dirty="0" smtClean="0"/>
              <a:t>Of</a:t>
            </a:r>
            <a:r>
              <a:rPr lang="ru-RU" sz="2400" dirty="0" smtClean="0"/>
              <a:t> </a:t>
            </a:r>
            <a:r>
              <a:rPr lang="en-US" sz="2400" dirty="0" smtClean="0"/>
              <a:t>Engineering</a:t>
            </a:r>
            <a:r>
              <a:rPr lang="en-US" sz="2400" dirty="0"/>
              <a:t>, Pune-46. –2011. </a:t>
            </a:r>
            <a:endParaRPr lang="ru-RU" sz="2400" dirty="0" smtClean="0"/>
          </a:p>
          <a:p>
            <a:pPr lvl="0">
              <a:buFont typeface="Wingdings" panose="05000000000000000000" pitchFamily="2" charset="2"/>
              <a:buChar char="q"/>
            </a:pPr>
            <a:endParaRPr lang="ru-RU" sz="24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2400" dirty="0" smtClean="0"/>
              <a:t> </a:t>
            </a:r>
            <a:r>
              <a:rPr lang="en-US" sz="2400" dirty="0" smtClean="0"/>
              <a:t>Yibo </a:t>
            </a:r>
            <a:r>
              <a:rPr lang="en-US" sz="2400" dirty="0"/>
              <a:t>Sun, Duyu Tang, Nan Duan, Jianshu Ji, Guihong Cao, </a:t>
            </a:r>
            <a:r>
              <a:rPr lang="en-US" sz="2400" dirty="0" smtClean="0"/>
              <a:t>Xiaocheng</a:t>
            </a:r>
            <a:r>
              <a:rPr lang="ru-RU" sz="2400" dirty="0" smtClean="0"/>
              <a:t> </a:t>
            </a:r>
            <a:r>
              <a:rPr lang="en-US" sz="2400" dirty="0" smtClean="0"/>
              <a:t>Feng</a:t>
            </a:r>
            <a:r>
              <a:rPr lang="en-US" sz="2400" dirty="0"/>
              <a:t>, Bing Qin, Ting Liu, Ming Zhou. Semantic Parsing with Syntax- and </a:t>
            </a:r>
            <a:r>
              <a:rPr lang="en-US" sz="2400" dirty="0" smtClean="0"/>
              <a:t>Table-</a:t>
            </a:r>
            <a:r>
              <a:rPr lang="ru-RU" sz="2400" dirty="0" smtClean="0"/>
              <a:t> </a:t>
            </a:r>
            <a:r>
              <a:rPr lang="en-US" sz="2400" dirty="0" smtClean="0"/>
              <a:t>Aware </a:t>
            </a:r>
            <a:r>
              <a:rPr lang="en-US" sz="2400" dirty="0"/>
              <a:t>SQL Generation.// Harbin Institute of Technology, Harbin, China </a:t>
            </a:r>
            <a:r>
              <a:rPr lang="en-US" sz="2400" dirty="0" smtClean="0"/>
              <a:t>Microsoft</a:t>
            </a:r>
            <a:r>
              <a:rPr lang="ru-RU" sz="2400" dirty="0" smtClean="0"/>
              <a:t> </a:t>
            </a:r>
            <a:r>
              <a:rPr lang="en-US" sz="2400" dirty="0" smtClean="0"/>
              <a:t>Research </a:t>
            </a:r>
            <a:r>
              <a:rPr lang="en-US" sz="2400" dirty="0"/>
              <a:t>Asia, Beijing, China Microsoft AI and Research, Redmond WA, USA. </a:t>
            </a:r>
            <a:r>
              <a:rPr lang="en-US" sz="2400" dirty="0" smtClean="0"/>
              <a:t>–</a:t>
            </a:r>
            <a:r>
              <a:rPr lang="ru-RU" sz="2400" dirty="0" smtClean="0"/>
              <a:t> 2018.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31" y="1100137"/>
            <a:ext cx="10448925" cy="4453265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31371" y="356660"/>
            <a:ext cx="4814325" cy="562073"/>
          </a:xfrm>
        </p:spPr>
        <p:txBody>
          <a:bodyPr/>
          <a:lstStyle/>
          <a:p>
            <a:r>
              <a:rPr lang="ru-RU" dirty="0"/>
              <a:t>Б</a:t>
            </a:r>
            <a:r>
              <a:rPr lang="ru-RU" dirty="0" smtClean="0"/>
              <a:t>аза данных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62244" y="5553402"/>
            <a:ext cx="11149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https://github.com/shparutask/TranslationSystem/tree/master/Scripts/SPB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49932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371" y="356660"/>
            <a:ext cx="8298292" cy="562073"/>
          </a:xfrm>
        </p:spPr>
        <p:txBody>
          <a:bodyPr/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9147" b="8313"/>
          <a:stretch/>
        </p:blipFill>
        <p:spPr>
          <a:xfrm>
            <a:off x="1657350" y="1114426"/>
            <a:ext cx="9072562" cy="49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371" y="356660"/>
            <a:ext cx="8298292" cy="562073"/>
          </a:xfrm>
        </p:spPr>
        <p:txBody>
          <a:bodyPr/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8939" b="8313"/>
          <a:stretch/>
        </p:blipFill>
        <p:spPr>
          <a:xfrm>
            <a:off x="1257300" y="1124270"/>
            <a:ext cx="10420350" cy="484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3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371" y="356660"/>
            <a:ext cx="8298292" cy="562073"/>
          </a:xfrm>
        </p:spPr>
        <p:txBody>
          <a:bodyPr/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8939" b="8104"/>
          <a:stretch/>
        </p:blipFill>
        <p:spPr>
          <a:xfrm>
            <a:off x="1257300" y="1175817"/>
            <a:ext cx="10191750" cy="475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2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371" y="356660"/>
            <a:ext cx="8298292" cy="562073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95314" y="1760595"/>
            <a:ext cx="11306174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 smtClean="0"/>
              <a:t>Итоги:</a:t>
            </a:r>
            <a:endParaRPr lang="ru-RU" sz="3000" dirty="0"/>
          </a:p>
          <a:p>
            <a:pPr marL="900113" lvl="0" indent="-3571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000" dirty="0" smtClean="0"/>
              <a:t>База данных заполнена, выложена в облачное хранилище</a:t>
            </a:r>
            <a:r>
              <a:rPr lang="en-US" sz="3000" dirty="0" smtClean="0"/>
              <a:t>;</a:t>
            </a:r>
            <a:endParaRPr lang="ru-RU" sz="3000" dirty="0"/>
          </a:p>
          <a:p>
            <a:pPr marL="900113" lvl="0" indent="-3571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000" dirty="0" smtClean="0"/>
              <a:t>Создано небольшое приложение в </a:t>
            </a:r>
            <a:r>
              <a:rPr lang="en-US" sz="3000" dirty="0" smtClean="0"/>
              <a:t>Oracle apex </a:t>
            </a:r>
            <a:r>
              <a:rPr lang="ru-RU" sz="3000" dirty="0" smtClean="0"/>
              <a:t>для просмотра базы данных;</a:t>
            </a:r>
            <a:endParaRPr lang="ru-RU" sz="3000" dirty="0"/>
          </a:p>
          <a:p>
            <a:pPr marL="900113" lvl="0" indent="-3571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000" dirty="0" smtClean="0"/>
              <a:t>Продолжается разработка </a:t>
            </a:r>
            <a:r>
              <a:rPr lang="ru-RU" sz="3000" dirty="0"/>
              <a:t>модуля обработки естественного </a:t>
            </a:r>
            <a:r>
              <a:rPr lang="ru-RU" sz="3000" dirty="0" smtClean="0"/>
              <a:t>языка и всего приложения.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4275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_05_SPbU_template_16х9_ру-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2016_05_SPbU_template_16х9_ру-1</Template>
  <TotalTime>77</TotalTime>
  <Words>235</Words>
  <Application>Microsoft Office PowerPoint</Application>
  <PresentationFormat>Широкоэкранный</PresentationFormat>
  <Paragraphs>33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2016_05_SPbU_template_16х9_ру-1</vt:lpstr>
      <vt:lpstr>Презентация PowerPoint</vt:lpstr>
      <vt:lpstr>Задачи</vt:lpstr>
      <vt:lpstr>Новая литература</vt:lpstr>
      <vt:lpstr>База данных</vt:lpstr>
      <vt:lpstr>Приложение</vt:lpstr>
      <vt:lpstr>Приложение</vt:lpstr>
      <vt:lpstr>Приложение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автоматизированной генерации программного кода по тексту на естественном языке</dc:title>
  <dc:creator>Соколова Екатерина</dc:creator>
  <cp:lastModifiedBy>Соколова Екатерина</cp:lastModifiedBy>
  <cp:revision>10</cp:revision>
  <dcterms:created xsi:type="dcterms:W3CDTF">2019-06-03T23:20:02Z</dcterms:created>
  <dcterms:modified xsi:type="dcterms:W3CDTF">2019-12-21T09:10:00Z</dcterms:modified>
</cp:coreProperties>
</file>