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9"/>
  </p:notesMasterIdLst>
  <p:sldIdLst>
    <p:sldId id="256" r:id="rId2"/>
    <p:sldId id="257" r:id="rId3"/>
    <p:sldId id="31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11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309" r:id="rId27"/>
    <p:sldId id="279" r:id="rId28"/>
    <p:sldId id="28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12" r:id="rId52"/>
    <p:sldId id="304" r:id="rId53"/>
    <p:sldId id="305" r:id="rId54"/>
    <p:sldId id="306" r:id="rId55"/>
    <p:sldId id="307" r:id="rId56"/>
    <p:sldId id="308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</p:sldIdLst>
  <p:sldSz cx="9144000" cy="5143500" type="screen16x9"/>
  <p:notesSz cx="6858000" cy="9144000"/>
  <p:embeddedFontLst>
    <p:embeddedFont>
      <p:font typeface="Nunito" panose="020B0604020202020204" charset="0"/>
      <p:regular r:id="rId70"/>
      <p:bold r:id="rId71"/>
      <p:italic r:id="rId72"/>
      <p:boldItalic r:id="rId73"/>
    </p:embeddedFont>
    <p:embeddedFont>
      <p:font typeface="Maven Pro" panose="020B0604020202020204" charset="0"/>
      <p:regular r:id="rId74"/>
      <p:bold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9" autoAdjust="0"/>
  </p:normalViewPr>
  <p:slideViewPr>
    <p:cSldViewPr snapToGrid="0">
      <p:cViewPr varScale="1">
        <p:scale>
          <a:sx n="113" d="100"/>
          <a:sy n="113" d="100"/>
        </p:scale>
        <p:origin x="-74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4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5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21990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4c1c6638d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4c1c6638d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4c1c6638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4c1c6638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4c1c6638d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4c1c6638d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4c1c6638d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94c1c6638d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5f992e8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5f992e8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5f992e82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5f992e82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5f992e82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5f992e82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86b9426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86b9426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5f992e82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95f992e82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5f992e82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95f992e82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4c1c6638d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4c1c6638d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5f992e82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5f992e82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5f992e82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5f992e82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5f992e82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5f992e82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5f992e82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95f992e82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5f992e82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5f992e82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5f992e82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5f992e82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5f992e82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5f992e82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95f992e82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95f992e82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5f992e82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95f992e82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5f992e82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5f992e82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4c1c6638d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4c1c6638d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5f992e82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5f992e82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95f992e82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95f992e82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93a62d96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93a62d96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3a62d96b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3a62d96b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3a62d96b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3a62d96b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93a62d96b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93a62d96b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3a62d96b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3a62d96b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3a62d96b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93a62d96b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93a62d96b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93a62d96b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a62d96b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a62d96b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4c1c6638d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4c1c6638d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93a62d96b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93a62d96b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3a62d96b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3a62d96b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93a62d96b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93a62d96b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93a62d96b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93a62d96b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93a62d96b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93a62d96b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93a62d96b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93a62d96b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3a62d96b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3a62d96b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5856ee1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5856ee1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5856ee1a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95856ee1a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5856ee1a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5856ee1a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4c1c6638d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4c1c6638d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95856ee1a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95856ee1a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95856ee1a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95856ee1a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95856ee1a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95856ee1a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4c1c6638d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4c1c6638d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4c1c6638d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4c1c6638d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4c1c6638d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4c1c6638d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4c1c6638d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4c1c6638d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ehalbirla/vehicle-dataset-from-cardekh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drewmvd/heart-failure-clinical-data?fbclid=IwAR2l8MikAl9a0a_LiZqlyBa11E8VFxw7xgd9_m8NwwzprLtXDDJgx-UhcU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nitf/heart-disease-uc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ivamb/real-or-fake-fake-jobposting-prediction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ipam7/student-grade-prediction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rgilermo/nba-players-stats?select=Seasons_Stats.csv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and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76" y="0"/>
            <a:ext cx="54158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70" y="0"/>
            <a:ext cx="53152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75" y="152400"/>
            <a:ext cx="710421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3"/>
          <p:cNvSpPr txBox="1">
            <a:spLocks noGrp="1"/>
          </p:cNvSpPr>
          <p:nvPr>
            <p:ph type="title"/>
          </p:nvPr>
        </p:nvSpPr>
        <p:spPr>
          <a:xfrm>
            <a:off x="4245175" y="64750"/>
            <a:ext cx="52947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trees.J48 Classifier output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result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00" y="510475"/>
            <a:ext cx="5950819" cy="401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4"/>
          <p:cNvSpPr txBox="1">
            <a:spLocks noGrp="1"/>
          </p:cNvSpPr>
          <p:nvPr>
            <p:ph type="title"/>
          </p:nvPr>
        </p:nvSpPr>
        <p:spPr>
          <a:xfrm>
            <a:off x="3589050" y="64750"/>
            <a:ext cx="59508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 output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26" y="64750"/>
            <a:ext cx="6990676" cy="47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>
            <a:spLocks noGrp="1"/>
          </p:cNvSpPr>
          <p:nvPr>
            <p:ph type="title"/>
          </p:nvPr>
        </p:nvSpPr>
        <p:spPr>
          <a:xfrm>
            <a:off x="3589050" y="64750"/>
            <a:ext cx="59508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Classifier output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Price Prediction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6"/>
          <p:cNvSpPr txBox="1">
            <a:spLocks noGrp="1"/>
          </p:cNvSpPr>
          <p:nvPr>
            <p:ph type="body" idx="1"/>
          </p:nvPr>
        </p:nvSpPr>
        <p:spPr>
          <a:xfrm>
            <a:off x="1303800" y="20276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Dataset: 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www.kaggle.com/nehalbirla/vehicle-dataset-from-cardekho</a:t>
            </a:r>
            <a:endParaRPr lang="en" u="sng" dirty="0" smtClean="0">
              <a:solidFill>
                <a:schemeClr val="hlink"/>
              </a:solidFill>
            </a:endParaRPr>
          </a:p>
          <a:p>
            <a:pPr marL="0" lvl="0" indent="0">
              <a:buNone/>
            </a:pPr>
            <a:r>
              <a:rPr lang="en-US" b="1" dirty="0"/>
              <a:t>Number of features: 	</a:t>
            </a:r>
            <a:r>
              <a:rPr lang="en-US" b="1" dirty="0" smtClean="0"/>
              <a:t>8</a:t>
            </a:r>
            <a:endParaRPr lang="en-US" b="1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/>
              <a:t>Number of instances:	</a:t>
            </a:r>
            <a:r>
              <a:rPr lang="en-US" b="1" dirty="0" smtClean="0"/>
              <a:t>4340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284" y="387966"/>
            <a:ext cx="7030500" cy="999300"/>
          </a:xfrm>
        </p:spPr>
        <p:txBody>
          <a:bodyPr/>
          <a:lstStyle/>
          <a:p>
            <a:r>
              <a:rPr lang="en-US" dirty="0" smtClean="0"/>
              <a:t>Feature Descriptions</a:t>
            </a:r>
            <a:endParaRPr lang="sq-A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lvl="0" indent="0" fontAlgn="base">
              <a:buNone/>
            </a:pPr>
            <a:r>
              <a:rPr lang="en" dirty="0"/>
              <a:t>Key Feature Description:</a:t>
            </a:r>
          </a:p>
          <a:p>
            <a:pPr marL="146050" indent="0"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Name (String): </a:t>
            </a:r>
            <a:r>
              <a:rPr lang="sq-AL" dirty="0" smtClean="0"/>
              <a:t>Name </a:t>
            </a:r>
            <a:r>
              <a:rPr lang="sq-AL" dirty="0"/>
              <a:t>of the cars</a:t>
            </a:r>
          </a:p>
          <a:p>
            <a:pPr fontAlgn="base"/>
            <a:r>
              <a:rPr lang="en-US" dirty="0" smtClean="0"/>
              <a:t>Year (</a:t>
            </a:r>
            <a:r>
              <a:rPr lang="en-US" dirty="0" err="1" smtClean="0"/>
              <a:t>Int</a:t>
            </a:r>
            <a:r>
              <a:rPr lang="en-US" dirty="0" smtClean="0"/>
              <a:t>): </a:t>
            </a:r>
            <a:r>
              <a:rPr lang="en-US" dirty="0"/>
              <a:t>Year of the car when it was bought</a:t>
            </a:r>
          </a:p>
          <a:p>
            <a:pPr fontAlgn="base"/>
            <a:r>
              <a:rPr lang="en-US" dirty="0" err="1" smtClean="0"/>
              <a:t>Selling_price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): </a:t>
            </a:r>
            <a:r>
              <a:rPr lang="en-US" dirty="0"/>
              <a:t>Price at which the car is being sold</a:t>
            </a:r>
          </a:p>
          <a:p>
            <a:pPr fontAlgn="base"/>
            <a:r>
              <a:rPr lang="en-US" dirty="0" err="1" smtClean="0"/>
              <a:t>Km_driven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): </a:t>
            </a:r>
            <a:r>
              <a:rPr lang="en-US" dirty="0"/>
              <a:t>Number of </a:t>
            </a:r>
            <a:r>
              <a:rPr lang="en-US" dirty="0" err="1"/>
              <a:t>Kilometres</a:t>
            </a:r>
            <a:r>
              <a:rPr lang="en-US" dirty="0"/>
              <a:t> the car is driven</a:t>
            </a:r>
          </a:p>
          <a:p>
            <a:pPr fontAlgn="base"/>
            <a:r>
              <a:rPr lang="en-US" dirty="0" smtClean="0"/>
              <a:t>Fuel (String): </a:t>
            </a:r>
            <a:r>
              <a:rPr lang="en-US" dirty="0"/>
              <a:t>Fuel type of car (petrol / diesel / CNG / LPG / electric)</a:t>
            </a:r>
          </a:p>
          <a:p>
            <a:pPr fontAlgn="base"/>
            <a:r>
              <a:rPr lang="en-US" dirty="0" err="1" smtClean="0"/>
              <a:t>Seller_type</a:t>
            </a:r>
            <a:r>
              <a:rPr lang="en-US" dirty="0" smtClean="0"/>
              <a:t> (String): </a:t>
            </a:r>
            <a:r>
              <a:rPr lang="en-US" dirty="0"/>
              <a:t>Tells if a Seller is Individual or a Dealer</a:t>
            </a:r>
          </a:p>
          <a:p>
            <a:pPr fontAlgn="base"/>
            <a:r>
              <a:rPr lang="en-US" dirty="0" smtClean="0"/>
              <a:t>Transmission (String): </a:t>
            </a:r>
            <a:r>
              <a:rPr lang="en-US" dirty="0"/>
              <a:t>Gear transmission of the car (Automatic/Manual)</a:t>
            </a:r>
          </a:p>
          <a:p>
            <a:pPr fontAlgn="base"/>
            <a:r>
              <a:rPr lang="en-US" dirty="0" smtClean="0"/>
              <a:t>Owner (String): </a:t>
            </a:r>
            <a:r>
              <a:rPr lang="en-US" dirty="0"/>
              <a:t>Number of previous owners of the car.</a:t>
            </a:r>
          </a:p>
          <a:p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97127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3" y="495150"/>
            <a:ext cx="8848324" cy="366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25" y="152400"/>
            <a:ext cx="76992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950" y="472100"/>
            <a:ext cx="65436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failure prediction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Dataset: </a:t>
            </a: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</a:t>
            </a:r>
            <a:r>
              <a:rPr lang="en" sz="1100" u="sng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www.kaggle.com/andrewmvd/heart-failure-clinical-data?fbclid=IwAR2l8MikAl9a0a_LiZqlyBa11E8VFxw7xgd9_m8NwwzprLtXDDJgx-UhcUc</a:t>
            </a:r>
            <a:endParaRPr lang="en" sz="1100" u="sng" dirty="0" smtClean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u="sng" dirty="0">
              <a:solidFill>
                <a:schemeClr val="hlink"/>
              </a:solidFill>
              <a:latin typeface="Arial"/>
              <a:cs typeface="Arial"/>
              <a:sym typeface="Arial"/>
            </a:endParaRPr>
          </a:p>
          <a:p>
            <a:pPr marL="0" lvl="0" indent="0">
              <a:buNone/>
            </a:pPr>
            <a:r>
              <a:rPr lang="en-US" b="1" dirty="0"/>
              <a:t>Number of features: 	</a:t>
            </a:r>
            <a:r>
              <a:rPr lang="en-US" b="1" dirty="0" smtClean="0"/>
              <a:t>13</a:t>
            </a:r>
            <a:endParaRPr lang="en-US" b="1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/>
              <a:t>Number of instances:	</a:t>
            </a:r>
            <a:r>
              <a:rPr lang="en-US" b="1" dirty="0" smtClean="0"/>
              <a:t>309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05375" cy="43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650" y="349850"/>
            <a:ext cx="4905374" cy="4274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00" y="86575"/>
            <a:ext cx="43053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475" y="1666300"/>
            <a:ext cx="4409700" cy="327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8197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00400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475" y="1773396"/>
            <a:ext cx="3200400" cy="3218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2650" y="214681"/>
            <a:ext cx="3135400" cy="32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95875" cy="46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400" y="268963"/>
            <a:ext cx="4019600" cy="430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Prediction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Dataset: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www.kaggle.com/ronitf/heart-disease-uci</a:t>
            </a:r>
            <a:endParaRPr lang="en" u="sng" dirty="0" smtClean="0">
              <a:solidFill>
                <a:schemeClr val="hlink"/>
              </a:solidFill>
            </a:endParaRPr>
          </a:p>
          <a:p>
            <a:pPr marL="0" lvl="0" indent="0">
              <a:buNone/>
            </a:pPr>
            <a:r>
              <a:rPr lang="en-US" b="1" dirty="0" smtClean="0"/>
              <a:t>Number </a:t>
            </a:r>
            <a:r>
              <a:rPr lang="en-US" b="1" dirty="0"/>
              <a:t>of features: 	</a:t>
            </a:r>
            <a:r>
              <a:rPr lang="en-US" b="1" dirty="0" smtClean="0"/>
              <a:t>14</a:t>
            </a:r>
            <a:endParaRPr lang="en-US" b="1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/>
              <a:t>Number of </a:t>
            </a:r>
            <a:r>
              <a:rPr lang="en-US" b="1" dirty="0" smtClean="0"/>
              <a:t>instances:	303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036" y="390965"/>
            <a:ext cx="7030500" cy="999300"/>
          </a:xfrm>
        </p:spPr>
        <p:txBody>
          <a:bodyPr/>
          <a:lstStyle/>
          <a:p>
            <a:r>
              <a:rPr lang="en-US" dirty="0" smtClean="0"/>
              <a:t>Feature Descriptions</a:t>
            </a:r>
            <a:endParaRPr lang="sq-A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7571" y="1283173"/>
            <a:ext cx="7030500" cy="2541600"/>
          </a:xfrm>
        </p:spPr>
        <p:txBody>
          <a:bodyPr/>
          <a:lstStyle/>
          <a:p>
            <a:pPr marL="146050" lvl="0" indent="0">
              <a:buNone/>
            </a:pPr>
            <a:r>
              <a:rPr lang="en" dirty="0"/>
              <a:t>Key Feature Description:</a:t>
            </a:r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endParaRPr lang="sq-AL" dirty="0"/>
          </a:p>
        </p:txBody>
      </p:sp>
      <p:pic>
        <p:nvPicPr>
          <p:cNvPr id="4" name="Google Shape;430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10829" y="1714066"/>
            <a:ext cx="5298425" cy="3162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426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6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81600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075" y="1337544"/>
            <a:ext cx="3183200" cy="3655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53637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074" y="190025"/>
            <a:ext cx="39727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50" y="514967"/>
            <a:ext cx="7030500" cy="999300"/>
          </a:xfrm>
        </p:spPr>
        <p:txBody>
          <a:bodyPr/>
          <a:lstStyle/>
          <a:p>
            <a:r>
              <a:rPr lang="en-US" dirty="0" smtClean="0"/>
              <a:t>Feature </a:t>
            </a:r>
            <a:r>
              <a:rPr lang="en-US" dirty="0" err="1" smtClean="0"/>
              <a:t>Descriptons</a:t>
            </a:r>
            <a:endParaRPr lang="sq-A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4373" y="1413401"/>
            <a:ext cx="7030500" cy="2705517"/>
          </a:xfrm>
        </p:spPr>
        <p:txBody>
          <a:bodyPr/>
          <a:lstStyle/>
          <a:p>
            <a:pPr marL="146050" lvl="0" indent="0">
              <a:buNone/>
            </a:pPr>
            <a:r>
              <a:rPr lang="en" dirty="0"/>
              <a:t>Key Feature Description:</a:t>
            </a:r>
          </a:p>
          <a:p>
            <a:endParaRPr lang="en-US" dirty="0" smtClean="0"/>
          </a:p>
          <a:p>
            <a:r>
              <a:rPr lang="en-US" dirty="0" smtClean="0"/>
              <a:t>age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sex </a:t>
            </a:r>
            <a:r>
              <a:rPr lang="en-US" dirty="0"/>
              <a:t>(binary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anemia 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) – Decrease of red blood </a:t>
            </a:r>
            <a:r>
              <a:rPr lang="en-US" dirty="0" smtClean="0"/>
              <a:t>cells</a:t>
            </a:r>
          </a:p>
          <a:p>
            <a:r>
              <a:rPr lang="en-US" dirty="0" smtClean="0"/>
              <a:t>diabetes (</a:t>
            </a:r>
            <a:r>
              <a:rPr lang="en-US" dirty="0" err="1" smtClean="0"/>
              <a:t>boolean</a:t>
            </a:r>
            <a:r>
              <a:rPr lang="en-US" dirty="0" smtClean="0"/>
              <a:t>) – If a patient has diabetes or not </a:t>
            </a:r>
          </a:p>
          <a:p>
            <a:r>
              <a:rPr lang="en-US" dirty="0" err="1" smtClean="0"/>
              <a:t>ejection_fraction</a:t>
            </a:r>
            <a:r>
              <a:rPr lang="en-US" dirty="0" smtClean="0"/>
              <a:t> </a:t>
            </a:r>
            <a:r>
              <a:rPr lang="en-US" dirty="0"/>
              <a:t>(double) – % of blood leaving the heart at each </a:t>
            </a:r>
            <a:r>
              <a:rPr lang="en-US" dirty="0" smtClean="0"/>
              <a:t>contraction</a:t>
            </a:r>
          </a:p>
          <a:p>
            <a:r>
              <a:rPr lang="en-US" dirty="0" err="1" smtClean="0"/>
              <a:t>high_blood_presure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) – If a patient has </a:t>
            </a:r>
            <a:r>
              <a:rPr lang="en-US" dirty="0" smtClean="0"/>
              <a:t>hypertension</a:t>
            </a:r>
          </a:p>
          <a:p>
            <a:r>
              <a:rPr lang="en-US" dirty="0" smtClean="0"/>
              <a:t>platelets </a:t>
            </a:r>
            <a:r>
              <a:rPr lang="en-US" dirty="0"/>
              <a:t>(double) – Thrombocytes (kilo/mL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serum_ceratinine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seruim_sodium</a:t>
            </a:r>
            <a:r>
              <a:rPr lang="en-US" dirty="0" smtClean="0"/>
              <a:t> </a:t>
            </a:r>
            <a:r>
              <a:rPr lang="en-US" dirty="0"/>
              <a:t>(double) – Level in blood (mg/</a:t>
            </a:r>
            <a:r>
              <a:rPr lang="en-US" dirty="0" err="1"/>
              <a:t>dL</a:t>
            </a:r>
            <a:r>
              <a:rPr lang="en-US" dirty="0"/>
              <a:t>)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165970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3630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080" y="86600"/>
            <a:ext cx="35229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27075" cy="25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100" y="2679875"/>
            <a:ext cx="5231175" cy="24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0070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150" y="3106625"/>
            <a:ext cx="5554425" cy="15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00" y="48975"/>
            <a:ext cx="656228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190875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575" y="265225"/>
            <a:ext cx="314325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1175" y="2750525"/>
            <a:ext cx="3190875" cy="2257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5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Posting Authenticity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5"/>
          <p:cNvSpPr txBox="1">
            <a:spLocks noGrp="1"/>
          </p:cNvSpPr>
          <p:nvPr>
            <p:ph type="body" idx="1"/>
          </p:nvPr>
        </p:nvSpPr>
        <p:spPr>
          <a:xfrm>
            <a:off x="1303800" y="20276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Dataset: </a:t>
            </a:r>
            <a:r>
              <a:rPr lang="en" dirty="0"/>
              <a:t>: </a:t>
            </a:r>
            <a:r>
              <a:rPr lang="sq-AL" dirty="0">
                <a:hlinkClick r:id="rId3"/>
              </a:rPr>
              <a:t>https://www.kaggle.com/shivamb/real-or-fake-fake-jobposting-prediction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 smtClean="0"/>
              <a:t>Number </a:t>
            </a:r>
            <a:r>
              <a:rPr lang="en" b="1" dirty="0"/>
              <a:t>of features</a:t>
            </a:r>
            <a:r>
              <a:rPr lang="en" b="1" dirty="0" smtClean="0"/>
              <a:t>:	18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Number of rows</a:t>
            </a:r>
            <a:r>
              <a:rPr lang="en" b="1" dirty="0" smtClean="0"/>
              <a:t>:	17880</a:t>
            </a:r>
            <a:endParaRPr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"/>
          <p:cNvSpPr txBox="1">
            <a:spLocks noGrp="1"/>
          </p:cNvSpPr>
          <p:nvPr>
            <p:ph type="title"/>
          </p:nvPr>
        </p:nvSpPr>
        <p:spPr>
          <a:xfrm>
            <a:off x="1243483" y="4303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Descriptions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46"/>
          <p:cNvSpPr txBox="1">
            <a:spLocks noGrp="1"/>
          </p:cNvSpPr>
          <p:nvPr>
            <p:ph type="body" idx="1"/>
          </p:nvPr>
        </p:nvSpPr>
        <p:spPr>
          <a:xfrm>
            <a:off x="552475" y="1377300"/>
            <a:ext cx="8232600" cy="3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Key Feature Description: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fontAlgn="base"/>
            <a:r>
              <a:rPr lang="en-US" dirty="0"/>
              <a:t>d</a:t>
            </a:r>
            <a:r>
              <a:rPr lang="sq-AL" dirty="0"/>
              <a:t>epartment</a:t>
            </a:r>
            <a:r>
              <a:rPr lang="en-US" dirty="0"/>
              <a:t> (string) - </a:t>
            </a:r>
            <a:r>
              <a:rPr lang="sq-AL" dirty="0"/>
              <a:t>Corporate department (e.g. sales).</a:t>
            </a:r>
            <a:endParaRPr lang="en-US" dirty="0"/>
          </a:p>
          <a:p>
            <a:pPr fontAlgn="base"/>
            <a:r>
              <a:rPr lang="en" dirty="0"/>
              <a:t>fraudility (boolean) - Posting is genuine or fake</a:t>
            </a:r>
          </a:p>
          <a:p>
            <a:pPr fontAlgn="base"/>
            <a:r>
              <a:rPr lang="sq-AL" dirty="0"/>
              <a:t>company_profile</a:t>
            </a:r>
            <a:r>
              <a:rPr lang="en-US" dirty="0"/>
              <a:t> (string) – A brief company description</a:t>
            </a:r>
          </a:p>
          <a:p>
            <a:pPr fontAlgn="base"/>
            <a:r>
              <a:rPr lang="sq-AL" dirty="0"/>
              <a:t>description</a:t>
            </a:r>
            <a:r>
              <a:rPr lang="en-US" dirty="0"/>
              <a:t> (string) – Job Description</a:t>
            </a:r>
          </a:p>
          <a:p>
            <a:pPr fontAlgn="base"/>
            <a:r>
              <a:rPr lang="sq-AL" dirty="0"/>
              <a:t>requirements</a:t>
            </a:r>
            <a:r>
              <a:rPr lang="en-US" dirty="0"/>
              <a:t> (string) – Listed Requirements</a:t>
            </a:r>
          </a:p>
          <a:p>
            <a:pPr fontAlgn="base"/>
            <a:r>
              <a:rPr lang="sq-AL" dirty="0"/>
              <a:t>telecommuting</a:t>
            </a:r>
            <a:r>
              <a:rPr lang="en-US" dirty="0"/>
              <a:t> (</a:t>
            </a:r>
            <a:r>
              <a:rPr lang="en" dirty="0"/>
              <a:t>boolean</a:t>
            </a:r>
            <a:r>
              <a:rPr lang="en-US" dirty="0"/>
              <a:t>) - </a:t>
            </a:r>
            <a:r>
              <a:rPr lang="sq-AL" dirty="0"/>
              <a:t>True for telecommuting positions.</a:t>
            </a:r>
            <a:endParaRPr lang="en-US" dirty="0"/>
          </a:p>
          <a:p>
            <a:pPr fontAlgn="base"/>
            <a:r>
              <a:rPr lang="en" dirty="0"/>
              <a:t>has_company_logo (boolean) – True if company logo is present</a:t>
            </a:r>
          </a:p>
          <a:p>
            <a:pPr fontAlgn="base"/>
            <a:r>
              <a:rPr lang="en" dirty="0"/>
              <a:t>has_questions (boolean) – True if screening questions are present</a:t>
            </a:r>
          </a:p>
          <a:p>
            <a:pPr fontAlgn="base"/>
            <a:r>
              <a:rPr lang="en" dirty="0"/>
              <a:t>employment_type (string) - </a:t>
            </a:r>
            <a:r>
              <a:rPr lang="sq-AL" dirty="0"/>
              <a:t>Full-type, Part-time, Contract, etc.</a:t>
            </a:r>
            <a:endParaRPr lang="en-US" dirty="0"/>
          </a:p>
          <a:p>
            <a:pPr fontAlgn="base"/>
            <a:r>
              <a:rPr lang="en" dirty="0"/>
              <a:t>required_experience (string) - </a:t>
            </a:r>
            <a:r>
              <a:rPr lang="en-US" dirty="0"/>
              <a:t>Executive, Entry level, Intern, etc.</a:t>
            </a:r>
          </a:p>
          <a:p>
            <a:pPr fontAlgn="base"/>
            <a:r>
              <a:rPr lang="en-US" dirty="0"/>
              <a:t>industry (string) - Automotive, IT, Health care, Real estate, etc.</a:t>
            </a:r>
            <a:endParaRPr lang="en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"/>
          <p:cNvSpPr txBox="1">
            <a:spLocks noGrp="1"/>
          </p:cNvSpPr>
          <p:nvPr>
            <p:ph type="title"/>
          </p:nvPr>
        </p:nvSpPr>
        <p:spPr>
          <a:xfrm>
            <a:off x="1303800" y="3028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dataset</a:t>
            </a:r>
            <a:endParaRPr/>
          </a:p>
        </p:txBody>
      </p:sp>
      <p:pic>
        <p:nvPicPr>
          <p:cNvPr id="484" name="Google Shape;4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300" y="1236700"/>
            <a:ext cx="2485126" cy="35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>
            <a:spLocks noGrp="1"/>
          </p:cNvSpPr>
          <p:nvPr>
            <p:ph type="title"/>
          </p:nvPr>
        </p:nvSpPr>
        <p:spPr>
          <a:xfrm>
            <a:off x="1303800" y="3028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pic>
        <p:nvPicPr>
          <p:cNvPr id="490" name="Google Shape;4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75" y="1003275"/>
            <a:ext cx="3648038" cy="35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288" y="1096650"/>
            <a:ext cx="3786188" cy="313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9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Oversampling implementation</a:t>
            </a:r>
            <a:endParaRPr/>
          </a:p>
        </p:txBody>
      </p:sp>
      <p:pic>
        <p:nvPicPr>
          <p:cNvPr id="497" name="Google Shape;4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1828800"/>
            <a:ext cx="87439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750" y="3748550"/>
            <a:ext cx="403860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385600" y="12119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NumericToNominal for attribute DEATH_EVENT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376" y="1711975"/>
            <a:ext cx="4056724" cy="1930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0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of imbalanced data</a:t>
            </a:r>
            <a:endParaRPr/>
          </a:p>
        </p:txBody>
      </p:sp>
      <p:pic>
        <p:nvPicPr>
          <p:cNvPr id="504" name="Google Shape;5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" y="1991500"/>
            <a:ext cx="87249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0250"/>
            <a:ext cx="53625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1"/>
          <p:cNvSpPr txBox="1"/>
          <p:nvPr/>
        </p:nvSpPr>
        <p:spPr>
          <a:xfrm>
            <a:off x="5633725" y="1525150"/>
            <a:ext cx="3058200" cy="28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number of fraudulent job postings experiences a steep decrease in cases where the number of words in the job description is higher than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750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1" name="Google Shape;511;p51"/>
          <p:cNvSpPr txBox="1"/>
          <p:nvPr/>
        </p:nvSpPr>
        <p:spPr>
          <a:xfrm>
            <a:off x="4209725" y="459100"/>
            <a:ext cx="4287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Fake job postings are more likely to have less words in the job description.. right?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225" y="1264638"/>
            <a:ext cx="7162100" cy="25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2"/>
          <p:cNvSpPr txBox="1"/>
          <p:nvPr/>
        </p:nvSpPr>
        <p:spPr>
          <a:xfrm>
            <a:off x="4209725" y="459100"/>
            <a:ext cx="4287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Real companies are more likely to have questions for you and a company logo.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3"/>
          <p:cNvSpPr txBox="1"/>
          <p:nvPr/>
        </p:nvSpPr>
        <p:spPr>
          <a:xfrm>
            <a:off x="4209725" y="459100"/>
            <a:ext cx="4287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Postings grouped by employment type.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3" name="Google Shape;52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200" y="1229500"/>
            <a:ext cx="7135955" cy="36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4"/>
          <p:cNvSpPr txBox="1"/>
          <p:nvPr/>
        </p:nvSpPr>
        <p:spPr>
          <a:xfrm>
            <a:off x="4209725" y="459100"/>
            <a:ext cx="4287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trend based on </a:t>
            </a:r>
            <a:r>
              <a:rPr lang="en" i="1" u="sng">
                <a:latin typeface="Nunito"/>
                <a:ea typeface="Nunito"/>
                <a:cs typeface="Nunito"/>
                <a:sym typeface="Nunito"/>
              </a:rPr>
              <a:t>required_experience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feature.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9" name="Google Shape;52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25" y="1428600"/>
            <a:ext cx="79248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5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5" name="Google Shape;53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700" y="1293563"/>
            <a:ext cx="4733925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55"/>
          <p:cNvSpPr txBox="1">
            <a:spLocks noGrp="1"/>
          </p:cNvSpPr>
          <p:nvPr>
            <p:ph type="body" idx="1"/>
          </p:nvPr>
        </p:nvSpPr>
        <p:spPr>
          <a:xfrm>
            <a:off x="552475" y="1377300"/>
            <a:ext cx="8232600" cy="3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 of unnecessary features and filling missing data.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6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6"/>
          <p:cNvSpPr txBox="1">
            <a:spLocks noGrp="1"/>
          </p:cNvSpPr>
          <p:nvPr>
            <p:ph type="body" idx="1"/>
          </p:nvPr>
        </p:nvSpPr>
        <p:spPr>
          <a:xfrm>
            <a:off x="502375" y="1395550"/>
            <a:ext cx="8232600" cy="3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text fields with the length of the text for each of the following columns.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43" name="Google Shape;54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63" y="2000438"/>
            <a:ext cx="48482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7373"/>
            <a:ext cx="9144001" cy="302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75" y="1397425"/>
            <a:ext cx="4531974" cy="36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58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and 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5" name="Google Shape;555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1675" y="1710600"/>
            <a:ext cx="3450900" cy="33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9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and 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1" name="Google Shape;56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545059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4238" y="1934175"/>
            <a:ext cx="3307275" cy="32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385600" y="12119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25" y="380700"/>
            <a:ext cx="6733125" cy="46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3544825" y="56975"/>
            <a:ext cx="52947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trees.J48 Classifier output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0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Grade Prediction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8" name="Google Shape;568;p6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Dataset: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://www.kaggle.com/dipam7/student-grade-prediction</a:t>
            </a:r>
            <a:endParaRPr lang="en" u="sng" dirty="0" smtClean="0">
              <a:solidFill>
                <a:schemeClr val="hlink"/>
              </a:solidFill>
            </a:endParaRPr>
          </a:p>
          <a:p>
            <a:pPr marL="0" lvl="0" indent="0">
              <a:buNone/>
            </a:pPr>
            <a:r>
              <a:rPr lang="en-US" b="1" dirty="0"/>
              <a:t>Number of features: 	</a:t>
            </a:r>
            <a:r>
              <a:rPr lang="en-US" b="1" dirty="0" smtClean="0"/>
              <a:t>33</a:t>
            </a:r>
            <a:endParaRPr lang="en-US" b="1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/>
              <a:t>Number of instances:	</a:t>
            </a:r>
            <a:r>
              <a:rPr lang="en-US" b="1" dirty="0" smtClean="0"/>
              <a:t>395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112" y="643926"/>
            <a:ext cx="7030500" cy="1065533"/>
          </a:xfrm>
        </p:spPr>
        <p:txBody>
          <a:bodyPr/>
          <a:lstStyle/>
          <a:p>
            <a:r>
              <a:rPr lang="en" dirty="0"/>
              <a:t>Feature Descriptions</a:t>
            </a:r>
            <a:endParaRPr lang="sq-A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1301579"/>
            <a:ext cx="7030500" cy="3230072"/>
          </a:xfrm>
        </p:spPr>
        <p:txBody>
          <a:bodyPr/>
          <a:lstStyle/>
          <a:p>
            <a:pPr marL="146050" indent="0">
              <a:buNone/>
            </a:pPr>
            <a:r>
              <a:rPr lang="en-US" dirty="0" smtClean="0"/>
              <a:t>Key Feature Description:</a:t>
            </a:r>
          </a:p>
          <a:p>
            <a:pPr marL="146050" indent="0">
              <a:buNone/>
            </a:pPr>
            <a:endParaRPr lang="en-US" b="1" dirty="0" smtClean="0"/>
          </a:p>
          <a:p>
            <a:pPr fontAlgn="base"/>
            <a:r>
              <a:rPr lang="en-US" dirty="0" smtClean="0"/>
              <a:t>Sex: </a:t>
            </a:r>
            <a:r>
              <a:rPr lang="en-US" dirty="0"/>
              <a:t>student's sex (binary: 'F' - female or 'M' - male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Age: student's </a:t>
            </a:r>
            <a:r>
              <a:rPr lang="en-US" dirty="0"/>
              <a:t>age (numeric: from 15 to 22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Address:  student's </a:t>
            </a:r>
            <a:r>
              <a:rPr lang="en-US" dirty="0"/>
              <a:t>home address type (binary: 'U' - urban or 'R' - rural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err="1" smtClean="0"/>
              <a:t>Studytime</a:t>
            </a:r>
            <a:r>
              <a:rPr lang="en-US" dirty="0" smtClean="0"/>
              <a:t>: weekly </a:t>
            </a:r>
            <a:r>
              <a:rPr lang="en-US" dirty="0"/>
              <a:t>study time (numeric: 1 - </a:t>
            </a:r>
            <a:r>
              <a:rPr lang="en-US" dirty="0"/>
              <a:t>&lt;</a:t>
            </a:r>
            <a:r>
              <a:rPr lang="en-US" dirty="0" smtClean="0"/>
              <a:t>2 </a:t>
            </a:r>
            <a:r>
              <a:rPr lang="en-US" dirty="0"/>
              <a:t>hours, 2 - 2 to 5 hours, 3 - 5 to 10 hours, or 4 - </a:t>
            </a:r>
            <a:r>
              <a:rPr lang="en-US" dirty="0" smtClean="0"/>
              <a:t>&gt;10 </a:t>
            </a:r>
            <a:r>
              <a:rPr lang="en-US" dirty="0"/>
              <a:t>hours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err="1" smtClean="0"/>
              <a:t>Traveltime</a:t>
            </a:r>
            <a:r>
              <a:rPr lang="en-US" dirty="0" smtClean="0"/>
              <a:t>: </a:t>
            </a:r>
            <a:r>
              <a:rPr lang="en-US" dirty="0"/>
              <a:t>home to school travel time (numeric: 1 - </a:t>
            </a:r>
            <a:r>
              <a:rPr lang="en-US" dirty="0"/>
              <a:t>&lt;</a:t>
            </a:r>
            <a:r>
              <a:rPr lang="en-US" dirty="0" smtClean="0"/>
              <a:t>15 </a:t>
            </a:r>
            <a:r>
              <a:rPr lang="en-US" dirty="0"/>
              <a:t>min., 2 - 15 to 30 min., 3 - 30 min. to 1 hour, or 4 - </a:t>
            </a:r>
            <a:r>
              <a:rPr lang="en-US" dirty="0"/>
              <a:t>&gt;</a:t>
            </a:r>
            <a:r>
              <a:rPr lang="en-US" dirty="0" smtClean="0"/>
              <a:t>1 hour)</a:t>
            </a:r>
          </a:p>
          <a:p>
            <a:pPr fontAlgn="base"/>
            <a:r>
              <a:rPr lang="en-US" dirty="0" smtClean="0"/>
              <a:t>Failures: </a:t>
            </a:r>
            <a:r>
              <a:rPr lang="en-US" dirty="0"/>
              <a:t>number of past class failures (numeric: n if 1&amp;lt;=n&amp;lt;3, else 4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err="1" smtClean="0"/>
              <a:t>Dalc</a:t>
            </a:r>
            <a:r>
              <a:rPr lang="en-US" dirty="0" smtClean="0"/>
              <a:t>: </a:t>
            </a:r>
            <a:r>
              <a:rPr lang="en-US" dirty="0"/>
              <a:t>workday alcohol consumption (numeric: from 1 - very low to 5 - very high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Health: </a:t>
            </a:r>
            <a:r>
              <a:rPr lang="en-US" dirty="0"/>
              <a:t>current health status (numeric: from 1 - very bad to 5 - very good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Absences: number </a:t>
            </a:r>
            <a:r>
              <a:rPr lang="en-US" dirty="0"/>
              <a:t>of school absences (numeric: from 0 to 93)</a:t>
            </a:r>
          </a:p>
          <a:p>
            <a:pPr fontAlgn="base"/>
            <a:r>
              <a:rPr lang="en-US" dirty="0" smtClean="0"/>
              <a:t>G3: final </a:t>
            </a:r>
            <a:r>
              <a:rPr lang="en-US" dirty="0"/>
              <a:t>grade (numeric: from 0 to 20)</a:t>
            </a:r>
          </a:p>
          <a:p>
            <a:pPr marL="1460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146050" indent="0">
              <a:buNone/>
            </a:pP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2065899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1"/>
          <p:cNvSpPr txBox="1">
            <a:spLocks noGrp="1"/>
          </p:cNvSpPr>
          <p:nvPr>
            <p:ph type="body" idx="1"/>
          </p:nvPr>
        </p:nvSpPr>
        <p:spPr>
          <a:xfrm>
            <a:off x="476325" y="1376375"/>
            <a:ext cx="7030500" cy="26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Turn Nominal Attributes into Binary Attributes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Scaling dataset values so every attribute have</a:t>
            </a:r>
            <a:br>
              <a:rPr lang="en"/>
            </a:br>
            <a:r>
              <a:rPr lang="en"/>
              <a:t>the same interval of values</a:t>
            </a:r>
            <a:endParaRPr/>
          </a:p>
        </p:txBody>
      </p:sp>
      <p:sp>
        <p:nvSpPr>
          <p:cNvPr id="574" name="Google Shape;574;p61"/>
          <p:cNvSpPr txBox="1">
            <a:spLocks noGrp="1"/>
          </p:cNvSpPr>
          <p:nvPr>
            <p:ph type="title"/>
          </p:nvPr>
        </p:nvSpPr>
        <p:spPr>
          <a:xfrm>
            <a:off x="1285000" y="692375"/>
            <a:ext cx="70305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575" name="Google Shape;5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800" y="692375"/>
            <a:ext cx="4106176" cy="338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575" y="2158014"/>
            <a:ext cx="4533226" cy="285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2"/>
          <p:cNvSpPr txBox="1">
            <a:spLocks noGrp="1"/>
          </p:cNvSpPr>
          <p:nvPr>
            <p:ph type="title"/>
          </p:nvPr>
        </p:nvSpPr>
        <p:spPr>
          <a:xfrm>
            <a:off x="1162750" y="338500"/>
            <a:ext cx="70305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Processes output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2"/>
          <p:cNvSpPr txBox="1">
            <a:spLocks noGrp="1"/>
          </p:cNvSpPr>
          <p:nvPr>
            <p:ph type="body" idx="1"/>
          </p:nvPr>
        </p:nvSpPr>
        <p:spPr>
          <a:xfrm>
            <a:off x="282100" y="1880625"/>
            <a:ext cx="4729800" cy="26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Implements Gaussian processes for regression without hyperparameter-tuning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Batch Size	: 100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Noise		: 1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Kernel 	: PolyKernel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Seed		: 1 </a:t>
            </a:r>
            <a:endParaRPr/>
          </a:p>
        </p:txBody>
      </p:sp>
      <p:pic>
        <p:nvPicPr>
          <p:cNvPr id="583" name="Google Shape;58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55675"/>
            <a:ext cx="4805000" cy="42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3"/>
          <p:cNvSpPr txBox="1">
            <a:spLocks noGrp="1"/>
          </p:cNvSpPr>
          <p:nvPr>
            <p:ph type="title"/>
          </p:nvPr>
        </p:nvSpPr>
        <p:spPr>
          <a:xfrm>
            <a:off x="1388400" y="7960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output</a:t>
            </a:r>
            <a:endParaRPr/>
          </a:p>
        </p:txBody>
      </p:sp>
      <p:sp>
        <p:nvSpPr>
          <p:cNvPr id="589" name="Google Shape;589;p63"/>
          <p:cNvSpPr txBox="1">
            <a:spLocks noGrp="1"/>
          </p:cNvSpPr>
          <p:nvPr>
            <p:ph type="body" idx="1"/>
          </p:nvPr>
        </p:nvSpPr>
        <p:spPr>
          <a:xfrm>
            <a:off x="316475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Class for using linear regression for prediction.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Batch Size	: 100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Ridge		: 1.0E-8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90" name="Google Shape;59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350" y="1644625"/>
            <a:ext cx="4470650" cy="30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4"/>
          <p:cNvSpPr txBox="1">
            <a:spLocks noGrp="1"/>
          </p:cNvSpPr>
          <p:nvPr>
            <p:ph type="title"/>
          </p:nvPr>
        </p:nvSpPr>
        <p:spPr>
          <a:xfrm>
            <a:off x="1266200" y="6456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SMOreg output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64"/>
          <p:cNvSpPr txBox="1">
            <a:spLocks noGrp="1"/>
          </p:cNvSpPr>
          <p:nvPr>
            <p:ph type="body" idx="1"/>
          </p:nvPr>
        </p:nvSpPr>
        <p:spPr>
          <a:xfrm>
            <a:off x="175425" y="1782125"/>
            <a:ext cx="7030500" cy="26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SMOreg implements the support vector machine for regression.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Batch Size	: 100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		: 1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Kernel 	: PolyKernel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97" name="Google Shape;59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788" y="1553450"/>
            <a:ext cx="4201225" cy="31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5"/>
          <p:cNvSpPr txBox="1">
            <a:spLocks noGrp="1"/>
          </p:cNvSpPr>
          <p:nvPr>
            <p:ph type="title"/>
          </p:nvPr>
        </p:nvSpPr>
        <p:spPr>
          <a:xfrm>
            <a:off x="1172150" y="667600"/>
            <a:ext cx="70305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Multilayer Perceptron output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5"/>
          <p:cNvSpPr txBox="1">
            <a:spLocks noGrp="1"/>
          </p:cNvSpPr>
          <p:nvPr>
            <p:ph type="body" idx="1"/>
          </p:nvPr>
        </p:nvSpPr>
        <p:spPr>
          <a:xfrm>
            <a:off x="419925" y="1990050"/>
            <a:ext cx="38700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classifier that uses backpropagation to learn a multi-layer perceptron to classify instances.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Batch Size		: 100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Learning Rate	: 0.03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Training Time 	: 1200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04" name="Google Shape;60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925" y="1895627"/>
            <a:ext cx="4878025" cy="24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NBA All Star Prediction</a:t>
            </a:r>
            <a:endParaRPr lang="sq-A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33" y="1465115"/>
            <a:ext cx="7030500" cy="3166151"/>
          </a:xfrm>
        </p:spPr>
        <p:txBody>
          <a:bodyPr/>
          <a:lstStyle/>
          <a:p>
            <a:pPr marL="146050" indent="0">
              <a:buNone/>
            </a:pPr>
            <a:r>
              <a:rPr lang="en-US" dirty="0" smtClean="0"/>
              <a:t>Datasets 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www.kaggle.com/drgilermo/nba-players-stats?select=Seasons_Stats.csv</a:t>
            </a:r>
            <a:endParaRPr lang="en-US" dirty="0" smtClean="0"/>
          </a:p>
          <a:p>
            <a:pPr lvl="1"/>
            <a:r>
              <a:rPr lang="en-US" b="1" dirty="0"/>
              <a:t>Number of features: 	</a:t>
            </a:r>
            <a:r>
              <a:rPr lang="en-US" b="1" dirty="0" smtClean="0"/>
              <a:t>53</a:t>
            </a:r>
          </a:p>
          <a:p>
            <a:pPr lvl="1"/>
            <a:r>
              <a:rPr lang="en-US" b="1" dirty="0"/>
              <a:t>Number of instances:	</a:t>
            </a:r>
            <a:r>
              <a:rPr lang="en-US" b="1" dirty="0" smtClean="0"/>
              <a:t>24.7K</a:t>
            </a:r>
            <a:endParaRPr lang="en-US" b="1" dirty="0"/>
          </a:p>
          <a:p>
            <a:pPr lvl="1"/>
            <a:endParaRPr lang="en-US" dirty="0" smtClean="0"/>
          </a:p>
          <a:p>
            <a:r>
              <a:rPr lang="en-US" dirty="0"/>
              <a:t>https://www.kaggle.com/fmejia21/nba-all-star-game-20002016/version/2?select=NBA+All+Stars+2000-2016+-+Sheet1.csv</a:t>
            </a:r>
            <a:endParaRPr lang="en-US" dirty="0" smtClean="0"/>
          </a:p>
          <a:p>
            <a:pPr lvl="1"/>
            <a:r>
              <a:rPr lang="en-US" b="1" dirty="0"/>
              <a:t>Number of features: 	</a:t>
            </a:r>
            <a:r>
              <a:rPr lang="en-US" b="1" dirty="0" smtClean="0"/>
              <a:t>9</a:t>
            </a:r>
            <a:endParaRPr lang="en-US" b="1" dirty="0"/>
          </a:p>
          <a:p>
            <a:pPr lvl="1"/>
            <a:r>
              <a:rPr lang="en-US" b="1" dirty="0"/>
              <a:t>Number </a:t>
            </a:r>
            <a:r>
              <a:rPr lang="en-US" b="1" dirty="0" smtClean="0"/>
              <a:t>of instances:	439</a:t>
            </a:r>
          </a:p>
          <a:p>
            <a:pPr marL="61595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27023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483" y="337167"/>
            <a:ext cx="7030500" cy="999300"/>
          </a:xfrm>
        </p:spPr>
        <p:txBody>
          <a:bodyPr/>
          <a:lstStyle/>
          <a:p>
            <a:r>
              <a:rPr lang="en-US" dirty="0" smtClean="0"/>
              <a:t>Feature Descriptions</a:t>
            </a:r>
            <a:endParaRPr lang="sq-A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Year (numeric): Season year</a:t>
            </a:r>
          </a:p>
          <a:p>
            <a:r>
              <a:rPr lang="en-US" dirty="0" smtClean="0"/>
              <a:t>Player (string) : Player’s full name</a:t>
            </a:r>
          </a:p>
          <a:p>
            <a:r>
              <a:rPr lang="en-US" dirty="0" err="1" smtClean="0"/>
              <a:t>Pos</a:t>
            </a:r>
            <a:r>
              <a:rPr lang="en-US" dirty="0" smtClean="0"/>
              <a:t> (string) : Position</a:t>
            </a:r>
          </a:p>
          <a:p>
            <a:r>
              <a:rPr lang="en-US" dirty="0" smtClean="0"/>
              <a:t>Age (numeric): Player’s age</a:t>
            </a:r>
          </a:p>
          <a:p>
            <a:r>
              <a:rPr lang="en-US" dirty="0" smtClean="0"/>
              <a:t>Tm (string): Team’s name </a:t>
            </a:r>
          </a:p>
          <a:p>
            <a:r>
              <a:rPr lang="en-US" dirty="0" err="1" smtClean="0"/>
              <a:t>Gs</a:t>
            </a:r>
            <a:r>
              <a:rPr lang="en-US" dirty="0" smtClean="0"/>
              <a:t> (numeric): Games Started </a:t>
            </a:r>
            <a:r>
              <a:rPr lang="en-US" dirty="0"/>
              <a:t>throughout the season</a:t>
            </a:r>
            <a:endParaRPr lang="en-US" dirty="0" smtClean="0"/>
          </a:p>
          <a:p>
            <a:r>
              <a:rPr lang="en-US" dirty="0" err="1" smtClean="0"/>
              <a:t>Mp</a:t>
            </a:r>
            <a:r>
              <a:rPr lang="en-US" dirty="0" smtClean="0"/>
              <a:t> (numeric): Minutes played </a:t>
            </a:r>
            <a:r>
              <a:rPr lang="en-US" dirty="0"/>
              <a:t>throughout the season</a:t>
            </a:r>
            <a:endParaRPr lang="en-US" dirty="0" smtClean="0"/>
          </a:p>
          <a:p>
            <a:r>
              <a:rPr lang="en-US" dirty="0" err="1" smtClean="0"/>
              <a:t>Trb</a:t>
            </a:r>
            <a:r>
              <a:rPr lang="en-US" dirty="0" smtClean="0"/>
              <a:t> </a:t>
            </a:r>
            <a:r>
              <a:rPr lang="en-US" dirty="0"/>
              <a:t>(numeric</a:t>
            </a:r>
            <a:r>
              <a:rPr lang="en-US" dirty="0" smtClean="0"/>
              <a:t>): Total Rebounds </a:t>
            </a:r>
            <a:r>
              <a:rPr lang="en-US" dirty="0"/>
              <a:t>throughout the season</a:t>
            </a:r>
            <a:endParaRPr lang="en-US" dirty="0" smtClean="0"/>
          </a:p>
          <a:p>
            <a:r>
              <a:rPr lang="en-US" dirty="0" err="1" smtClean="0"/>
              <a:t>Ast</a:t>
            </a:r>
            <a:r>
              <a:rPr lang="en-US" dirty="0"/>
              <a:t> (numeric</a:t>
            </a:r>
            <a:r>
              <a:rPr lang="en-US" dirty="0" smtClean="0"/>
              <a:t>): Assists throughout the season</a:t>
            </a:r>
          </a:p>
          <a:p>
            <a:r>
              <a:rPr lang="en-US" dirty="0" smtClean="0"/>
              <a:t>Pts</a:t>
            </a:r>
            <a:r>
              <a:rPr lang="en-US" dirty="0"/>
              <a:t> (numeric</a:t>
            </a:r>
            <a:r>
              <a:rPr lang="en-US" dirty="0" smtClean="0"/>
              <a:t>): Points </a:t>
            </a:r>
            <a:r>
              <a:rPr lang="en-US" dirty="0"/>
              <a:t>throughout the season</a:t>
            </a:r>
            <a:endParaRPr lang="en-US" dirty="0" smtClean="0"/>
          </a:p>
          <a:p>
            <a:pPr marL="1460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20895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sq-A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q-A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371475"/>
            <a:ext cx="72961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94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247167" y="280991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385600" y="12119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Discretize age in 5,10,15 bins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25" y="2851755"/>
            <a:ext cx="62865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417" y="780641"/>
            <a:ext cx="3926401" cy="23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sq-A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sq-A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08" y="439738"/>
            <a:ext cx="5429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933" y="1856305"/>
            <a:ext cx="4809066" cy="310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7192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sq-A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sq-A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"/>
            <a:ext cx="7330545" cy="2803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67" y="2616184"/>
            <a:ext cx="6747933" cy="2527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6665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sq-A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q-A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394899"/>
            <a:ext cx="7975600" cy="467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5823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sq-A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sq-A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436532" cy="508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33" y="0"/>
            <a:ext cx="3894667" cy="496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2775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sq-A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q-A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753533"/>
            <a:ext cx="7372244" cy="418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5214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sq-A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6934" y="3073400"/>
            <a:ext cx="1109134" cy="1458250"/>
          </a:xfrm>
        </p:spPr>
        <p:txBody>
          <a:bodyPr/>
          <a:lstStyle/>
          <a:p>
            <a:endParaRPr lang="sq-A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99" y="582613"/>
            <a:ext cx="5486401" cy="129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546" y="2283953"/>
            <a:ext cx="66579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6780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3732" y="354100"/>
            <a:ext cx="645517" cy="708466"/>
          </a:xfrm>
        </p:spPr>
        <p:txBody>
          <a:bodyPr/>
          <a:lstStyle/>
          <a:p>
            <a:r>
              <a:rPr lang="en-US" dirty="0" smtClean="0"/>
              <a:t> </a:t>
            </a:r>
            <a:endParaRPr lang="sq-A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2844800"/>
            <a:ext cx="2777133" cy="1686850"/>
          </a:xfrm>
        </p:spPr>
        <p:txBody>
          <a:bodyPr/>
          <a:lstStyle/>
          <a:p>
            <a:endParaRPr lang="sq-A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338666"/>
            <a:ext cx="63055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96" y="1410230"/>
            <a:ext cx="39528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091" y="1558396"/>
            <a:ext cx="4515909" cy="320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1944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sq-A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1990050"/>
            <a:ext cx="2946467" cy="1405083"/>
          </a:xfrm>
        </p:spPr>
        <p:txBody>
          <a:bodyPr/>
          <a:lstStyle/>
          <a:p>
            <a:endParaRPr lang="sq-A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08" y="1408641"/>
            <a:ext cx="5347759" cy="338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8" y="0"/>
            <a:ext cx="3529012" cy="280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84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body" idx="1"/>
          </p:nvPr>
        </p:nvSpPr>
        <p:spPr>
          <a:xfrm>
            <a:off x="385600" y="12119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50" y="155625"/>
            <a:ext cx="6936800" cy="47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>
            <a:spLocks noGrp="1"/>
          </p:cNvSpPr>
          <p:nvPr>
            <p:ph type="title"/>
          </p:nvPr>
        </p:nvSpPr>
        <p:spPr>
          <a:xfrm>
            <a:off x="3677125" y="49200"/>
            <a:ext cx="52947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trees.J48 Classifier output</a:t>
            </a:r>
            <a:endParaRPr/>
          </a:p>
        </p:txBody>
      </p:sp>
      <p:sp>
        <p:nvSpPr>
          <p:cNvPr id="314" name="Google Shape;314;p18"/>
          <p:cNvSpPr txBox="1"/>
          <p:nvPr/>
        </p:nvSpPr>
        <p:spPr>
          <a:xfrm>
            <a:off x="7594625" y="599175"/>
            <a:ext cx="1299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Age 10 bins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>
            <a:spLocks noGrp="1"/>
          </p:cNvSpPr>
          <p:nvPr>
            <p:ph type="title"/>
          </p:nvPr>
        </p:nvSpPr>
        <p:spPr>
          <a:xfrm>
            <a:off x="863725" y="181475"/>
            <a:ext cx="76644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features with Weka Attribute Selector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328738"/>
            <a:ext cx="6076950" cy="27908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>
            <a:spLocks noGrp="1"/>
          </p:cNvSpPr>
          <p:nvPr>
            <p:ph type="title"/>
          </p:nvPr>
        </p:nvSpPr>
        <p:spPr>
          <a:xfrm>
            <a:off x="863725" y="181475"/>
            <a:ext cx="76644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features with Weka Attribute Selector</a:t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328738"/>
            <a:ext cx="6076950" cy="27908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7" name="Google Shape;327;p20"/>
          <p:cNvSpPr/>
          <p:nvPr/>
        </p:nvSpPr>
        <p:spPr>
          <a:xfrm>
            <a:off x="2412225" y="3314875"/>
            <a:ext cx="210000" cy="2022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2412225" y="3517075"/>
            <a:ext cx="210000" cy="2022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2412225" y="3719275"/>
            <a:ext cx="210000" cy="2022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935</Words>
  <Application>Microsoft Office PowerPoint</Application>
  <PresentationFormat>On-screen Show (16:9)</PresentationFormat>
  <Paragraphs>160</Paragraphs>
  <Slides>67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Nunito</vt:lpstr>
      <vt:lpstr>Maven Pro</vt:lpstr>
      <vt:lpstr>Momentum</vt:lpstr>
      <vt:lpstr>Machine Learning</vt:lpstr>
      <vt:lpstr>Heart failure prediction</vt:lpstr>
      <vt:lpstr>Feature Descriptons</vt:lpstr>
      <vt:lpstr>Data preprocessing</vt:lpstr>
      <vt:lpstr>trees.J48 Classifier output</vt:lpstr>
      <vt:lpstr>Data preprocessing</vt:lpstr>
      <vt:lpstr>trees.J48 Classifier output</vt:lpstr>
      <vt:lpstr>Select features with Weka Attribute Selector</vt:lpstr>
      <vt:lpstr>Select features with Weka Attribute Selector</vt:lpstr>
      <vt:lpstr>PowerPoint Presentation</vt:lpstr>
      <vt:lpstr>PowerPoint Presentation</vt:lpstr>
      <vt:lpstr>trees.J48 Classifier output Best result</vt:lpstr>
      <vt:lpstr>Random Forest Classifier output </vt:lpstr>
      <vt:lpstr>Logistic Classifier output </vt:lpstr>
      <vt:lpstr>Car Price Prediction </vt:lpstr>
      <vt:lpstr>Feature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Heart Disease Prediction  </vt:lpstr>
      <vt:lpstr>Feature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Posting Authenticity </vt:lpstr>
      <vt:lpstr>Feature Descriptions </vt:lpstr>
      <vt:lpstr>Exploring dataset</vt:lpstr>
      <vt:lpstr>Challenge</vt:lpstr>
      <vt:lpstr>Oversampling implementation</vt:lpstr>
      <vt:lpstr>Observation of imbalanced data</vt:lpstr>
      <vt:lpstr>PowerPoint Presentation</vt:lpstr>
      <vt:lpstr>PowerPoint Presentation</vt:lpstr>
      <vt:lpstr>PowerPoint Presentation</vt:lpstr>
      <vt:lpstr>PowerPoint Presentation</vt:lpstr>
      <vt:lpstr>Data Preprocessing  </vt:lpstr>
      <vt:lpstr>Data Preprocessing  </vt:lpstr>
      <vt:lpstr>PowerPoint Presentation</vt:lpstr>
      <vt:lpstr>Predicting and results  </vt:lpstr>
      <vt:lpstr>Predicting and results  </vt:lpstr>
      <vt:lpstr>Student Grade Prediction </vt:lpstr>
      <vt:lpstr>Feature Descriptions</vt:lpstr>
      <vt:lpstr>Data preprocessing</vt:lpstr>
      <vt:lpstr>Gaussian Processes output </vt:lpstr>
      <vt:lpstr>Linear Regression output</vt:lpstr>
      <vt:lpstr>SMOreg output </vt:lpstr>
      <vt:lpstr>Multilayer Perceptron output </vt:lpstr>
      <vt:lpstr>NBA All Star Prediction</vt:lpstr>
      <vt:lpstr>Feature Descriptions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KobitPC</cp:lastModifiedBy>
  <cp:revision>9</cp:revision>
  <dcterms:modified xsi:type="dcterms:W3CDTF">2020-09-14T11:07:05Z</dcterms:modified>
</cp:coreProperties>
</file>