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Nunito"/>
      <p:regular r:id="rId52"/>
      <p:bold r:id="rId53"/>
      <p:italic r:id="rId54"/>
      <p:boldItalic r:id="rId55"/>
    </p:embeddedFont>
    <p:embeddedFont>
      <p:font typeface="Maven Pro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6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5.xml"/><Relationship Id="rId54" Type="http://schemas.openxmlformats.org/officeDocument/2006/relationships/font" Target="fonts/Nunito-italic.fntdata"/><Relationship Id="rId13" Type="http://schemas.openxmlformats.org/officeDocument/2006/relationships/slide" Target="slides/slide8.xml"/><Relationship Id="rId57" Type="http://schemas.openxmlformats.org/officeDocument/2006/relationships/font" Target="fonts/MavenPro-bold.fntdata"/><Relationship Id="rId12" Type="http://schemas.openxmlformats.org/officeDocument/2006/relationships/slide" Target="slides/slide7.xml"/><Relationship Id="rId56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4c1c663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4c1c663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4c1c6638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4c1c6638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c1c6638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c1c6638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c1c6638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c1c6638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5f992e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5f992e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5f992e8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5f992e8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5f992e8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5f992e8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5f992e8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5f992e8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5f992e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5f992e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f992e8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f992e8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4c1c6638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4c1c6638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5f992e8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5f992e8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5f992e8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5f992e8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5f992e8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5f992e8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5f992e8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5f992e8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5f992e82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5f992e82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5f992e8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5f992e8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5f992e8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5f992e8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5f992e8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5f992e8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5f992e82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5f992e8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5f992e8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5f992e8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4c1c6638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4c1c6638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5f992e8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5f992e8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5f992e82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5f992e82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3a62d9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3a62d9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3a62d96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3a62d96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3a62d96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3a62d96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a62d96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a62d96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3a62d96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3a62d96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3a62d96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3a62d96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3a62d96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3a62d96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3a62d96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3a62d96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4c1c6638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4c1c6638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3a62d96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3a62d96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3a62d96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3a62d96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3a62d96b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3a62d96b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3a62d96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3a62d96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3a62d96b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3a62d96b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a62d96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a62d96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3a62d96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3a62d96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4c1c663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4c1c663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c1c6638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4c1c6638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4c1c6638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4c1c6638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4c1c6638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4c1c6638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c1c6638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4c1c6638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nehalbirla/vehicle-dataset-from-cardekh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ndrewmvd/heart-failure-clinical-data?fbclid=IwAR2l8MikAl9a0a_LiZqlyBa11E8VFxw7xgd9_m8NwwzprLtXDDJgx-UhcUc" TargetMode="External"/><Relationship Id="rId4" Type="http://schemas.openxmlformats.org/officeDocument/2006/relationships/hyperlink" Target="https://www.kaggle.com/andrewmvd/heart-failure-clinical-data?fbclid=IwAR2l8MikAl9a0a_LiZqlyBa11E8VFxw7xgd9_m8NwwzprLtXDDJgx-UhcU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ronitf/heart-disease-uc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kaggle.com/shivamb/notebook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70" y="0"/>
            <a:ext cx="53152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5" y="152400"/>
            <a:ext cx="710421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/>
          <p:nvPr>
            <p:ph type="title"/>
          </p:nvPr>
        </p:nvSpPr>
        <p:spPr>
          <a:xfrm>
            <a:off x="4245175" y="64750"/>
            <a:ext cx="5294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510475"/>
            <a:ext cx="5950819" cy="40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Classifier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6" y="64750"/>
            <a:ext cx="6990676" cy="47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>
            <p:ph type="title"/>
          </p:nvPr>
        </p:nvSpPr>
        <p:spPr>
          <a:xfrm>
            <a:off x="3589050" y="64750"/>
            <a:ext cx="59508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r>
              <a:rPr lang="en"/>
              <a:t>Classifier 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https://www.kaggle.com/nehalbirla/vehicle-dataset-from-cardekho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" y="495150"/>
            <a:ext cx="8848324" cy="36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152400"/>
            <a:ext cx="76992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58350"/>
            <a:ext cx="44001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850" y="58350"/>
            <a:ext cx="4562724" cy="519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50" y="58375"/>
            <a:ext cx="6787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" y="237025"/>
            <a:ext cx="80676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ttps://www.kaggle.com/andrewmvd/heart-failure-clinical-data?fbclid=IwAR2l8MikAl9a0a_LiZqlyBa11E8VFxw7xgd9_m8NwwzprLtXDDJgx-UhcUc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825" y="114350"/>
            <a:ext cx="7328126" cy="42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300" y="161368"/>
            <a:ext cx="9144001" cy="43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9199" cy="472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300" y="-54450"/>
            <a:ext cx="7191426" cy="40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475" y="1053150"/>
            <a:ext cx="7033425" cy="4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https://www.kaggle.com/ronitf/heart-disease-uci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3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11150" cy="3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825" y="2108250"/>
            <a:ext cx="5350025" cy="29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587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753" y="304800"/>
            <a:ext cx="35775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114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43" y="0"/>
            <a:ext cx="33208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330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375" y="916850"/>
            <a:ext cx="42025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50" y="650750"/>
            <a:ext cx="51149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NumericToNominal for attribute DEATH_EVENT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76" y="1711975"/>
            <a:ext cx="4056724" cy="193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775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631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314" y="961075"/>
            <a:ext cx="4110486" cy="29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Posting Authenticity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1303800" y="202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https://www.kaggle.com/shivamb/notebook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Number of features: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Number of rows: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Fraudility (boolean) - Posting is genuine or fake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</a:t>
            </a:r>
            <a:endParaRPr/>
          </a:p>
        </p:txBody>
      </p:sp>
      <p:pic>
        <p:nvPicPr>
          <p:cNvPr id="475" name="Google Shape;4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00" y="1236700"/>
            <a:ext cx="2485126" cy="3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type="title"/>
          </p:nvPr>
        </p:nvSpPr>
        <p:spPr>
          <a:xfrm>
            <a:off x="1303800" y="302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481" name="Google Shape;4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75" y="1003275"/>
            <a:ext cx="3648038" cy="35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288" y="1096650"/>
            <a:ext cx="3786188" cy="313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implementation</a:t>
            </a:r>
            <a:endParaRPr/>
          </a:p>
        </p:txBody>
      </p:sp>
      <p:pic>
        <p:nvPicPr>
          <p:cNvPr id="488" name="Google Shape;4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828800"/>
            <a:ext cx="87439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750" y="3748550"/>
            <a:ext cx="40386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of imbalanced data</a:t>
            </a:r>
            <a:endParaRPr/>
          </a:p>
        </p:txBody>
      </p:sp>
      <p:pic>
        <p:nvPicPr>
          <p:cNvPr id="495" name="Google Shape;4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991500"/>
            <a:ext cx="8724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0250"/>
            <a:ext cx="5362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0"/>
          <p:cNvSpPr txBox="1"/>
          <p:nvPr/>
        </p:nvSpPr>
        <p:spPr>
          <a:xfrm>
            <a:off x="5633725" y="1525150"/>
            <a:ext cx="30582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number of fraudulent job postings experiences a steep decrease in cases where the number of words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 the job description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is higher than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750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50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Fake job postings are more likely to have less words in the job description.. right?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25" y="1264638"/>
            <a:ext cx="7162100" cy="2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1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Real companies are more likely to have questions for you and a company logo.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5" y="380700"/>
            <a:ext cx="6733125" cy="46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type="title"/>
          </p:nvPr>
        </p:nvSpPr>
        <p:spPr>
          <a:xfrm>
            <a:off x="3544825" y="56975"/>
            <a:ext cx="5294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Postings grouped by employment type.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4" name="Google Shape;5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00" y="1229500"/>
            <a:ext cx="7135955" cy="3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/>
        </p:nvSpPr>
        <p:spPr>
          <a:xfrm>
            <a:off x="4209725" y="459100"/>
            <a:ext cx="428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trend based on </a:t>
            </a:r>
            <a:r>
              <a:rPr i="1" lang="en" u="sng">
                <a:latin typeface="Nunito"/>
                <a:ea typeface="Nunito"/>
                <a:cs typeface="Nunito"/>
                <a:sym typeface="Nunito"/>
              </a:rPr>
              <a:t>required_experience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feature.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0" name="Google Shape;5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25" y="1428600"/>
            <a:ext cx="79248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700" y="1293563"/>
            <a:ext cx="47339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552475" y="1377300"/>
            <a:ext cx="8232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unnecessary features and filling missing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502375" y="1395550"/>
            <a:ext cx="8232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text fields with the length of the text for each of the following columns.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63" y="2000438"/>
            <a:ext cx="48482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7373"/>
            <a:ext cx="9144001" cy="302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" y="1397425"/>
            <a:ext cx="4531974" cy="36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675" y="1710600"/>
            <a:ext cx="3450900" cy="33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4505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4238" y="1934175"/>
            <a:ext cx="3307275" cy="3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Discretize age in 5,10,15 bins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25" y="2360688"/>
            <a:ext cx="6286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50" y="340375"/>
            <a:ext cx="3926401" cy="2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85600" y="1211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155625"/>
            <a:ext cx="6936800" cy="4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type="title"/>
          </p:nvPr>
        </p:nvSpPr>
        <p:spPr>
          <a:xfrm>
            <a:off x="3677125" y="49200"/>
            <a:ext cx="5294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trees.J48 Classifier output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7594625" y="599175"/>
            <a:ext cx="1299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Age 10 bins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863725" y="181475"/>
            <a:ext cx="76644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with Weka Attribute Selector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328738"/>
            <a:ext cx="6076950" cy="27908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7" name="Google Shape;327;p20"/>
          <p:cNvSpPr/>
          <p:nvPr/>
        </p:nvSpPr>
        <p:spPr>
          <a:xfrm>
            <a:off x="2412225" y="3314875"/>
            <a:ext cx="210000" cy="202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2412225" y="3517075"/>
            <a:ext cx="210000" cy="202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2412225" y="3719275"/>
            <a:ext cx="210000" cy="202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6" y="0"/>
            <a:ext cx="5415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