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Nunito"/>
      <p:regular r:id="rId59"/>
      <p:bold r:id="rId60"/>
      <p:italic r:id="rId61"/>
      <p:boldItalic r:id="rId62"/>
    </p:embeddedFont>
    <p:embeddedFont>
      <p:font typeface="Maven Pro"/>
      <p:regular r:id="rId63"/>
      <p:bold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Nunito-boldItalic.fntdata"/><Relationship Id="rId61" Type="http://schemas.openxmlformats.org/officeDocument/2006/relationships/font" Target="fonts/Nunito-italic.fntdata"/><Relationship Id="rId20" Type="http://schemas.openxmlformats.org/officeDocument/2006/relationships/slide" Target="slides/slide15.xml"/><Relationship Id="rId64" Type="http://schemas.openxmlformats.org/officeDocument/2006/relationships/font" Target="fonts/MavenPro-bold.fntdata"/><Relationship Id="rId63" Type="http://schemas.openxmlformats.org/officeDocument/2006/relationships/font" Target="fonts/MavenPro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Nuni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Nunito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4c1c6638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4c1c6638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4c1c6638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4c1c6638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4c1c6638d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4c1c6638d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4c1c6638d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94c1c6638d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5f992e8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5f992e8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5f992e8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5f992e8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5f992e8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5f992e8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86b9426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86b9426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5f992e82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95f992e82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5f992e8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5f992e8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4c1c6638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4c1c6638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5f992e8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5f992e8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5f992e82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5f992e82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5f992e82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5f992e82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5f992e82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5f992e82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5f992e82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5f992e82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5f992e82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5f992e82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986b94262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986b9426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5f992e82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5f992e82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5f992e82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95f992e82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5f992e82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5f992e82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4c1c6638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4c1c6638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5f992e82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5f992e82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5f992e82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5f992e8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95f992e82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95f992e82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93a62d96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93a62d96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3a62d96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3a62d96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3a62d96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3a62d96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3a62d96b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93a62d96b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3a62d96b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3a62d96b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3a62d96b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93a62d96b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93a62d96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93a62d96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4c1c6638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4c1c6638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a62d96b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a62d96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93a62d96b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93a62d96b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3a62d96b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3a62d96b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93a62d96b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93a62d96b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93a62d96b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93a62d96b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93a62d96b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93a62d96b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93a62d96b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93a62d96b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3a62d96b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3a62d96b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5856ee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5856ee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5856ee1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95856ee1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4c1c6638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4c1c6638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5856ee1a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5856ee1a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95856ee1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95856ee1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95856ee1a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95856ee1a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95856ee1a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95856ee1a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4c1c6638d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4c1c6638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4c1c6638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4c1c6638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4c1c6638d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4c1c6638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4c1c6638d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4c1c6638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nehalbirla/vehicle-dataset-from-cardekho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andrewmvd/heart-failure-clinical-data?fbclid=IwAR2l8MikAl9a0a_LiZqlyBa11E8VFxw7xgd9_m8NwwzprLtXDDJgx-UhcUc" TargetMode="External"/><Relationship Id="rId4" Type="http://schemas.openxmlformats.org/officeDocument/2006/relationships/hyperlink" Target="https://www.kaggle.com/andrewmvd/heart-failure-clinical-data?fbclid=IwAR2l8MikAl9a0a_LiZqlyBa11E8VFxw7xgd9_m8NwwzprLtXDDJgx-UhcUc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kaggle.com/ronitf/heart-disease-uci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Relationship Id="rId4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kaggle.com/shivamb/notebook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9.png"/><Relationship Id="rId4" Type="http://schemas.openxmlformats.org/officeDocument/2006/relationships/image" Target="../media/image6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7.png"/><Relationship Id="rId4" Type="http://schemas.openxmlformats.org/officeDocument/2006/relationships/image" Target="../media/image6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kaggle.com/dipam7/student-grade-prediction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and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70" y="0"/>
            <a:ext cx="53152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75" y="152400"/>
            <a:ext cx="710421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3"/>
          <p:cNvSpPr txBox="1"/>
          <p:nvPr>
            <p:ph type="title"/>
          </p:nvPr>
        </p:nvSpPr>
        <p:spPr>
          <a:xfrm>
            <a:off x="4245175" y="64750"/>
            <a:ext cx="5294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trees.J48 Classifier output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result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00" y="510475"/>
            <a:ext cx="5950819" cy="401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4"/>
          <p:cNvSpPr txBox="1"/>
          <p:nvPr>
            <p:ph type="title"/>
          </p:nvPr>
        </p:nvSpPr>
        <p:spPr>
          <a:xfrm>
            <a:off x="3589050" y="64750"/>
            <a:ext cx="59508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r>
              <a:rPr lang="en"/>
              <a:t> Classifier output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26" y="64750"/>
            <a:ext cx="6990676" cy="47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/>
          <p:nvPr>
            <p:ph type="title"/>
          </p:nvPr>
        </p:nvSpPr>
        <p:spPr>
          <a:xfrm>
            <a:off x="3589050" y="64750"/>
            <a:ext cx="59508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</a:t>
            </a:r>
            <a:r>
              <a:rPr lang="en"/>
              <a:t>Classifier output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Price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1303800" y="2027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Dataset: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https://www.kaggle.com/nehalbirla/vehicle-dataset-from-cardekho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3" y="495150"/>
            <a:ext cx="8848324" cy="36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25" y="152400"/>
            <a:ext cx="76992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950" y="472100"/>
            <a:ext cx="65436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05375" cy="43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650" y="349850"/>
            <a:ext cx="4905374" cy="4274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00" y="86575"/>
            <a:ext cx="43053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475" y="1666300"/>
            <a:ext cx="4409700" cy="327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failure prediction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ttps://www.kaggle.com/andrewmvd/heart-failure-clinical-data?fbclid=IwAR2l8MikAl9a0a_LiZqlyBa11E8VFxw7xgd9_m8NwwzprLtXDDJgx-UhcUc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8197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00400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475" y="1773396"/>
            <a:ext cx="3200400" cy="321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2650" y="214681"/>
            <a:ext cx="3135400" cy="32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95875" cy="46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400" y="268963"/>
            <a:ext cx="4019600" cy="430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https://www.kaggle.com/ronitf/heart-disease-uci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6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8160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075" y="1337544"/>
            <a:ext cx="3183200" cy="3655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100" y="763625"/>
            <a:ext cx="5705725" cy="3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53637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074" y="190025"/>
            <a:ext cx="39727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3630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080" y="86600"/>
            <a:ext cx="35229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27075" cy="25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100" y="2679875"/>
            <a:ext cx="5231175" cy="24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NumericToNominal for attribute DEATH_EVENT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376" y="1711975"/>
            <a:ext cx="4056724" cy="1930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0070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150" y="3106625"/>
            <a:ext cx="5554425" cy="15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00" y="48975"/>
            <a:ext cx="656228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190875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575" y="265225"/>
            <a:ext cx="314325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175" y="2750525"/>
            <a:ext cx="3190875" cy="2257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5"/>
          <p:cNvSpPr txBox="1"/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Posting Authenticity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5"/>
          <p:cNvSpPr txBox="1"/>
          <p:nvPr>
            <p:ph idx="1" type="body"/>
          </p:nvPr>
        </p:nvSpPr>
        <p:spPr>
          <a:xfrm>
            <a:off x="1303800" y="2027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https://www.kaggle.com/shivamb/notebook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Number of features: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Number of rows: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 txBox="1"/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Descriptions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6"/>
          <p:cNvSpPr txBox="1"/>
          <p:nvPr>
            <p:ph idx="1" type="body"/>
          </p:nvPr>
        </p:nvSpPr>
        <p:spPr>
          <a:xfrm>
            <a:off x="552475" y="1377300"/>
            <a:ext cx="82326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Fraudility (boolean) - Posting is genuine or fake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 txBox="1"/>
          <p:nvPr>
            <p:ph type="title"/>
          </p:nvPr>
        </p:nvSpPr>
        <p:spPr>
          <a:xfrm>
            <a:off x="1303800" y="302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dataset</a:t>
            </a:r>
            <a:endParaRPr/>
          </a:p>
        </p:txBody>
      </p:sp>
      <p:pic>
        <p:nvPicPr>
          <p:cNvPr id="484" name="Google Shape;4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300" y="1236700"/>
            <a:ext cx="2485126" cy="35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/>
          <p:nvPr>
            <p:ph type="title"/>
          </p:nvPr>
        </p:nvSpPr>
        <p:spPr>
          <a:xfrm>
            <a:off x="1303800" y="302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pic>
        <p:nvPicPr>
          <p:cNvPr id="490" name="Google Shape;4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75" y="1003275"/>
            <a:ext cx="3648038" cy="35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288" y="1096650"/>
            <a:ext cx="3786188" cy="313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9"/>
          <p:cNvSpPr txBox="1"/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Oversampling implementation</a:t>
            </a:r>
            <a:endParaRPr/>
          </a:p>
        </p:txBody>
      </p:sp>
      <p:pic>
        <p:nvPicPr>
          <p:cNvPr id="497" name="Google Shape;4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828800"/>
            <a:ext cx="87439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750" y="3748550"/>
            <a:ext cx="403860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0"/>
          <p:cNvSpPr txBox="1"/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of imbalanced data</a:t>
            </a:r>
            <a:endParaRPr/>
          </a:p>
        </p:txBody>
      </p:sp>
      <p:pic>
        <p:nvPicPr>
          <p:cNvPr id="504" name="Google Shape;5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1991500"/>
            <a:ext cx="87249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0250"/>
            <a:ext cx="53625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1"/>
          <p:cNvSpPr txBox="1"/>
          <p:nvPr/>
        </p:nvSpPr>
        <p:spPr>
          <a:xfrm>
            <a:off x="5633725" y="1525150"/>
            <a:ext cx="30582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number of fraudulent job postings experiences a steep decrease in cases where the number of words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in the job description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is higher than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750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1" name="Google Shape;511;p51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Fake job postings are more likely to have less words in the job description.. right?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25" y="380700"/>
            <a:ext cx="6733125" cy="46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>
            <p:ph type="title"/>
          </p:nvPr>
        </p:nvSpPr>
        <p:spPr>
          <a:xfrm>
            <a:off x="3544825" y="56975"/>
            <a:ext cx="5294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trees.J48 Classifier output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225" y="1264638"/>
            <a:ext cx="7162100" cy="25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2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Real companies are more likely to have questions for you and a company logo.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3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Postings grouped by employment type.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3" name="Google Shape;5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00" y="1229500"/>
            <a:ext cx="7135955" cy="36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4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trend based on </a:t>
            </a:r>
            <a:r>
              <a:rPr i="1" lang="en" u="sng">
                <a:latin typeface="Nunito"/>
                <a:ea typeface="Nunito"/>
                <a:cs typeface="Nunito"/>
                <a:sym typeface="Nunito"/>
              </a:rPr>
              <a:t>required_experience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feature.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9" name="Google Shape;52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25" y="1428600"/>
            <a:ext cx="79248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5"/>
          <p:cNvSpPr txBox="1"/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5" name="Google Shape;53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700" y="1293563"/>
            <a:ext cx="473392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5"/>
          <p:cNvSpPr txBox="1"/>
          <p:nvPr>
            <p:ph idx="1" type="body"/>
          </p:nvPr>
        </p:nvSpPr>
        <p:spPr>
          <a:xfrm>
            <a:off x="552475" y="1377300"/>
            <a:ext cx="82326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 of unnecessary features and filling missing data.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6"/>
          <p:cNvSpPr txBox="1"/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6"/>
          <p:cNvSpPr txBox="1"/>
          <p:nvPr>
            <p:ph idx="1" type="body"/>
          </p:nvPr>
        </p:nvSpPr>
        <p:spPr>
          <a:xfrm>
            <a:off x="502375" y="1395550"/>
            <a:ext cx="82326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text fields with the length of the text for each of the following columns.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63" y="2000438"/>
            <a:ext cx="48482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7373"/>
            <a:ext cx="9144001" cy="302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75" y="1397425"/>
            <a:ext cx="4531974" cy="36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58"/>
          <p:cNvSpPr txBox="1"/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and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5" name="Google Shape;55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1675" y="1710600"/>
            <a:ext cx="3450900" cy="33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9"/>
          <p:cNvSpPr txBox="1"/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and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1" name="Google Shape;56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545059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4238" y="1934175"/>
            <a:ext cx="3307275" cy="32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0"/>
          <p:cNvSpPr txBox="1"/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Grade </a:t>
            </a:r>
            <a:r>
              <a:rPr lang="en"/>
              <a:t>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6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https://www.kaggle.com/dipam7/student-grade-prediction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1"/>
          <p:cNvSpPr txBox="1"/>
          <p:nvPr>
            <p:ph idx="1" type="body"/>
          </p:nvPr>
        </p:nvSpPr>
        <p:spPr>
          <a:xfrm>
            <a:off x="476325" y="1376375"/>
            <a:ext cx="7030500" cy="26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Turn Nominal Attributes into Binary Attributes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Scaling dataset values so every attribute have</a:t>
            </a:r>
            <a:br>
              <a:rPr lang="en"/>
            </a:br>
            <a:r>
              <a:rPr lang="en"/>
              <a:t>the same interval of values</a:t>
            </a:r>
            <a:endParaRPr/>
          </a:p>
        </p:txBody>
      </p:sp>
      <p:sp>
        <p:nvSpPr>
          <p:cNvPr id="574" name="Google Shape;574;p61"/>
          <p:cNvSpPr txBox="1"/>
          <p:nvPr>
            <p:ph type="title"/>
          </p:nvPr>
        </p:nvSpPr>
        <p:spPr>
          <a:xfrm>
            <a:off x="1285000" y="692375"/>
            <a:ext cx="70305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575" name="Google Shape;5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800" y="692375"/>
            <a:ext cx="4106176" cy="33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575" y="2158014"/>
            <a:ext cx="4533226" cy="285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Discretize age in 5,10,15 bins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25" y="2360688"/>
            <a:ext cx="62865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150" y="340375"/>
            <a:ext cx="3926401" cy="23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2"/>
          <p:cNvSpPr txBox="1"/>
          <p:nvPr>
            <p:ph type="title"/>
          </p:nvPr>
        </p:nvSpPr>
        <p:spPr>
          <a:xfrm>
            <a:off x="1162750" y="338500"/>
            <a:ext cx="70305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Processes </a:t>
            </a: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2"/>
          <p:cNvSpPr txBox="1"/>
          <p:nvPr>
            <p:ph idx="1" type="body"/>
          </p:nvPr>
        </p:nvSpPr>
        <p:spPr>
          <a:xfrm>
            <a:off x="282100" y="1880625"/>
            <a:ext cx="4729800" cy="26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Implements Gaussian processes for regression without hyperparameter-tuning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Batch Size	: 100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Noise		: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Kernel 	: PolyKernel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Seed		: 1 </a:t>
            </a:r>
            <a:endParaRPr/>
          </a:p>
        </p:txBody>
      </p:sp>
      <p:pic>
        <p:nvPicPr>
          <p:cNvPr id="583" name="Google Shape;5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55675"/>
            <a:ext cx="4805000" cy="4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3"/>
          <p:cNvSpPr txBox="1"/>
          <p:nvPr>
            <p:ph type="title"/>
          </p:nvPr>
        </p:nvSpPr>
        <p:spPr>
          <a:xfrm>
            <a:off x="1388400" y="796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</a:t>
            </a:r>
            <a:r>
              <a:rPr lang="en"/>
              <a:t>output</a:t>
            </a:r>
            <a:endParaRPr/>
          </a:p>
        </p:txBody>
      </p:sp>
      <p:sp>
        <p:nvSpPr>
          <p:cNvPr id="589" name="Google Shape;589;p63"/>
          <p:cNvSpPr txBox="1"/>
          <p:nvPr>
            <p:ph idx="1" type="body"/>
          </p:nvPr>
        </p:nvSpPr>
        <p:spPr>
          <a:xfrm>
            <a:off x="316475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Class for using linear regression for prediction.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Batch Size	: 100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Ridge		: 1.0E-8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90" name="Google Shape;5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350" y="1644625"/>
            <a:ext cx="4470650" cy="30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4"/>
          <p:cNvSpPr txBox="1"/>
          <p:nvPr>
            <p:ph type="title"/>
          </p:nvPr>
        </p:nvSpPr>
        <p:spPr>
          <a:xfrm>
            <a:off x="1266200" y="6456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SMOreg </a:t>
            </a: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4"/>
          <p:cNvSpPr txBox="1"/>
          <p:nvPr>
            <p:ph idx="1" type="body"/>
          </p:nvPr>
        </p:nvSpPr>
        <p:spPr>
          <a:xfrm>
            <a:off x="175425" y="1782125"/>
            <a:ext cx="7030500" cy="26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SMOreg implements the support vector machine for regression.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Batch Size	: 100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</a:t>
            </a:r>
            <a:r>
              <a:rPr lang="en"/>
              <a:t>		: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Kernel 	: PolyKernel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97" name="Google Shape;59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788" y="1553450"/>
            <a:ext cx="4201225" cy="31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5"/>
          <p:cNvSpPr txBox="1"/>
          <p:nvPr>
            <p:ph type="title"/>
          </p:nvPr>
        </p:nvSpPr>
        <p:spPr>
          <a:xfrm>
            <a:off x="1172150" y="667600"/>
            <a:ext cx="70305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Multilayer Perceptron </a:t>
            </a: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65"/>
          <p:cNvSpPr txBox="1"/>
          <p:nvPr>
            <p:ph idx="1" type="body"/>
          </p:nvPr>
        </p:nvSpPr>
        <p:spPr>
          <a:xfrm>
            <a:off x="419925" y="1990050"/>
            <a:ext cx="3870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classifier that uses backpropagation to learn a multi-layer perceptron to classify instances.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Batch Size		: 100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Learning Rate	: 0.03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Training Time 	: 1200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925" y="1895627"/>
            <a:ext cx="4878025" cy="24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50" y="155625"/>
            <a:ext cx="6936800" cy="47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>
            <p:ph type="title"/>
          </p:nvPr>
        </p:nvSpPr>
        <p:spPr>
          <a:xfrm>
            <a:off x="3677125" y="49200"/>
            <a:ext cx="5294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trees.J48 Classifier output</a:t>
            </a:r>
            <a:endParaRPr/>
          </a:p>
        </p:txBody>
      </p:sp>
      <p:sp>
        <p:nvSpPr>
          <p:cNvPr id="314" name="Google Shape;314;p18"/>
          <p:cNvSpPr txBox="1"/>
          <p:nvPr/>
        </p:nvSpPr>
        <p:spPr>
          <a:xfrm>
            <a:off x="7594625" y="599175"/>
            <a:ext cx="1299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Age 10 bins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863725" y="181475"/>
            <a:ext cx="76644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features with Weka Attribute Selector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328738"/>
            <a:ext cx="6076950" cy="27908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863725" y="181475"/>
            <a:ext cx="76644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features with Weka Attribute Selector</a:t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328738"/>
            <a:ext cx="6076950" cy="27908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7" name="Google Shape;327;p20"/>
          <p:cNvSpPr/>
          <p:nvPr/>
        </p:nvSpPr>
        <p:spPr>
          <a:xfrm>
            <a:off x="2412225" y="3314875"/>
            <a:ext cx="210000" cy="2022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2412225" y="3517075"/>
            <a:ext cx="210000" cy="2022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2412225" y="3719275"/>
            <a:ext cx="210000" cy="2022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76" y="0"/>
            <a:ext cx="54158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