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1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5B67BF9-4A36-4E1C-B0F6-2E408290BF54}">
          <p14:sldIdLst>
            <p14:sldId id="256"/>
            <p14:sldId id="257"/>
            <p14:sldId id="259"/>
            <p14:sldId id="258"/>
            <p14:sldId id="260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61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6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27901-9DBA-4937-8882-44E381F80C4E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123FF-C3F2-40DB-A750-E840A4208C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012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AF0F-B2A4-4F9A-8ED7-FAD6CF3A3A38}" type="datetime1">
              <a:rPr lang="ru-RU" smtClean="0"/>
              <a:t>03.06.2020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1F22-C492-48FC-B2B8-E9DC0E10F1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95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7D76-0C5F-47F2-BF25-77002D8A1B53}" type="datetime1">
              <a:rPr lang="ru-RU" smtClean="0"/>
              <a:t>03.06.2020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1F22-C492-48FC-B2B8-E9DC0E10F1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460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D7E-5011-48F7-938F-3270059B11C8}" type="datetime1">
              <a:rPr lang="ru-RU" smtClean="0"/>
              <a:t>03.06.2020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1F22-C492-48FC-B2B8-E9DC0E10F1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36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326E-ACC1-49F3-AB56-E66A4CCFD53C}" type="datetime1">
              <a:rPr lang="ru-RU" smtClean="0"/>
              <a:t>03.06.2020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1F22-C492-48FC-B2B8-E9DC0E10F1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49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CDFE-299A-4141-8B64-F19635393B56}" type="datetime1">
              <a:rPr lang="ru-RU" smtClean="0"/>
              <a:t>03.06.2020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1F22-C492-48FC-B2B8-E9DC0E10F1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46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2C66-A512-4375-8C8C-9D933F89C9FE}" type="datetime1">
              <a:rPr lang="ru-RU" smtClean="0"/>
              <a:t>03.06.2020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1F22-C492-48FC-B2B8-E9DC0E10F1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0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71BA-EB8B-4C47-ABEC-41884653E26E}" type="datetime1">
              <a:rPr lang="ru-RU" smtClean="0"/>
              <a:t>03.06.2020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1F22-C492-48FC-B2B8-E9DC0E10F1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41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3AE6-E14B-41DC-B372-37ABE6EBD68B}" type="datetime1">
              <a:rPr lang="ru-RU" smtClean="0"/>
              <a:t>03.06.2020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1F22-C492-48FC-B2B8-E9DC0E10F1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16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EDBA-9D0D-4841-BDD2-5F6BC988FCAD}" type="datetime1">
              <a:rPr lang="ru-RU" smtClean="0"/>
              <a:t>03.06.2020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1F22-C492-48FC-B2B8-E9DC0E10F1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27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DDF7-7661-45F3-AE44-14D1AD4BACC1}" type="datetime1">
              <a:rPr lang="ru-RU" smtClean="0"/>
              <a:t>03.06.2020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1F22-C492-48FC-B2B8-E9DC0E10F1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61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AEDF-41DC-493A-89C1-5C063091E078}" type="datetime1">
              <a:rPr lang="ru-RU" smtClean="0"/>
              <a:t>03.06.2020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1F22-C492-48FC-B2B8-E9DC0E10F1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58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ED449-7F1B-4BD5-9B8B-695929D624CF}" type="datetime1">
              <a:rPr lang="ru-RU" smtClean="0"/>
              <a:t>03.06.2020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C1F22-C492-48FC-B2B8-E9DC0E10F1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7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313977" y="4331847"/>
            <a:ext cx="45309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dirty="0" smtClean="0">
                <a:cs typeface="Times New Roman" panose="02020603050405020304" pitchFamily="18" charset="0"/>
              </a:rPr>
              <a:t>Наукова робота</a:t>
            </a:r>
          </a:p>
          <a:p>
            <a:r>
              <a:rPr lang="uk-UA" sz="2400" dirty="0">
                <a:cs typeface="Times New Roman" panose="02020603050405020304" pitchFamily="18" charset="0"/>
              </a:rPr>
              <a:t>студента </a:t>
            </a:r>
            <a:r>
              <a:rPr lang="uk-UA" sz="2400" dirty="0" smtClean="0">
                <a:cs typeface="Times New Roman" panose="02020603050405020304" pitchFamily="18" charset="0"/>
              </a:rPr>
              <a:t>1 </a:t>
            </a:r>
            <a:r>
              <a:rPr lang="uk-UA" sz="2400" dirty="0">
                <a:cs typeface="Times New Roman" panose="02020603050405020304" pitchFamily="18" charset="0"/>
              </a:rPr>
              <a:t>курсу ОР </a:t>
            </a:r>
            <a:r>
              <a:rPr lang="uk-UA" sz="2400" dirty="0" smtClean="0">
                <a:cs typeface="Times New Roman" panose="02020603050405020304" pitchFamily="18" charset="0"/>
              </a:rPr>
              <a:t>«Магістр»</a:t>
            </a:r>
          </a:p>
          <a:p>
            <a:r>
              <a:rPr lang="uk-UA" sz="2400" dirty="0">
                <a:cs typeface="Times New Roman" panose="02020603050405020304" pitchFamily="18" charset="0"/>
              </a:rPr>
              <a:t>Ковтуна Руслана Івановича</a:t>
            </a:r>
          </a:p>
          <a:p>
            <a:r>
              <a:rPr lang="uk-UA" sz="2400" dirty="0">
                <a:cs typeface="Times New Roman" panose="02020603050405020304" pitchFamily="18" charset="0"/>
              </a:rPr>
              <a:t>Науковий </a:t>
            </a:r>
            <a:r>
              <a:rPr lang="uk-UA" sz="2400" dirty="0" smtClean="0">
                <a:cs typeface="Times New Roman" panose="02020603050405020304" pitchFamily="18" charset="0"/>
              </a:rPr>
              <a:t>керівник:</a:t>
            </a:r>
            <a:endParaRPr lang="uk-UA" sz="2400" dirty="0">
              <a:cs typeface="Times New Roman" panose="02020603050405020304" pitchFamily="18" charset="0"/>
            </a:endParaRPr>
          </a:p>
          <a:p>
            <a:r>
              <a:rPr lang="ru-RU" sz="2400" dirty="0">
                <a:cs typeface="Times New Roman" panose="02020603050405020304" pitchFamily="18" charset="0"/>
              </a:rPr>
              <a:t>Проф. </a:t>
            </a:r>
            <a:r>
              <a:rPr lang="ru-RU" sz="2400" dirty="0" err="1">
                <a:cs typeface="Times New Roman" panose="02020603050405020304" pitchFamily="18" charset="0"/>
              </a:rPr>
              <a:t>Овечко</a:t>
            </a:r>
            <a:r>
              <a:rPr lang="ru-RU" sz="2400" dirty="0">
                <a:cs typeface="Times New Roman" panose="02020603050405020304" pitchFamily="18" charset="0"/>
              </a:rPr>
              <a:t> В.С</a:t>
            </a:r>
            <a:r>
              <a:rPr lang="uk-UA" sz="2400" dirty="0" smtClean="0">
                <a:cs typeface="Times New Roman" panose="02020603050405020304" pitchFamily="18" charset="0"/>
              </a:rPr>
              <a:t>.</a:t>
            </a:r>
            <a:endParaRPr lang="uk-UA" sz="2400" dirty="0"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819400" y="2241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uk-UA" dirty="0">
                <a:cs typeface="Times New Roman" panose="02020603050405020304" pitchFamily="18" charset="0"/>
              </a:rPr>
              <a:t>Київський національний університет імені Тараса Шевченка</a:t>
            </a:r>
          </a:p>
          <a:p>
            <a:pPr algn="ctr"/>
            <a:r>
              <a:rPr lang="uk-UA" dirty="0">
                <a:cs typeface="Times New Roman" panose="02020603050405020304" pitchFamily="18" charset="0"/>
              </a:rPr>
              <a:t>Факультет радіофізики електроніки та </a:t>
            </a:r>
            <a:r>
              <a:rPr lang="uk-UA" dirty="0" smtClean="0">
                <a:cs typeface="Times New Roman" panose="02020603050405020304" pitchFamily="18" charset="0"/>
              </a:rPr>
              <a:t>комп’ютерних </a:t>
            </a:r>
            <a:r>
              <a:rPr lang="uk-UA" dirty="0">
                <a:cs typeface="Times New Roman" panose="02020603050405020304" pitchFamily="18" charset="0"/>
              </a:rPr>
              <a:t>систем </a:t>
            </a:r>
          </a:p>
          <a:p>
            <a:pPr algn="ctr"/>
            <a:r>
              <a:rPr lang="uk-UA" dirty="0" smtClean="0">
                <a:cs typeface="Times New Roman" panose="02020603050405020304" pitchFamily="18" charset="0"/>
              </a:rPr>
              <a:t>Кафедра</a:t>
            </a:r>
            <a:r>
              <a:rPr lang="ru-RU" dirty="0" smtClean="0"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cs typeface="Times New Roman" panose="02020603050405020304" pitchFamily="18" charset="0"/>
              </a:rPr>
              <a:t>електрофізики</a:t>
            </a:r>
            <a:endParaRPr lang="uk-UA" dirty="0"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329543" y="1764913"/>
            <a:ext cx="940525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b="1" dirty="0" smtClean="0">
                <a:cs typeface="Times New Roman" panose="02020603050405020304" pitchFamily="18" charset="0"/>
              </a:rPr>
              <a:t>ЕХП - </a:t>
            </a:r>
            <a:r>
              <a:rPr lang="ru-RU" sz="4400" b="1" dirty="0" err="1" smtClean="0">
                <a:cs typeface="Times New Roman" panose="02020603050405020304" pitchFamily="18" charset="0"/>
              </a:rPr>
              <a:t>спектроаналізатор</a:t>
            </a:r>
            <a:r>
              <a:rPr lang="ru-RU" sz="4400" b="1" dirty="0" smtClean="0">
                <a:cs typeface="Times New Roman" panose="02020603050405020304" pitchFamily="18" charset="0"/>
              </a:rPr>
              <a:t> </a:t>
            </a:r>
            <a:r>
              <a:rPr lang="ru-RU" sz="4400" b="1" dirty="0" err="1" smtClean="0">
                <a:cs typeface="Times New Roman" panose="02020603050405020304" pitchFamily="18" charset="0"/>
              </a:rPr>
              <a:t>надширокосмугових</a:t>
            </a:r>
            <a:r>
              <a:rPr lang="ru-RU" sz="4400" b="1" dirty="0" smtClean="0">
                <a:cs typeface="Times New Roman" panose="02020603050405020304" pitchFamily="18" charset="0"/>
              </a:rPr>
              <a:t> </a:t>
            </a:r>
            <a:r>
              <a:rPr lang="ru-RU" sz="4400" b="1" dirty="0" err="1" smtClean="0">
                <a:cs typeface="Times New Roman" panose="02020603050405020304" pitchFamily="18" charset="0"/>
              </a:rPr>
              <a:t>радіоімпульсів</a:t>
            </a:r>
            <a:r>
              <a:rPr lang="uk-UA" sz="2800" b="1" dirty="0" smtClean="0">
                <a:cs typeface="Times New Roman" panose="02020603050405020304" pitchFamily="18" charset="0"/>
              </a:rPr>
              <a:t>	</a:t>
            </a:r>
            <a:endParaRPr lang="ru-RU" sz="4400" b="1" dirty="0">
              <a:cs typeface="Times New Roman" panose="02020603050405020304" pitchFamily="18" charset="0"/>
            </a:endParaRPr>
          </a:p>
        </p:txBody>
      </p:sp>
      <p:sp>
        <p:nvSpPr>
          <p:cNvPr id="6" name="Номер слайда 4"/>
          <p:cNvSpPr txBox="1">
            <a:spLocks/>
          </p:cNvSpPr>
          <p:nvPr/>
        </p:nvSpPr>
        <p:spPr>
          <a:xfrm>
            <a:off x="10701880" y="22413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7" name="Номер слайда 4"/>
          <p:cNvSpPr txBox="1">
            <a:spLocks/>
          </p:cNvSpPr>
          <p:nvPr/>
        </p:nvSpPr>
        <p:spPr>
          <a:xfrm>
            <a:off x="11480733" y="224134"/>
            <a:ext cx="508136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 smtClean="0">
                <a:solidFill>
                  <a:schemeClr val="tx1"/>
                </a:solidFill>
              </a:rPr>
              <a:t>1</a:t>
            </a:r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00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582" y="469412"/>
            <a:ext cx="4107317" cy="72156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4"/>
          <p:cNvSpPr txBox="1">
            <a:spLocks/>
          </p:cNvSpPr>
          <p:nvPr/>
        </p:nvSpPr>
        <p:spPr>
          <a:xfrm>
            <a:off x="11491618" y="246277"/>
            <a:ext cx="508136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 smtClean="0">
                <a:solidFill>
                  <a:schemeClr val="tx1"/>
                </a:solidFill>
              </a:rPr>
              <a:t>10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79300" y="88182"/>
            <a:ext cx="112667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dirty="0" smtClean="0">
                <a:ea typeface="Calibri" panose="020F0502020204030204" pitchFamily="34" charset="0"/>
              </a:rPr>
              <a:t>ЕХП – розклад </a:t>
            </a:r>
            <a:r>
              <a:rPr lang="uk-UA" sz="2800" b="1" dirty="0" err="1" smtClean="0"/>
              <a:t>квазіфінітної</a:t>
            </a:r>
            <a:r>
              <a:rPr lang="uk-UA" sz="2800" b="1" dirty="0"/>
              <a:t>, реальної м</a:t>
            </a:r>
            <a:r>
              <a:rPr lang="en-US" sz="2800" b="1" dirty="0" err="1"/>
              <a:t>оделі</a:t>
            </a:r>
            <a:r>
              <a:rPr lang="en-US" sz="2800" b="1" dirty="0"/>
              <a:t> </a:t>
            </a:r>
            <a:r>
              <a:rPr lang="uk-UA" sz="2800" b="1" dirty="0"/>
              <a:t>затухаючого синуса. </a:t>
            </a:r>
            <a:endParaRPr lang="ru-RU" sz="28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13298" y="1080108"/>
            <a:ext cx="113864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Д</a:t>
            </a:r>
            <a:r>
              <a:rPr lang="uk-UA" sz="2000" dirty="0"/>
              <a:t>е </a:t>
            </a:r>
            <a:r>
              <a:rPr lang="en-US" sz="2000" i="1" dirty="0"/>
              <a:t>f = </a:t>
            </a:r>
            <a:r>
              <a:rPr lang="ru-RU" sz="2000" dirty="0"/>
              <a:t>5 </a:t>
            </a:r>
            <a:r>
              <a:rPr lang="uk-UA" sz="2000" dirty="0" err="1"/>
              <a:t>Гц</a:t>
            </a:r>
            <a:r>
              <a:rPr lang="uk-UA" sz="2000" dirty="0"/>
              <a:t> – середня частота присутня в сигналі; </a:t>
            </a:r>
            <a:r>
              <a:rPr lang="en-US" sz="2000" i="1" dirty="0"/>
              <a:t>A</a:t>
            </a:r>
            <a:r>
              <a:rPr lang="en-US" sz="2000" i="1" baseline="-25000" dirty="0"/>
              <a:t>0</a:t>
            </a:r>
            <a:r>
              <a:rPr lang="en-US" sz="2000" i="1" dirty="0"/>
              <a:t> = 1</a:t>
            </a:r>
            <a:r>
              <a:rPr lang="en-US" sz="2000" dirty="0"/>
              <a:t> – </a:t>
            </a:r>
            <a:r>
              <a:rPr lang="uk-UA" sz="2000" dirty="0"/>
              <a:t>амплітуда; </a:t>
            </a:r>
            <a:r>
              <a:rPr lang="uk-UA" sz="2000" i="1" dirty="0"/>
              <a:t>τ</a:t>
            </a:r>
            <a:r>
              <a:rPr lang="en-US" sz="2000" i="1" baseline="-25000" dirty="0"/>
              <a:t>s </a:t>
            </a:r>
            <a:r>
              <a:rPr lang="en-US" sz="2000" i="1" dirty="0"/>
              <a:t>= π</a:t>
            </a:r>
            <a:r>
              <a:rPr lang="uk-UA" sz="2000" i="1" dirty="0"/>
              <a:t> – </a:t>
            </a:r>
            <a:r>
              <a:rPr lang="ru-RU" sz="2000" dirty="0" err="1"/>
              <a:t>тривал</a:t>
            </a:r>
            <a:r>
              <a:rPr lang="uk-UA" sz="2000" dirty="0"/>
              <a:t>і</a:t>
            </a:r>
            <a:r>
              <a:rPr lang="ru-RU" sz="2000" dirty="0" err="1"/>
              <a:t>сть</a:t>
            </a:r>
            <a:r>
              <a:rPr lang="ru-RU" sz="2000" dirty="0"/>
              <a:t>; </a:t>
            </a:r>
            <a:r>
              <a:rPr lang="ru-RU" sz="2000" i="1" dirty="0"/>
              <a:t>а = 1</a:t>
            </a:r>
            <a:r>
              <a:rPr lang="ru-RU" sz="2000" dirty="0"/>
              <a:t> – </a:t>
            </a:r>
            <a:r>
              <a:rPr lang="ru-RU" sz="2000" dirty="0" err="1"/>
              <a:t>швидкість</a:t>
            </a:r>
            <a:r>
              <a:rPr lang="ru-RU" sz="2000" dirty="0"/>
              <a:t> </a:t>
            </a:r>
            <a:r>
              <a:rPr lang="ru-RU" sz="2000" dirty="0" err="1"/>
              <a:t>затухання</a:t>
            </a:r>
            <a:r>
              <a:rPr lang="ru-RU" sz="2000" dirty="0"/>
              <a:t>; </a:t>
            </a:r>
            <a:r>
              <a:rPr lang="uk-UA" sz="2000" i="1" dirty="0"/>
              <a:t>η </a:t>
            </a:r>
            <a:r>
              <a:rPr lang="en-US" sz="2000" i="1" dirty="0"/>
              <a:t>(</a:t>
            </a:r>
            <a:r>
              <a:rPr lang="uk-UA" sz="2000" i="1" dirty="0"/>
              <a:t>t</a:t>
            </a:r>
            <a:r>
              <a:rPr lang="en-US" sz="2000" i="1" dirty="0"/>
              <a:t>) – </a:t>
            </a:r>
            <a:r>
              <a:rPr lang="uk-UA" sz="2000" dirty="0"/>
              <a:t>функція </a:t>
            </a:r>
            <a:r>
              <a:rPr lang="uk-UA" sz="2000" dirty="0" err="1"/>
              <a:t>хевісайда</a:t>
            </a:r>
            <a:endParaRPr lang="ru-RU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8817428" y="717097"/>
            <a:ext cx="692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/>
              <a:t>(14)</a:t>
            </a:r>
            <a:endParaRPr lang="ru-RU" sz="24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477145" y="3811442"/>
            <a:ext cx="2724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 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 Графік ф-</a:t>
            </a:r>
            <a:r>
              <a:rPr lang="uk-UA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ції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(14)</a:t>
            </a:r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947058" y="6260142"/>
            <a:ext cx="4680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 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 Графік відновленої ф-</a:t>
            </a:r>
            <a:r>
              <a:rPr lang="uk-UA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ції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(14)</a:t>
            </a:r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522921" y="4868469"/>
            <a:ext cx="4704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 13. Командний рядок – перевірка умов.</a:t>
            </a:r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34" y="1787994"/>
            <a:ext cx="5546318" cy="1969106"/>
          </a:xfrm>
          <a:prstGeom prst="rect">
            <a:avLst/>
          </a:prstGeom>
        </p:spPr>
      </p:pic>
      <p:pic>
        <p:nvPicPr>
          <p:cNvPr id="19" name="Рисунок 1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00" y="4235116"/>
            <a:ext cx="5530352" cy="2005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Рисунок 1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742" y="1787994"/>
            <a:ext cx="4245428" cy="298705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Прямоугольник 21"/>
          <p:cNvSpPr/>
          <p:nvPr/>
        </p:nvSpPr>
        <p:spPr>
          <a:xfrm>
            <a:off x="6153304" y="5372067"/>
            <a:ext cx="57284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800" dirty="0" smtClean="0"/>
              <a:t>Інтегрування відбувалось </a:t>
            </a:r>
            <a:r>
              <a:rPr lang="uk-UA" sz="2800" dirty="0"/>
              <a:t>по </a:t>
            </a:r>
            <a:r>
              <a:rPr lang="uk-UA" sz="2800" i="1" dirty="0" smtClean="0"/>
              <a:t>100</a:t>
            </a:r>
            <a:r>
              <a:rPr lang="uk-UA" sz="2800" dirty="0" smtClean="0"/>
              <a:t> </a:t>
            </a:r>
            <a:r>
              <a:rPr lang="uk-UA" sz="2800" dirty="0"/>
              <a:t>точкам, тобто на проміжку </a:t>
            </a:r>
            <a:r>
              <a:rPr lang="en-US" sz="2800" i="1" dirty="0"/>
              <a:t>[0:π]</a:t>
            </a:r>
            <a:r>
              <a:rPr lang="uk-UA" sz="2800" i="1" dirty="0"/>
              <a:t> крок</a:t>
            </a:r>
            <a:r>
              <a:rPr lang="uk-UA" sz="2800" dirty="0"/>
              <a:t> </a:t>
            </a:r>
            <a:r>
              <a:rPr lang="uk-UA" sz="2800" i="1" dirty="0"/>
              <a:t>∆</a:t>
            </a:r>
            <a:r>
              <a:rPr lang="en-US" sz="2800" i="1" dirty="0"/>
              <a:t>x</a:t>
            </a:r>
            <a:r>
              <a:rPr lang="en-US" sz="2800" dirty="0"/>
              <a:t> </a:t>
            </a:r>
            <a:r>
              <a:rPr lang="uk-UA" sz="2800" dirty="0"/>
              <a:t>складає </a:t>
            </a:r>
            <a:r>
              <a:rPr lang="ru-RU" sz="2800" i="1" dirty="0" smtClean="0"/>
              <a:t>0.0313959265</a:t>
            </a:r>
            <a:r>
              <a:rPr lang="uk-UA" sz="2800" i="1" dirty="0" smtClean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96932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582" y="469412"/>
            <a:ext cx="4107317" cy="72156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4"/>
          <p:cNvSpPr txBox="1">
            <a:spLocks/>
          </p:cNvSpPr>
          <p:nvPr/>
        </p:nvSpPr>
        <p:spPr>
          <a:xfrm>
            <a:off x="11491618" y="246277"/>
            <a:ext cx="508136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 smtClean="0">
                <a:solidFill>
                  <a:schemeClr val="tx1"/>
                </a:solidFill>
              </a:rPr>
              <a:t>11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79300" y="88182"/>
            <a:ext cx="112667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dirty="0" smtClean="0">
                <a:ea typeface="Calibri" panose="020F0502020204030204" pitchFamily="34" charset="0"/>
              </a:rPr>
              <a:t>ЕХП – розклад </a:t>
            </a:r>
            <a:r>
              <a:rPr lang="uk-UA" sz="2800" b="1" dirty="0" err="1" smtClean="0"/>
              <a:t>квазіфінітної</a:t>
            </a:r>
            <a:r>
              <a:rPr lang="uk-UA" sz="2800" b="1" dirty="0"/>
              <a:t>, реальної м</a:t>
            </a:r>
            <a:r>
              <a:rPr lang="en-US" sz="2800" b="1" dirty="0" err="1"/>
              <a:t>оделі</a:t>
            </a:r>
            <a:r>
              <a:rPr lang="en-US" sz="2800" b="1" dirty="0"/>
              <a:t> </a:t>
            </a:r>
            <a:r>
              <a:rPr lang="uk-UA" sz="2800" b="1" dirty="0"/>
              <a:t>затухаючого синуса. </a:t>
            </a:r>
            <a:endParaRPr lang="ru-RU" sz="28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13298" y="1080108"/>
            <a:ext cx="113864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Д</a:t>
            </a:r>
            <a:r>
              <a:rPr lang="uk-UA" sz="2000" dirty="0"/>
              <a:t>е </a:t>
            </a:r>
            <a:r>
              <a:rPr lang="en-US" sz="2000" i="1" dirty="0"/>
              <a:t>f = </a:t>
            </a:r>
            <a:r>
              <a:rPr lang="ru-RU" sz="2000" dirty="0"/>
              <a:t>5 </a:t>
            </a:r>
            <a:r>
              <a:rPr lang="uk-UA" sz="2000" dirty="0" err="1"/>
              <a:t>Гц</a:t>
            </a:r>
            <a:r>
              <a:rPr lang="uk-UA" sz="2000" dirty="0"/>
              <a:t> – середня частота присутня в сигналі; </a:t>
            </a:r>
            <a:r>
              <a:rPr lang="en-US" sz="2000" i="1" dirty="0"/>
              <a:t>A</a:t>
            </a:r>
            <a:r>
              <a:rPr lang="en-US" sz="2000" i="1" baseline="-25000" dirty="0"/>
              <a:t>0</a:t>
            </a:r>
            <a:r>
              <a:rPr lang="en-US" sz="2000" i="1" dirty="0"/>
              <a:t> = 1</a:t>
            </a:r>
            <a:r>
              <a:rPr lang="en-US" sz="2000" dirty="0"/>
              <a:t> – </a:t>
            </a:r>
            <a:r>
              <a:rPr lang="uk-UA" sz="2000" dirty="0"/>
              <a:t>амплітуда; </a:t>
            </a:r>
            <a:r>
              <a:rPr lang="uk-UA" sz="2000" i="1" dirty="0"/>
              <a:t>τ</a:t>
            </a:r>
            <a:r>
              <a:rPr lang="en-US" sz="2000" i="1" baseline="-25000" dirty="0"/>
              <a:t>s </a:t>
            </a:r>
            <a:r>
              <a:rPr lang="en-US" sz="2000" i="1" dirty="0"/>
              <a:t>= π</a:t>
            </a:r>
            <a:r>
              <a:rPr lang="uk-UA" sz="2000" i="1" dirty="0"/>
              <a:t> – </a:t>
            </a:r>
            <a:r>
              <a:rPr lang="ru-RU" sz="2000" dirty="0" err="1"/>
              <a:t>тривал</a:t>
            </a:r>
            <a:r>
              <a:rPr lang="uk-UA" sz="2000" dirty="0"/>
              <a:t>і</a:t>
            </a:r>
            <a:r>
              <a:rPr lang="ru-RU" sz="2000" dirty="0" err="1"/>
              <a:t>сть</a:t>
            </a:r>
            <a:r>
              <a:rPr lang="ru-RU" sz="2000" dirty="0"/>
              <a:t>; </a:t>
            </a:r>
            <a:r>
              <a:rPr lang="ru-RU" sz="2000" i="1" dirty="0"/>
              <a:t>а = 1</a:t>
            </a:r>
            <a:r>
              <a:rPr lang="ru-RU" sz="2000" dirty="0"/>
              <a:t> – </a:t>
            </a:r>
            <a:r>
              <a:rPr lang="ru-RU" sz="2000" dirty="0" err="1"/>
              <a:t>швидкість</a:t>
            </a:r>
            <a:r>
              <a:rPr lang="ru-RU" sz="2000" dirty="0"/>
              <a:t> </a:t>
            </a:r>
            <a:r>
              <a:rPr lang="ru-RU" sz="2000" dirty="0" err="1"/>
              <a:t>затухання</a:t>
            </a:r>
            <a:r>
              <a:rPr lang="ru-RU" sz="2000" dirty="0"/>
              <a:t>; </a:t>
            </a:r>
            <a:r>
              <a:rPr lang="uk-UA" sz="2000" i="1" dirty="0"/>
              <a:t>η </a:t>
            </a:r>
            <a:r>
              <a:rPr lang="en-US" sz="2000" i="1" dirty="0"/>
              <a:t>(</a:t>
            </a:r>
            <a:r>
              <a:rPr lang="uk-UA" sz="2000" i="1" dirty="0"/>
              <a:t>t</a:t>
            </a:r>
            <a:r>
              <a:rPr lang="en-US" sz="2000" i="1" dirty="0"/>
              <a:t>) – </a:t>
            </a:r>
            <a:r>
              <a:rPr lang="uk-UA" sz="2000" dirty="0"/>
              <a:t>функція </a:t>
            </a:r>
            <a:r>
              <a:rPr lang="uk-UA" sz="2000" dirty="0" err="1"/>
              <a:t>хевісайда</a:t>
            </a:r>
            <a:endParaRPr lang="ru-RU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8817428" y="717097"/>
            <a:ext cx="692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/>
              <a:t>(14)</a:t>
            </a:r>
            <a:endParaRPr lang="ru-RU" sz="2400" b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950563" y="5975347"/>
            <a:ext cx="4356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 1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ЕХП-спектр ф-</a:t>
            </a:r>
            <a:r>
              <a:rPr lang="uk-UA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ції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011" y="1868045"/>
            <a:ext cx="8338457" cy="402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28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828" y="330662"/>
            <a:ext cx="3222172" cy="95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4"/>
          <p:cNvSpPr txBox="1">
            <a:spLocks/>
          </p:cNvSpPr>
          <p:nvPr/>
        </p:nvSpPr>
        <p:spPr>
          <a:xfrm>
            <a:off x="11491618" y="246277"/>
            <a:ext cx="508136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 smtClean="0">
                <a:solidFill>
                  <a:schemeClr val="tx1"/>
                </a:solidFill>
              </a:rPr>
              <a:t>12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3493" y="73926"/>
            <a:ext cx="111123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/>
              <a:t>Розклад</a:t>
            </a:r>
            <a:r>
              <a:rPr lang="uk-UA" sz="2400" b="1" dirty="0"/>
              <a:t> аналітичної моделі ФНШС сигналу, яка </a:t>
            </a:r>
            <a:r>
              <a:rPr lang="uk-UA" sz="2400" b="1" dirty="0" err="1"/>
              <a:t>грунтується</a:t>
            </a:r>
            <a:r>
              <a:rPr lang="uk-UA" sz="2400" b="1" dirty="0"/>
              <a:t> на функції </a:t>
            </a:r>
            <a:r>
              <a:rPr lang="uk-UA" sz="2400" b="1" dirty="0" err="1"/>
              <a:t>Рімана</a:t>
            </a:r>
            <a:r>
              <a:rPr lang="uk-UA" sz="2400" b="1" dirty="0"/>
              <a:t> </a:t>
            </a:r>
            <a:endParaRPr lang="ru-RU" sz="36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13298" y="1080108"/>
            <a:ext cx="11386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/>
              <a:t>де</a:t>
            </a:r>
            <a:r>
              <a:rPr lang="uk-UA" sz="2400" i="1" dirty="0"/>
              <a:t> </a:t>
            </a:r>
            <a:r>
              <a:rPr lang="en-US" sz="2400" i="1" dirty="0"/>
              <a:t>n = </a:t>
            </a:r>
            <a:r>
              <a:rPr lang="uk-UA" sz="2400" i="1" dirty="0"/>
              <a:t>1…</a:t>
            </a:r>
            <a:r>
              <a:rPr lang="en-US" sz="2400" i="1" dirty="0"/>
              <a:t>5</a:t>
            </a:r>
            <a:r>
              <a:rPr lang="en-US" sz="2400" dirty="0"/>
              <a:t>; </a:t>
            </a:r>
            <a:r>
              <a:rPr lang="uk-UA" sz="2400" i="1" dirty="0"/>
              <a:t>Θ(</a:t>
            </a:r>
            <a:r>
              <a:rPr lang="en-US" sz="2400" i="1" dirty="0"/>
              <a:t>t</a:t>
            </a:r>
            <a:r>
              <a:rPr lang="uk-UA" sz="2400" i="1" dirty="0"/>
              <a:t>) = η </a:t>
            </a:r>
            <a:r>
              <a:rPr lang="en-US" sz="2400" i="1" dirty="0"/>
              <a:t>(</a:t>
            </a:r>
            <a:r>
              <a:rPr lang="uk-UA" sz="2400" i="1" dirty="0"/>
              <a:t>t </a:t>
            </a:r>
            <a:r>
              <a:rPr lang="en-US" sz="2400" i="1" dirty="0"/>
              <a:t>/</a:t>
            </a:r>
            <a:r>
              <a:rPr lang="uk-UA" sz="2400" i="1" dirty="0"/>
              <a:t>τ</a:t>
            </a:r>
            <a:r>
              <a:rPr lang="en-US" sz="2400" i="1" baseline="-25000" dirty="0"/>
              <a:t>s</a:t>
            </a:r>
            <a:r>
              <a:rPr lang="en-US" sz="2400" i="1" dirty="0"/>
              <a:t>)</a:t>
            </a:r>
            <a:r>
              <a:rPr lang="uk-UA" sz="2400" i="1" dirty="0"/>
              <a:t> – η</a:t>
            </a:r>
            <a:r>
              <a:rPr lang="en-US" sz="2400" i="1" dirty="0"/>
              <a:t>((</a:t>
            </a:r>
            <a:r>
              <a:rPr lang="uk-UA" sz="2400" i="1" dirty="0"/>
              <a:t>t</a:t>
            </a:r>
            <a:r>
              <a:rPr lang="en-US" sz="2400" i="1" dirty="0"/>
              <a:t>/</a:t>
            </a:r>
            <a:r>
              <a:rPr lang="uk-UA" sz="2400" i="1" dirty="0"/>
              <a:t>τ</a:t>
            </a:r>
            <a:r>
              <a:rPr lang="en-US" sz="2400" i="1" baseline="-25000" dirty="0"/>
              <a:t>s</a:t>
            </a:r>
            <a:r>
              <a:rPr lang="en-US" sz="2400" i="1" dirty="0"/>
              <a:t>) - 1); </a:t>
            </a:r>
            <a:r>
              <a:rPr lang="uk-UA" sz="2400" i="1" dirty="0"/>
              <a:t> η </a:t>
            </a:r>
            <a:r>
              <a:rPr lang="en-US" sz="2400" i="1" dirty="0"/>
              <a:t>(</a:t>
            </a:r>
            <a:r>
              <a:rPr lang="uk-UA" sz="2400" i="1" dirty="0"/>
              <a:t>t</a:t>
            </a:r>
            <a:r>
              <a:rPr lang="en-US" sz="2400" i="1" dirty="0"/>
              <a:t>) – </a:t>
            </a:r>
            <a:r>
              <a:rPr lang="uk-UA" sz="2400" dirty="0"/>
              <a:t>функція </a:t>
            </a:r>
            <a:r>
              <a:rPr lang="uk-UA" sz="2400" dirty="0" err="1" smtClean="0"/>
              <a:t>хевісайда</a:t>
            </a:r>
            <a:r>
              <a:rPr lang="en-US" sz="2400" dirty="0" smtClean="0"/>
              <a:t>, </a:t>
            </a:r>
            <a:r>
              <a:rPr lang="uk-UA" sz="2400" i="1" dirty="0"/>
              <a:t>τ</a:t>
            </a:r>
            <a:r>
              <a:rPr lang="en-US" sz="2400" i="1" baseline="-25000" dirty="0"/>
              <a:t>s</a:t>
            </a:r>
            <a:r>
              <a:rPr lang="en-US" sz="2400" i="1" dirty="0"/>
              <a:t> –</a:t>
            </a:r>
            <a:r>
              <a:rPr lang="uk-UA" sz="2400" dirty="0"/>
              <a:t>тривалість.</a:t>
            </a:r>
            <a:endParaRPr lang="ru-RU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8875135" y="562802"/>
            <a:ext cx="692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/>
              <a:t>(15)</a:t>
            </a:r>
            <a:endParaRPr lang="ru-RU" sz="24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212101" y="3632222"/>
            <a:ext cx="41502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 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15. Графік ф-</a:t>
            </a:r>
            <a:r>
              <a:rPr lang="uk-UA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ції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(14)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28449" y="6267837"/>
            <a:ext cx="52062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 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16. Графік відновленої ф-</a:t>
            </a:r>
            <a:r>
              <a:rPr lang="uk-UA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ції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(14)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522921" y="4868469"/>
            <a:ext cx="4704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 17. Командний рядок – перевірка умов.</a:t>
            </a:r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6153304" y="5372067"/>
            <a:ext cx="57284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800" dirty="0" smtClean="0"/>
              <a:t>Інтегрування відбувалось </a:t>
            </a:r>
            <a:r>
              <a:rPr lang="uk-UA" sz="2800" dirty="0"/>
              <a:t>по </a:t>
            </a:r>
            <a:r>
              <a:rPr lang="uk-UA" sz="2800" i="1" dirty="0"/>
              <a:t>2</a:t>
            </a:r>
            <a:r>
              <a:rPr lang="uk-UA" sz="2800" i="1" dirty="0" smtClean="0"/>
              <a:t>00</a:t>
            </a:r>
            <a:r>
              <a:rPr lang="uk-UA" sz="2800" dirty="0" smtClean="0"/>
              <a:t> </a:t>
            </a:r>
            <a:r>
              <a:rPr lang="uk-UA" sz="2800" dirty="0"/>
              <a:t>точкам, тобто на проміжку </a:t>
            </a:r>
            <a:r>
              <a:rPr lang="en-US" sz="2800" i="1" dirty="0"/>
              <a:t>[0:π]</a:t>
            </a:r>
            <a:r>
              <a:rPr lang="uk-UA" sz="2800" i="1" dirty="0"/>
              <a:t> крок</a:t>
            </a:r>
            <a:r>
              <a:rPr lang="uk-UA" sz="2800" dirty="0"/>
              <a:t> </a:t>
            </a:r>
            <a:r>
              <a:rPr lang="uk-UA" sz="2800" i="1" dirty="0"/>
              <a:t>∆</a:t>
            </a:r>
            <a:r>
              <a:rPr lang="en-US" sz="2800" i="1" dirty="0"/>
              <a:t>x</a:t>
            </a:r>
            <a:r>
              <a:rPr lang="en-US" sz="2800" dirty="0"/>
              <a:t> </a:t>
            </a:r>
            <a:r>
              <a:rPr lang="uk-UA" sz="2800" dirty="0"/>
              <a:t>складає </a:t>
            </a:r>
            <a:r>
              <a:rPr lang="ru-RU" sz="2800" i="1" dirty="0"/>
              <a:t>0.0156979633</a:t>
            </a:r>
            <a:r>
              <a:rPr lang="uk-UA" sz="2800" i="1" dirty="0" smtClean="0"/>
              <a:t>.</a:t>
            </a:r>
            <a:endParaRPr lang="ru-RU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93" y="1612968"/>
            <a:ext cx="5556159" cy="2016120"/>
          </a:xfrm>
          <a:prstGeom prst="rect">
            <a:avLst/>
          </a:prstGeom>
        </p:spPr>
      </p:pic>
      <p:pic>
        <p:nvPicPr>
          <p:cNvPr id="21" name="Рисунок 2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921" y="1747859"/>
            <a:ext cx="4419600" cy="2904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Рисунок 2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93" y="4229370"/>
            <a:ext cx="5556159" cy="19672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207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828" y="330662"/>
            <a:ext cx="3222172" cy="95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4"/>
          <p:cNvSpPr txBox="1">
            <a:spLocks/>
          </p:cNvSpPr>
          <p:nvPr/>
        </p:nvSpPr>
        <p:spPr>
          <a:xfrm>
            <a:off x="11491618" y="246277"/>
            <a:ext cx="508136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 smtClean="0">
                <a:solidFill>
                  <a:schemeClr val="tx1"/>
                </a:solidFill>
              </a:rPr>
              <a:t>13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3493" y="73926"/>
            <a:ext cx="111123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/>
              <a:t>Розклад</a:t>
            </a:r>
            <a:r>
              <a:rPr lang="uk-UA" sz="2400" b="1" dirty="0"/>
              <a:t> аналітичної моделі ФНШС сигналу, яка </a:t>
            </a:r>
            <a:r>
              <a:rPr lang="uk-UA" sz="2400" b="1" dirty="0" err="1"/>
              <a:t>грунтується</a:t>
            </a:r>
            <a:r>
              <a:rPr lang="uk-UA" sz="2400" b="1" dirty="0"/>
              <a:t> на функції </a:t>
            </a:r>
            <a:r>
              <a:rPr lang="uk-UA" sz="2400" b="1" dirty="0" err="1"/>
              <a:t>Рімана</a:t>
            </a:r>
            <a:r>
              <a:rPr lang="uk-UA" sz="2400" b="1" dirty="0"/>
              <a:t> </a:t>
            </a:r>
            <a:endParaRPr lang="ru-RU" sz="36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13298" y="1080108"/>
            <a:ext cx="11386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/>
              <a:t>де</a:t>
            </a:r>
            <a:r>
              <a:rPr lang="uk-UA" sz="2400" i="1" dirty="0"/>
              <a:t> </a:t>
            </a:r>
            <a:r>
              <a:rPr lang="en-US" sz="2400" i="1" dirty="0"/>
              <a:t>n = </a:t>
            </a:r>
            <a:r>
              <a:rPr lang="uk-UA" sz="2400" i="1" dirty="0"/>
              <a:t>1…</a:t>
            </a:r>
            <a:r>
              <a:rPr lang="en-US" sz="2400" i="1" dirty="0"/>
              <a:t>5</a:t>
            </a:r>
            <a:r>
              <a:rPr lang="en-US" sz="2400" dirty="0"/>
              <a:t>; </a:t>
            </a:r>
            <a:r>
              <a:rPr lang="uk-UA" sz="2400" i="1" dirty="0"/>
              <a:t>Θ(</a:t>
            </a:r>
            <a:r>
              <a:rPr lang="en-US" sz="2400" i="1" dirty="0"/>
              <a:t>t</a:t>
            </a:r>
            <a:r>
              <a:rPr lang="uk-UA" sz="2400" i="1" dirty="0"/>
              <a:t>) = η </a:t>
            </a:r>
            <a:r>
              <a:rPr lang="en-US" sz="2400" i="1" dirty="0"/>
              <a:t>(</a:t>
            </a:r>
            <a:r>
              <a:rPr lang="uk-UA" sz="2400" i="1" dirty="0"/>
              <a:t>t </a:t>
            </a:r>
            <a:r>
              <a:rPr lang="en-US" sz="2400" i="1" dirty="0"/>
              <a:t>/</a:t>
            </a:r>
            <a:r>
              <a:rPr lang="uk-UA" sz="2400" i="1" dirty="0"/>
              <a:t>τ</a:t>
            </a:r>
            <a:r>
              <a:rPr lang="en-US" sz="2400" i="1" baseline="-25000" dirty="0"/>
              <a:t>s</a:t>
            </a:r>
            <a:r>
              <a:rPr lang="en-US" sz="2400" i="1" dirty="0"/>
              <a:t>)</a:t>
            </a:r>
            <a:r>
              <a:rPr lang="uk-UA" sz="2400" i="1" dirty="0"/>
              <a:t> – η</a:t>
            </a:r>
            <a:r>
              <a:rPr lang="en-US" sz="2400" i="1" dirty="0"/>
              <a:t>((</a:t>
            </a:r>
            <a:r>
              <a:rPr lang="uk-UA" sz="2400" i="1" dirty="0"/>
              <a:t>t</a:t>
            </a:r>
            <a:r>
              <a:rPr lang="en-US" sz="2400" i="1" dirty="0"/>
              <a:t>/</a:t>
            </a:r>
            <a:r>
              <a:rPr lang="uk-UA" sz="2400" i="1" dirty="0"/>
              <a:t>τ</a:t>
            </a:r>
            <a:r>
              <a:rPr lang="en-US" sz="2400" i="1" baseline="-25000" dirty="0"/>
              <a:t>s</a:t>
            </a:r>
            <a:r>
              <a:rPr lang="en-US" sz="2400" i="1" dirty="0"/>
              <a:t>) - 1); </a:t>
            </a:r>
            <a:r>
              <a:rPr lang="uk-UA" sz="2400" i="1" dirty="0"/>
              <a:t> η </a:t>
            </a:r>
            <a:r>
              <a:rPr lang="en-US" sz="2400" i="1" dirty="0"/>
              <a:t>(</a:t>
            </a:r>
            <a:r>
              <a:rPr lang="uk-UA" sz="2400" i="1" dirty="0"/>
              <a:t>t</a:t>
            </a:r>
            <a:r>
              <a:rPr lang="en-US" sz="2400" i="1" dirty="0"/>
              <a:t>) – </a:t>
            </a:r>
            <a:r>
              <a:rPr lang="uk-UA" sz="2400" dirty="0"/>
              <a:t>функція </a:t>
            </a:r>
            <a:r>
              <a:rPr lang="uk-UA" sz="2400" dirty="0" err="1" smtClean="0"/>
              <a:t>хевісайда</a:t>
            </a:r>
            <a:r>
              <a:rPr lang="en-US" sz="2400" dirty="0" smtClean="0"/>
              <a:t>, </a:t>
            </a:r>
            <a:r>
              <a:rPr lang="uk-UA" sz="2400" i="1" dirty="0"/>
              <a:t>τ</a:t>
            </a:r>
            <a:r>
              <a:rPr lang="en-US" sz="2400" i="1" baseline="-25000" dirty="0"/>
              <a:t>s</a:t>
            </a:r>
            <a:r>
              <a:rPr lang="en-US" sz="2400" i="1" dirty="0"/>
              <a:t> –</a:t>
            </a:r>
            <a:r>
              <a:rPr lang="uk-UA" sz="2400" dirty="0"/>
              <a:t>тривалість.</a:t>
            </a:r>
            <a:endParaRPr lang="ru-RU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8875135" y="562802"/>
            <a:ext cx="692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/>
              <a:t>(15)</a:t>
            </a:r>
            <a:endParaRPr lang="ru-RU" sz="2400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3569462" y="5986528"/>
            <a:ext cx="46803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 </a:t>
            </a:r>
            <a:r>
              <a:rPr lang="uk-U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uk-U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ЕХП-спектр ф-</a:t>
            </a:r>
            <a:r>
              <a:rPr lang="uk-UA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ції</a:t>
            </a:r>
            <a:r>
              <a:rPr lang="uk-U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uk-U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220" y="1753743"/>
            <a:ext cx="9480694" cy="413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4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50" y="760133"/>
            <a:ext cx="11191149" cy="21129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/>
          <p:cNvSpPr/>
          <p:nvPr/>
        </p:nvSpPr>
        <p:spPr>
          <a:xfrm>
            <a:off x="0" y="98017"/>
            <a:ext cx="1180618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Знаходження спектральних коефіцієнтів для дискретного НШС сигналу та </a:t>
            </a:r>
          </a:p>
          <a:p>
            <a:r>
              <a:rPr lang="uk-UA" sz="2800" b="1" dirty="0" smtClean="0"/>
              <a:t>Блок - схема ЕХП - </a:t>
            </a:r>
            <a:r>
              <a:rPr lang="uk-UA" sz="2800" b="1" dirty="0" err="1" smtClean="0"/>
              <a:t>спектроаналізатора</a:t>
            </a:r>
            <a:endParaRPr lang="ru-RU" sz="2800" b="1" dirty="0"/>
          </a:p>
        </p:txBody>
      </p:sp>
      <p:sp>
        <p:nvSpPr>
          <p:cNvPr id="3" name="Номер слайда 4"/>
          <p:cNvSpPr txBox="1">
            <a:spLocks/>
          </p:cNvSpPr>
          <p:nvPr/>
        </p:nvSpPr>
        <p:spPr>
          <a:xfrm>
            <a:off x="11683864" y="209945"/>
            <a:ext cx="508136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 smtClean="0">
                <a:solidFill>
                  <a:schemeClr val="tx1"/>
                </a:solidFill>
              </a:rPr>
              <a:t>14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482" y="2509393"/>
            <a:ext cx="58984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 1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Блок – схема </a:t>
            </a:r>
            <a:r>
              <a:rPr lang="uk-UA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спектроаналізатора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982049" y="446534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uk-UA" sz="2400" dirty="0" smtClean="0">
                <a:ea typeface="Calibri" panose="020F0502020204030204" pitchFamily="34" charset="0"/>
              </a:rPr>
              <a:t>де </a:t>
            </a:r>
            <a:r>
              <a:rPr lang="en-US" sz="2400" i="1" dirty="0" smtClean="0">
                <a:ea typeface="Calibri" panose="020F0502020204030204" pitchFamily="34" charset="0"/>
              </a:rPr>
              <a:t>x </a:t>
            </a:r>
            <a:r>
              <a:rPr lang="en-US" sz="2400" dirty="0" smtClean="0">
                <a:ea typeface="Calibri" panose="020F0502020204030204" pitchFamily="34" charset="0"/>
              </a:rPr>
              <a:t>-</a:t>
            </a:r>
            <a:r>
              <a:rPr lang="uk-UA" sz="2400" dirty="0" smtClean="0">
                <a:ea typeface="Calibri" panose="020F0502020204030204" pitchFamily="34" charset="0"/>
              </a:rPr>
              <a:t> початок імпульсу, </a:t>
            </a:r>
            <a:r>
              <a:rPr lang="en-US" sz="2400" dirty="0" smtClean="0">
                <a:ea typeface="Calibri" panose="020F0502020204030204" pitchFamily="34" charset="0"/>
              </a:rPr>
              <a:t> </a:t>
            </a:r>
            <a:r>
              <a:rPr lang="en-US" sz="2400" i="1" dirty="0" smtClean="0">
                <a:ea typeface="Calibri" panose="020F0502020204030204" pitchFamily="34" charset="0"/>
              </a:rPr>
              <a:t>f(</a:t>
            </a:r>
            <a:r>
              <a:rPr lang="en-US" sz="2400" i="1" dirty="0" err="1" smtClean="0">
                <a:ea typeface="Calibri" panose="020F0502020204030204" pitchFamily="34" charset="0"/>
              </a:rPr>
              <a:t>x</a:t>
            </a:r>
            <a:r>
              <a:rPr lang="en-US" sz="2400" i="1" baseline="-25000" dirty="0" err="1" smtClean="0">
                <a:ea typeface="Calibri" panose="020F0502020204030204" pitchFamily="34" charset="0"/>
              </a:rPr>
              <a:t>n</a:t>
            </a:r>
            <a:r>
              <a:rPr lang="en-US" sz="2400" i="1" baseline="-25000" dirty="0" smtClean="0">
                <a:ea typeface="Calibri" panose="020F0502020204030204" pitchFamily="34" charset="0"/>
              </a:rPr>
              <a:t> </a:t>
            </a:r>
            <a:r>
              <a:rPr lang="en-US" sz="2400" i="1" dirty="0" smtClean="0">
                <a:ea typeface="Calibri" panose="020F0502020204030204" pitchFamily="34" charset="0"/>
              </a:rPr>
              <a:t>-x)</a:t>
            </a:r>
            <a:r>
              <a:rPr lang="uk-UA" sz="2400" i="1" dirty="0" smtClean="0">
                <a:ea typeface="Calibri" panose="020F0502020204030204" pitchFamily="34" charset="0"/>
              </a:rPr>
              <a:t> – </a:t>
            </a:r>
            <a:r>
              <a:rPr lang="uk-UA" sz="2400" dirty="0" smtClean="0">
                <a:ea typeface="Calibri" panose="020F0502020204030204" pitchFamily="34" charset="0"/>
              </a:rPr>
              <a:t>значення дискретної функції, отриманої осцилографом в точці </a:t>
            </a:r>
            <a:r>
              <a:rPr lang="en-US" sz="2400" i="1" dirty="0" err="1" smtClean="0">
                <a:ea typeface="Calibri" panose="020F0502020204030204" pitchFamily="34" charset="0"/>
              </a:rPr>
              <a:t>x</a:t>
            </a:r>
            <a:r>
              <a:rPr lang="en-US" sz="2400" i="1" baseline="-25000" dirty="0" err="1" smtClean="0">
                <a:ea typeface="Calibri" panose="020F0502020204030204" pitchFamily="34" charset="0"/>
              </a:rPr>
              <a:t>n</a:t>
            </a:r>
            <a:r>
              <a:rPr lang="en-US" sz="2400" i="1" baseline="-25000" dirty="0" smtClean="0">
                <a:ea typeface="Calibri" panose="020F0502020204030204" pitchFamily="34" charset="0"/>
              </a:rPr>
              <a:t> </a:t>
            </a:r>
            <a:r>
              <a:rPr lang="en-US" sz="2400" i="1" dirty="0" smtClean="0">
                <a:ea typeface="Calibri" panose="020F0502020204030204" pitchFamily="34" charset="0"/>
              </a:rPr>
              <a:t>- x</a:t>
            </a:r>
            <a:r>
              <a:rPr lang="uk-UA" sz="2400" i="1" dirty="0" smtClean="0">
                <a:ea typeface="Calibri" panose="020F0502020204030204" pitchFamily="34" charset="0"/>
              </a:rPr>
              <a:t>, </a:t>
            </a:r>
            <a:r>
              <a:rPr lang="en-US" sz="2400" i="1" dirty="0" smtClean="0"/>
              <a:t>l </a:t>
            </a:r>
            <a:r>
              <a:rPr lang="en-US" sz="2400" i="1" dirty="0"/>
              <a:t>= </a:t>
            </a:r>
            <a:r>
              <a:rPr lang="uk-UA" sz="2400" i="1" dirty="0"/>
              <a:t>∆</a:t>
            </a:r>
            <a:r>
              <a:rPr lang="en-US" sz="2400" i="1" dirty="0"/>
              <a:t>t / π</a:t>
            </a:r>
            <a:r>
              <a:rPr lang="en-US" sz="2400" dirty="0"/>
              <a:t> </a:t>
            </a:r>
            <a:r>
              <a:rPr lang="en-US" sz="2400" dirty="0" smtClean="0">
                <a:ea typeface="Calibri" panose="020F0502020204030204" pitchFamily="34" charset="0"/>
              </a:rPr>
              <a:t> – </a:t>
            </a:r>
            <a:r>
              <a:rPr lang="uk-UA" sz="2400" dirty="0" smtClean="0">
                <a:ea typeface="Calibri" panose="020F0502020204030204" pitchFamily="34" charset="0"/>
              </a:rPr>
              <a:t>коефіцієнт </a:t>
            </a:r>
            <a:r>
              <a:rPr lang="uk-UA" sz="2400" dirty="0" err="1" smtClean="0">
                <a:ea typeface="Calibri" panose="020F0502020204030204" pitchFamily="34" charset="0"/>
              </a:rPr>
              <a:t>масштабно</a:t>
            </a:r>
            <a:r>
              <a:rPr lang="uk-UA" sz="2400" dirty="0" smtClean="0">
                <a:ea typeface="Calibri" panose="020F0502020204030204" pitchFamily="34" charset="0"/>
              </a:rPr>
              <a:t> – часового перетворення (МЧП), </a:t>
            </a:r>
            <a:r>
              <a:rPr lang="en-US" sz="2400" i="1" dirty="0" smtClean="0">
                <a:ea typeface="Calibri" panose="020F0502020204030204" pitchFamily="34" charset="0"/>
              </a:rPr>
              <a:t>n = 1…N </a:t>
            </a:r>
            <a:r>
              <a:rPr lang="uk-UA" sz="2400" dirty="0" smtClean="0">
                <a:ea typeface="Calibri" panose="020F0502020204030204" pitchFamily="34" charset="0"/>
              </a:rPr>
              <a:t>де </a:t>
            </a:r>
            <a:r>
              <a:rPr lang="en-US" sz="2400" i="1" dirty="0" smtClean="0">
                <a:ea typeface="Calibri" panose="020F0502020204030204" pitchFamily="34" charset="0"/>
              </a:rPr>
              <a:t>N</a:t>
            </a:r>
            <a:r>
              <a:rPr lang="en-US" sz="2400" dirty="0" smtClean="0">
                <a:ea typeface="Calibri" panose="020F0502020204030204" pitchFamily="34" charset="0"/>
              </a:rPr>
              <a:t> -  </a:t>
            </a:r>
            <a:r>
              <a:rPr lang="uk-UA" sz="2400" dirty="0" smtClean="0">
                <a:ea typeface="Calibri" panose="020F0502020204030204" pitchFamily="34" charset="0"/>
              </a:rPr>
              <a:t>кількість вимірювань осцилографом за час  </a:t>
            </a:r>
            <a:r>
              <a:rPr lang="uk-UA" sz="2400" i="1" dirty="0" smtClean="0">
                <a:ea typeface="Calibri" panose="020F0502020204030204" pitchFamily="34" charset="0"/>
              </a:rPr>
              <a:t>∆</a:t>
            </a:r>
            <a:r>
              <a:rPr lang="en-US" sz="2400" i="1" dirty="0" smtClean="0">
                <a:ea typeface="Calibri" panose="020F0502020204030204" pitchFamily="34" charset="0"/>
              </a:rPr>
              <a:t>t.</a:t>
            </a:r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038423" y="3530668"/>
            <a:ext cx="57855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ea typeface="Calibri" panose="020F0502020204030204" pitchFamily="34" charset="0"/>
              </a:rPr>
              <a:t>Multiple non parity = f(</a:t>
            </a:r>
            <a:r>
              <a:rPr lang="en-US" sz="2400" i="1" dirty="0" err="1">
                <a:ea typeface="Calibri" panose="020F0502020204030204" pitchFamily="34" charset="0"/>
              </a:rPr>
              <a:t>x</a:t>
            </a:r>
            <a:r>
              <a:rPr lang="en-US" sz="2400" i="1" baseline="-25000" dirty="0" err="1">
                <a:ea typeface="Calibri" panose="020F0502020204030204" pitchFamily="34" charset="0"/>
              </a:rPr>
              <a:t>n</a:t>
            </a:r>
            <a:r>
              <a:rPr lang="en-US" sz="2400" i="1" baseline="-25000" dirty="0">
                <a:ea typeface="Calibri" panose="020F0502020204030204" pitchFamily="34" charset="0"/>
              </a:rPr>
              <a:t>  </a:t>
            </a:r>
            <a:r>
              <a:rPr lang="en-US" sz="2400" i="1" dirty="0">
                <a:ea typeface="Calibri" panose="020F0502020204030204" pitchFamily="34" charset="0"/>
              </a:rPr>
              <a:t>- x)U</a:t>
            </a:r>
            <a:r>
              <a:rPr lang="en-US" sz="2400" i="1" baseline="-25000" dirty="0">
                <a:ea typeface="Calibri" panose="020F0502020204030204" pitchFamily="34" charset="0"/>
              </a:rPr>
              <a:t>2n+1 </a:t>
            </a:r>
            <a:r>
              <a:rPr lang="en-US" sz="2400" i="1" dirty="0">
                <a:ea typeface="Calibri" panose="020F0502020204030204" pitchFamily="34" charset="0"/>
              </a:rPr>
              <a:t>((</a:t>
            </a:r>
            <a:r>
              <a:rPr lang="en-US" sz="2400" i="1" dirty="0" err="1">
                <a:ea typeface="Calibri" panose="020F0502020204030204" pitchFamily="34" charset="0"/>
              </a:rPr>
              <a:t>x</a:t>
            </a:r>
            <a:r>
              <a:rPr lang="en-US" sz="2400" i="1" baseline="-25000" dirty="0" err="1">
                <a:ea typeface="Calibri" panose="020F0502020204030204" pitchFamily="34" charset="0"/>
              </a:rPr>
              <a:t>n</a:t>
            </a:r>
            <a:r>
              <a:rPr lang="en-US" sz="2400" i="1" baseline="-25000" dirty="0">
                <a:ea typeface="Calibri" panose="020F0502020204030204" pitchFamily="34" charset="0"/>
              </a:rPr>
              <a:t> </a:t>
            </a:r>
            <a:r>
              <a:rPr lang="en-US" sz="2400" i="1" dirty="0">
                <a:ea typeface="Calibri" panose="020F0502020204030204" pitchFamily="34" charset="0"/>
              </a:rPr>
              <a:t> - x) / l</a:t>
            </a:r>
            <a:r>
              <a:rPr lang="en-US" sz="2400" i="1" dirty="0" smtClean="0">
                <a:ea typeface="Calibri" panose="020F0502020204030204" pitchFamily="34" charset="0"/>
              </a:rPr>
              <a:t>)</a:t>
            </a:r>
          </a:p>
          <a:p>
            <a:r>
              <a:rPr lang="en-US" sz="2400" i="1" dirty="0"/>
              <a:t>Multiple parity = f(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n</a:t>
            </a:r>
            <a:r>
              <a:rPr lang="en-US" sz="2400" i="1" baseline="-25000" dirty="0"/>
              <a:t>  </a:t>
            </a:r>
            <a:r>
              <a:rPr lang="en-US" sz="2400" i="1" dirty="0"/>
              <a:t>- x)U</a:t>
            </a:r>
            <a:r>
              <a:rPr lang="en-US" sz="2400" i="1" baseline="-25000" dirty="0"/>
              <a:t>2n+2 </a:t>
            </a:r>
            <a:r>
              <a:rPr lang="en-US" sz="2400" i="1" dirty="0"/>
              <a:t>((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n</a:t>
            </a:r>
            <a:r>
              <a:rPr lang="en-US" sz="2400" i="1" baseline="-25000" dirty="0"/>
              <a:t>  </a:t>
            </a:r>
            <a:r>
              <a:rPr lang="en-US" sz="2400" i="1" dirty="0"/>
              <a:t>– x)/ l)</a:t>
            </a:r>
            <a:r>
              <a:rPr lang="en-US" sz="2400" i="1" dirty="0" smtClean="0">
                <a:ea typeface="Calibri" panose="020F0502020204030204" pitchFamily="34" charset="0"/>
              </a:rPr>
              <a:t> </a:t>
            </a:r>
            <a:endParaRPr lang="ru-RU" sz="24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94" y="3022309"/>
            <a:ext cx="5144369" cy="3064508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303594" y="6138068"/>
            <a:ext cx="5137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Осцолограф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OWON vds3102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31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8972" y="185057"/>
            <a:ext cx="3037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dirty="0" smtClean="0"/>
              <a:t>Висновки:</a:t>
            </a:r>
            <a:endParaRPr lang="ru-RU" sz="4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37457" y="1041584"/>
            <a:ext cx="11571516" cy="5113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uk-UA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uk-UA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ослідженно</a:t>
            </a:r>
            <a:r>
              <a:rPr lang="uk-UA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розклад на ЕХП безліч різних неперервних </a:t>
            </a:r>
            <a:r>
              <a:rPr lang="uk-UA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моделів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НШС сигналів. Розклад показав себе якісно навіть при низькій точності інтегрування. Якщо в сигналі що розкладається є високочастотні компоненти відповідно потрібно враховувати в розкладі базові функції вищих порядків.</a:t>
            </a:r>
            <a:endParaRPr lang="ru-RU" sz="20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Через те, що всі прикладні математичні пакети недоцільно використовують ресурси обчислювальної машини, в роботі </a:t>
            </a:r>
            <a:r>
              <a:rPr lang="uk-UA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небуло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змоги якісно показати розклад </a:t>
            </a:r>
            <a:r>
              <a:rPr lang="uk-UA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фрактальних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та високочастотних НСШ сигналів, цю проблему можна вирішати, переписавши алгоритм ЕХП-спектру на об’єктно-орієнтовану мову програмування, таку як С++ , та використати потокове програмування.</a:t>
            </a:r>
            <a:endParaRPr lang="ru-RU" sz="20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Запропоновано обмеження на середньоквадратичне відхилення для якісного відтворення функції НШС сигналу по ЕХП для дискретного випадку.</a:t>
            </a:r>
            <a:endParaRPr lang="ru-RU" sz="20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Для розкладу дискретних сигналів на ЕХП в подальшій роботі буде використано алгоритм </a:t>
            </a:r>
            <a:r>
              <a:rPr lang="uk-UA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автопідбору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кількості базових функцій виходячи з рівності </a:t>
            </a:r>
            <a:r>
              <a:rPr lang="uk-UA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Парсеваля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та запропонованого обмеження на середньоквадратичне відхилення.</a:t>
            </a:r>
            <a:endParaRPr lang="ru-RU" sz="20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Запропоновано методику розкладу по ЕХП реально отриманого з осцилографа НШС сигналу, яку можливо використати для подальшого програмування і </a:t>
            </a:r>
            <a:r>
              <a:rPr lang="uk-UA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оптимізування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обчислень.</a:t>
            </a:r>
            <a:endParaRPr lang="ru-R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4"/>
          <p:cNvSpPr txBox="1">
            <a:spLocks/>
          </p:cNvSpPr>
          <p:nvPr/>
        </p:nvSpPr>
        <p:spPr>
          <a:xfrm>
            <a:off x="11569913" y="289115"/>
            <a:ext cx="508136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 smtClean="0">
                <a:solidFill>
                  <a:schemeClr val="tx1"/>
                </a:solidFill>
              </a:rPr>
              <a:t>15</a:t>
            </a:r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62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431380" y="155285"/>
            <a:ext cx="14638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ВСТУП</a:t>
            </a:r>
            <a:endParaRPr lang="uk-UA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284"/>
            <a:ext cx="5319550" cy="44580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5734" y="4613318"/>
            <a:ext cx="4603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cs typeface="Times New Roman" panose="02020603050405020304" pitchFamily="18" charset="0"/>
              </a:rPr>
              <a:t>Рис 1. Приклади НШС сигналів</a:t>
            </a:r>
          </a:p>
          <a:p>
            <a:r>
              <a:rPr lang="uk-UA" sz="2400" b="1" dirty="0" smtClean="0">
                <a:cs typeface="Times New Roman" panose="02020603050405020304" pitchFamily="18" charset="0"/>
              </a:rPr>
              <a:t>1 – модель </a:t>
            </a:r>
            <a:r>
              <a:rPr lang="en-US" sz="2400" b="1" dirty="0" smtClean="0">
                <a:cs typeface="Times New Roman" panose="02020603050405020304" pitchFamily="18" charset="0"/>
              </a:rPr>
              <a:t>Е</a:t>
            </a:r>
            <a:r>
              <a:rPr lang="en-US" sz="2400" b="1" dirty="0">
                <a:cs typeface="Times New Roman" panose="02020603050405020304" pitchFamily="18" charset="0"/>
              </a:rPr>
              <a:t>. </a:t>
            </a:r>
            <a:r>
              <a:rPr lang="en-US" sz="2400" b="1" dirty="0" err="1" smtClean="0">
                <a:cs typeface="Times New Roman" panose="02020603050405020304" pitchFamily="18" charset="0"/>
              </a:rPr>
              <a:t>Кенно</a:t>
            </a:r>
            <a:r>
              <a:rPr lang="uk-UA" sz="2400" b="1" dirty="0">
                <a:cs typeface="Times New Roman" panose="02020603050405020304" pitchFamily="18" charset="0"/>
              </a:rPr>
              <a:t>.</a:t>
            </a:r>
            <a:endParaRPr lang="uk-UA" sz="2400" b="1" dirty="0" smtClean="0">
              <a:cs typeface="Times New Roman" panose="02020603050405020304" pitchFamily="18" charset="0"/>
            </a:endParaRPr>
          </a:p>
          <a:p>
            <a:r>
              <a:rPr lang="uk-UA" sz="2400" b="1" dirty="0" smtClean="0">
                <a:cs typeface="Times New Roman" panose="02020603050405020304" pitchFamily="18" charset="0"/>
              </a:rPr>
              <a:t>2 – модель з трикутною </a:t>
            </a:r>
            <a:r>
              <a:rPr lang="uk-UA" sz="2400" b="1" dirty="0" err="1" smtClean="0">
                <a:cs typeface="Times New Roman" panose="02020603050405020304" pitchFamily="18" charset="0"/>
              </a:rPr>
              <a:t>огинаючою</a:t>
            </a:r>
            <a:r>
              <a:rPr lang="uk-UA" sz="2400" b="1" dirty="0" smtClean="0">
                <a:cs typeface="Times New Roman" panose="02020603050405020304" pitchFamily="18" charset="0"/>
              </a:rPr>
              <a:t>.</a:t>
            </a:r>
            <a:endParaRPr lang="ru-RU" sz="2400" b="1" dirty="0"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461065" y="917787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uk-UA" sz="2800" dirty="0">
                <a:ea typeface="Calibri" panose="020F0502020204030204" pitchFamily="34" charset="0"/>
                <a:cs typeface="Times New Roman" panose="02020603050405020304" pitchFamily="18" charset="0"/>
              </a:rPr>
              <a:t>Під </a:t>
            </a:r>
            <a:r>
              <a:rPr lang="uk-UA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надширокосмуговим</a:t>
            </a:r>
            <a:r>
              <a:rPr lang="uk-UA" sz="2800" dirty="0">
                <a:ea typeface="Calibri" panose="020F0502020204030204" pitchFamily="34" charset="0"/>
                <a:cs typeface="Times New Roman" panose="02020603050405020304" pitchFamily="18" charset="0"/>
              </a:rPr>
              <a:t> сигналом розуміється сигнал, ширина спектру </a:t>
            </a:r>
            <a:r>
              <a:rPr lang="uk-UA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якого рівна його центральній частоті. </a:t>
            </a:r>
            <a:r>
              <a:rPr lang="uk-UA" sz="2800" dirty="0">
                <a:ea typeface="Calibri" panose="020F0502020204030204" pitchFamily="34" charset="0"/>
                <a:cs typeface="Times New Roman" panose="02020603050405020304" pitchFamily="18" charset="0"/>
              </a:rPr>
              <a:t>Так як чим коротше імпульс, тим ширше його спектр, зокрема, нескінченно короткий імпульс має нескінченно протяжний </a:t>
            </a:r>
            <a:r>
              <a:rPr lang="uk-UA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спектр </a:t>
            </a:r>
            <a:r>
              <a:rPr lang="uk-UA" sz="2800" dirty="0">
                <a:ea typeface="Calibri" panose="020F0502020204030204" pitchFamily="34" charset="0"/>
                <a:cs typeface="Times New Roman" panose="02020603050405020304" pitchFamily="18" charset="0"/>
              </a:rPr>
              <a:t>з рівномірною </a:t>
            </a:r>
            <a:r>
              <a:rPr lang="uk-UA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щільністю (випливає з властивості </a:t>
            </a:r>
            <a:r>
              <a:rPr lang="uk-UA" sz="28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фур’є</a:t>
            </a:r>
            <a:r>
              <a:rPr lang="uk-UA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розкладу), </a:t>
            </a:r>
            <a:r>
              <a:rPr lang="uk-UA" sz="2800" dirty="0" smtClean="0">
                <a:cs typeface="Times New Roman" panose="02020603050405020304" pitchFamily="18" charset="0"/>
              </a:rPr>
              <a:t>то </a:t>
            </a:r>
            <a:r>
              <a:rPr lang="uk-UA" sz="2800" dirty="0" err="1">
                <a:cs typeface="Times New Roman" panose="02020603050405020304" pitchFamily="18" charset="0"/>
              </a:rPr>
              <a:t>надширокосмуговими</a:t>
            </a:r>
            <a:r>
              <a:rPr lang="uk-UA" sz="2800" dirty="0">
                <a:cs typeface="Times New Roman" panose="02020603050405020304" pitchFamily="18" charset="0"/>
              </a:rPr>
              <a:t> сигналами можна </a:t>
            </a:r>
            <a:r>
              <a:rPr lang="uk-UA" sz="2800" dirty="0" smtClean="0">
                <a:cs typeface="Times New Roman" panose="02020603050405020304" pitchFamily="18" charset="0"/>
              </a:rPr>
              <a:t>назвати </a:t>
            </a:r>
            <a:r>
              <a:rPr lang="uk-UA" sz="2800" dirty="0">
                <a:cs typeface="Times New Roman" panose="02020603050405020304" pitchFamily="18" charset="0"/>
              </a:rPr>
              <a:t>короткі одиночні імпульси.</a:t>
            </a:r>
            <a:endParaRPr lang="ru-RU" sz="4000" dirty="0">
              <a:cs typeface="Times New Roman" panose="02020603050405020304" pitchFamily="18" charset="0"/>
            </a:endParaRPr>
          </a:p>
        </p:txBody>
      </p:sp>
      <p:sp>
        <p:nvSpPr>
          <p:cNvPr id="10" name="Номер слайда 4"/>
          <p:cNvSpPr txBox="1">
            <a:spLocks/>
          </p:cNvSpPr>
          <p:nvPr/>
        </p:nvSpPr>
        <p:spPr>
          <a:xfrm>
            <a:off x="11415550" y="155285"/>
            <a:ext cx="508136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tx1"/>
                </a:solidFill>
              </a:rPr>
              <a:t>2</a:t>
            </a:r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78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69" y="1416747"/>
            <a:ext cx="3323545" cy="218666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037112" y="1453715"/>
            <a:ext cx="76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/>
              <a:t>(1)</a:t>
            </a:r>
            <a:endParaRPr lang="ru-R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12620" y="2066900"/>
            <a:ext cx="571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/>
              <a:t>(2)</a:t>
            </a:r>
            <a:endParaRPr lang="ru-RU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37112" y="2712110"/>
            <a:ext cx="571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/>
              <a:t>(3)</a:t>
            </a:r>
            <a:endParaRPr lang="ru-RU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31255" y="439300"/>
            <a:ext cx="8227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 smtClean="0"/>
              <a:t>Умови для реальних радіосигналів</a:t>
            </a:r>
            <a:endParaRPr lang="ru-RU" sz="3200" b="1" dirty="0"/>
          </a:p>
        </p:txBody>
      </p:sp>
      <p:sp>
        <p:nvSpPr>
          <p:cNvPr id="8" name="Номер слайда 4"/>
          <p:cNvSpPr txBox="1">
            <a:spLocks/>
          </p:cNvSpPr>
          <p:nvPr/>
        </p:nvSpPr>
        <p:spPr>
          <a:xfrm>
            <a:off x="11428344" y="256737"/>
            <a:ext cx="508136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 smtClean="0">
                <a:solidFill>
                  <a:schemeClr val="tx1"/>
                </a:solidFill>
              </a:rPr>
              <a:t>3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72570" y="3603415"/>
            <a:ext cx="3125801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2066925" algn="l"/>
              </a:tabLst>
            </a:pP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Амплітуда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f(t)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форма сигналу, </a:t>
            </a:r>
            <a:r>
              <a:rPr lang="uk-UA" i="1" dirty="0">
                <a:ea typeface="Calibri" panose="020F0502020204030204" pitchFamily="34" charset="0"/>
                <a:cs typeface="Times New Roman" panose="02020603050405020304" pitchFamily="18" charset="0"/>
              </a:rPr>
              <a:t>τ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– тривалість імпульсу</a:t>
            </a: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180115" y="1601413"/>
            <a:ext cx="801188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uk-UA" sz="2800" dirty="0" smtClean="0">
                <a:ea typeface="Times New Roman" panose="02020603050405020304" pitchFamily="18" charset="0"/>
              </a:rPr>
              <a:t>1. Умова </a:t>
            </a:r>
            <a:r>
              <a:rPr lang="uk-UA" sz="2800" dirty="0">
                <a:ea typeface="Times New Roman" panose="02020603050405020304" pitchFamily="18" charset="0"/>
              </a:rPr>
              <a:t>Релея для випромінювання </a:t>
            </a:r>
            <a:r>
              <a:rPr lang="uk-UA" sz="2800" dirty="0" smtClean="0">
                <a:ea typeface="Times New Roman" panose="02020603050405020304" pitchFamily="18" charset="0"/>
              </a:rPr>
              <a:t>радіосигналів</a:t>
            </a:r>
            <a:r>
              <a:rPr lang="uk-UA" sz="2800" dirty="0">
                <a:ea typeface="Times New Roman" panose="02020603050405020304" pitchFamily="18" charset="0"/>
              </a:rPr>
              <a:t>. </a:t>
            </a:r>
            <a:endParaRPr lang="uk-UA" sz="2800" dirty="0" smtClean="0"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ru-RU" sz="2400" b="1" dirty="0" smtClean="0">
              <a:effectLst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uk-UA" sz="2800" dirty="0">
                <a:ea typeface="Times New Roman" panose="02020603050405020304" pitchFamily="18" charset="0"/>
              </a:rPr>
              <a:t>2. </a:t>
            </a:r>
            <a:r>
              <a:rPr lang="uk-UA" sz="2800" dirty="0" smtClean="0">
                <a:ea typeface="Times New Roman" panose="02020603050405020304" pitchFamily="18" charset="0"/>
              </a:rPr>
              <a:t>Умова </a:t>
            </a:r>
            <a:r>
              <a:rPr lang="uk-UA" sz="2800" dirty="0">
                <a:ea typeface="Times New Roman" panose="02020603050405020304" pitchFamily="18" charset="0"/>
              </a:rPr>
              <a:t>фінітності функції на кінцях</a:t>
            </a:r>
            <a:r>
              <a:rPr lang="uk-UA" sz="2800" dirty="0" smtClean="0">
                <a:ea typeface="Times New Roman" panose="02020603050405020304" pitchFamily="18" charset="0"/>
              </a:rPr>
              <a:t>.</a:t>
            </a:r>
          </a:p>
          <a:p>
            <a:pPr algn="just">
              <a:spcAft>
                <a:spcPts val="0"/>
              </a:spcAft>
            </a:pPr>
            <a:endParaRPr lang="ru-RU" sz="2800" b="1" dirty="0" smtClean="0">
              <a:effectLst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uk-UA" sz="2800" dirty="0">
                <a:ea typeface="Times New Roman" panose="02020603050405020304" pitchFamily="18" charset="0"/>
              </a:rPr>
              <a:t>3. </a:t>
            </a:r>
            <a:r>
              <a:rPr lang="uk-UA" sz="2800" dirty="0" smtClean="0">
                <a:ea typeface="Times New Roman" panose="02020603050405020304" pitchFamily="18" charset="0"/>
              </a:rPr>
              <a:t>Якби </a:t>
            </a:r>
            <a:r>
              <a:rPr lang="uk-UA" sz="2800" dirty="0">
                <a:ea typeface="Times New Roman" panose="02020603050405020304" pitchFamily="18" charset="0"/>
              </a:rPr>
              <a:t>ця умова не виконувалась, </a:t>
            </a:r>
            <a:r>
              <a:rPr lang="uk-UA" sz="2800" dirty="0" smtClean="0">
                <a:ea typeface="Times New Roman" panose="02020603050405020304" pitchFamily="18" charset="0"/>
              </a:rPr>
              <a:t>то в момент досягнення фронту імпульсу спостерігався б скачок амплітуди, що </a:t>
            </a:r>
            <a:r>
              <a:rPr lang="uk-UA" sz="2800" dirty="0">
                <a:ea typeface="Times New Roman" panose="02020603050405020304" pitchFamily="18" charset="0"/>
              </a:rPr>
              <a:t>не </a:t>
            </a:r>
            <a:r>
              <a:rPr lang="uk-UA" sz="2800" dirty="0" smtClean="0">
                <a:ea typeface="Times New Roman" panose="02020603050405020304" pitchFamily="18" charset="0"/>
              </a:rPr>
              <a:t>спостерігається </a:t>
            </a:r>
            <a:r>
              <a:rPr lang="uk-UA" sz="2800" dirty="0">
                <a:ea typeface="Times New Roman" panose="02020603050405020304" pitchFamily="18" charset="0"/>
              </a:rPr>
              <a:t>в реальних сигналах.</a:t>
            </a:r>
            <a:endParaRPr lang="ru-RU" sz="4400" b="1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52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843" y="1"/>
            <a:ext cx="5903156" cy="486591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7023954" y="4865914"/>
            <a:ext cx="4950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 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Парні та непарні базові функції ЕХП-спектру</a:t>
            </a:r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32" y="467678"/>
            <a:ext cx="4951096" cy="106519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70" y="1428037"/>
            <a:ext cx="5691730" cy="11239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38043" y="815610"/>
            <a:ext cx="65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/>
              <a:t>(4)</a:t>
            </a:r>
            <a:endParaRPr lang="ru-RU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591082" y="1757359"/>
            <a:ext cx="849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/>
              <a:t>(5)</a:t>
            </a:r>
            <a:endParaRPr lang="ru-RU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92710" y="2931832"/>
            <a:ext cx="849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/>
              <a:t>(6)</a:t>
            </a:r>
            <a:endParaRPr lang="ru-RU" sz="2400" b="1" dirty="0"/>
          </a:p>
        </p:txBody>
      </p:sp>
      <p:pic>
        <p:nvPicPr>
          <p:cNvPr id="14" name="Рисунок 1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66" y="3614121"/>
            <a:ext cx="3134736" cy="89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8" y="4466459"/>
            <a:ext cx="3074624" cy="92652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/>
        </p:nvSpPr>
        <p:spPr>
          <a:xfrm>
            <a:off x="3214219" y="3910800"/>
            <a:ext cx="849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/>
              <a:t>(7)</a:t>
            </a:r>
            <a:endParaRPr lang="ru-RU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214219" y="4723078"/>
            <a:ext cx="849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/>
              <a:t>(8)</a:t>
            </a:r>
            <a:endParaRPr lang="ru-RU" sz="2400" b="1" dirty="0"/>
          </a:p>
        </p:txBody>
      </p:sp>
      <p:sp>
        <p:nvSpPr>
          <p:cNvPr id="19" name="Номер слайда 4"/>
          <p:cNvSpPr txBox="1">
            <a:spLocks/>
          </p:cNvSpPr>
          <p:nvPr/>
        </p:nvSpPr>
        <p:spPr>
          <a:xfrm>
            <a:off x="172570" y="126929"/>
            <a:ext cx="508136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tx1"/>
                </a:solidFill>
              </a:rPr>
              <a:t>4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44019" y="17103"/>
            <a:ext cx="3023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 smtClean="0"/>
              <a:t>ЕХП - розклад</a:t>
            </a:r>
            <a:endParaRPr lang="ru-RU" sz="3200" b="1" dirty="0"/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412197"/>
            <a:ext cx="5849239" cy="1159913"/>
          </a:xfrm>
          <a:prstGeom prst="rect">
            <a:avLst/>
          </a:prstGeom>
        </p:spPr>
      </p:pic>
      <p:sp>
        <p:nvSpPr>
          <p:cNvPr id="24" name="Прямоугольник 23"/>
          <p:cNvSpPr/>
          <p:nvPr/>
        </p:nvSpPr>
        <p:spPr>
          <a:xfrm>
            <a:off x="74506" y="5476593"/>
            <a:ext cx="12033937" cy="12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3267710" algn="l"/>
              </a:tabLst>
            </a:pPr>
            <a:r>
              <a:rPr lang="uk-UA" sz="2400" dirty="0">
                <a:ea typeface="Calibri" panose="020F0502020204030204" pitchFamily="34" charset="0"/>
                <a:cs typeface="Times New Roman" panose="02020603050405020304" pitchFamily="18" charset="0"/>
              </a:rPr>
              <a:t>Ряд </a:t>
            </a:r>
            <a:r>
              <a:rPr lang="uk-UA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(4</a:t>
            </a:r>
            <a:r>
              <a:rPr lang="uk-UA" sz="2400" dirty="0">
                <a:ea typeface="Calibri" panose="020F0502020204030204" pitchFamily="34" charset="0"/>
                <a:cs typeface="Times New Roman" panose="02020603050405020304" pitchFamily="18" charset="0"/>
              </a:rPr>
              <a:t>) завдяки тому, що його доданки задовольняють умовам </a:t>
            </a:r>
            <a:r>
              <a:rPr lang="uk-UA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(1</a:t>
            </a:r>
            <a:r>
              <a:rPr lang="uk-UA" sz="2400" dirty="0">
                <a:ea typeface="Calibri" panose="020F0502020204030204" pitchFamily="34" charset="0"/>
                <a:cs typeface="Times New Roman" panose="02020603050405020304" pitchFamily="18" charset="0"/>
              </a:rPr>
              <a:t>) - </a:t>
            </a:r>
            <a:r>
              <a:rPr lang="uk-UA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(3</a:t>
            </a:r>
            <a:r>
              <a:rPr lang="uk-UA" sz="2400" dirty="0">
                <a:ea typeface="Calibri" panose="020F0502020204030204" pitchFamily="34" charset="0"/>
                <a:cs typeface="Times New Roman" panose="02020603050405020304" pitchFamily="18" charset="0"/>
              </a:rPr>
              <a:t>)  і є </a:t>
            </a:r>
            <a:r>
              <a:rPr lang="uk-UA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ортогоральними</a:t>
            </a:r>
            <a:r>
              <a:rPr lang="uk-UA" sz="2400" dirty="0">
                <a:ea typeface="Calibri" panose="020F0502020204030204" pitchFamily="34" charset="0"/>
                <a:cs typeface="Times New Roman" panose="02020603050405020304" pitchFamily="18" charset="0"/>
              </a:rPr>
              <a:t>, може бути названий як розклад за елементарними хвильовими пакетами (ЕХП), а відповідний розподіл амплітуд </a:t>
            </a:r>
            <a:r>
              <a:rPr lang="en-US" sz="2400" i="1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2n+1</a:t>
            </a:r>
            <a:r>
              <a:rPr lang="en-US" sz="24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400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2n+2</a:t>
            </a:r>
            <a:r>
              <a:rPr lang="uk-UA" sz="2400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uk-UA" sz="2400" dirty="0">
                <a:ea typeface="Calibri" panose="020F0502020204030204" pitchFamily="34" charset="0"/>
                <a:cs typeface="Times New Roman" panose="02020603050405020304" pitchFamily="18" charset="0"/>
              </a:rPr>
              <a:t>- ЕХП спектром.</a:t>
            </a: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4265342" y="4440735"/>
            <a:ext cx="1803699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3267710" algn="l"/>
              </a:tabLst>
            </a:pP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= 0,1,2,3 …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41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85849" y="150129"/>
            <a:ext cx="88049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 smtClean="0"/>
              <a:t>Повнота розкладу та якість відновлення функції</a:t>
            </a:r>
            <a:endParaRPr lang="ru-RU" sz="3200" b="1" dirty="0"/>
          </a:p>
        </p:txBody>
      </p:sp>
      <p:sp>
        <p:nvSpPr>
          <p:cNvPr id="4" name="Номер слайда 4"/>
          <p:cNvSpPr txBox="1">
            <a:spLocks/>
          </p:cNvSpPr>
          <p:nvPr/>
        </p:nvSpPr>
        <p:spPr>
          <a:xfrm>
            <a:off x="11471942" y="259953"/>
            <a:ext cx="508136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 smtClean="0">
                <a:solidFill>
                  <a:schemeClr val="tx1"/>
                </a:solidFill>
              </a:rPr>
              <a:t>5</a:t>
            </a:r>
            <a:endParaRPr lang="ru-RU" sz="2400" b="1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30" y="1498979"/>
            <a:ext cx="3518790" cy="10212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013410" y="1768039"/>
            <a:ext cx="59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/>
              <a:t>(9)</a:t>
            </a:r>
            <a:endParaRPr lang="ru-RU" sz="24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804060" y="818807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uk-UA" sz="2800" dirty="0" smtClean="0">
                <a:ea typeface="Calibri" panose="020F0502020204030204" pitchFamily="34" charset="0"/>
              </a:rPr>
              <a:t>1) Перевірка розкладу на повноту відбувається за </a:t>
            </a:r>
            <a:r>
              <a:rPr lang="uk-UA" sz="2800" dirty="0">
                <a:ea typeface="Calibri" panose="020F0502020204030204" pitchFamily="34" charset="0"/>
              </a:rPr>
              <a:t>допомогою адаптованої для ЕХП рівності </a:t>
            </a:r>
            <a:r>
              <a:rPr lang="uk-UA" sz="2800" dirty="0" err="1" smtClean="0">
                <a:ea typeface="Calibri" panose="020F0502020204030204" pitchFamily="34" charset="0"/>
              </a:rPr>
              <a:t>Парсеваля</a:t>
            </a:r>
            <a:r>
              <a:rPr lang="uk-UA" sz="2800" dirty="0" smtClean="0">
                <a:ea typeface="Calibri" panose="020F0502020204030204" pitchFamily="34" charset="0"/>
              </a:rPr>
              <a:t> (9)</a:t>
            </a:r>
            <a:r>
              <a:rPr lang="en-US" sz="2800" dirty="0" smtClean="0">
                <a:ea typeface="Calibri" panose="020F0502020204030204" pitchFamily="34" charset="0"/>
              </a:rPr>
              <a:t>.</a:t>
            </a:r>
            <a:endParaRPr lang="ru-RU" sz="2800" dirty="0"/>
          </a:p>
        </p:txBody>
      </p:sp>
      <p:pic>
        <p:nvPicPr>
          <p:cNvPr id="8" name="Рисунок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97" y="2516877"/>
            <a:ext cx="2667885" cy="125457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2806203" y="2885011"/>
            <a:ext cx="69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/>
              <a:t>(10)</a:t>
            </a:r>
            <a:endParaRPr lang="ru-RU" sz="2400" b="1" dirty="0"/>
          </a:p>
        </p:txBody>
      </p:sp>
      <p:pic>
        <p:nvPicPr>
          <p:cNvPr id="11" name="Рисунок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36" y="3603895"/>
            <a:ext cx="1595438" cy="79782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2519362" y="3711493"/>
            <a:ext cx="692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/>
              <a:t>(11)</a:t>
            </a:r>
            <a:endParaRPr lang="ru-RU" sz="24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804060" y="2983777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uk-UA" sz="2800" dirty="0" smtClean="0">
                <a:ea typeface="Calibri" panose="020F0502020204030204" pitchFamily="34" charset="0"/>
              </a:rPr>
              <a:t>2) Оцінка </a:t>
            </a:r>
            <a:r>
              <a:rPr lang="uk-UA" sz="2800" dirty="0">
                <a:ea typeface="Calibri" panose="020F0502020204030204" pitchFamily="34" charset="0"/>
              </a:rPr>
              <a:t>точності </a:t>
            </a:r>
            <a:r>
              <a:rPr lang="uk-UA" sz="2800" dirty="0" smtClean="0">
                <a:ea typeface="Calibri" panose="020F0502020204030204" pitchFamily="34" charset="0"/>
              </a:rPr>
              <a:t>відтворення проводиться </a:t>
            </a:r>
            <a:r>
              <a:rPr lang="uk-UA" sz="2800" dirty="0">
                <a:ea typeface="Calibri" panose="020F0502020204030204" pitchFamily="34" charset="0"/>
              </a:rPr>
              <a:t>за </a:t>
            </a:r>
            <a:r>
              <a:rPr lang="uk-UA" sz="2800" dirty="0" smtClean="0">
                <a:ea typeface="Calibri" panose="020F0502020204030204" pitchFamily="34" charset="0"/>
              </a:rPr>
              <a:t>допомогою</a:t>
            </a:r>
            <a:r>
              <a:rPr lang="en-US" sz="2800" dirty="0" smtClean="0">
                <a:ea typeface="Calibri" panose="020F0502020204030204" pitchFamily="34" charset="0"/>
              </a:rPr>
              <a:t> </a:t>
            </a:r>
            <a:r>
              <a:rPr lang="uk-UA" sz="2800" dirty="0" smtClean="0">
                <a:ea typeface="Calibri" panose="020F0502020204030204" pitchFamily="34" charset="0"/>
              </a:rPr>
              <a:t>середньоквадратичного відхилення (10).</a:t>
            </a:r>
            <a:endParaRPr lang="ru-RU" sz="28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49739" y="4401722"/>
            <a:ext cx="502017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400" dirty="0">
                <a:ea typeface="Calibri" panose="020F0502020204030204" pitchFamily="34" charset="0"/>
              </a:rPr>
              <a:t>д</a:t>
            </a:r>
            <a:r>
              <a:rPr lang="uk-UA" sz="2400" dirty="0" smtClean="0">
                <a:ea typeface="Calibri" panose="020F0502020204030204" pitchFamily="34" charset="0"/>
              </a:rPr>
              <a:t>е </a:t>
            </a:r>
            <a:r>
              <a:rPr lang="uk-UA" sz="2400" dirty="0">
                <a:ea typeface="Calibri" panose="020F0502020204030204" pitchFamily="34" charset="0"/>
              </a:rPr>
              <a:t>∆ = </a:t>
            </a:r>
            <a:r>
              <a:rPr lang="en-US" sz="2400" i="1" dirty="0">
                <a:ea typeface="Calibri" panose="020F0502020204030204" pitchFamily="34" charset="0"/>
              </a:rPr>
              <a:t>f(</a:t>
            </a:r>
            <a:r>
              <a:rPr lang="en-US" sz="2400" i="1" dirty="0" err="1">
                <a:ea typeface="Calibri" panose="020F0502020204030204" pitchFamily="34" charset="0"/>
              </a:rPr>
              <a:t>x</a:t>
            </a:r>
            <a:r>
              <a:rPr lang="en-US" sz="2400" i="1" baseline="-25000" dirty="0" err="1">
                <a:ea typeface="Calibri" panose="020F0502020204030204" pitchFamily="34" charset="0"/>
              </a:rPr>
              <a:t>n</a:t>
            </a:r>
            <a:r>
              <a:rPr lang="en-US" sz="2400" i="1" dirty="0">
                <a:ea typeface="Calibri" panose="020F0502020204030204" pitchFamily="34" charset="0"/>
              </a:rPr>
              <a:t>) - </a:t>
            </a:r>
            <a:r>
              <a:rPr lang="en-US" sz="2400" i="1" dirty="0" err="1">
                <a:ea typeface="Calibri" panose="020F0502020204030204" pitchFamily="34" charset="0"/>
              </a:rPr>
              <a:t>f</a:t>
            </a:r>
            <a:r>
              <a:rPr lang="en-US" sz="2400" i="1" baseline="-25000" dirty="0" err="1">
                <a:ea typeface="Calibri" panose="020F0502020204030204" pitchFamily="34" charset="0"/>
              </a:rPr>
              <a:t>R</a:t>
            </a:r>
            <a:r>
              <a:rPr lang="en-US" sz="2400" i="1" dirty="0">
                <a:ea typeface="Calibri" panose="020F0502020204030204" pitchFamily="34" charset="0"/>
              </a:rPr>
              <a:t>(</a:t>
            </a:r>
            <a:r>
              <a:rPr lang="en-US" sz="2400" i="1" dirty="0" err="1">
                <a:ea typeface="Calibri" panose="020F0502020204030204" pitchFamily="34" charset="0"/>
              </a:rPr>
              <a:t>x</a:t>
            </a:r>
            <a:r>
              <a:rPr lang="en-US" sz="2400" i="1" baseline="-25000" dirty="0" err="1">
                <a:ea typeface="Calibri" panose="020F0502020204030204" pitchFamily="34" charset="0"/>
              </a:rPr>
              <a:t>n</a:t>
            </a:r>
            <a:r>
              <a:rPr lang="en-US" sz="2400" i="1" dirty="0">
                <a:ea typeface="Calibri" panose="020F0502020204030204" pitchFamily="34" charset="0"/>
              </a:rPr>
              <a:t>); f(</a:t>
            </a:r>
            <a:r>
              <a:rPr lang="en-US" sz="2400" i="1" dirty="0" err="1">
                <a:ea typeface="Calibri" panose="020F0502020204030204" pitchFamily="34" charset="0"/>
              </a:rPr>
              <a:t>x</a:t>
            </a:r>
            <a:r>
              <a:rPr lang="en-US" sz="2400" i="1" baseline="-25000" dirty="0" err="1">
                <a:ea typeface="Calibri" panose="020F0502020204030204" pitchFamily="34" charset="0"/>
              </a:rPr>
              <a:t>n</a:t>
            </a:r>
            <a:r>
              <a:rPr lang="en-US" sz="2400" i="1" dirty="0">
                <a:ea typeface="Calibri" panose="020F0502020204030204" pitchFamily="34" charset="0"/>
              </a:rPr>
              <a:t>) – </a:t>
            </a:r>
            <a:r>
              <a:rPr lang="uk-UA" sz="2400" dirty="0" smtClean="0">
                <a:ea typeface="Calibri" panose="020F0502020204030204" pitchFamily="34" charset="0"/>
              </a:rPr>
              <a:t>значення вхідної функції </a:t>
            </a:r>
            <a:r>
              <a:rPr lang="uk-UA" sz="2400" dirty="0">
                <a:ea typeface="Calibri" panose="020F0502020204030204" pitchFamily="34" charset="0"/>
              </a:rPr>
              <a:t>точці </a:t>
            </a:r>
            <a:r>
              <a:rPr lang="en-US" sz="2400" i="1" dirty="0" err="1" smtClean="0">
                <a:ea typeface="Calibri" panose="020F0502020204030204" pitchFamily="34" charset="0"/>
              </a:rPr>
              <a:t>x</a:t>
            </a:r>
            <a:r>
              <a:rPr lang="en-US" sz="2400" i="1" baseline="-25000" dirty="0" err="1" smtClean="0">
                <a:ea typeface="Calibri" panose="020F0502020204030204" pitchFamily="34" charset="0"/>
              </a:rPr>
              <a:t>n</a:t>
            </a:r>
            <a:r>
              <a:rPr lang="en-US" sz="2400" dirty="0" smtClean="0">
                <a:ea typeface="Calibri" panose="020F0502020204030204" pitchFamily="34" charset="0"/>
              </a:rPr>
              <a:t>;</a:t>
            </a:r>
            <a:r>
              <a:rPr lang="en-US" sz="2400" i="1" dirty="0" smtClean="0">
                <a:ea typeface="Calibri" panose="020F0502020204030204" pitchFamily="34" charset="0"/>
              </a:rPr>
              <a:t> </a:t>
            </a:r>
            <a:r>
              <a:rPr lang="en-US" sz="2400" i="1" dirty="0" err="1">
                <a:ea typeface="Calibri" panose="020F0502020204030204" pitchFamily="34" charset="0"/>
              </a:rPr>
              <a:t>f</a:t>
            </a:r>
            <a:r>
              <a:rPr lang="en-US" sz="2400" i="1" baseline="-25000" dirty="0" err="1">
                <a:ea typeface="Calibri" panose="020F0502020204030204" pitchFamily="34" charset="0"/>
              </a:rPr>
              <a:t>R</a:t>
            </a:r>
            <a:r>
              <a:rPr lang="en-US" sz="2400" i="1" dirty="0">
                <a:ea typeface="Calibri" panose="020F0502020204030204" pitchFamily="34" charset="0"/>
              </a:rPr>
              <a:t>(</a:t>
            </a:r>
            <a:r>
              <a:rPr lang="en-US" sz="2400" i="1" dirty="0" err="1">
                <a:ea typeface="Calibri" panose="020F0502020204030204" pitchFamily="34" charset="0"/>
              </a:rPr>
              <a:t>x</a:t>
            </a:r>
            <a:r>
              <a:rPr lang="en-US" sz="2400" i="1" baseline="-25000" dirty="0" err="1">
                <a:ea typeface="Calibri" panose="020F0502020204030204" pitchFamily="34" charset="0"/>
              </a:rPr>
              <a:t>n</a:t>
            </a:r>
            <a:r>
              <a:rPr lang="en-US" sz="2400" i="1" dirty="0">
                <a:ea typeface="Calibri" panose="020F0502020204030204" pitchFamily="34" charset="0"/>
              </a:rPr>
              <a:t>) – </a:t>
            </a:r>
            <a:r>
              <a:rPr lang="uk-UA" sz="2400" dirty="0">
                <a:ea typeface="Calibri" panose="020F0502020204030204" pitchFamily="34" charset="0"/>
              </a:rPr>
              <a:t>значення відновленої функції в точці </a:t>
            </a:r>
            <a:r>
              <a:rPr lang="en-US" sz="2400" i="1" dirty="0" err="1">
                <a:ea typeface="Calibri" panose="020F0502020204030204" pitchFamily="34" charset="0"/>
              </a:rPr>
              <a:t>x</a:t>
            </a:r>
            <a:r>
              <a:rPr lang="en-US" sz="2400" i="1" baseline="-25000" dirty="0" err="1">
                <a:ea typeface="Calibri" panose="020F0502020204030204" pitchFamily="34" charset="0"/>
              </a:rPr>
              <a:t>n</a:t>
            </a:r>
            <a:r>
              <a:rPr lang="en-US" sz="2400" i="1" baseline="-25000" dirty="0">
                <a:ea typeface="Calibri" panose="020F0502020204030204" pitchFamily="34" charset="0"/>
              </a:rPr>
              <a:t> </a:t>
            </a:r>
            <a:r>
              <a:rPr lang="uk-UA" sz="2400" dirty="0">
                <a:ea typeface="Calibri" panose="020F0502020204030204" pitchFamily="34" charset="0"/>
              </a:rPr>
              <a:t>; </a:t>
            </a:r>
            <a:r>
              <a:rPr lang="en-US" sz="2400" i="1" dirty="0">
                <a:ea typeface="Calibri" panose="020F0502020204030204" pitchFamily="34" charset="0"/>
              </a:rPr>
              <a:t>N</a:t>
            </a:r>
            <a:r>
              <a:rPr lang="uk-UA" sz="2400" i="1" dirty="0">
                <a:ea typeface="Calibri" panose="020F0502020204030204" pitchFamily="34" charset="0"/>
              </a:rPr>
              <a:t> = 1</a:t>
            </a:r>
            <a:r>
              <a:rPr lang="uk-UA" sz="2400" i="1" dirty="0" smtClean="0">
                <a:ea typeface="Calibri" panose="020F0502020204030204" pitchFamily="34" charset="0"/>
              </a:rPr>
              <a:t>…∞ </a:t>
            </a:r>
            <a:r>
              <a:rPr lang="uk-UA" sz="2400" dirty="0" smtClean="0">
                <a:ea typeface="Calibri" panose="020F0502020204030204" pitchFamily="34" charset="0"/>
              </a:rPr>
              <a:t>- кількість точок для усереднення.</a:t>
            </a:r>
            <a:r>
              <a:rPr lang="en-US" sz="2400" dirty="0" smtClean="0">
                <a:ea typeface="Calibri" panose="020F0502020204030204" pitchFamily="34" charset="0"/>
              </a:rPr>
              <a:t> </a:t>
            </a:r>
            <a:r>
              <a:rPr lang="uk-UA" sz="2000" i="1" dirty="0" smtClean="0"/>
              <a:t>∆</a:t>
            </a:r>
            <a:r>
              <a:rPr lang="en-US" sz="2000" i="1" dirty="0" smtClean="0"/>
              <a:t>x</a:t>
            </a:r>
            <a:r>
              <a:rPr lang="uk-UA" sz="2000" dirty="0" smtClean="0"/>
              <a:t> – крок інтегрування</a:t>
            </a:r>
            <a:r>
              <a:rPr lang="en-US" sz="2000" dirty="0" smtClean="0"/>
              <a:t>; RMS – </a:t>
            </a:r>
            <a:r>
              <a:rPr lang="uk-UA" sz="2000" dirty="0" smtClean="0"/>
              <a:t>середньоквадратичне відхилення.</a:t>
            </a:r>
            <a:endParaRPr lang="ru-RU" sz="2400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0" y="632246"/>
            <a:ext cx="4951096" cy="106519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851440" y="903505"/>
            <a:ext cx="636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/>
              <a:t>(4)</a:t>
            </a:r>
            <a:endParaRPr lang="ru-RU" sz="2400" b="1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5804060" y="5148748"/>
            <a:ext cx="6096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800" dirty="0" smtClean="0"/>
              <a:t>3) Якість </a:t>
            </a:r>
            <a:r>
              <a:rPr lang="uk-UA" sz="2800" dirty="0"/>
              <a:t>відтворення функції </a:t>
            </a:r>
            <a:r>
              <a:rPr lang="uk-UA" sz="2800" dirty="0" smtClean="0"/>
              <a:t>оцінюється </a:t>
            </a:r>
            <a:r>
              <a:rPr lang="uk-UA" sz="2800" dirty="0"/>
              <a:t>за </a:t>
            </a:r>
            <a:r>
              <a:rPr lang="uk-UA" sz="2800" dirty="0" smtClean="0"/>
              <a:t>співвідношенням (11)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0036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4"/>
          <p:cNvSpPr txBox="1">
            <a:spLocks/>
          </p:cNvSpPr>
          <p:nvPr/>
        </p:nvSpPr>
        <p:spPr>
          <a:xfrm>
            <a:off x="11491618" y="246277"/>
            <a:ext cx="508136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tx1"/>
                </a:solidFill>
              </a:rPr>
              <a:t>6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40513"/>
            <a:ext cx="117456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ЕХП - розклад </a:t>
            </a:r>
            <a:r>
              <a:rPr lang="uk-UA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фінітної м</a:t>
            </a:r>
            <a:r>
              <a:rPr lang="en-US" sz="2800" b="1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оделі</a:t>
            </a:r>
            <a:r>
              <a:rPr lang="uk-UA" sz="28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НШС сигналу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з трикутною </a:t>
            </a:r>
            <a:r>
              <a:rPr lang="uk-UA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огинаючою</a:t>
            </a:r>
            <a:r>
              <a:rPr lang="uk-UA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2800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242" y="682823"/>
            <a:ext cx="5804808" cy="6116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533401" y="1171516"/>
            <a:ext cx="108530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ea typeface="Calibri" panose="020F0502020204030204" pitchFamily="34" charset="0"/>
              </a:rPr>
              <a:t>Д</a:t>
            </a:r>
            <a:r>
              <a:rPr lang="uk-UA" sz="2000" dirty="0">
                <a:ea typeface="Calibri" panose="020F0502020204030204" pitchFamily="34" charset="0"/>
              </a:rPr>
              <a:t>е</a:t>
            </a:r>
            <a:r>
              <a:rPr lang="uk-UA" sz="2000" i="1" dirty="0">
                <a:ea typeface="Calibri" panose="020F0502020204030204" pitchFamily="34" charset="0"/>
              </a:rPr>
              <a:t> </a:t>
            </a:r>
            <a:r>
              <a:rPr lang="en-US" sz="2000" i="1" dirty="0">
                <a:ea typeface="Calibri" panose="020F0502020204030204" pitchFamily="34" charset="0"/>
              </a:rPr>
              <a:t>n = 5</a:t>
            </a:r>
            <a:r>
              <a:rPr lang="uk-UA" sz="2000" dirty="0">
                <a:solidFill>
                  <a:srgbClr val="000000"/>
                </a:solidFill>
                <a:ea typeface="Calibri" panose="020F0502020204030204" pitchFamily="34" charset="0"/>
              </a:rPr>
              <a:t>;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 A</a:t>
            </a:r>
            <a:r>
              <a:rPr lang="en-US" sz="2000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0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 = 1</a:t>
            </a: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</a:rPr>
              <a:t> – </a:t>
            </a:r>
            <a:r>
              <a:rPr lang="uk-UA" sz="2000" dirty="0">
                <a:solidFill>
                  <a:srgbClr val="000000"/>
                </a:solidFill>
                <a:ea typeface="Calibri" panose="020F0502020204030204" pitchFamily="34" charset="0"/>
              </a:rPr>
              <a:t>амплітуда; 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τ</a:t>
            </a:r>
            <a:r>
              <a:rPr lang="en-US" sz="2000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s 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= π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 – </a:t>
            </a:r>
            <a:r>
              <a:rPr lang="ru-RU" sz="2000" dirty="0" err="1">
                <a:solidFill>
                  <a:srgbClr val="000000"/>
                </a:solidFill>
                <a:ea typeface="Calibri" panose="020F0502020204030204" pitchFamily="34" charset="0"/>
              </a:rPr>
              <a:t>тривал</a:t>
            </a:r>
            <a:r>
              <a:rPr lang="uk-UA" sz="2000" dirty="0">
                <a:solidFill>
                  <a:srgbClr val="000000"/>
                </a:solidFill>
                <a:ea typeface="Calibri" panose="020F0502020204030204" pitchFamily="34" charset="0"/>
              </a:rPr>
              <a:t>і</a:t>
            </a:r>
            <a:r>
              <a:rPr lang="ru-RU" sz="2000" dirty="0" err="1">
                <a:solidFill>
                  <a:srgbClr val="000000"/>
                </a:solidFill>
                <a:ea typeface="Calibri" panose="020F0502020204030204" pitchFamily="34" charset="0"/>
              </a:rPr>
              <a:t>сть</a:t>
            </a:r>
            <a:r>
              <a:rPr lang="ru-RU" sz="2000" dirty="0">
                <a:solidFill>
                  <a:srgbClr val="000000"/>
                </a:solidFill>
                <a:ea typeface="Calibri" panose="020F0502020204030204" pitchFamily="34" charset="0"/>
              </a:rPr>
              <a:t>; 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Θ(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t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) = η 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(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t 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/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τ</a:t>
            </a:r>
            <a:r>
              <a:rPr lang="en-US" sz="2000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s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)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 – η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((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t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/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τ</a:t>
            </a:r>
            <a:r>
              <a:rPr lang="en-US" sz="2000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s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) - 1); 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 η 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(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t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) – </a:t>
            </a:r>
            <a:r>
              <a:rPr lang="uk-UA" sz="2000" dirty="0">
                <a:solidFill>
                  <a:srgbClr val="000000"/>
                </a:solidFill>
                <a:ea typeface="Calibri" panose="020F0502020204030204" pitchFamily="34" charset="0"/>
              </a:rPr>
              <a:t>функція </a:t>
            </a:r>
            <a:r>
              <a:rPr lang="uk-UA" sz="2000" dirty="0" err="1" smtClean="0">
                <a:solidFill>
                  <a:srgbClr val="000000"/>
                </a:solidFill>
                <a:ea typeface="Calibri" panose="020F0502020204030204" pitchFamily="34" charset="0"/>
              </a:rPr>
              <a:t>хевісайда</a:t>
            </a:r>
            <a:r>
              <a:rPr lang="uk-UA" sz="2000" dirty="0" smtClean="0">
                <a:solidFill>
                  <a:srgbClr val="000000"/>
                </a:solidFill>
                <a:ea typeface="Calibri" panose="020F0502020204030204" pitchFamily="34" charset="0"/>
              </a:rPr>
              <a:t>. </a:t>
            </a:r>
            <a:endParaRPr lang="ru-RU" sz="20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60" y="1571626"/>
            <a:ext cx="5342754" cy="2216603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60" y="4188339"/>
            <a:ext cx="5342754" cy="2231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672" y="1727949"/>
            <a:ext cx="4855027" cy="301553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Прямоугольник 15"/>
          <p:cNvSpPr/>
          <p:nvPr/>
        </p:nvSpPr>
        <p:spPr>
          <a:xfrm>
            <a:off x="1422717" y="3782690"/>
            <a:ext cx="2724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Графік ф-</a:t>
            </a:r>
            <a:r>
              <a:rPr lang="uk-UA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ції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(12)</a:t>
            </a:r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17428" y="717097"/>
            <a:ext cx="692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/>
              <a:t>(1</a:t>
            </a:r>
            <a:r>
              <a:rPr lang="en-US" sz="2400" b="1" dirty="0" smtClean="0"/>
              <a:t>2</a:t>
            </a:r>
            <a:r>
              <a:rPr lang="uk-UA" sz="2400" b="1" dirty="0" smtClean="0"/>
              <a:t>)</a:t>
            </a:r>
            <a:endParaRPr lang="ru-RU" sz="2400" b="1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533401" y="6419456"/>
            <a:ext cx="4680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 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Графік відновленої ф-</a:t>
            </a:r>
            <a:r>
              <a:rPr lang="uk-UA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ції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(12)</a:t>
            </a:r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155772" y="4899806"/>
            <a:ext cx="4702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 5. Командний рядок – перевірка умов.</a:t>
            </a:r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6115214" y="5320958"/>
            <a:ext cx="57284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800" dirty="0" smtClean="0"/>
              <a:t>Інтегрування відбувалось </a:t>
            </a:r>
            <a:r>
              <a:rPr lang="uk-UA" sz="2800" dirty="0"/>
              <a:t>по </a:t>
            </a:r>
            <a:r>
              <a:rPr lang="uk-UA" sz="2800" i="1" dirty="0"/>
              <a:t>50</a:t>
            </a:r>
            <a:r>
              <a:rPr lang="uk-UA" sz="2800" dirty="0"/>
              <a:t> точкам, тобто на проміжку </a:t>
            </a:r>
            <a:r>
              <a:rPr lang="en-US" sz="2800" i="1" dirty="0"/>
              <a:t>[0:π]</a:t>
            </a:r>
            <a:r>
              <a:rPr lang="uk-UA" sz="2800" i="1" dirty="0"/>
              <a:t> крок</a:t>
            </a:r>
            <a:r>
              <a:rPr lang="uk-UA" sz="2800" dirty="0"/>
              <a:t> </a:t>
            </a:r>
            <a:r>
              <a:rPr lang="uk-UA" sz="2800" i="1" dirty="0"/>
              <a:t>∆</a:t>
            </a:r>
            <a:r>
              <a:rPr lang="en-US" sz="2800" i="1" dirty="0"/>
              <a:t>x</a:t>
            </a:r>
            <a:r>
              <a:rPr lang="en-US" sz="2800" dirty="0"/>
              <a:t> </a:t>
            </a:r>
            <a:r>
              <a:rPr lang="uk-UA" sz="2800" dirty="0"/>
              <a:t>складає </a:t>
            </a:r>
            <a:r>
              <a:rPr lang="en-US" sz="2800" i="1" dirty="0"/>
              <a:t>0,062791853</a:t>
            </a:r>
            <a:r>
              <a:rPr lang="uk-UA" sz="2800" i="1" dirty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67384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4"/>
          <p:cNvSpPr txBox="1">
            <a:spLocks/>
          </p:cNvSpPr>
          <p:nvPr/>
        </p:nvSpPr>
        <p:spPr>
          <a:xfrm>
            <a:off x="11491618" y="246277"/>
            <a:ext cx="508136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 smtClean="0">
                <a:solidFill>
                  <a:schemeClr val="tx1"/>
                </a:solidFill>
              </a:rPr>
              <a:t>7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40513"/>
            <a:ext cx="117456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ЕХП - розклад </a:t>
            </a:r>
            <a:r>
              <a:rPr lang="uk-UA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фінітної м</a:t>
            </a:r>
            <a:r>
              <a:rPr lang="en-US" sz="2800" b="1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оделі</a:t>
            </a:r>
            <a:r>
              <a:rPr lang="uk-UA" sz="28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НШС сигналу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з трикутною </a:t>
            </a:r>
            <a:r>
              <a:rPr lang="uk-UA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огинаючою</a:t>
            </a:r>
            <a:r>
              <a:rPr lang="uk-UA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2800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242" y="682823"/>
            <a:ext cx="5804808" cy="6116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533401" y="1171516"/>
            <a:ext cx="108530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ea typeface="Calibri" panose="020F0502020204030204" pitchFamily="34" charset="0"/>
              </a:rPr>
              <a:t>Д</a:t>
            </a:r>
            <a:r>
              <a:rPr lang="uk-UA" sz="2000" dirty="0">
                <a:ea typeface="Calibri" panose="020F0502020204030204" pitchFamily="34" charset="0"/>
              </a:rPr>
              <a:t>е</a:t>
            </a:r>
            <a:r>
              <a:rPr lang="uk-UA" sz="2000" i="1" dirty="0">
                <a:ea typeface="Calibri" panose="020F0502020204030204" pitchFamily="34" charset="0"/>
              </a:rPr>
              <a:t> </a:t>
            </a:r>
            <a:r>
              <a:rPr lang="en-US" sz="2000" i="1" dirty="0">
                <a:ea typeface="Calibri" panose="020F0502020204030204" pitchFamily="34" charset="0"/>
              </a:rPr>
              <a:t>n = 5</a:t>
            </a:r>
            <a:r>
              <a:rPr lang="uk-UA" sz="2000" dirty="0">
                <a:solidFill>
                  <a:srgbClr val="000000"/>
                </a:solidFill>
                <a:ea typeface="Calibri" panose="020F0502020204030204" pitchFamily="34" charset="0"/>
              </a:rPr>
              <a:t>;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 A</a:t>
            </a:r>
            <a:r>
              <a:rPr lang="en-US" sz="2000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0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 = 1</a:t>
            </a: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</a:rPr>
              <a:t> – </a:t>
            </a:r>
            <a:r>
              <a:rPr lang="uk-UA" sz="2000" dirty="0">
                <a:solidFill>
                  <a:srgbClr val="000000"/>
                </a:solidFill>
                <a:ea typeface="Calibri" panose="020F0502020204030204" pitchFamily="34" charset="0"/>
              </a:rPr>
              <a:t>амплітуда; 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τ</a:t>
            </a:r>
            <a:r>
              <a:rPr lang="en-US" sz="2000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s 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= π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 – </a:t>
            </a:r>
            <a:r>
              <a:rPr lang="ru-RU" sz="2000" dirty="0" err="1">
                <a:solidFill>
                  <a:srgbClr val="000000"/>
                </a:solidFill>
                <a:ea typeface="Calibri" panose="020F0502020204030204" pitchFamily="34" charset="0"/>
              </a:rPr>
              <a:t>тривал</a:t>
            </a:r>
            <a:r>
              <a:rPr lang="uk-UA" sz="2000" dirty="0">
                <a:solidFill>
                  <a:srgbClr val="000000"/>
                </a:solidFill>
                <a:ea typeface="Calibri" panose="020F0502020204030204" pitchFamily="34" charset="0"/>
              </a:rPr>
              <a:t>і</a:t>
            </a:r>
            <a:r>
              <a:rPr lang="ru-RU" sz="2000" dirty="0" err="1">
                <a:solidFill>
                  <a:srgbClr val="000000"/>
                </a:solidFill>
                <a:ea typeface="Calibri" panose="020F0502020204030204" pitchFamily="34" charset="0"/>
              </a:rPr>
              <a:t>сть</a:t>
            </a:r>
            <a:r>
              <a:rPr lang="ru-RU" sz="2000" dirty="0">
                <a:solidFill>
                  <a:srgbClr val="000000"/>
                </a:solidFill>
                <a:ea typeface="Calibri" panose="020F0502020204030204" pitchFamily="34" charset="0"/>
              </a:rPr>
              <a:t>; 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Θ(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t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) = η 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(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t 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/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τ</a:t>
            </a:r>
            <a:r>
              <a:rPr lang="en-US" sz="2000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s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)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 – η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((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t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/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τ</a:t>
            </a:r>
            <a:r>
              <a:rPr lang="en-US" sz="2000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s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) - 1); 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 η 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(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t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) – </a:t>
            </a:r>
            <a:r>
              <a:rPr lang="uk-UA" sz="2000" dirty="0">
                <a:solidFill>
                  <a:srgbClr val="000000"/>
                </a:solidFill>
                <a:ea typeface="Calibri" panose="020F0502020204030204" pitchFamily="34" charset="0"/>
              </a:rPr>
              <a:t>функція </a:t>
            </a:r>
            <a:r>
              <a:rPr lang="uk-UA" sz="2000" dirty="0" err="1" smtClean="0">
                <a:solidFill>
                  <a:srgbClr val="000000"/>
                </a:solidFill>
                <a:ea typeface="Calibri" panose="020F0502020204030204" pitchFamily="34" charset="0"/>
              </a:rPr>
              <a:t>хевісайда</a:t>
            </a:r>
            <a:r>
              <a:rPr lang="uk-UA" sz="2000" dirty="0" smtClean="0">
                <a:solidFill>
                  <a:srgbClr val="000000"/>
                </a:solidFill>
                <a:ea typeface="Calibri" panose="020F0502020204030204" pitchFamily="34" charset="0"/>
              </a:rPr>
              <a:t>. </a:t>
            </a:r>
            <a:endParaRPr lang="ru-RU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8817428" y="717097"/>
            <a:ext cx="692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/>
              <a:t>(1</a:t>
            </a:r>
            <a:r>
              <a:rPr lang="en-US" sz="2400" b="1" dirty="0" smtClean="0"/>
              <a:t>2</a:t>
            </a:r>
            <a:r>
              <a:rPr lang="uk-UA" sz="2400" b="1" dirty="0" smtClean="0"/>
              <a:t>)</a:t>
            </a:r>
            <a:endParaRPr lang="ru-RU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6315" y="1948780"/>
            <a:ext cx="6232750" cy="4287669"/>
          </a:xfrm>
          <a:prstGeom prst="rect">
            <a:avLst/>
          </a:prstGeom>
          <a:ln>
            <a:solidFill>
              <a:srgbClr val="9DC6E0"/>
            </a:solidFill>
          </a:ln>
        </p:spPr>
      </p:pic>
      <p:sp>
        <p:nvSpPr>
          <p:cNvPr id="20" name="Прямоугольник 19"/>
          <p:cNvSpPr/>
          <p:nvPr/>
        </p:nvSpPr>
        <p:spPr>
          <a:xfrm>
            <a:off x="1811934" y="6244271"/>
            <a:ext cx="3199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ЕХП-спектр ф-</a:t>
            </a:r>
            <a:r>
              <a:rPr lang="uk-UA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ції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(12).</a:t>
            </a:r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05421" y="1948780"/>
            <a:ext cx="529433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800" dirty="0">
                <a:ea typeface="Calibri" panose="020F0502020204030204" pitchFamily="34" charset="0"/>
              </a:rPr>
              <a:t>З ЕХП-спектру можна побачити, що в даному сигналі більш значущими виявились непарні спектральні коефіцієнти. </a:t>
            </a:r>
            <a:r>
              <a:rPr lang="uk-UA" sz="2800" dirty="0" smtClean="0">
                <a:ea typeface="Calibri" panose="020F0502020204030204" pitchFamily="34" charset="0"/>
              </a:rPr>
              <a:t>Тобто</a:t>
            </a:r>
            <a:r>
              <a:rPr lang="en-US" sz="2800" dirty="0" smtClean="0">
                <a:ea typeface="Calibri" panose="020F0502020204030204" pitchFamily="34" charset="0"/>
              </a:rPr>
              <a:t> </a:t>
            </a:r>
            <a:r>
              <a:rPr lang="uk-UA" sz="2800" dirty="0" smtClean="0">
                <a:ea typeface="Calibri" panose="020F0502020204030204" pitchFamily="34" charset="0"/>
              </a:rPr>
              <a:t>в загальному </a:t>
            </a:r>
            <a:r>
              <a:rPr lang="uk-UA" sz="2800" dirty="0">
                <a:ea typeface="Calibri" panose="020F0502020204030204" pitchFamily="34" charset="0"/>
              </a:rPr>
              <a:t>функцію </a:t>
            </a:r>
            <a:r>
              <a:rPr lang="uk-UA" sz="2400" dirty="0" smtClean="0">
                <a:effectLst/>
                <a:ea typeface="Calibri" panose="020F0502020204030204" pitchFamily="34" charset="0"/>
              </a:rPr>
              <a:t>(12)</a:t>
            </a:r>
            <a:r>
              <a:rPr lang="uk-UA" sz="2800" dirty="0" smtClean="0">
                <a:ea typeface="Calibri" panose="020F0502020204030204" pitchFamily="34" charset="0"/>
              </a:rPr>
              <a:t> </a:t>
            </a:r>
            <a:r>
              <a:rPr lang="uk-UA" sz="2800" dirty="0">
                <a:ea typeface="Calibri" panose="020F0502020204030204" pitchFamily="34" charset="0"/>
              </a:rPr>
              <a:t>можна записати як різницю 3 та 4 непарних базових функцій, звичайно</a:t>
            </a:r>
            <a:r>
              <a:rPr lang="en-US" sz="2800" dirty="0">
                <a:ea typeface="Calibri" panose="020F0502020204030204" pitchFamily="34" charset="0"/>
              </a:rPr>
              <a:t>,</a:t>
            </a:r>
            <a:r>
              <a:rPr lang="uk-UA" sz="2800" dirty="0">
                <a:ea typeface="Calibri" panose="020F0502020204030204" pitchFamily="34" charset="0"/>
              </a:rPr>
              <a:t> помножених на відповідні коефіцієнти.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7414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024" y="382474"/>
            <a:ext cx="4028870" cy="96882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4"/>
          <p:cNvSpPr txBox="1">
            <a:spLocks/>
          </p:cNvSpPr>
          <p:nvPr/>
        </p:nvSpPr>
        <p:spPr>
          <a:xfrm>
            <a:off x="11491618" y="246277"/>
            <a:ext cx="508136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tx1"/>
                </a:solidFill>
              </a:rPr>
              <a:t>8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79300" y="88182"/>
            <a:ext cx="112667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dirty="0" smtClean="0">
                <a:ea typeface="Calibri" panose="020F0502020204030204" pitchFamily="34" charset="0"/>
              </a:rPr>
              <a:t>ЕХП - розклад </a:t>
            </a:r>
            <a:r>
              <a:rPr lang="uk-UA" sz="2800" b="1" dirty="0" smtClean="0"/>
              <a:t>фінітної </a:t>
            </a:r>
            <a:r>
              <a:rPr lang="uk-UA" sz="2800" b="1" dirty="0"/>
              <a:t>м</a:t>
            </a:r>
            <a:r>
              <a:rPr lang="en-US" sz="2800" b="1" dirty="0" err="1" smtClean="0"/>
              <a:t>оделі</a:t>
            </a:r>
            <a:r>
              <a:rPr lang="uk-UA" sz="2800" b="1" dirty="0" smtClean="0"/>
              <a:t> НШС сигналу</a:t>
            </a:r>
            <a:r>
              <a:rPr lang="en-US" sz="2800" b="1" dirty="0" smtClean="0"/>
              <a:t> </a:t>
            </a:r>
            <a:r>
              <a:rPr lang="uk-UA" sz="2800" b="1" dirty="0"/>
              <a:t>запропонованої </a:t>
            </a:r>
            <a:r>
              <a:rPr lang="en-US" sz="2800" b="1" dirty="0"/>
              <a:t>Е. </a:t>
            </a:r>
            <a:r>
              <a:rPr lang="en-US" sz="2800" b="1" dirty="0" err="1" smtClean="0"/>
              <a:t>Кенно</a:t>
            </a:r>
            <a:endParaRPr lang="ru-RU" sz="28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4172" y="1068353"/>
            <a:ext cx="119281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д</a:t>
            </a:r>
            <a:r>
              <a:rPr lang="uk-UA" sz="2000" dirty="0"/>
              <a:t>е </a:t>
            </a:r>
            <a:r>
              <a:rPr lang="uk-UA" sz="2000" i="1" dirty="0"/>
              <a:t>ω</a:t>
            </a:r>
            <a:r>
              <a:rPr lang="uk-UA" sz="2000" i="1" baseline="-25000" dirty="0"/>
              <a:t>0 </a:t>
            </a:r>
            <a:r>
              <a:rPr lang="uk-UA" sz="2000" i="1" dirty="0"/>
              <a:t> = 2π</a:t>
            </a:r>
            <a:r>
              <a:rPr lang="en-US" sz="2000" i="1" dirty="0"/>
              <a:t>f, f = </a:t>
            </a:r>
            <a:r>
              <a:rPr lang="ru-RU" sz="2000" dirty="0"/>
              <a:t>5 </a:t>
            </a:r>
            <a:r>
              <a:rPr lang="uk-UA" sz="2000" dirty="0" err="1"/>
              <a:t>Гц</a:t>
            </a:r>
            <a:r>
              <a:rPr lang="uk-UA" sz="2000" dirty="0"/>
              <a:t> – середня частота присутня в сигналі;</a:t>
            </a:r>
            <a:r>
              <a:rPr lang="en-US" sz="2000" i="1" dirty="0"/>
              <a:t> A</a:t>
            </a:r>
            <a:r>
              <a:rPr lang="en-US" sz="2000" i="1" baseline="-25000" dirty="0"/>
              <a:t>0</a:t>
            </a:r>
            <a:r>
              <a:rPr lang="en-US" sz="2000" i="1" dirty="0"/>
              <a:t> = 1</a:t>
            </a:r>
            <a:r>
              <a:rPr lang="en-US" sz="2000" dirty="0"/>
              <a:t> – </a:t>
            </a:r>
            <a:r>
              <a:rPr lang="uk-UA" sz="2000" dirty="0"/>
              <a:t>амплітуда; </a:t>
            </a:r>
            <a:r>
              <a:rPr lang="uk-UA" sz="2000" i="1" dirty="0"/>
              <a:t>τ</a:t>
            </a:r>
            <a:r>
              <a:rPr lang="en-US" sz="2000" i="1" baseline="-25000" dirty="0"/>
              <a:t>s </a:t>
            </a:r>
            <a:r>
              <a:rPr lang="en-US" sz="2000" i="1" dirty="0"/>
              <a:t>= π</a:t>
            </a:r>
            <a:r>
              <a:rPr lang="uk-UA" sz="2000" i="1" dirty="0"/>
              <a:t> – </a:t>
            </a:r>
            <a:r>
              <a:rPr lang="ru-RU" sz="2000" dirty="0" err="1"/>
              <a:t>тривал</a:t>
            </a:r>
            <a:r>
              <a:rPr lang="uk-UA" sz="2000" dirty="0"/>
              <a:t>і</a:t>
            </a:r>
            <a:r>
              <a:rPr lang="ru-RU" sz="2000" dirty="0" err="1"/>
              <a:t>сть</a:t>
            </a:r>
            <a:r>
              <a:rPr lang="ru-RU" sz="2000" dirty="0"/>
              <a:t>; </a:t>
            </a:r>
            <a:r>
              <a:rPr lang="uk-UA" sz="2000" i="1" dirty="0"/>
              <a:t>Θ(</a:t>
            </a:r>
            <a:r>
              <a:rPr lang="en-US" sz="2000" i="1" dirty="0"/>
              <a:t>t</a:t>
            </a:r>
            <a:r>
              <a:rPr lang="uk-UA" sz="2000" i="1" dirty="0"/>
              <a:t>) = η </a:t>
            </a:r>
            <a:r>
              <a:rPr lang="en-US" sz="2000" i="1" dirty="0"/>
              <a:t>(</a:t>
            </a:r>
            <a:r>
              <a:rPr lang="uk-UA" sz="2000" i="1" dirty="0"/>
              <a:t>t </a:t>
            </a:r>
            <a:r>
              <a:rPr lang="en-US" sz="2000" i="1" dirty="0"/>
              <a:t>/</a:t>
            </a:r>
            <a:r>
              <a:rPr lang="uk-UA" sz="2000" i="1" dirty="0"/>
              <a:t>τ</a:t>
            </a:r>
            <a:r>
              <a:rPr lang="en-US" sz="2000" i="1" baseline="-25000" dirty="0"/>
              <a:t>s</a:t>
            </a:r>
            <a:r>
              <a:rPr lang="en-US" sz="2000" i="1" dirty="0"/>
              <a:t>)</a:t>
            </a:r>
            <a:r>
              <a:rPr lang="uk-UA" sz="2000" i="1" dirty="0"/>
              <a:t> – η</a:t>
            </a:r>
            <a:r>
              <a:rPr lang="en-US" sz="2000" i="1" dirty="0"/>
              <a:t>((</a:t>
            </a:r>
            <a:r>
              <a:rPr lang="uk-UA" sz="2000" i="1" dirty="0"/>
              <a:t>t</a:t>
            </a:r>
            <a:r>
              <a:rPr lang="en-US" sz="2000" i="1" dirty="0"/>
              <a:t>/</a:t>
            </a:r>
            <a:r>
              <a:rPr lang="uk-UA" sz="2000" i="1" dirty="0"/>
              <a:t>τ</a:t>
            </a:r>
            <a:r>
              <a:rPr lang="en-US" sz="2000" i="1" baseline="-25000" dirty="0"/>
              <a:t>s</a:t>
            </a:r>
            <a:r>
              <a:rPr lang="en-US" sz="2000" i="1" dirty="0"/>
              <a:t>) - 1); </a:t>
            </a:r>
            <a:r>
              <a:rPr lang="uk-UA" sz="2000" i="1" dirty="0"/>
              <a:t> η </a:t>
            </a:r>
            <a:r>
              <a:rPr lang="en-US" sz="2000" i="1" dirty="0"/>
              <a:t>(</a:t>
            </a:r>
            <a:r>
              <a:rPr lang="uk-UA" sz="2000" i="1" dirty="0"/>
              <a:t>t</a:t>
            </a:r>
            <a:r>
              <a:rPr lang="en-US" sz="2000" i="1" dirty="0"/>
              <a:t>) – </a:t>
            </a:r>
            <a:r>
              <a:rPr lang="uk-UA" sz="2000" dirty="0"/>
              <a:t>функція </a:t>
            </a:r>
            <a:r>
              <a:rPr lang="uk-UA" sz="2000" dirty="0" err="1"/>
              <a:t>хевісайда</a:t>
            </a:r>
            <a:r>
              <a:rPr lang="uk-UA" sz="2000" dirty="0"/>
              <a:t> </a:t>
            </a:r>
            <a:endParaRPr lang="ru-RU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8817428" y="717097"/>
            <a:ext cx="692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/>
              <a:t>(1</a:t>
            </a:r>
            <a:r>
              <a:rPr lang="uk-UA" sz="2400" b="1" dirty="0"/>
              <a:t>3</a:t>
            </a:r>
            <a:r>
              <a:rPr lang="uk-UA" sz="2400" b="1" dirty="0" smtClean="0"/>
              <a:t>)</a:t>
            </a:r>
            <a:endParaRPr lang="ru-RU" sz="24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34" y="2001411"/>
            <a:ext cx="5572125" cy="1838325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1477145" y="3811442"/>
            <a:ext cx="2724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 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Графік ф-</a:t>
            </a:r>
            <a:r>
              <a:rPr lang="uk-UA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ції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(13)</a:t>
            </a:r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921" y="1742505"/>
            <a:ext cx="4550229" cy="3035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34" y="4291036"/>
            <a:ext cx="5546318" cy="199884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Прямоугольник 15"/>
          <p:cNvSpPr/>
          <p:nvPr/>
        </p:nvSpPr>
        <p:spPr>
          <a:xfrm>
            <a:off x="947058" y="6260142"/>
            <a:ext cx="4680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 8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Графік відновленої ф-</a:t>
            </a:r>
            <a:r>
              <a:rPr lang="uk-UA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ції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(13)</a:t>
            </a:r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484137" y="4885455"/>
            <a:ext cx="4589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 9. Командний рядок – перевірка умов.</a:t>
            </a:r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115214" y="5320958"/>
            <a:ext cx="57284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800" dirty="0" smtClean="0"/>
              <a:t>Інтегрування відбувалось </a:t>
            </a:r>
            <a:r>
              <a:rPr lang="uk-UA" sz="2800" dirty="0"/>
              <a:t>по </a:t>
            </a:r>
            <a:r>
              <a:rPr lang="uk-UA" sz="2800" i="1" dirty="0"/>
              <a:t>50</a:t>
            </a:r>
            <a:r>
              <a:rPr lang="uk-UA" sz="2800" dirty="0"/>
              <a:t> точкам, тобто на проміжку </a:t>
            </a:r>
            <a:r>
              <a:rPr lang="en-US" sz="2800" i="1" dirty="0"/>
              <a:t>[0:π]</a:t>
            </a:r>
            <a:r>
              <a:rPr lang="uk-UA" sz="2800" i="1" dirty="0"/>
              <a:t> крок</a:t>
            </a:r>
            <a:r>
              <a:rPr lang="uk-UA" sz="2800" dirty="0"/>
              <a:t> </a:t>
            </a:r>
            <a:r>
              <a:rPr lang="uk-UA" sz="2800" i="1" dirty="0"/>
              <a:t>∆</a:t>
            </a:r>
            <a:r>
              <a:rPr lang="en-US" sz="2800" i="1" dirty="0"/>
              <a:t>x</a:t>
            </a:r>
            <a:r>
              <a:rPr lang="en-US" sz="2800" dirty="0"/>
              <a:t> </a:t>
            </a:r>
            <a:r>
              <a:rPr lang="uk-UA" sz="2800" dirty="0"/>
              <a:t>складає </a:t>
            </a:r>
            <a:r>
              <a:rPr lang="en-US" sz="2800" i="1" dirty="0"/>
              <a:t>0,062791853</a:t>
            </a:r>
            <a:r>
              <a:rPr lang="uk-UA" sz="2800" i="1" dirty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25805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024" y="382474"/>
            <a:ext cx="4028870" cy="96882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4"/>
          <p:cNvSpPr txBox="1">
            <a:spLocks/>
          </p:cNvSpPr>
          <p:nvPr/>
        </p:nvSpPr>
        <p:spPr>
          <a:xfrm>
            <a:off x="11491618" y="246277"/>
            <a:ext cx="508136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chemeClr val="tx1"/>
                </a:solidFill>
              </a:rPr>
              <a:t>9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79300" y="88182"/>
            <a:ext cx="112667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dirty="0" smtClean="0">
                <a:ea typeface="Calibri" panose="020F0502020204030204" pitchFamily="34" charset="0"/>
              </a:rPr>
              <a:t>ЕХП - розклад </a:t>
            </a:r>
            <a:r>
              <a:rPr lang="uk-UA" sz="2800" b="1" dirty="0" smtClean="0"/>
              <a:t>фінітної </a:t>
            </a:r>
            <a:r>
              <a:rPr lang="uk-UA" sz="2800" b="1" dirty="0"/>
              <a:t>м</a:t>
            </a:r>
            <a:r>
              <a:rPr lang="en-US" sz="2800" b="1" dirty="0" err="1" smtClean="0"/>
              <a:t>оделі</a:t>
            </a:r>
            <a:r>
              <a:rPr lang="uk-UA" sz="2800" b="1" dirty="0" smtClean="0"/>
              <a:t> НШС сигналу</a:t>
            </a:r>
            <a:r>
              <a:rPr lang="en-US" sz="2800" b="1" dirty="0" smtClean="0"/>
              <a:t> </a:t>
            </a:r>
            <a:r>
              <a:rPr lang="uk-UA" sz="2800" b="1" dirty="0"/>
              <a:t>запропонованої </a:t>
            </a:r>
            <a:r>
              <a:rPr lang="en-US" sz="2800" b="1" dirty="0"/>
              <a:t>Е. </a:t>
            </a:r>
            <a:r>
              <a:rPr lang="en-US" sz="2800" b="1" dirty="0" err="1" smtClean="0"/>
              <a:t>Кенно</a:t>
            </a:r>
            <a:endParaRPr lang="ru-RU" sz="28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4172" y="1068353"/>
            <a:ext cx="119281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д</a:t>
            </a:r>
            <a:r>
              <a:rPr lang="uk-UA" sz="2000" dirty="0"/>
              <a:t>е </a:t>
            </a:r>
            <a:r>
              <a:rPr lang="uk-UA" sz="2000" i="1" dirty="0"/>
              <a:t>ω</a:t>
            </a:r>
            <a:r>
              <a:rPr lang="uk-UA" sz="2000" i="1" baseline="-25000" dirty="0"/>
              <a:t>0 </a:t>
            </a:r>
            <a:r>
              <a:rPr lang="uk-UA" sz="2000" i="1" dirty="0"/>
              <a:t> = 2π</a:t>
            </a:r>
            <a:r>
              <a:rPr lang="en-US" sz="2000" i="1" dirty="0"/>
              <a:t>f, f = </a:t>
            </a:r>
            <a:r>
              <a:rPr lang="ru-RU" sz="2000" dirty="0"/>
              <a:t>5 </a:t>
            </a:r>
            <a:r>
              <a:rPr lang="uk-UA" sz="2000" dirty="0" err="1"/>
              <a:t>Гц</a:t>
            </a:r>
            <a:r>
              <a:rPr lang="uk-UA" sz="2000" dirty="0"/>
              <a:t> – середня частота присутня в сигналі;</a:t>
            </a:r>
            <a:r>
              <a:rPr lang="en-US" sz="2000" i="1" dirty="0"/>
              <a:t> A</a:t>
            </a:r>
            <a:r>
              <a:rPr lang="en-US" sz="2000" i="1" baseline="-25000" dirty="0"/>
              <a:t>0</a:t>
            </a:r>
            <a:r>
              <a:rPr lang="en-US" sz="2000" i="1" dirty="0"/>
              <a:t> = 1</a:t>
            </a:r>
            <a:r>
              <a:rPr lang="en-US" sz="2000" dirty="0"/>
              <a:t> – </a:t>
            </a:r>
            <a:r>
              <a:rPr lang="uk-UA" sz="2000" dirty="0"/>
              <a:t>амплітуда; </a:t>
            </a:r>
            <a:r>
              <a:rPr lang="uk-UA" sz="2000" i="1" dirty="0"/>
              <a:t>τ</a:t>
            </a:r>
            <a:r>
              <a:rPr lang="en-US" sz="2000" i="1" baseline="-25000" dirty="0"/>
              <a:t>s </a:t>
            </a:r>
            <a:r>
              <a:rPr lang="en-US" sz="2000" i="1" dirty="0"/>
              <a:t>= π</a:t>
            </a:r>
            <a:r>
              <a:rPr lang="uk-UA" sz="2000" i="1" dirty="0"/>
              <a:t> – </a:t>
            </a:r>
            <a:r>
              <a:rPr lang="ru-RU" sz="2000" dirty="0" err="1"/>
              <a:t>тривал</a:t>
            </a:r>
            <a:r>
              <a:rPr lang="uk-UA" sz="2000" dirty="0"/>
              <a:t>і</a:t>
            </a:r>
            <a:r>
              <a:rPr lang="ru-RU" sz="2000" dirty="0" err="1"/>
              <a:t>сть</a:t>
            </a:r>
            <a:r>
              <a:rPr lang="ru-RU" sz="2000" dirty="0"/>
              <a:t>; </a:t>
            </a:r>
            <a:r>
              <a:rPr lang="uk-UA" sz="2000" i="1" dirty="0"/>
              <a:t>Θ(</a:t>
            </a:r>
            <a:r>
              <a:rPr lang="en-US" sz="2000" i="1" dirty="0"/>
              <a:t>t</a:t>
            </a:r>
            <a:r>
              <a:rPr lang="uk-UA" sz="2000" i="1" dirty="0"/>
              <a:t>) = η </a:t>
            </a:r>
            <a:r>
              <a:rPr lang="en-US" sz="2000" i="1" dirty="0"/>
              <a:t>(</a:t>
            </a:r>
            <a:r>
              <a:rPr lang="uk-UA" sz="2000" i="1" dirty="0"/>
              <a:t>t </a:t>
            </a:r>
            <a:r>
              <a:rPr lang="en-US" sz="2000" i="1" dirty="0"/>
              <a:t>/</a:t>
            </a:r>
            <a:r>
              <a:rPr lang="uk-UA" sz="2000" i="1" dirty="0"/>
              <a:t>τ</a:t>
            </a:r>
            <a:r>
              <a:rPr lang="en-US" sz="2000" i="1" baseline="-25000" dirty="0"/>
              <a:t>s</a:t>
            </a:r>
            <a:r>
              <a:rPr lang="en-US" sz="2000" i="1" dirty="0"/>
              <a:t>)</a:t>
            </a:r>
            <a:r>
              <a:rPr lang="uk-UA" sz="2000" i="1" dirty="0"/>
              <a:t> – η</a:t>
            </a:r>
            <a:r>
              <a:rPr lang="en-US" sz="2000" i="1" dirty="0"/>
              <a:t>((</a:t>
            </a:r>
            <a:r>
              <a:rPr lang="uk-UA" sz="2000" i="1" dirty="0"/>
              <a:t>t</a:t>
            </a:r>
            <a:r>
              <a:rPr lang="en-US" sz="2000" i="1" dirty="0"/>
              <a:t>/</a:t>
            </a:r>
            <a:r>
              <a:rPr lang="uk-UA" sz="2000" i="1" dirty="0"/>
              <a:t>τ</a:t>
            </a:r>
            <a:r>
              <a:rPr lang="en-US" sz="2000" i="1" baseline="-25000" dirty="0"/>
              <a:t>s</a:t>
            </a:r>
            <a:r>
              <a:rPr lang="en-US" sz="2000" i="1" dirty="0"/>
              <a:t>) - 1); </a:t>
            </a:r>
            <a:r>
              <a:rPr lang="uk-UA" sz="2000" i="1" dirty="0"/>
              <a:t> η </a:t>
            </a:r>
            <a:r>
              <a:rPr lang="en-US" sz="2000" i="1" dirty="0"/>
              <a:t>(</a:t>
            </a:r>
            <a:r>
              <a:rPr lang="uk-UA" sz="2000" i="1" dirty="0"/>
              <a:t>t</a:t>
            </a:r>
            <a:r>
              <a:rPr lang="en-US" sz="2000" i="1" dirty="0"/>
              <a:t>) – </a:t>
            </a:r>
            <a:r>
              <a:rPr lang="uk-UA" sz="2000" dirty="0"/>
              <a:t>функція </a:t>
            </a:r>
            <a:r>
              <a:rPr lang="uk-UA" sz="2000" dirty="0" err="1"/>
              <a:t>хевісайда</a:t>
            </a:r>
            <a:r>
              <a:rPr lang="uk-UA" sz="2000" dirty="0"/>
              <a:t> </a:t>
            </a:r>
            <a:endParaRPr lang="ru-RU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8817428" y="717097"/>
            <a:ext cx="692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/>
              <a:t>(1</a:t>
            </a:r>
            <a:r>
              <a:rPr lang="uk-UA" sz="2400" b="1" dirty="0"/>
              <a:t>3</a:t>
            </a:r>
            <a:r>
              <a:rPr lang="uk-UA" sz="2400" b="1" dirty="0" smtClean="0"/>
              <a:t>)</a:t>
            </a:r>
            <a:endParaRPr lang="ru-RU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11" y="2056040"/>
            <a:ext cx="6004832" cy="4116160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1811934" y="6244271"/>
            <a:ext cx="3314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 10.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ЕХП-спектр ф-</a:t>
            </a:r>
            <a:r>
              <a:rPr lang="uk-UA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ції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667455" y="2233190"/>
            <a:ext cx="5332299" cy="12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tabLst>
                <a:tab pos="3267710" algn="l"/>
              </a:tabLst>
            </a:pPr>
            <a:r>
              <a:rPr lang="uk-UA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lang="uk-UA" sz="24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ea typeface="Calibri" panose="020F0502020204030204" pitchFamily="34" charset="0"/>
                <a:cs typeface="Times New Roman" panose="02020603050405020304" pitchFamily="18" charset="0"/>
              </a:rPr>
              <a:t>даному ЕХП спектрі (</a:t>
            </a:r>
            <a:r>
              <a:rPr lang="uk-UA" sz="2400" i="1" dirty="0">
                <a:ea typeface="Calibri" panose="020F0502020204030204" pitchFamily="34" charset="0"/>
                <a:cs typeface="Times New Roman" panose="02020603050405020304" pitchFamily="18" charset="0"/>
              </a:rPr>
              <a:t>Рис </a:t>
            </a:r>
            <a:r>
              <a:rPr lang="en-US" sz="24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uk-UA" sz="24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uk-UA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ea typeface="Calibri" panose="020F0502020204030204" pitchFamily="34" charset="0"/>
                <a:cs typeface="Times New Roman" panose="02020603050405020304" pitchFamily="18" charset="0"/>
              </a:rPr>
              <a:t>переважає </a:t>
            </a:r>
            <a:r>
              <a:rPr lang="en-US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13 </a:t>
            </a:r>
            <a:r>
              <a:rPr lang="uk-UA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14</a:t>
            </a:r>
            <a:r>
              <a:rPr lang="en-US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та 15 </a:t>
            </a:r>
            <a:r>
              <a:rPr lang="uk-UA" sz="2400" dirty="0">
                <a:ea typeface="Calibri" panose="020F0502020204030204" pitchFamily="34" charset="0"/>
                <a:cs typeface="Times New Roman" panose="02020603050405020304" pitchFamily="18" charset="0"/>
              </a:rPr>
              <a:t>парна та непарна спектральні компоненти.</a:t>
            </a: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803173" y="3645861"/>
            <a:ext cx="4842841" cy="2050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tabLst>
                <a:tab pos="3267710" algn="l"/>
              </a:tabLst>
            </a:pPr>
            <a:r>
              <a:rPr lang="uk-UA" sz="2400" dirty="0">
                <a:ea typeface="Calibri" panose="020F0502020204030204" pitchFamily="34" charset="0"/>
                <a:cs typeface="Times New Roman" panose="02020603050405020304" pitchFamily="18" charset="0"/>
              </a:rPr>
              <a:t>Тут можна зробити висновок що ЕХП-розклад добре себе проявляє для амплітудно-модульованих НШС сигналів навіть за низькою точністю інтегрування.</a:t>
            </a: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65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3009</TotalTime>
  <Words>1461</Words>
  <Application>Microsoft Office PowerPoint</Application>
  <PresentationFormat>Широкоэкранный</PresentationFormat>
  <Paragraphs>117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Ruslan Kovtun</dc:creator>
  <cp:lastModifiedBy>Ruslan Kovtun</cp:lastModifiedBy>
  <cp:revision>70</cp:revision>
  <dcterms:created xsi:type="dcterms:W3CDTF">2020-06-01T17:46:29Z</dcterms:created>
  <dcterms:modified xsi:type="dcterms:W3CDTF">2020-06-03T20:58:13Z</dcterms:modified>
</cp:coreProperties>
</file>