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5B67BF9-4A36-4E1C-B0F6-2E408290BF54}">
          <p14:sldIdLst>
            <p14:sldId id="256"/>
            <p14:sldId id="257"/>
            <p14:sldId id="259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61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7901-9DBA-4937-8882-44E381F80C4E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123FF-C3F2-40DB-A750-E840A420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1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AF0F-B2A4-4F9A-8ED7-FAD6CF3A3A38}" type="datetime1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7D76-0C5F-47F2-BF25-77002D8A1B53}" type="datetime1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D7E-5011-48F7-938F-3270059B11C8}" type="datetime1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26E-ACC1-49F3-AB56-E66A4CCFD53C}" type="datetime1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4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DFE-299A-4141-8B64-F19635393B56}" type="datetime1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6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2C66-A512-4375-8C8C-9D933F89C9FE}" type="datetime1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1BA-EB8B-4C47-ABEC-41884653E26E}" type="datetime1">
              <a:rPr lang="ru-RU" smtClean="0"/>
              <a:t>04.06.2020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3AE6-E14B-41DC-B372-37ABE6EBD68B}" type="datetime1">
              <a:rPr lang="ru-RU" smtClean="0"/>
              <a:t>04.06.2020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1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EDBA-9D0D-4841-BDD2-5F6BC988FCAD}" type="datetime1">
              <a:rPr lang="ru-RU" smtClean="0"/>
              <a:t>04.06.2020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DF7-7661-45F3-AE44-14D1AD4BACC1}" type="datetime1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1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EDF-41DC-493A-89C1-5C063091E078}" type="datetime1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5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D449-7F1B-4BD5-9B8B-695929D624CF}" type="datetime1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13977" y="4331847"/>
            <a:ext cx="4530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cs typeface="Times New Roman" panose="02020603050405020304" pitchFamily="18" charset="0"/>
              </a:rPr>
              <a:t>Наукова робота</a:t>
            </a:r>
          </a:p>
          <a:p>
            <a:r>
              <a:rPr lang="uk-UA" sz="2400" dirty="0">
                <a:cs typeface="Times New Roman" panose="02020603050405020304" pitchFamily="18" charset="0"/>
              </a:rPr>
              <a:t>студента 1 курсу ОР «Магістр»</a:t>
            </a:r>
          </a:p>
          <a:p>
            <a:r>
              <a:rPr lang="uk-UA" sz="2400" dirty="0">
                <a:cs typeface="Times New Roman" panose="02020603050405020304" pitchFamily="18" charset="0"/>
              </a:rPr>
              <a:t>Ковтуна Руслана Івановича</a:t>
            </a:r>
          </a:p>
          <a:p>
            <a:r>
              <a:rPr lang="uk-UA" sz="2400" dirty="0">
                <a:cs typeface="Times New Roman" panose="02020603050405020304" pitchFamily="18" charset="0"/>
              </a:rPr>
              <a:t>Науковий керівник:</a:t>
            </a:r>
          </a:p>
          <a:p>
            <a:r>
              <a:rPr lang="ru-RU" sz="2400" dirty="0">
                <a:cs typeface="Times New Roman" panose="02020603050405020304" pitchFamily="18" charset="0"/>
              </a:rPr>
              <a:t>Проф. </a:t>
            </a:r>
            <a:r>
              <a:rPr lang="ru-RU" sz="2400" dirty="0" err="1">
                <a:cs typeface="Times New Roman" panose="02020603050405020304" pitchFamily="18" charset="0"/>
              </a:rPr>
              <a:t>Овечко</a:t>
            </a:r>
            <a:r>
              <a:rPr lang="ru-RU" sz="2400" dirty="0">
                <a:cs typeface="Times New Roman" panose="02020603050405020304" pitchFamily="18" charset="0"/>
              </a:rPr>
              <a:t> В.С</a:t>
            </a:r>
            <a:r>
              <a:rPr lang="uk-UA" sz="24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19400" y="224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dirty="0"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</a:p>
          <a:p>
            <a:pPr algn="ctr"/>
            <a:r>
              <a:rPr lang="uk-UA" dirty="0">
                <a:cs typeface="Times New Roman" panose="02020603050405020304" pitchFamily="18" charset="0"/>
              </a:rPr>
              <a:t>Факультет радіофізики електроніки та комп’ютерних систем </a:t>
            </a:r>
          </a:p>
          <a:p>
            <a:pPr algn="ctr"/>
            <a:r>
              <a:rPr lang="uk-UA" dirty="0">
                <a:cs typeface="Times New Roman" panose="02020603050405020304" pitchFamily="18" charset="0"/>
              </a:rPr>
              <a:t>Кафедра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електрофізики</a:t>
            </a:r>
            <a:endParaRPr lang="uk-UA" dirty="0"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9543" y="1764913"/>
            <a:ext cx="94052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cs typeface="Times New Roman" panose="02020603050405020304" pitchFamily="18" charset="0"/>
              </a:rPr>
              <a:t>ЕХП - </a:t>
            </a:r>
            <a:r>
              <a:rPr lang="ru-RU" sz="4400" b="1" dirty="0" err="1">
                <a:cs typeface="Times New Roman" panose="02020603050405020304" pitchFamily="18" charset="0"/>
              </a:rPr>
              <a:t>спектроаналізатор</a:t>
            </a:r>
            <a:r>
              <a:rPr lang="ru-RU" sz="4400" b="1" dirty="0"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cs typeface="Times New Roman" panose="02020603050405020304" pitchFamily="18" charset="0"/>
              </a:rPr>
              <a:t>надширокосмугових</a:t>
            </a:r>
            <a:r>
              <a:rPr lang="ru-RU" sz="4400" b="1" dirty="0"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cs typeface="Times New Roman" panose="02020603050405020304" pitchFamily="18" charset="0"/>
              </a:rPr>
              <a:t>радіоімпульсів</a:t>
            </a:r>
            <a:r>
              <a:rPr lang="uk-UA" sz="2800" b="1" dirty="0">
                <a:cs typeface="Times New Roman" panose="02020603050405020304" pitchFamily="18" charset="0"/>
              </a:rPr>
              <a:t>	</a:t>
            </a:r>
            <a:endParaRPr lang="ru-RU" sz="4400" b="1" dirty="0"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 txBox="1">
            <a:spLocks/>
          </p:cNvSpPr>
          <p:nvPr/>
        </p:nvSpPr>
        <p:spPr>
          <a:xfrm>
            <a:off x="10701880" y="22413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11480733" y="224134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0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82" y="469412"/>
            <a:ext cx="4107317" cy="72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10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ea typeface="Calibri" panose="020F0502020204030204" pitchFamily="34" charset="0"/>
              </a:rPr>
              <a:t>ЕХП – розклад </a:t>
            </a:r>
            <a:r>
              <a:rPr lang="uk-UA" sz="2800" b="1" dirty="0" err="1"/>
              <a:t>квазіфінітної</a:t>
            </a:r>
            <a:r>
              <a:rPr lang="uk-UA" sz="2800" b="1" dirty="0"/>
              <a:t>, реальної м</a:t>
            </a:r>
            <a:r>
              <a:rPr lang="en-US" sz="2800" b="1" dirty="0" err="1"/>
              <a:t>оделі</a:t>
            </a:r>
            <a:r>
              <a:rPr lang="en-US" sz="2800" b="1" dirty="0"/>
              <a:t> </a:t>
            </a:r>
            <a:r>
              <a:rPr lang="uk-UA" sz="2800" b="1" dirty="0" smtClean="0"/>
              <a:t>згасаючого </a:t>
            </a:r>
            <a:r>
              <a:rPr lang="uk-UA" sz="2800" b="1" dirty="0"/>
              <a:t>синуса. 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en-US" sz="2000" i="1" dirty="0"/>
              <a:t>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 </a:t>
            </a:r>
            <a:r>
              <a:rPr lang="en-US" sz="2000" i="1" dirty="0"/>
              <a:t>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ru-RU" sz="2000" i="1" dirty="0"/>
              <a:t>а = 1</a:t>
            </a:r>
            <a:r>
              <a:rPr lang="ru-RU" sz="2000" dirty="0"/>
              <a:t> –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затухання</a:t>
            </a:r>
            <a:r>
              <a:rPr lang="ru-RU" sz="2000" dirty="0"/>
              <a:t>; </a:t>
            </a:r>
            <a:r>
              <a:rPr lang="uk-UA" sz="2000" i="1" dirty="0"/>
              <a:t>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(14)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77145" y="3811442"/>
            <a:ext cx="272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11. Графік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47058" y="6260142"/>
            <a:ext cx="46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12. Графік відновленої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522921" y="4868469"/>
            <a:ext cx="470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13. Командний рядок – перевірка умов.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4" y="1787994"/>
            <a:ext cx="5546318" cy="1969106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0" y="4235116"/>
            <a:ext cx="5530352" cy="200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2" y="1787994"/>
            <a:ext cx="4245428" cy="29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Прямоугольник 21"/>
          <p:cNvSpPr/>
          <p:nvPr/>
        </p:nvSpPr>
        <p:spPr>
          <a:xfrm>
            <a:off x="6153304" y="5372067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Інтегрування відбувалось по </a:t>
            </a:r>
            <a:r>
              <a:rPr lang="uk-UA" sz="2800" i="1" dirty="0"/>
              <a:t>100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ru-RU" sz="2800" i="1" dirty="0"/>
              <a:t>0.0313959265</a:t>
            </a:r>
            <a:r>
              <a:rPr lang="uk-UA" sz="2800" i="1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6932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82" y="469412"/>
            <a:ext cx="4107317" cy="72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11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ea typeface="Calibri" panose="020F0502020204030204" pitchFamily="34" charset="0"/>
              </a:rPr>
              <a:t>ЕХП – розклад </a:t>
            </a:r>
            <a:r>
              <a:rPr lang="uk-UA" sz="2800" b="1" dirty="0" err="1"/>
              <a:t>квазіфінітної</a:t>
            </a:r>
            <a:r>
              <a:rPr lang="uk-UA" sz="2800" b="1" dirty="0"/>
              <a:t>, реальної м</a:t>
            </a:r>
            <a:r>
              <a:rPr lang="en-US" sz="2800" b="1" dirty="0" err="1"/>
              <a:t>оделі</a:t>
            </a:r>
            <a:r>
              <a:rPr lang="en-US" sz="2800" b="1" dirty="0"/>
              <a:t> </a:t>
            </a:r>
            <a:r>
              <a:rPr lang="uk-UA" sz="2800" b="1" dirty="0"/>
              <a:t>згасаючого синуса. 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en-US" sz="2000" i="1" dirty="0"/>
              <a:t>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 </a:t>
            </a:r>
            <a:r>
              <a:rPr lang="en-US" sz="2000" i="1" dirty="0"/>
              <a:t>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ru-RU" sz="2000" i="1" dirty="0"/>
              <a:t>а = 1</a:t>
            </a:r>
            <a:r>
              <a:rPr lang="ru-RU" sz="2000" dirty="0"/>
              <a:t> –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затухання</a:t>
            </a:r>
            <a:r>
              <a:rPr lang="ru-RU" sz="2000" dirty="0"/>
              <a:t>; </a:t>
            </a:r>
            <a:r>
              <a:rPr lang="uk-UA" sz="2000" i="1" dirty="0"/>
              <a:t>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(14)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50563" y="5975347"/>
            <a:ext cx="4356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ЕХП-спектр ф-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11" y="1868045"/>
            <a:ext cx="8338457" cy="40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8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330662"/>
            <a:ext cx="3222172" cy="9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12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3493" y="73926"/>
            <a:ext cx="11112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Розклад</a:t>
            </a:r>
            <a:r>
              <a:rPr lang="uk-UA" sz="2400" b="1" dirty="0"/>
              <a:t> аналітичної моделі ФНШС сигналу, яка </a:t>
            </a:r>
            <a:r>
              <a:rPr lang="uk-UA" sz="2400" b="1" dirty="0" err="1"/>
              <a:t>грунтується</a:t>
            </a:r>
            <a:r>
              <a:rPr lang="uk-UA" sz="2400" b="1" dirty="0"/>
              <a:t> на функції </a:t>
            </a:r>
            <a:r>
              <a:rPr lang="uk-UA" sz="2400" b="1" dirty="0" err="1"/>
              <a:t>Рімана</a:t>
            </a:r>
            <a:r>
              <a:rPr lang="uk-UA" sz="2400" b="1" dirty="0"/>
              <a:t> 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де</a:t>
            </a:r>
            <a:r>
              <a:rPr lang="uk-UA" sz="2400" i="1" dirty="0"/>
              <a:t> </a:t>
            </a:r>
            <a:r>
              <a:rPr lang="en-US" sz="2400" i="1" dirty="0"/>
              <a:t>n = </a:t>
            </a:r>
            <a:r>
              <a:rPr lang="uk-UA" sz="2400" i="1" dirty="0"/>
              <a:t>1…</a:t>
            </a:r>
            <a:r>
              <a:rPr lang="en-US" sz="2400" i="1" dirty="0"/>
              <a:t>5</a:t>
            </a:r>
            <a:r>
              <a:rPr lang="en-US" sz="2400" dirty="0"/>
              <a:t>; </a:t>
            </a:r>
            <a:r>
              <a:rPr lang="uk-UA" sz="2400" i="1" dirty="0"/>
              <a:t>Θ(</a:t>
            </a:r>
            <a:r>
              <a:rPr lang="en-US" sz="2400" i="1" dirty="0"/>
              <a:t>t</a:t>
            </a:r>
            <a:r>
              <a:rPr lang="uk-UA" sz="2400" i="1" dirty="0"/>
              <a:t>) = η </a:t>
            </a:r>
            <a:r>
              <a:rPr lang="en-US" sz="2400" i="1" dirty="0"/>
              <a:t>(</a:t>
            </a:r>
            <a:r>
              <a:rPr lang="uk-UA" sz="2400" i="1" dirty="0"/>
              <a:t>t 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</a:t>
            </a:r>
            <a:r>
              <a:rPr lang="uk-UA" sz="2400" i="1" dirty="0"/>
              <a:t> – η</a:t>
            </a:r>
            <a:r>
              <a:rPr lang="en-US" sz="2400" i="1" dirty="0"/>
              <a:t>((</a:t>
            </a:r>
            <a:r>
              <a:rPr lang="uk-UA" sz="2400" i="1" dirty="0"/>
              <a:t>t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 - 1); </a:t>
            </a:r>
            <a:r>
              <a:rPr lang="uk-UA" sz="2400" i="1" dirty="0"/>
              <a:t> η </a:t>
            </a:r>
            <a:r>
              <a:rPr lang="en-US" sz="2400" i="1" dirty="0"/>
              <a:t>(</a:t>
            </a:r>
            <a:r>
              <a:rPr lang="uk-UA" sz="2400" i="1" dirty="0"/>
              <a:t>t</a:t>
            </a:r>
            <a:r>
              <a:rPr lang="en-US" sz="2400" i="1" dirty="0"/>
              <a:t>) – </a:t>
            </a:r>
            <a:r>
              <a:rPr lang="uk-UA" sz="2400" dirty="0"/>
              <a:t>функція </a:t>
            </a:r>
            <a:r>
              <a:rPr lang="uk-UA" sz="2400" dirty="0" err="1"/>
              <a:t>хевісайда</a:t>
            </a:r>
            <a:r>
              <a:rPr lang="en-US" sz="2400" dirty="0"/>
              <a:t>, 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 –</a:t>
            </a:r>
            <a:r>
              <a:rPr lang="uk-UA" sz="2400" dirty="0"/>
              <a:t>тривалість.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5135" y="562802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(15)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12101" y="3632222"/>
            <a:ext cx="4150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15. Графік ф-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28449" y="6267837"/>
            <a:ext cx="5206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16. Графік відновленої ф-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522921" y="4868469"/>
            <a:ext cx="470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17. Командний рядок – перевірка умов.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153304" y="5372067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Інтегрування відбувалось по </a:t>
            </a:r>
            <a:r>
              <a:rPr lang="uk-UA" sz="2800" i="1" dirty="0"/>
              <a:t>200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ru-RU" sz="2800" i="1" dirty="0"/>
              <a:t>0.0156979633</a:t>
            </a:r>
            <a:r>
              <a:rPr lang="uk-UA" sz="2800" i="1" dirty="0"/>
              <a:t>.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3" y="1612968"/>
            <a:ext cx="5556159" cy="2016120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1" y="1747859"/>
            <a:ext cx="4419600" cy="290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Рисунок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93" y="4229370"/>
            <a:ext cx="5556159" cy="196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07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330662"/>
            <a:ext cx="3222172" cy="9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3493" y="73926"/>
            <a:ext cx="11112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Розклад</a:t>
            </a:r>
            <a:r>
              <a:rPr lang="uk-UA" sz="2400" b="1" dirty="0"/>
              <a:t> аналітичної моделі ФНШС сигналу, яка </a:t>
            </a:r>
            <a:r>
              <a:rPr lang="uk-UA" sz="2400" b="1" dirty="0" err="1"/>
              <a:t>грунтується</a:t>
            </a:r>
            <a:r>
              <a:rPr lang="uk-UA" sz="2400" b="1" dirty="0"/>
              <a:t> на функції </a:t>
            </a:r>
            <a:r>
              <a:rPr lang="uk-UA" sz="2400" b="1" dirty="0" err="1"/>
              <a:t>Рімана</a:t>
            </a:r>
            <a:r>
              <a:rPr lang="uk-UA" sz="2400" b="1" dirty="0"/>
              <a:t> 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де</a:t>
            </a:r>
            <a:r>
              <a:rPr lang="uk-UA" sz="2400" i="1" dirty="0"/>
              <a:t> </a:t>
            </a:r>
            <a:r>
              <a:rPr lang="en-US" sz="2400" i="1" dirty="0"/>
              <a:t>n = </a:t>
            </a:r>
            <a:r>
              <a:rPr lang="uk-UA" sz="2400" i="1" dirty="0"/>
              <a:t>1…</a:t>
            </a:r>
            <a:r>
              <a:rPr lang="en-US" sz="2400" i="1" dirty="0"/>
              <a:t>5</a:t>
            </a:r>
            <a:r>
              <a:rPr lang="en-US" sz="2400" dirty="0"/>
              <a:t>; </a:t>
            </a:r>
            <a:r>
              <a:rPr lang="uk-UA" sz="2400" i="1" dirty="0"/>
              <a:t>Θ(</a:t>
            </a:r>
            <a:r>
              <a:rPr lang="en-US" sz="2400" i="1" dirty="0"/>
              <a:t>t</a:t>
            </a:r>
            <a:r>
              <a:rPr lang="uk-UA" sz="2400" i="1" dirty="0"/>
              <a:t>) = η </a:t>
            </a:r>
            <a:r>
              <a:rPr lang="en-US" sz="2400" i="1" dirty="0"/>
              <a:t>(</a:t>
            </a:r>
            <a:r>
              <a:rPr lang="uk-UA" sz="2400" i="1" dirty="0"/>
              <a:t>t 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</a:t>
            </a:r>
            <a:r>
              <a:rPr lang="uk-UA" sz="2400" i="1" dirty="0"/>
              <a:t> – η</a:t>
            </a:r>
            <a:r>
              <a:rPr lang="en-US" sz="2400" i="1" dirty="0"/>
              <a:t>((</a:t>
            </a:r>
            <a:r>
              <a:rPr lang="uk-UA" sz="2400" i="1" dirty="0"/>
              <a:t>t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 - 1); </a:t>
            </a:r>
            <a:r>
              <a:rPr lang="uk-UA" sz="2400" i="1" dirty="0"/>
              <a:t> η </a:t>
            </a:r>
            <a:r>
              <a:rPr lang="en-US" sz="2400" i="1" dirty="0"/>
              <a:t>(</a:t>
            </a:r>
            <a:r>
              <a:rPr lang="uk-UA" sz="2400" i="1" dirty="0"/>
              <a:t>t</a:t>
            </a:r>
            <a:r>
              <a:rPr lang="en-US" sz="2400" i="1" dirty="0"/>
              <a:t>) – </a:t>
            </a:r>
            <a:r>
              <a:rPr lang="uk-UA" sz="2400" dirty="0"/>
              <a:t>функція </a:t>
            </a:r>
            <a:r>
              <a:rPr lang="uk-UA" sz="2400" dirty="0" err="1"/>
              <a:t>хевісайда</a:t>
            </a:r>
            <a:r>
              <a:rPr lang="en-US" sz="2400" dirty="0"/>
              <a:t>, 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 –</a:t>
            </a:r>
            <a:r>
              <a:rPr lang="uk-UA" sz="2400" dirty="0"/>
              <a:t>тривалість.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5135" y="562802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(15)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69462" y="5986528"/>
            <a:ext cx="468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ЕХП-спектр ф-</a:t>
            </a:r>
            <a:r>
              <a:rPr lang="uk-UA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20" y="1753743"/>
            <a:ext cx="9480694" cy="41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0" y="760133"/>
            <a:ext cx="11191149" cy="211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0" y="98017"/>
            <a:ext cx="118061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Знаходження спектральних коефіцієнтів для дискретного НШС сигналу та </a:t>
            </a:r>
          </a:p>
          <a:p>
            <a:r>
              <a:rPr lang="uk-UA" sz="2800" b="1" dirty="0"/>
              <a:t>Блок - схема ЕХП - </a:t>
            </a:r>
            <a:r>
              <a:rPr lang="uk-UA" sz="2800" b="1" dirty="0" err="1"/>
              <a:t>спектроаналізатора</a:t>
            </a:r>
            <a:endParaRPr lang="ru-RU" sz="2800" b="1" dirty="0"/>
          </a:p>
        </p:txBody>
      </p:sp>
      <p:sp>
        <p:nvSpPr>
          <p:cNvPr id="3" name="Номер слайда 4"/>
          <p:cNvSpPr txBox="1">
            <a:spLocks/>
          </p:cNvSpPr>
          <p:nvPr/>
        </p:nvSpPr>
        <p:spPr>
          <a:xfrm>
            <a:off x="11683864" y="209945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14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482" y="2509393"/>
            <a:ext cx="5898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Блок – схема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спектроаналізатора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982049" y="44653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400" dirty="0">
                <a:ea typeface="Calibri" panose="020F0502020204030204" pitchFamily="34" charset="0"/>
              </a:rPr>
              <a:t>де </a:t>
            </a:r>
            <a:r>
              <a:rPr lang="en-US" sz="2400" i="1" dirty="0">
                <a:ea typeface="Calibri" panose="020F0502020204030204" pitchFamily="34" charset="0"/>
              </a:rPr>
              <a:t>x </a:t>
            </a:r>
            <a:r>
              <a:rPr lang="en-US" sz="2400" dirty="0">
                <a:ea typeface="Calibri" panose="020F0502020204030204" pitchFamily="34" charset="0"/>
              </a:rPr>
              <a:t>-</a:t>
            </a:r>
            <a:r>
              <a:rPr lang="uk-UA" sz="2400" dirty="0">
                <a:ea typeface="Calibri" panose="020F0502020204030204" pitchFamily="34" charset="0"/>
              </a:rPr>
              <a:t> початок імпульсу, 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i="1" dirty="0">
                <a:ea typeface="Calibri" panose="020F0502020204030204" pitchFamily="34" charset="0"/>
              </a:rPr>
              <a:t>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en-US" sz="2400" i="1" dirty="0">
                <a:ea typeface="Calibri" panose="020F0502020204030204" pitchFamily="34" charset="0"/>
              </a:rPr>
              <a:t>-x)</a:t>
            </a:r>
            <a:r>
              <a:rPr lang="uk-UA" sz="2400" i="1" dirty="0">
                <a:ea typeface="Calibri" panose="020F0502020204030204" pitchFamily="34" charset="0"/>
              </a:rPr>
              <a:t> – </a:t>
            </a:r>
            <a:r>
              <a:rPr lang="uk-UA" sz="2400" dirty="0">
                <a:ea typeface="Calibri" panose="020F0502020204030204" pitchFamily="34" charset="0"/>
              </a:rPr>
              <a:t>значення дискретної функції, отриманої осцилографом в точці 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en-US" sz="2400" i="1" dirty="0">
                <a:ea typeface="Calibri" panose="020F0502020204030204" pitchFamily="34" charset="0"/>
              </a:rPr>
              <a:t>- x</a:t>
            </a:r>
            <a:r>
              <a:rPr lang="uk-UA" sz="2400" i="1" dirty="0">
                <a:ea typeface="Calibri" panose="020F0502020204030204" pitchFamily="34" charset="0"/>
              </a:rPr>
              <a:t>, </a:t>
            </a:r>
            <a:r>
              <a:rPr lang="en-US" sz="2400" i="1" dirty="0"/>
              <a:t>l = </a:t>
            </a:r>
            <a:r>
              <a:rPr lang="uk-UA" sz="2400" i="1" dirty="0"/>
              <a:t>∆</a:t>
            </a:r>
            <a:r>
              <a:rPr lang="en-US" sz="2400" i="1" dirty="0"/>
              <a:t>t / π</a:t>
            </a:r>
            <a:r>
              <a:rPr lang="en-US" sz="2400" dirty="0"/>
              <a:t> </a:t>
            </a:r>
            <a:r>
              <a:rPr lang="en-US" sz="2400" dirty="0">
                <a:ea typeface="Calibri" panose="020F0502020204030204" pitchFamily="34" charset="0"/>
              </a:rPr>
              <a:t> – </a:t>
            </a:r>
            <a:r>
              <a:rPr lang="uk-UA" sz="2400" dirty="0">
                <a:ea typeface="Calibri" panose="020F0502020204030204" pitchFamily="34" charset="0"/>
              </a:rPr>
              <a:t>коефіцієнт </a:t>
            </a:r>
            <a:r>
              <a:rPr lang="uk-UA" sz="2400" dirty="0" err="1">
                <a:ea typeface="Calibri" panose="020F0502020204030204" pitchFamily="34" charset="0"/>
              </a:rPr>
              <a:t>масштабно</a:t>
            </a:r>
            <a:r>
              <a:rPr lang="uk-UA" sz="2400" dirty="0">
                <a:ea typeface="Calibri" panose="020F0502020204030204" pitchFamily="34" charset="0"/>
              </a:rPr>
              <a:t> – часового перетворення (МЧП), </a:t>
            </a:r>
            <a:r>
              <a:rPr lang="en-US" sz="2400" i="1" dirty="0">
                <a:ea typeface="Calibri" panose="020F0502020204030204" pitchFamily="34" charset="0"/>
              </a:rPr>
              <a:t>n = 1…N </a:t>
            </a:r>
            <a:r>
              <a:rPr lang="uk-UA" sz="2400" dirty="0">
                <a:ea typeface="Calibri" panose="020F0502020204030204" pitchFamily="34" charset="0"/>
              </a:rPr>
              <a:t>де </a:t>
            </a:r>
            <a:r>
              <a:rPr lang="en-US" sz="2400" i="1" dirty="0">
                <a:ea typeface="Calibri" panose="020F0502020204030204" pitchFamily="34" charset="0"/>
              </a:rPr>
              <a:t>N</a:t>
            </a:r>
            <a:r>
              <a:rPr lang="en-US" sz="2400" dirty="0">
                <a:ea typeface="Calibri" panose="020F0502020204030204" pitchFamily="34" charset="0"/>
              </a:rPr>
              <a:t> -  </a:t>
            </a:r>
            <a:r>
              <a:rPr lang="uk-UA" sz="2400" dirty="0">
                <a:ea typeface="Calibri" panose="020F0502020204030204" pitchFamily="34" charset="0"/>
              </a:rPr>
              <a:t>кількість вимірювань осцилографом за час  </a:t>
            </a:r>
            <a:r>
              <a:rPr lang="uk-UA" sz="2400" i="1" dirty="0">
                <a:ea typeface="Calibri" panose="020F0502020204030204" pitchFamily="34" charset="0"/>
              </a:rPr>
              <a:t>∆</a:t>
            </a:r>
            <a:r>
              <a:rPr lang="en-US" sz="2400" i="1" dirty="0">
                <a:ea typeface="Calibri" panose="020F0502020204030204" pitchFamily="34" charset="0"/>
              </a:rPr>
              <a:t>t.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38423" y="3530668"/>
            <a:ext cx="5785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ea typeface="Calibri" panose="020F0502020204030204" pitchFamily="34" charset="0"/>
              </a:rPr>
              <a:t>Multiple non parity = 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 </a:t>
            </a:r>
            <a:r>
              <a:rPr lang="en-US" sz="2400" i="1" dirty="0">
                <a:ea typeface="Calibri" panose="020F0502020204030204" pitchFamily="34" charset="0"/>
              </a:rPr>
              <a:t>- x)U</a:t>
            </a:r>
            <a:r>
              <a:rPr lang="en-US" sz="2400" i="1" baseline="-25000" dirty="0">
                <a:ea typeface="Calibri" panose="020F0502020204030204" pitchFamily="34" charset="0"/>
              </a:rPr>
              <a:t>2n+1 </a:t>
            </a:r>
            <a:r>
              <a:rPr lang="en-US" sz="2400" i="1" dirty="0">
                <a:ea typeface="Calibri" panose="020F0502020204030204" pitchFamily="34" charset="0"/>
              </a:rPr>
              <a:t>((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en-US" sz="2400" i="1" dirty="0">
                <a:ea typeface="Calibri" panose="020F0502020204030204" pitchFamily="34" charset="0"/>
              </a:rPr>
              <a:t> - x) / l)</a:t>
            </a:r>
          </a:p>
          <a:p>
            <a:r>
              <a:rPr lang="en-US" sz="2400" i="1" dirty="0"/>
              <a:t>Multiple parity = f(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baseline="-25000" dirty="0"/>
              <a:t>  </a:t>
            </a:r>
            <a:r>
              <a:rPr lang="en-US" sz="2400" i="1" dirty="0"/>
              <a:t>- x)U</a:t>
            </a:r>
            <a:r>
              <a:rPr lang="en-US" sz="2400" i="1" baseline="-25000" dirty="0"/>
              <a:t>2n+2 </a:t>
            </a:r>
            <a:r>
              <a:rPr lang="en-US" sz="2400" i="1" dirty="0"/>
              <a:t>((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baseline="-25000" dirty="0"/>
              <a:t>  </a:t>
            </a:r>
            <a:r>
              <a:rPr lang="en-US" sz="2400" i="1" dirty="0"/>
              <a:t>– x)/ l)</a:t>
            </a:r>
            <a:r>
              <a:rPr lang="en-US" sz="2400" i="1" dirty="0">
                <a:ea typeface="Calibri" panose="020F0502020204030204" pitchFamily="34" charset="0"/>
              </a:rPr>
              <a:t> </a:t>
            </a:r>
            <a:endParaRPr lang="ru-RU" sz="2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4" y="3022309"/>
            <a:ext cx="5144369" cy="306450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03594" y="6138068"/>
            <a:ext cx="5137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Осцолограф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OWON vds3102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31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8972" y="185057"/>
            <a:ext cx="3037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/>
              <a:t>Висновки:</a:t>
            </a:r>
            <a:endParaRPr lang="ru-RU" sz="4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7457" y="1041584"/>
            <a:ext cx="11571516" cy="5427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1. Досліджено ЕХП-розклад різних неперервних моделей НШС сигналів. Розклад виявив задовільну якість відтворення сигналу навіть при низькій точності інтегрування. Якщо в сигналі що розкладається є високочастотні компоненти відповідно потрібно враховувати в розкладі базові функції вищих порядків.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2. Через те, що всі прикладні математичні пакети недоцільно використовують ресурси обчислювальної машини, в роботі не було змоги якісно показати розклад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фрактальних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та високочастотних НСШ сигналів, цю проблему можна вирішати, переписавши алгоритм ЕХП-спектру на об’єктно-орієнтовану мову програмування, таку як С++ , та використати потокове програмування.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3. Запропоновано обмеження на середньоквадратичне відхилення як критерій якісного відтворення функції НШС сигналу по ЕХП для дискретного випадку.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4. Для розкладу дискретних сигналів на ЕХП в подальшій роботі буде використано алгоритм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автопідбору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кількості базових функцій виходячи з рівності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Парсеваля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та запропонованого обмеження на середньоквадратичне відхилення.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5. Запропоновану методику  ЕХП -розкладу  планується експериментально дослідити з використанням віртуального цифрового осцилографа для аналізу НШС </a:t>
            </a:r>
            <a:r>
              <a:rPr lang="uk-UA" sz="2000">
                <a:ea typeface="Calibri" panose="020F0502020204030204" pitchFamily="34" charset="0"/>
                <a:cs typeface="Times New Roman" panose="02020603050405020304" pitchFamily="18" charset="0"/>
              </a:rPr>
              <a:t>радіосигналів і подальшої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оптимізації програми обчислень.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11569913" y="289115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15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2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14" y="576943"/>
            <a:ext cx="343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Публікації: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1621971"/>
            <a:ext cx="11832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Ковтун </a:t>
            </a:r>
            <a:r>
              <a:rPr lang="uk-UA" sz="2800" dirty="0" smtClean="0"/>
              <a:t>Р.І., </a:t>
            </a:r>
            <a:r>
              <a:rPr lang="uk-UA" sz="2800" dirty="0"/>
              <a:t>Радченко </a:t>
            </a:r>
            <a:r>
              <a:rPr lang="uk-UA" sz="2800" dirty="0" smtClean="0"/>
              <a:t>С.П.</a:t>
            </a:r>
            <a:r>
              <a:rPr lang="ru-RU" sz="2800" dirty="0" smtClean="0"/>
              <a:t> </a:t>
            </a:r>
            <a:r>
              <a:rPr lang="uk-UA" sz="2800" dirty="0" smtClean="0"/>
              <a:t>Аналіз електроенцефалограм для реєстрації зорової активності пацієнта.</a:t>
            </a:r>
          </a:p>
          <a:p>
            <a:r>
              <a:rPr lang="en-US" sz="2800" dirty="0" smtClean="0"/>
              <a:t>VIII </a:t>
            </a:r>
            <a:r>
              <a:rPr lang="uk-UA" sz="2800" dirty="0" smtClean="0"/>
              <a:t>Міжнародна конференція</a:t>
            </a:r>
            <a:r>
              <a:rPr lang="en-US" sz="2800" dirty="0" smtClean="0"/>
              <a:t> “</a:t>
            </a:r>
            <a:r>
              <a:rPr lang="uk-UA" sz="2800" dirty="0" smtClean="0"/>
              <a:t>Медична фізика – сучасний стан, шляхи розвитку. Новітні технології</a:t>
            </a:r>
            <a:r>
              <a:rPr lang="en-US" sz="2800" dirty="0" smtClean="0"/>
              <a:t>”</a:t>
            </a:r>
            <a:r>
              <a:rPr lang="uk-UA" sz="2800" dirty="0" smtClean="0"/>
              <a:t> 26-27 вересня, 2019.</a:t>
            </a:r>
            <a:r>
              <a:rPr lang="en-US" sz="2800" dirty="0" smtClean="0"/>
              <a:t> // </a:t>
            </a:r>
            <a:r>
              <a:rPr lang="uk-UA" sz="2800" dirty="0" smtClean="0"/>
              <a:t>розділ 4. </a:t>
            </a:r>
            <a:r>
              <a:rPr lang="uk-UA" sz="2800" dirty="0" err="1" smtClean="0"/>
              <a:t>Біомедична</a:t>
            </a:r>
            <a:r>
              <a:rPr lang="uk-UA" sz="2800" dirty="0" smtClean="0"/>
              <a:t> інженерія 181-183 ст.</a:t>
            </a:r>
          </a:p>
        </p:txBody>
      </p:sp>
    </p:spTree>
    <p:extLst>
      <p:ext uri="{BB962C8B-B14F-4D97-AF65-F5344CB8AC3E}">
        <p14:creationId xmlns:p14="http://schemas.microsoft.com/office/powerpoint/2010/main" val="266231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14" y="2253343"/>
            <a:ext cx="10591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dirty="0" smtClean="0"/>
              <a:t>Дякую за увагу!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924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31380" y="155285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84"/>
            <a:ext cx="5319550" cy="4458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734" y="4613318"/>
            <a:ext cx="4603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cs typeface="Times New Roman" panose="02020603050405020304" pitchFamily="18" charset="0"/>
              </a:rPr>
              <a:t>Рис 1. Приклади НШС сигналів</a:t>
            </a:r>
          </a:p>
          <a:p>
            <a:r>
              <a:rPr lang="uk-UA" sz="2400" b="1" dirty="0">
                <a:cs typeface="Times New Roman" panose="02020603050405020304" pitchFamily="18" charset="0"/>
              </a:rPr>
              <a:t>1 – модель </a:t>
            </a:r>
            <a:r>
              <a:rPr lang="en-US" sz="2400" b="1" dirty="0">
                <a:cs typeface="Times New Roman" panose="02020603050405020304" pitchFamily="18" charset="0"/>
              </a:rPr>
              <a:t>Е. </a:t>
            </a:r>
            <a:r>
              <a:rPr lang="en-US" sz="2400" b="1" dirty="0" err="1">
                <a:cs typeface="Times New Roman" panose="02020603050405020304" pitchFamily="18" charset="0"/>
              </a:rPr>
              <a:t>Кенно</a:t>
            </a:r>
            <a:r>
              <a:rPr lang="uk-UA" sz="2400" b="1" dirty="0">
                <a:cs typeface="Times New Roman" panose="02020603050405020304" pitchFamily="18" charset="0"/>
              </a:rPr>
              <a:t>.</a:t>
            </a:r>
          </a:p>
          <a:p>
            <a:r>
              <a:rPr lang="uk-UA" sz="2400" b="1" dirty="0">
                <a:cs typeface="Times New Roman" panose="02020603050405020304" pitchFamily="18" charset="0"/>
              </a:rPr>
              <a:t>2 – модель з трикутною </a:t>
            </a:r>
            <a:r>
              <a:rPr lang="uk-UA" sz="2400" b="1" dirty="0" err="1">
                <a:cs typeface="Times New Roman" panose="02020603050405020304" pitchFamily="18" charset="0"/>
              </a:rPr>
              <a:t>огинаючою</a:t>
            </a:r>
            <a:r>
              <a:rPr lang="uk-UA" sz="2400" b="1" dirty="0">
                <a:cs typeface="Times New Roman" panose="02020603050405020304" pitchFamily="18" charset="0"/>
              </a:rPr>
              <a:t>.</a:t>
            </a:r>
            <a:endParaRPr lang="ru-RU" sz="2400" b="1" dirty="0"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61065" y="91778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Під </a:t>
            </a:r>
            <a:r>
              <a:rPr lang="uk-UA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надширокосмуговим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сигналом розуміється сигнал, ширина спектру якого рівна його центральній частоті. Так як чим коротше імпульс, тим ширше його спектр, зокрема, нескінченно короткий імпульс має нескінченно протяжний спектр з рівномірною щільністю (випливає з властивості </a:t>
            </a:r>
            <a:r>
              <a:rPr lang="uk-UA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фур’є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розкладу), </a:t>
            </a:r>
            <a:r>
              <a:rPr lang="uk-UA" sz="2800" dirty="0">
                <a:cs typeface="Times New Roman" panose="02020603050405020304" pitchFamily="18" charset="0"/>
              </a:rPr>
              <a:t>то </a:t>
            </a:r>
            <a:r>
              <a:rPr lang="uk-UA" sz="2800" dirty="0" err="1">
                <a:cs typeface="Times New Roman" panose="02020603050405020304" pitchFamily="18" charset="0"/>
              </a:rPr>
              <a:t>надширокосмуговими</a:t>
            </a:r>
            <a:r>
              <a:rPr lang="uk-UA" sz="2800" dirty="0">
                <a:cs typeface="Times New Roman" panose="02020603050405020304" pitchFamily="18" charset="0"/>
              </a:rPr>
              <a:t> сигналами можна назвати короткі одиночні імпульси.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10" name="Номер слайда 4"/>
          <p:cNvSpPr txBox="1">
            <a:spLocks/>
          </p:cNvSpPr>
          <p:nvPr/>
        </p:nvSpPr>
        <p:spPr>
          <a:xfrm>
            <a:off x="11415550" y="155285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2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8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9" y="1416747"/>
            <a:ext cx="3323545" cy="21866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37112" y="1453715"/>
            <a:ext cx="76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(1)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12620" y="2066900"/>
            <a:ext cx="57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(2)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37112" y="2712110"/>
            <a:ext cx="57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(3)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31255" y="439300"/>
            <a:ext cx="822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Умови для реальних радіосигналів</a:t>
            </a:r>
            <a:endParaRPr lang="ru-RU" sz="3200" b="1" dirty="0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11428344" y="25673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2570" y="3603415"/>
            <a:ext cx="312580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066925" algn="l"/>
              </a:tabLs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мплітуда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f(t)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форма сигналу,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– тривалість імпульсу.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80115" y="1601413"/>
            <a:ext cx="80118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2800" dirty="0">
                <a:ea typeface="Times New Roman" panose="02020603050405020304" pitchFamily="18" charset="0"/>
              </a:rPr>
              <a:t>1. Умова Релея для випромінювання радіосигналів. </a:t>
            </a:r>
          </a:p>
          <a:p>
            <a:pPr algn="just">
              <a:spcAft>
                <a:spcPts val="0"/>
              </a:spcAft>
            </a:pP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800" dirty="0">
                <a:ea typeface="Times New Roman" panose="02020603050405020304" pitchFamily="18" charset="0"/>
              </a:rPr>
              <a:t>2. Умова фінітності функції на кінцях.</a:t>
            </a:r>
          </a:p>
          <a:p>
            <a:pPr algn="just">
              <a:spcAft>
                <a:spcPts val="0"/>
              </a:spcAft>
            </a:pPr>
            <a:endParaRPr lang="ru-RU" sz="2800" b="1" dirty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800" dirty="0">
                <a:ea typeface="Times New Roman" panose="02020603050405020304" pitchFamily="18" charset="0"/>
              </a:rPr>
              <a:t>3. Якби ця умова не виконувалась, то в момент досягнення фронту імпульсу спостерігався б скачок амплітуди, що не спостерігається в реальних сигналах.</a:t>
            </a:r>
            <a:endParaRPr lang="ru-RU" sz="4400" b="1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43" y="1"/>
            <a:ext cx="5903156" cy="48659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7023954" y="4865914"/>
            <a:ext cx="4950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2. Парні та непарні базові функції ЕХП-спектру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2" y="467678"/>
            <a:ext cx="4951096" cy="10651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70" y="1428037"/>
            <a:ext cx="569173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8043" y="815610"/>
            <a:ext cx="65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(4)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91082" y="1757359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(5)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2710" y="2931832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(6)</a:t>
            </a:r>
            <a:endParaRPr lang="ru-RU" sz="2400" b="1" dirty="0"/>
          </a:p>
        </p:txBody>
      </p:sp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" y="3614121"/>
            <a:ext cx="3134736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8" y="4466459"/>
            <a:ext cx="3074624" cy="92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3214219" y="3910800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(7)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14219" y="4723078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(8)</a:t>
            </a:r>
            <a:endParaRPr lang="ru-RU" sz="2400" b="1" dirty="0"/>
          </a:p>
        </p:txBody>
      </p:sp>
      <p:sp>
        <p:nvSpPr>
          <p:cNvPr id="19" name="Номер слайда 4"/>
          <p:cNvSpPr txBox="1">
            <a:spLocks/>
          </p:cNvSpPr>
          <p:nvPr/>
        </p:nvSpPr>
        <p:spPr>
          <a:xfrm>
            <a:off x="172570" y="126929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4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019" y="17103"/>
            <a:ext cx="302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ЕХП - розклад</a:t>
            </a:r>
            <a:endParaRPr lang="ru-RU" sz="3200" b="1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12197"/>
            <a:ext cx="5849239" cy="1159913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74506" y="5476593"/>
            <a:ext cx="12033937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3267710" algn="l"/>
              </a:tabLst>
            </a:pP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Ряд (4) завдяки тому, що його доданки задовольняють умовам (1) - (3)  і є </a:t>
            </a:r>
            <a:r>
              <a:rPr lang="uk-UA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ортогоральними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, може бути названий як розклад за елементарними хвильовими пакетами (ЕХП), а відповідний розподіл амплітуд </a:t>
            </a:r>
            <a:r>
              <a:rPr lang="en-US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2n+1</a:t>
            </a:r>
            <a:r>
              <a:rPr lang="en-US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2n+2</a:t>
            </a:r>
            <a:r>
              <a:rPr lang="uk-UA" sz="24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- ЕХП спектром.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265342" y="4440735"/>
            <a:ext cx="180369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3267710" algn="l"/>
              </a:tabLs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0,1,2,3 …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85849" y="150129"/>
            <a:ext cx="8804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Повнота розкладу та якість відновлення функції</a:t>
            </a:r>
            <a:endParaRPr lang="ru-RU" sz="3200" b="1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11471942" y="259953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5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0" y="1498979"/>
            <a:ext cx="3518790" cy="102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013410" y="1768039"/>
            <a:ext cx="59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(9)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04060" y="81880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</a:rPr>
              <a:t>1) Перевірка розкладу на повноту відбувається за допомогою адаптованої для ЕХП рівності </a:t>
            </a:r>
            <a:r>
              <a:rPr lang="uk-UA" sz="2800" dirty="0" err="1">
                <a:ea typeface="Calibri" panose="020F0502020204030204" pitchFamily="34" charset="0"/>
              </a:rPr>
              <a:t>Парсеваля</a:t>
            </a:r>
            <a:r>
              <a:rPr lang="uk-UA" sz="2800" dirty="0">
                <a:ea typeface="Calibri" panose="020F0502020204030204" pitchFamily="34" charset="0"/>
              </a:rPr>
              <a:t> (9)</a:t>
            </a:r>
            <a:r>
              <a:rPr lang="en-US" sz="2800" dirty="0">
                <a:ea typeface="Calibri" panose="020F0502020204030204" pitchFamily="34" charset="0"/>
              </a:rPr>
              <a:t>.</a:t>
            </a:r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7" y="2516877"/>
            <a:ext cx="2667885" cy="12545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06203" y="2885011"/>
            <a:ext cx="69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(10)</a:t>
            </a:r>
            <a:endParaRPr lang="ru-RU" sz="2400" b="1" dirty="0"/>
          </a:p>
        </p:txBody>
      </p:sp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6" y="3603895"/>
            <a:ext cx="1595438" cy="79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519362" y="3711493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(11)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804060" y="29837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</a:rPr>
              <a:t>2) Оцінка точності відтворення проводиться за допомогою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uk-UA" sz="2800" dirty="0">
                <a:ea typeface="Calibri" panose="020F0502020204030204" pitchFamily="34" charset="0"/>
              </a:rPr>
              <a:t>середньоквадратичного відхилення (10).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49739" y="4401722"/>
            <a:ext cx="50201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ea typeface="Calibri" panose="020F0502020204030204" pitchFamily="34" charset="0"/>
              </a:rPr>
              <a:t>де ∆ = </a:t>
            </a:r>
            <a:r>
              <a:rPr lang="en-US" sz="2400" i="1" dirty="0">
                <a:ea typeface="Calibri" panose="020F0502020204030204" pitchFamily="34" charset="0"/>
              </a:rPr>
              <a:t>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 - </a:t>
            </a:r>
            <a:r>
              <a:rPr lang="en-US" sz="2400" i="1" dirty="0" err="1">
                <a:ea typeface="Calibri" panose="020F0502020204030204" pitchFamily="34" charset="0"/>
              </a:rPr>
              <a:t>f</a:t>
            </a:r>
            <a:r>
              <a:rPr lang="en-US" sz="2400" i="1" baseline="-25000" dirty="0" err="1">
                <a:ea typeface="Calibri" panose="020F0502020204030204" pitchFamily="34" charset="0"/>
              </a:rPr>
              <a:t>R</a:t>
            </a:r>
            <a:r>
              <a:rPr lang="en-US" sz="2400" i="1" dirty="0">
                <a:ea typeface="Calibri" panose="020F0502020204030204" pitchFamily="34" charset="0"/>
              </a:rPr>
              <a:t>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); 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 – </a:t>
            </a:r>
            <a:r>
              <a:rPr lang="uk-UA" sz="2400" dirty="0">
                <a:ea typeface="Calibri" panose="020F0502020204030204" pitchFamily="34" charset="0"/>
              </a:rPr>
              <a:t>значення вхідної функції точці 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dirty="0">
                <a:ea typeface="Calibri" panose="020F0502020204030204" pitchFamily="34" charset="0"/>
              </a:rPr>
              <a:t>;</a:t>
            </a:r>
            <a:r>
              <a:rPr lang="en-US" sz="2400" i="1" dirty="0"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a typeface="Calibri" panose="020F0502020204030204" pitchFamily="34" charset="0"/>
              </a:rPr>
              <a:t>f</a:t>
            </a:r>
            <a:r>
              <a:rPr lang="en-US" sz="2400" i="1" baseline="-25000" dirty="0" err="1">
                <a:ea typeface="Calibri" panose="020F0502020204030204" pitchFamily="34" charset="0"/>
              </a:rPr>
              <a:t>R</a:t>
            </a:r>
            <a:r>
              <a:rPr lang="en-US" sz="2400" i="1" dirty="0">
                <a:ea typeface="Calibri" panose="020F0502020204030204" pitchFamily="34" charset="0"/>
              </a:rPr>
              <a:t>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 – </a:t>
            </a:r>
            <a:r>
              <a:rPr lang="uk-UA" sz="2400" dirty="0">
                <a:ea typeface="Calibri" panose="020F0502020204030204" pitchFamily="34" charset="0"/>
              </a:rPr>
              <a:t>значення відновленої функції в точці 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uk-UA" sz="2400" dirty="0">
                <a:ea typeface="Calibri" panose="020F0502020204030204" pitchFamily="34" charset="0"/>
              </a:rPr>
              <a:t>; </a:t>
            </a:r>
            <a:r>
              <a:rPr lang="en-US" sz="2400" i="1" dirty="0">
                <a:ea typeface="Calibri" panose="020F0502020204030204" pitchFamily="34" charset="0"/>
              </a:rPr>
              <a:t>N</a:t>
            </a:r>
            <a:r>
              <a:rPr lang="uk-UA" sz="2400" i="1" dirty="0">
                <a:ea typeface="Calibri" panose="020F0502020204030204" pitchFamily="34" charset="0"/>
              </a:rPr>
              <a:t> = 1…∞ </a:t>
            </a:r>
            <a:r>
              <a:rPr lang="uk-UA" sz="2400" dirty="0">
                <a:ea typeface="Calibri" panose="020F0502020204030204" pitchFamily="34" charset="0"/>
              </a:rPr>
              <a:t>- кількість точок для усереднення.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uk-UA" sz="2000" i="1" dirty="0"/>
              <a:t>∆</a:t>
            </a:r>
            <a:r>
              <a:rPr lang="en-US" sz="2000" i="1" dirty="0"/>
              <a:t>x</a:t>
            </a:r>
            <a:r>
              <a:rPr lang="uk-UA" sz="2000" dirty="0"/>
              <a:t> – крок інтегрування</a:t>
            </a:r>
            <a:r>
              <a:rPr lang="en-US" sz="2000" dirty="0"/>
              <a:t>; RMS – </a:t>
            </a:r>
            <a:r>
              <a:rPr lang="uk-UA" sz="2000" dirty="0"/>
              <a:t>середньоквадратичне відхилення.</a:t>
            </a:r>
            <a:endParaRPr lang="ru-RU" sz="2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" y="632246"/>
            <a:ext cx="4951096" cy="10651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51440" y="903505"/>
            <a:ext cx="63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(4)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804060" y="5148748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3) Якість відтворення функції оцінюється за співвідношенням (11)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036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6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0513"/>
            <a:ext cx="11745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ЕХП - розклад фінітної м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оделі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НШС сигналу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 трикутною </a:t>
            </a:r>
            <a:r>
              <a:rPr lang="uk-UA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огинаючою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42" y="682823"/>
            <a:ext cx="5804808" cy="6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33401" y="1171516"/>
            <a:ext cx="10853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</a:rPr>
              <a:t>Д</a:t>
            </a:r>
            <a:r>
              <a:rPr lang="uk-UA" sz="2000" dirty="0">
                <a:ea typeface="Calibri" panose="020F0502020204030204" pitchFamily="34" charset="0"/>
              </a:rPr>
              <a:t>е</a:t>
            </a:r>
            <a:r>
              <a:rPr lang="uk-UA" sz="2000" i="1" dirty="0">
                <a:ea typeface="Calibri" panose="020F0502020204030204" pitchFamily="34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</a:rPr>
              <a:t>n = 5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A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0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= 1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амплітуда;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= π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тривал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і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сть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Θ(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=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η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- 1);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функція </a:t>
            </a:r>
            <a:r>
              <a:rPr lang="uk-UA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хевісайда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. 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0" y="1571626"/>
            <a:ext cx="5342754" cy="221660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0" y="4188339"/>
            <a:ext cx="5342754" cy="223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72" y="1727949"/>
            <a:ext cx="4855027" cy="30155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/>
          <p:cNvSpPr/>
          <p:nvPr/>
        </p:nvSpPr>
        <p:spPr>
          <a:xfrm>
            <a:off x="1422717" y="3782690"/>
            <a:ext cx="272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Графік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</a:t>
            </a:r>
            <a:r>
              <a:rPr lang="en-US" sz="2400" b="1" dirty="0"/>
              <a:t>2</a:t>
            </a:r>
            <a:r>
              <a:rPr lang="uk-UA" sz="2400" b="1" dirty="0"/>
              <a:t>)</a:t>
            </a:r>
            <a:endParaRPr lang="ru-RU" sz="24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33401" y="6419456"/>
            <a:ext cx="46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4. Графік відновленої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(12)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155772" y="4899806"/>
            <a:ext cx="4702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5. Командний рядок – перевірка умов.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115214" y="5320958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Інтегрування відбувалось по </a:t>
            </a:r>
            <a:r>
              <a:rPr lang="uk-UA" sz="2800" i="1" dirty="0"/>
              <a:t>50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en-US" sz="2800" i="1" dirty="0"/>
              <a:t>0,062791853</a:t>
            </a:r>
            <a:r>
              <a:rPr lang="uk-UA" sz="2800" i="1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7384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7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0513"/>
            <a:ext cx="11745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ЕХП - розклад фінітної м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оделі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НШС сигналу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 трикутною </a:t>
            </a:r>
            <a:r>
              <a:rPr lang="uk-UA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огинаючою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42" y="682823"/>
            <a:ext cx="5804808" cy="6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33401" y="1171516"/>
            <a:ext cx="10853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</a:rPr>
              <a:t>Д</a:t>
            </a:r>
            <a:r>
              <a:rPr lang="uk-UA" sz="2000" dirty="0">
                <a:ea typeface="Calibri" panose="020F0502020204030204" pitchFamily="34" charset="0"/>
              </a:rPr>
              <a:t>е</a:t>
            </a:r>
            <a:r>
              <a:rPr lang="uk-UA" sz="2000" i="1" dirty="0">
                <a:ea typeface="Calibri" panose="020F0502020204030204" pitchFamily="34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</a:rPr>
              <a:t>n = 5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A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0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= 1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амплітуда;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= π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тривал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і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сть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Θ(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=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η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- 1);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функція </a:t>
            </a:r>
            <a:r>
              <a:rPr lang="uk-UA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хевісайда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. 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</a:t>
            </a:r>
            <a:r>
              <a:rPr lang="en-US" sz="2400" b="1" dirty="0"/>
              <a:t>2</a:t>
            </a:r>
            <a:r>
              <a:rPr lang="uk-UA" sz="2400" b="1" dirty="0"/>
              <a:t>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15" y="1948780"/>
            <a:ext cx="6232750" cy="4287669"/>
          </a:xfrm>
          <a:prstGeom prst="rect">
            <a:avLst/>
          </a:prstGeom>
          <a:ln>
            <a:solidFill>
              <a:srgbClr val="9DC6E0"/>
            </a:solidFill>
          </a:ln>
        </p:spPr>
      </p:pic>
      <p:sp>
        <p:nvSpPr>
          <p:cNvPr id="20" name="Прямоугольник 19"/>
          <p:cNvSpPr/>
          <p:nvPr/>
        </p:nvSpPr>
        <p:spPr>
          <a:xfrm>
            <a:off x="1811934" y="6244271"/>
            <a:ext cx="319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ЕХП-спектр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(12).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705421" y="1948780"/>
            <a:ext cx="52943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</a:rPr>
              <a:t>З ЕХП-спектру можна побачити, що в даному сигналі більш значущими виявились непарні спектральні коефіцієнти. Тобто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uk-UA" sz="2800" dirty="0">
                <a:ea typeface="Calibri" panose="020F0502020204030204" pitchFamily="34" charset="0"/>
              </a:rPr>
              <a:t>в загальному функцію </a:t>
            </a:r>
            <a:r>
              <a:rPr lang="uk-UA" sz="2400" dirty="0">
                <a:effectLst/>
                <a:ea typeface="Calibri" panose="020F0502020204030204" pitchFamily="34" charset="0"/>
              </a:rPr>
              <a:t>(12)</a:t>
            </a:r>
            <a:r>
              <a:rPr lang="uk-UA" sz="2800" dirty="0">
                <a:ea typeface="Calibri" panose="020F0502020204030204" pitchFamily="34" charset="0"/>
              </a:rPr>
              <a:t> можна записати як різницю 3 та 4 непарних базових функцій, звичайно</a:t>
            </a:r>
            <a:r>
              <a:rPr lang="en-US" sz="2800" dirty="0">
                <a:ea typeface="Calibri" panose="020F0502020204030204" pitchFamily="34" charset="0"/>
              </a:rPr>
              <a:t>,</a:t>
            </a:r>
            <a:r>
              <a:rPr lang="uk-UA" sz="2800" dirty="0">
                <a:ea typeface="Calibri" panose="020F0502020204030204" pitchFamily="34" charset="0"/>
              </a:rPr>
              <a:t> помножених на відповідні коефіцієнти.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7414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24" y="382474"/>
            <a:ext cx="4028870" cy="968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8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ea typeface="Calibri" panose="020F0502020204030204" pitchFamily="34" charset="0"/>
              </a:rPr>
              <a:t>ЕХП - розклад </a:t>
            </a:r>
            <a:r>
              <a:rPr lang="uk-UA" sz="2800" b="1" dirty="0"/>
              <a:t>фінітної м</a:t>
            </a:r>
            <a:r>
              <a:rPr lang="en-US" sz="2800" b="1" dirty="0" err="1"/>
              <a:t>оделі</a:t>
            </a:r>
            <a:r>
              <a:rPr lang="uk-UA" sz="2800" b="1" dirty="0"/>
              <a:t> НШС сигналу</a:t>
            </a:r>
            <a:r>
              <a:rPr lang="en-US" sz="2800" b="1" dirty="0"/>
              <a:t> </a:t>
            </a:r>
            <a:r>
              <a:rPr lang="uk-UA" sz="2800" b="1" dirty="0"/>
              <a:t>запропонованої </a:t>
            </a:r>
            <a:r>
              <a:rPr lang="en-US" sz="2800" b="1" dirty="0"/>
              <a:t>Е. </a:t>
            </a:r>
            <a:r>
              <a:rPr lang="en-US" sz="2800" b="1" dirty="0" err="1"/>
              <a:t>Кенно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172" y="1068353"/>
            <a:ext cx="119281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uk-UA" sz="2000" i="1" dirty="0"/>
              <a:t>ω</a:t>
            </a:r>
            <a:r>
              <a:rPr lang="uk-UA" sz="2000" i="1" baseline="-25000" dirty="0"/>
              <a:t>0 </a:t>
            </a:r>
            <a:r>
              <a:rPr lang="uk-UA" sz="2000" i="1" dirty="0"/>
              <a:t> = 2π</a:t>
            </a:r>
            <a:r>
              <a:rPr lang="en-US" sz="2000" i="1" dirty="0"/>
              <a:t>f, 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</a:t>
            </a:r>
            <a:r>
              <a:rPr lang="en-US" sz="2000" i="1" dirty="0"/>
              <a:t> 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uk-UA" sz="2000" i="1" dirty="0"/>
              <a:t>Θ(</a:t>
            </a:r>
            <a:r>
              <a:rPr lang="en-US" sz="2000" i="1" dirty="0"/>
              <a:t>t</a:t>
            </a:r>
            <a:r>
              <a:rPr lang="uk-UA" sz="2000" i="1" dirty="0"/>
              <a:t>) = η </a:t>
            </a:r>
            <a:r>
              <a:rPr lang="en-US" sz="2000" i="1" dirty="0"/>
              <a:t>(</a:t>
            </a:r>
            <a:r>
              <a:rPr lang="uk-UA" sz="2000" i="1" dirty="0"/>
              <a:t>t 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</a:t>
            </a:r>
            <a:r>
              <a:rPr lang="uk-UA" sz="2000" i="1" dirty="0"/>
              <a:t> – η</a:t>
            </a:r>
            <a:r>
              <a:rPr lang="en-US" sz="2000" i="1" dirty="0"/>
              <a:t>((</a:t>
            </a:r>
            <a:r>
              <a:rPr lang="uk-UA" sz="2000" i="1" dirty="0"/>
              <a:t>t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 - 1); </a:t>
            </a:r>
            <a:r>
              <a:rPr lang="uk-UA" sz="2000" i="1" dirty="0"/>
              <a:t> 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r>
              <a:rPr lang="uk-UA" sz="2000" dirty="0"/>
              <a:t> 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(13)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4" y="2001411"/>
            <a:ext cx="5572125" cy="18383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77145" y="3811442"/>
            <a:ext cx="272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7. Графік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(13)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1" y="1742505"/>
            <a:ext cx="4550229" cy="3035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4" y="4291036"/>
            <a:ext cx="5546318" cy="199884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/>
          <p:cNvSpPr/>
          <p:nvPr/>
        </p:nvSpPr>
        <p:spPr>
          <a:xfrm>
            <a:off x="947058" y="6260142"/>
            <a:ext cx="46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8. Графік відновленої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484137" y="4885455"/>
            <a:ext cx="458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9. Командний рядок – перевірка умов.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115214" y="5320958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Інтегрування відбувалось по </a:t>
            </a:r>
            <a:r>
              <a:rPr lang="uk-UA" sz="2800" i="1" dirty="0"/>
              <a:t>50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en-US" sz="2800" i="1" dirty="0"/>
              <a:t>0,062791853</a:t>
            </a:r>
            <a:r>
              <a:rPr lang="uk-UA" sz="2800" i="1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5805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24" y="382474"/>
            <a:ext cx="4028870" cy="968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9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ea typeface="Calibri" panose="020F0502020204030204" pitchFamily="34" charset="0"/>
              </a:rPr>
              <a:t>ЕХП - розклад </a:t>
            </a:r>
            <a:r>
              <a:rPr lang="uk-UA" sz="2800" b="1" dirty="0"/>
              <a:t>фінітної м</a:t>
            </a:r>
            <a:r>
              <a:rPr lang="en-US" sz="2800" b="1" dirty="0" err="1"/>
              <a:t>оделі</a:t>
            </a:r>
            <a:r>
              <a:rPr lang="uk-UA" sz="2800" b="1" dirty="0"/>
              <a:t> НШС сигналу</a:t>
            </a:r>
            <a:r>
              <a:rPr lang="en-US" sz="2800" b="1" dirty="0"/>
              <a:t> </a:t>
            </a:r>
            <a:r>
              <a:rPr lang="uk-UA" sz="2800" b="1" dirty="0"/>
              <a:t>запропонованої </a:t>
            </a:r>
            <a:r>
              <a:rPr lang="en-US" sz="2800" b="1" dirty="0"/>
              <a:t>Е. </a:t>
            </a:r>
            <a:r>
              <a:rPr lang="en-US" sz="2800" b="1" dirty="0" err="1"/>
              <a:t>Кенно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172" y="1068353"/>
            <a:ext cx="119281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uk-UA" sz="2000" i="1" dirty="0"/>
              <a:t>ω</a:t>
            </a:r>
            <a:r>
              <a:rPr lang="uk-UA" sz="2000" i="1" baseline="-25000" dirty="0"/>
              <a:t>0 </a:t>
            </a:r>
            <a:r>
              <a:rPr lang="uk-UA" sz="2000" i="1" dirty="0"/>
              <a:t> = 2π</a:t>
            </a:r>
            <a:r>
              <a:rPr lang="en-US" sz="2000" i="1" dirty="0"/>
              <a:t>f, 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</a:t>
            </a:r>
            <a:r>
              <a:rPr lang="en-US" sz="2000" i="1" dirty="0"/>
              <a:t> 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uk-UA" sz="2000" i="1" dirty="0"/>
              <a:t>Θ(</a:t>
            </a:r>
            <a:r>
              <a:rPr lang="en-US" sz="2000" i="1" dirty="0"/>
              <a:t>t</a:t>
            </a:r>
            <a:r>
              <a:rPr lang="uk-UA" sz="2000" i="1" dirty="0"/>
              <a:t>) = η </a:t>
            </a:r>
            <a:r>
              <a:rPr lang="en-US" sz="2000" i="1" dirty="0"/>
              <a:t>(</a:t>
            </a:r>
            <a:r>
              <a:rPr lang="uk-UA" sz="2000" i="1" dirty="0"/>
              <a:t>t 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</a:t>
            </a:r>
            <a:r>
              <a:rPr lang="uk-UA" sz="2000" i="1" dirty="0"/>
              <a:t> – η</a:t>
            </a:r>
            <a:r>
              <a:rPr lang="en-US" sz="2000" i="1" dirty="0"/>
              <a:t>((</a:t>
            </a:r>
            <a:r>
              <a:rPr lang="uk-UA" sz="2000" i="1" dirty="0"/>
              <a:t>t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 - 1); </a:t>
            </a:r>
            <a:r>
              <a:rPr lang="uk-UA" sz="2000" i="1" dirty="0"/>
              <a:t> 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r>
              <a:rPr lang="uk-UA" sz="2000" dirty="0"/>
              <a:t> 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(13)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1" y="2056040"/>
            <a:ext cx="6004832" cy="411616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811934" y="6244271"/>
            <a:ext cx="3314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10.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ЕХП-спектр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67455" y="2233190"/>
            <a:ext cx="5332299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3267710" algn="l"/>
              </a:tabLst>
            </a:pP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uk-UA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даному ЕХП спектрі (</a:t>
            </a:r>
            <a:r>
              <a:rPr lang="uk-UA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Рис </a:t>
            </a:r>
            <a:r>
              <a:rPr lang="en-US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uk-UA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 переважає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13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та 15 парна та непарна спектральні компоненти.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03173" y="3645861"/>
            <a:ext cx="4842841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3267710" algn="l"/>
              </a:tabLst>
            </a:pP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Тут можна зробити висновок що ЕХП-розклад добре себе проявляє для амплітудно-модульованих НШС сигналів навіть за низькою точністю інтегрування.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54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1514</Words>
  <Application>Microsoft Office PowerPoint</Application>
  <PresentationFormat>Широкоэкранный</PresentationFormat>
  <Paragraphs>121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Kovtun</dc:creator>
  <cp:lastModifiedBy>Ruslan Kovtun</cp:lastModifiedBy>
  <cp:revision>80</cp:revision>
  <dcterms:created xsi:type="dcterms:W3CDTF">2020-06-01T17:46:29Z</dcterms:created>
  <dcterms:modified xsi:type="dcterms:W3CDTF">2020-06-04T21:15:48Z</dcterms:modified>
</cp:coreProperties>
</file>