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61" r:id="rId4"/>
    <p:sldId id="258" r:id="rId5"/>
    <p:sldId id="259"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56109" autoAdjust="0"/>
  </p:normalViewPr>
  <p:slideViewPr>
    <p:cSldViewPr snapToGrid="0">
      <p:cViewPr varScale="1">
        <p:scale>
          <a:sx n="63" d="100"/>
          <a:sy n="63" d="100"/>
        </p:scale>
        <p:origin x="2430" y="72"/>
      </p:cViewPr>
      <p:guideLst/>
    </p:cSldViewPr>
  </p:slideViewPr>
  <p:notesTextViewPr>
    <p:cViewPr>
      <p:scale>
        <a:sx n="103" d="100"/>
        <a:sy n="10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C56B8-1187-490F-AF20-D3472A46AA48}"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49892-7A29-434B-83F7-008BD7425351}" type="slidenum">
              <a:rPr lang="en-US" smtClean="0"/>
              <a:t>‹#›</a:t>
            </a:fld>
            <a:endParaRPr lang="en-US"/>
          </a:p>
        </p:txBody>
      </p:sp>
    </p:spTree>
    <p:extLst>
      <p:ext uri="{BB962C8B-B14F-4D97-AF65-F5344CB8AC3E}">
        <p14:creationId xmlns:p14="http://schemas.microsoft.com/office/powerpoint/2010/main" val="4069242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covers SAD which affects many people worldwide and around 3 million </a:t>
            </a:r>
            <a:r>
              <a:rPr lang="en-US" dirty="0" err="1"/>
              <a:t>americans</a:t>
            </a:r>
            <a:endParaRPr lang="en-US" dirty="0"/>
          </a:p>
          <a:p>
            <a:endParaRPr lang="en-US" dirty="0"/>
          </a:p>
          <a:p>
            <a:r>
              <a:rPr lang="en-US" dirty="0"/>
              <a:t>SAD has no proven causes but some common factors include changes in circadian rhythm (SLEEP  schedule), reduced serotonin intake/production, and overproducing melatonin </a:t>
            </a:r>
          </a:p>
          <a:p>
            <a:endParaRPr lang="en-US" dirty="0"/>
          </a:p>
          <a:p>
            <a:r>
              <a:rPr lang="en-US" dirty="0"/>
              <a:t>All of these factors may relate to reduced sunlight during the day, </a:t>
            </a:r>
          </a:p>
          <a:p>
            <a:endParaRPr lang="en-US" dirty="0"/>
          </a:p>
          <a:p>
            <a:r>
              <a:rPr lang="en-US" dirty="0"/>
              <a:t>As such, very common	Winter-onset SAD </a:t>
            </a:r>
          </a:p>
          <a:p>
            <a:r>
              <a:rPr lang="en-US" dirty="0"/>
              <a:t>	</a:t>
            </a:r>
          </a:p>
          <a:p>
            <a:r>
              <a:rPr lang="en-US" dirty="0"/>
              <a:t>	also exists spring-onset SAD but much fewer cases of that</a:t>
            </a:r>
          </a:p>
        </p:txBody>
      </p:sp>
      <p:sp>
        <p:nvSpPr>
          <p:cNvPr id="4" name="Slide Number Placeholder 3"/>
          <p:cNvSpPr>
            <a:spLocks noGrp="1"/>
          </p:cNvSpPr>
          <p:nvPr>
            <p:ph type="sldNum" sz="quarter" idx="5"/>
          </p:nvPr>
        </p:nvSpPr>
        <p:spPr/>
        <p:txBody>
          <a:bodyPr/>
          <a:lstStyle/>
          <a:p>
            <a:fld id="{65049892-7A29-434B-83F7-008BD7425351}" type="slidenum">
              <a:rPr lang="en-US" smtClean="0"/>
              <a:t>2</a:t>
            </a:fld>
            <a:endParaRPr lang="en-US"/>
          </a:p>
        </p:txBody>
      </p:sp>
    </p:spTree>
    <p:extLst>
      <p:ext uri="{BB962C8B-B14F-4D97-AF65-F5344CB8AC3E}">
        <p14:creationId xmlns:p14="http://schemas.microsoft.com/office/powerpoint/2010/main" val="322289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don’t seek help because it isn’t a constant thing (only parts of the year), blow it off as the “Winter blues”, many cases aren’t severe</a:t>
            </a:r>
          </a:p>
          <a:p>
            <a:endParaRPr lang="en-US" dirty="0"/>
          </a:p>
          <a:p>
            <a:r>
              <a:rPr lang="en-US" dirty="0"/>
              <a:t>To get more free data to work with, researchers have been using twitter due to large sample of adults ~8.7% of our total population</a:t>
            </a:r>
          </a:p>
          <a:p>
            <a:r>
              <a:rPr lang="en-US" dirty="0"/>
              <a:t>	twitter gives an insight into the user’s feelings and thoughts</a:t>
            </a:r>
          </a:p>
          <a:p>
            <a:endParaRPr lang="en-US" dirty="0"/>
          </a:p>
          <a:p>
            <a:r>
              <a:rPr lang="en-US" dirty="0"/>
              <a:t>Working with user text can be extremely difficult due to the scale so methods like sentiment analysis can be used to analyze the sentiment of mass amounts of data in little time, </a:t>
            </a:r>
          </a:p>
          <a:p>
            <a:r>
              <a:rPr lang="en-US" dirty="0"/>
              <a:t>	gets how people feel about products, companies, topics </a:t>
            </a:r>
            <a:r>
              <a:rPr lang="en-US" dirty="0" err="1"/>
              <a:t>etc</a:t>
            </a:r>
            <a:endParaRPr lang="en-US" dirty="0"/>
          </a:p>
          <a:p>
            <a:endParaRPr lang="en-US" dirty="0"/>
          </a:p>
          <a:p>
            <a:r>
              <a:rPr lang="en-US" dirty="0"/>
              <a:t>You can apply this to consecutive months of tweets and measure the change in overall sentiments of tweets throughout a year to get a more complete model of the affect of SAD on the overall sentiment of user tweets</a:t>
            </a:r>
          </a:p>
        </p:txBody>
      </p:sp>
      <p:sp>
        <p:nvSpPr>
          <p:cNvPr id="4" name="Slide Number Placeholder 3"/>
          <p:cNvSpPr>
            <a:spLocks noGrp="1"/>
          </p:cNvSpPr>
          <p:nvPr>
            <p:ph type="sldNum" sz="quarter" idx="5"/>
          </p:nvPr>
        </p:nvSpPr>
        <p:spPr/>
        <p:txBody>
          <a:bodyPr/>
          <a:lstStyle/>
          <a:p>
            <a:fld id="{65049892-7A29-434B-83F7-008BD7425351}" type="slidenum">
              <a:rPr lang="en-US" smtClean="0"/>
              <a:t>3</a:t>
            </a:fld>
            <a:endParaRPr lang="en-US"/>
          </a:p>
        </p:txBody>
      </p:sp>
    </p:spTree>
    <p:extLst>
      <p:ext uri="{BB962C8B-B14F-4D97-AF65-F5344CB8AC3E}">
        <p14:creationId xmlns:p14="http://schemas.microsoft.com/office/powerpoint/2010/main" val="161323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for a company to get overall sentiment towards a product, service, or even the business as a whole</a:t>
            </a:r>
          </a:p>
          <a:p>
            <a:endParaRPr lang="en-US" dirty="0"/>
          </a:p>
          <a:p>
            <a:r>
              <a:rPr lang="en-US" dirty="0"/>
              <a:t>Sentiment140 was developed by graduate students and uses deep learning to measure sentiments towards a brand for mainly educational purposes – 1.6million tweet database, public datasets and access to predictor</a:t>
            </a:r>
          </a:p>
          <a:p>
            <a:endParaRPr lang="en-US" dirty="0"/>
          </a:p>
          <a:p>
            <a:r>
              <a:rPr lang="en-US" dirty="0"/>
              <a:t>Moving to the medical space, paper from Indian institute of technology – mainly focused on patient satisfaction</a:t>
            </a:r>
          </a:p>
          <a:p>
            <a:r>
              <a:rPr lang="en-US" dirty="0"/>
              <a:t>Johns Hopkins – 8 billion tweets total</a:t>
            </a:r>
          </a:p>
          <a:p>
            <a:endParaRPr lang="en-US" dirty="0"/>
          </a:p>
        </p:txBody>
      </p:sp>
      <p:sp>
        <p:nvSpPr>
          <p:cNvPr id="4" name="Slide Number Placeholder 3"/>
          <p:cNvSpPr>
            <a:spLocks noGrp="1"/>
          </p:cNvSpPr>
          <p:nvPr>
            <p:ph type="sldNum" sz="quarter" idx="5"/>
          </p:nvPr>
        </p:nvSpPr>
        <p:spPr/>
        <p:txBody>
          <a:bodyPr/>
          <a:lstStyle/>
          <a:p>
            <a:fld id="{65049892-7A29-434B-83F7-008BD7425351}" type="slidenum">
              <a:rPr lang="en-US" smtClean="0"/>
              <a:t>4</a:t>
            </a:fld>
            <a:endParaRPr lang="en-US"/>
          </a:p>
        </p:txBody>
      </p:sp>
    </p:spTree>
    <p:extLst>
      <p:ext uri="{BB962C8B-B14F-4D97-AF65-F5344CB8AC3E}">
        <p14:creationId xmlns:p14="http://schemas.microsoft.com/office/powerpoint/2010/main" val="417205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Sentiment140 classified 1.6million tweets for training and testing models for free</a:t>
            </a:r>
          </a:p>
          <a:p>
            <a:endParaRPr lang="en-US" dirty="0"/>
          </a:p>
          <a:p>
            <a:r>
              <a:rPr lang="en-US" dirty="0"/>
              <a:t>For Preprocessing the data the tweets were scrubbed – getting rid of unnecessary characters and applying a stemmer – algorithm that removes suffixes and prefixes and normalizes words to stem of the word</a:t>
            </a:r>
          </a:p>
          <a:p>
            <a:endParaRPr lang="en-US" dirty="0"/>
          </a:p>
          <a:p>
            <a:r>
              <a:rPr lang="en-US" dirty="0"/>
              <a:t>A word2vec model was trained on a custom corpus of the twitter data</a:t>
            </a:r>
          </a:p>
          <a:p>
            <a:endParaRPr lang="en-US" dirty="0"/>
          </a:p>
          <a:p>
            <a:r>
              <a:rPr lang="en-US" dirty="0"/>
              <a:t>(cosine similarity between vectors indicate the semantic similarity of words) </a:t>
            </a:r>
          </a:p>
        </p:txBody>
      </p:sp>
      <p:sp>
        <p:nvSpPr>
          <p:cNvPr id="4" name="Slide Number Placeholder 3"/>
          <p:cNvSpPr>
            <a:spLocks noGrp="1"/>
          </p:cNvSpPr>
          <p:nvPr>
            <p:ph type="sldNum" sz="quarter" idx="5"/>
          </p:nvPr>
        </p:nvSpPr>
        <p:spPr/>
        <p:txBody>
          <a:bodyPr/>
          <a:lstStyle/>
          <a:p>
            <a:fld id="{65049892-7A29-434B-83F7-008BD7425351}" type="slidenum">
              <a:rPr lang="en-US" smtClean="0"/>
              <a:t>5</a:t>
            </a:fld>
            <a:endParaRPr lang="en-US"/>
          </a:p>
        </p:txBody>
      </p:sp>
    </p:spTree>
    <p:extLst>
      <p:ext uri="{BB962C8B-B14F-4D97-AF65-F5344CB8AC3E}">
        <p14:creationId xmlns:p14="http://schemas.microsoft.com/office/powerpoint/2010/main" val="4159223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 created was a supervised deep learning technique from the </a:t>
            </a:r>
            <a:r>
              <a:rPr lang="en-US" dirty="0" err="1"/>
              <a:t>keras</a:t>
            </a:r>
            <a:r>
              <a:rPr lang="en-US" dirty="0"/>
              <a:t> models architecture for deep learning</a:t>
            </a:r>
          </a:p>
          <a:p>
            <a:endParaRPr lang="en-US" dirty="0"/>
          </a:p>
          <a:p>
            <a:r>
              <a:rPr lang="en-US" dirty="0"/>
              <a:t>Specifically I trained a LSTM RNN architecture on the texts from the tweet database – long short term memory recurrent neural network ( takes into account old data and new information </a:t>
            </a:r>
            <a:r>
              <a:rPr lang="en-US"/>
              <a:t>to train the model )</a:t>
            </a:r>
            <a:endParaRPr lang="en-US" dirty="0"/>
          </a:p>
          <a:p>
            <a:endParaRPr lang="en-US" dirty="0"/>
          </a:p>
          <a:p>
            <a:r>
              <a:rPr lang="en-US" dirty="0"/>
              <a:t>The model output a floating point number which would signify where the tweet was on a scale from 0 – 1 (0 being negative, 1 being positive) 80% accurate on the test data</a:t>
            </a:r>
          </a:p>
        </p:txBody>
      </p:sp>
      <p:sp>
        <p:nvSpPr>
          <p:cNvPr id="4" name="Slide Number Placeholder 3"/>
          <p:cNvSpPr>
            <a:spLocks noGrp="1"/>
          </p:cNvSpPr>
          <p:nvPr>
            <p:ph type="sldNum" sz="quarter" idx="5"/>
          </p:nvPr>
        </p:nvSpPr>
        <p:spPr/>
        <p:txBody>
          <a:bodyPr/>
          <a:lstStyle/>
          <a:p>
            <a:fld id="{65049892-7A29-434B-83F7-008BD7425351}" type="slidenum">
              <a:rPr lang="en-US" smtClean="0"/>
              <a:t>6</a:t>
            </a:fld>
            <a:endParaRPr lang="en-US"/>
          </a:p>
        </p:txBody>
      </p:sp>
    </p:spTree>
    <p:extLst>
      <p:ext uri="{BB962C8B-B14F-4D97-AF65-F5344CB8AC3E}">
        <p14:creationId xmlns:p14="http://schemas.microsoft.com/office/powerpoint/2010/main" val="331837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SAD, need a full years worth of data, I chose 2016-2017 (COVID-19)</a:t>
            </a:r>
          </a:p>
          <a:p>
            <a:endParaRPr lang="en-US" dirty="0"/>
          </a:p>
          <a:p>
            <a:r>
              <a:rPr lang="en-US" dirty="0"/>
              <a:t>I compiled the data myself using a framework from </a:t>
            </a:r>
            <a:r>
              <a:rPr lang="en-US" dirty="0" err="1"/>
              <a:t>github</a:t>
            </a:r>
            <a:r>
              <a:rPr lang="en-US" dirty="0"/>
              <a:t> as the databases I found didn’t cover full years</a:t>
            </a:r>
          </a:p>
          <a:p>
            <a:endParaRPr lang="en-US" dirty="0"/>
          </a:p>
          <a:p>
            <a:r>
              <a:rPr lang="en-US" dirty="0"/>
              <a:t>Ran these prediction over every tweet multiple times</a:t>
            </a:r>
          </a:p>
        </p:txBody>
      </p:sp>
      <p:sp>
        <p:nvSpPr>
          <p:cNvPr id="4" name="Slide Number Placeholder 3"/>
          <p:cNvSpPr>
            <a:spLocks noGrp="1"/>
          </p:cNvSpPr>
          <p:nvPr>
            <p:ph type="sldNum" sz="quarter" idx="5"/>
          </p:nvPr>
        </p:nvSpPr>
        <p:spPr/>
        <p:txBody>
          <a:bodyPr/>
          <a:lstStyle/>
          <a:p>
            <a:fld id="{65049892-7A29-434B-83F7-008BD7425351}" type="slidenum">
              <a:rPr lang="en-US" smtClean="0"/>
              <a:t>7</a:t>
            </a:fld>
            <a:endParaRPr lang="en-US"/>
          </a:p>
        </p:txBody>
      </p:sp>
    </p:spTree>
    <p:extLst>
      <p:ext uri="{BB962C8B-B14F-4D97-AF65-F5344CB8AC3E}">
        <p14:creationId xmlns:p14="http://schemas.microsoft.com/office/powerpoint/2010/main" val="3100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show very little increase in negative sentiment during fall and winter as compared to spring and summer</a:t>
            </a:r>
          </a:p>
          <a:p>
            <a:endParaRPr lang="en-US" dirty="0"/>
          </a:p>
          <a:p>
            <a:r>
              <a:rPr lang="en-US" dirty="0"/>
              <a:t>2016:</a:t>
            </a:r>
          </a:p>
          <a:p>
            <a:r>
              <a:rPr lang="en-US" dirty="0"/>
              <a:t>	summer most negative</a:t>
            </a:r>
          </a:p>
          <a:p>
            <a:r>
              <a:rPr lang="en-US" dirty="0"/>
              <a:t>	winter least by very few percentage points</a:t>
            </a:r>
          </a:p>
          <a:p>
            <a:endParaRPr lang="en-US" dirty="0"/>
          </a:p>
          <a:p>
            <a:r>
              <a:rPr lang="en-US" dirty="0"/>
              <a:t>2017:</a:t>
            </a:r>
          </a:p>
          <a:p>
            <a:r>
              <a:rPr lang="en-US" dirty="0"/>
              <a:t>	more fits the hypothesis</a:t>
            </a:r>
          </a:p>
          <a:p>
            <a:r>
              <a:rPr lang="en-US" dirty="0"/>
              <a:t>	spring least negative</a:t>
            </a:r>
          </a:p>
          <a:p>
            <a:r>
              <a:rPr lang="en-US" dirty="0"/>
              <a:t>	fall most negative</a:t>
            </a:r>
          </a:p>
        </p:txBody>
      </p:sp>
      <p:sp>
        <p:nvSpPr>
          <p:cNvPr id="4" name="Slide Number Placeholder 3"/>
          <p:cNvSpPr>
            <a:spLocks noGrp="1"/>
          </p:cNvSpPr>
          <p:nvPr>
            <p:ph type="sldNum" sz="quarter" idx="5"/>
          </p:nvPr>
        </p:nvSpPr>
        <p:spPr/>
        <p:txBody>
          <a:bodyPr/>
          <a:lstStyle/>
          <a:p>
            <a:fld id="{65049892-7A29-434B-83F7-008BD7425351}" type="slidenum">
              <a:rPr lang="en-US" smtClean="0"/>
              <a:t>8</a:t>
            </a:fld>
            <a:endParaRPr lang="en-US"/>
          </a:p>
        </p:txBody>
      </p:sp>
    </p:spTree>
    <p:extLst>
      <p:ext uri="{BB962C8B-B14F-4D97-AF65-F5344CB8AC3E}">
        <p14:creationId xmlns:p14="http://schemas.microsoft.com/office/powerpoint/2010/main" val="289524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monthly averages show a better picture with Sept Oct, Jan being </a:t>
            </a:r>
            <a:r>
              <a:rPr lang="en-US" dirty="0" err="1"/>
              <a:t>amobng</a:t>
            </a:r>
            <a:r>
              <a:rPr lang="en-US" dirty="0"/>
              <a:t> the most negative months </a:t>
            </a:r>
          </a:p>
          <a:p>
            <a:r>
              <a:rPr lang="en-US" dirty="0"/>
              <a:t>And may and June being among the least negative months</a:t>
            </a:r>
          </a:p>
          <a:p>
            <a:endParaRPr lang="en-US" dirty="0"/>
          </a:p>
          <a:p>
            <a:r>
              <a:rPr lang="en-US" dirty="0"/>
              <a:t>Video shows percentage of negative tweets of every month that I looked at, roughly 12,000 tweets from the years</a:t>
            </a:r>
          </a:p>
        </p:txBody>
      </p:sp>
      <p:sp>
        <p:nvSpPr>
          <p:cNvPr id="4" name="Slide Number Placeholder 3"/>
          <p:cNvSpPr>
            <a:spLocks noGrp="1"/>
          </p:cNvSpPr>
          <p:nvPr>
            <p:ph type="sldNum" sz="quarter" idx="5"/>
          </p:nvPr>
        </p:nvSpPr>
        <p:spPr/>
        <p:txBody>
          <a:bodyPr/>
          <a:lstStyle/>
          <a:p>
            <a:fld id="{65049892-7A29-434B-83F7-008BD7425351}" type="slidenum">
              <a:rPr lang="en-US" smtClean="0"/>
              <a:t>9</a:t>
            </a:fld>
            <a:endParaRPr lang="en-US"/>
          </a:p>
        </p:txBody>
      </p:sp>
    </p:spTree>
    <p:extLst>
      <p:ext uri="{BB962C8B-B14F-4D97-AF65-F5344CB8AC3E}">
        <p14:creationId xmlns:p14="http://schemas.microsoft.com/office/powerpoint/2010/main" val="408249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an average increase in negativity from summer to fall and a slightly larger average decrease in negativity from winter to spring</a:t>
            </a:r>
          </a:p>
          <a:p>
            <a:endParaRPr lang="en-US" dirty="0"/>
          </a:p>
          <a:p>
            <a:r>
              <a:rPr lang="en-US" dirty="0"/>
              <a:t>Winter-Onset SAD may affect users and the tweets they post with the % of negative tweets increasing in the fall and winter months and decreasing in the spring and summer months</a:t>
            </a:r>
          </a:p>
        </p:txBody>
      </p:sp>
      <p:sp>
        <p:nvSpPr>
          <p:cNvPr id="4" name="Slide Number Placeholder 3"/>
          <p:cNvSpPr>
            <a:spLocks noGrp="1"/>
          </p:cNvSpPr>
          <p:nvPr>
            <p:ph type="sldNum" sz="quarter" idx="5"/>
          </p:nvPr>
        </p:nvSpPr>
        <p:spPr/>
        <p:txBody>
          <a:bodyPr/>
          <a:lstStyle/>
          <a:p>
            <a:fld id="{65049892-7A29-434B-83F7-008BD7425351}" type="slidenum">
              <a:rPr lang="en-US" smtClean="0"/>
              <a:t>10</a:t>
            </a:fld>
            <a:endParaRPr lang="en-US"/>
          </a:p>
        </p:txBody>
      </p:sp>
    </p:spTree>
    <p:extLst>
      <p:ext uri="{BB962C8B-B14F-4D97-AF65-F5344CB8AC3E}">
        <p14:creationId xmlns:p14="http://schemas.microsoft.com/office/powerpoint/2010/main" val="286776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8D8B-42A2-4979-A632-DF1FEE6B8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25A3CE-F0ED-4F40-99DF-6942510FE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024D96-539A-4102-8A3D-279AA5636D1D}"/>
              </a:ext>
            </a:extLst>
          </p:cNvPr>
          <p:cNvSpPr>
            <a:spLocks noGrp="1"/>
          </p:cNvSpPr>
          <p:nvPr>
            <p:ph type="dt" sz="half" idx="10"/>
          </p:nvPr>
        </p:nvSpPr>
        <p:spPr/>
        <p:txBody>
          <a:bodyPr/>
          <a:lstStyle/>
          <a:p>
            <a:fld id="{E454E316-CFD7-4E8C-B238-AD37C20F86E2}" type="datetime1">
              <a:rPr lang="en-US" smtClean="0"/>
              <a:t>4/26/2022</a:t>
            </a:fld>
            <a:endParaRPr lang="en-US"/>
          </a:p>
        </p:txBody>
      </p:sp>
      <p:sp>
        <p:nvSpPr>
          <p:cNvPr id="5" name="Footer Placeholder 4">
            <a:extLst>
              <a:ext uri="{FF2B5EF4-FFF2-40B4-BE49-F238E27FC236}">
                <a16:creationId xmlns:a16="http://schemas.microsoft.com/office/drawing/2014/main" id="{7B03AEA1-2DC2-4527-B8B6-CC26B04FDEFC}"/>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5F4470FA-78DA-4FAE-B003-9963E0CF4EF5}"/>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285886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E2D1-0103-4146-B790-1C4363E5B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6F03A1-83AC-44E7-9956-F7D36AC48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FCBFD-2977-4698-9EA1-5B295234C3C4}"/>
              </a:ext>
            </a:extLst>
          </p:cNvPr>
          <p:cNvSpPr>
            <a:spLocks noGrp="1"/>
          </p:cNvSpPr>
          <p:nvPr>
            <p:ph type="dt" sz="half" idx="10"/>
          </p:nvPr>
        </p:nvSpPr>
        <p:spPr/>
        <p:txBody>
          <a:bodyPr/>
          <a:lstStyle/>
          <a:p>
            <a:fld id="{FDF1D506-FFEA-4545-9108-8BD8630DE741}" type="datetime1">
              <a:rPr lang="en-US" smtClean="0"/>
              <a:t>4/26/2022</a:t>
            </a:fld>
            <a:endParaRPr lang="en-US"/>
          </a:p>
        </p:txBody>
      </p:sp>
      <p:sp>
        <p:nvSpPr>
          <p:cNvPr id="5" name="Footer Placeholder 4">
            <a:extLst>
              <a:ext uri="{FF2B5EF4-FFF2-40B4-BE49-F238E27FC236}">
                <a16:creationId xmlns:a16="http://schemas.microsoft.com/office/drawing/2014/main" id="{DB913ACC-2BCF-4F6A-B8FA-7437D7018417}"/>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2CC1F912-AAEB-4D8A-86CE-26A87C34A9D5}"/>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408615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51FDC-89CA-4B61-BB53-A489DB5CA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C785FF-56E0-40EB-8C58-24B901288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CBC5E-2DD3-4426-89AA-8E317DFC5287}"/>
              </a:ext>
            </a:extLst>
          </p:cNvPr>
          <p:cNvSpPr>
            <a:spLocks noGrp="1"/>
          </p:cNvSpPr>
          <p:nvPr>
            <p:ph type="dt" sz="half" idx="10"/>
          </p:nvPr>
        </p:nvSpPr>
        <p:spPr/>
        <p:txBody>
          <a:bodyPr/>
          <a:lstStyle/>
          <a:p>
            <a:fld id="{65C759FA-4699-4E7E-9C26-6D4D7F4918DB}" type="datetime1">
              <a:rPr lang="en-US" smtClean="0"/>
              <a:t>4/26/2022</a:t>
            </a:fld>
            <a:endParaRPr lang="en-US"/>
          </a:p>
        </p:txBody>
      </p:sp>
      <p:sp>
        <p:nvSpPr>
          <p:cNvPr id="5" name="Footer Placeholder 4">
            <a:extLst>
              <a:ext uri="{FF2B5EF4-FFF2-40B4-BE49-F238E27FC236}">
                <a16:creationId xmlns:a16="http://schemas.microsoft.com/office/drawing/2014/main" id="{9CBDD43D-8403-4BCB-B766-85936B55E585}"/>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F76B295D-CBEB-497D-AE15-5E66EDD5F117}"/>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347572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DC02-2BEF-498E-8C90-DFEB159EB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FBBB5-F208-4A55-8297-9CEC1ED8E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2EE0F-7234-4F4B-8E9D-395F3E5642EC}"/>
              </a:ext>
            </a:extLst>
          </p:cNvPr>
          <p:cNvSpPr>
            <a:spLocks noGrp="1"/>
          </p:cNvSpPr>
          <p:nvPr>
            <p:ph type="dt" sz="half" idx="10"/>
          </p:nvPr>
        </p:nvSpPr>
        <p:spPr/>
        <p:txBody>
          <a:bodyPr/>
          <a:lstStyle/>
          <a:p>
            <a:fld id="{A00C2257-BEC0-4928-A1BD-BD295AFA8912}" type="datetime1">
              <a:rPr lang="en-US" smtClean="0"/>
              <a:t>4/26/2022</a:t>
            </a:fld>
            <a:endParaRPr lang="en-US"/>
          </a:p>
        </p:txBody>
      </p:sp>
      <p:sp>
        <p:nvSpPr>
          <p:cNvPr id="5" name="Footer Placeholder 4">
            <a:extLst>
              <a:ext uri="{FF2B5EF4-FFF2-40B4-BE49-F238E27FC236}">
                <a16:creationId xmlns:a16="http://schemas.microsoft.com/office/drawing/2014/main" id="{FFD2DCB6-FFC0-466A-8A59-A00B7A72C750}"/>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548256CF-9361-40E0-A984-DCE9905256BB}"/>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86486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82EA-6F50-4206-A777-2F78AF9CE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704BA-441B-4830-BFE5-00CFE86DB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9FB91-C82E-4E3A-8A4E-85FBB5E3AF0B}"/>
              </a:ext>
            </a:extLst>
          </p:cNvPr>
          <p:cNvSpPr>
            <a:spLocks noGrp="1"/>
          </p:cNvSpPr>
          <p:nvPr>
            <p:ph type="dt" sz="half" idx="10"/>
          </p:nvPr>
        </p:nvSpPr>
        <p:spPr/>
        <p:txBody>
          <a:bodyPr/>
          <a:lstStyle/>
          <a:p>
            <a:fld id="{26BEF53B-4134-4C6F-B31B-D75C1A2B47AA}" type="datetime1">
              <a:rPr lang="en-US" smtClean="0"/>
              <a:t>4/26/2022</a:t>
            </a:fld>
            <a:endParaRPr lang="en-US"/>
          </a:p>
        </p:txBody>
      </p:sp>
      <p:sp>
        <p:nvSpPr>
          <p:cNvPr id="5" name="Footer Placeholder 4">
            <a:extLst>
              <a:ext uri="{FF2B5EF4-FFF2-40B4-BE49-F238E27FC236}">
                <a16:creationId xmlns:a16="http://schemas.microsoft.com/office/drawing/2014/main" id="{E3E840DA-979C-4B27-A7F1-CCF814397029}"/>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F59C7483-E778-446C-88FA-CD31314CECAC}"/>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133967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47E1-6848-4637-A8BC-0F4C82DD8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D5D20-4975-4AEA-88F2-36C8094E2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0181EC-E009-4B1A-BBE8-B864AB8D3D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6FD5F0-4EFB-4EFF-8112-CFA61115D250}"/>
              </a:ext>
            </a:extLst>
          </p:cNvPr>
          <p:cNvSpPr>
            <a:spLocks noGrp="1"/>
          </p:cNvSpPr>
          <p:nvPr>
            <p:ph type="dt" sz="half" idx="10"/>
          </p:nvPr>
        </p:nvSpPr>
        <p:spPr/>
        <p:txBody>
          <a:bodyPr/>
          <a:lstStyle/>
          <a:p>
            <a:fld id="{E4C02448-DAC6-45EE-B6AE-49B76B8C9CF2}" type="datetime1">
              <a:rPr lang="en-US" smtClean="0"/>
              <a:t>4/26/2022</a:t>
            </a:fld>
            <a:endParaRPr lang="en-US"/>
          </a:p>
        </p:txBody>
      </p:sp>
      <p:sp>
        <p:nvSpPr>
          <p:cNvPr id="6" name="Footer Placeholder 5">
            <a:extLst>
              <a:ext uri="{FF2B5EF4-FFF2-40B4-BE49-F238E27FC236}">
                <a16:creationId xmlns:a16="http://schemas.microsoft.com/office/drawing/2014/main" id="{0336ABDC-93E9-4517-A103-57832CCAA9E2}"/>
              </a:ext>
            </a:extLst>
          </p:cNvPr>
          <p:cNvSpPr>
            <a:spLocks noGrp="1"/>
          </p:cNvSpPr>
          <p:nvPr>
            <p:ph type="ftr" sz="quarter" idx="11"/>
          </p:nvPr>
        </p:nvSpPr>
        <p:spPr/>
        <p:txBody>
          <a:bodyPr/>
          <a:lstStyle/>
          <a:p>
            <a:r>
              <a:rPr lang="en-US"/>
              <a:t>Samuel Perry - CS 465 Final Project</a:t>
            </a:r>
          </a:p>
        </p:txBody>
      </p:sp>
      <p:sp>
        <p:nvSpPr>
          <p:cNvPr id="7" name="Slide Number Placeholder 6">
            <a:extLst>
              <a:ext uri="{FF2B5EF4-FFF2-40B4-BE49-F238E27FC236}">
                <a16:creationId xmlns:a16="http://schemas.microsoft.com/office/drawing/2014/main" id="{20FDCC78-73C4-4A25-91E0-02F974254495}"/>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399769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F914-CD08-480E-96F4-E18E02B86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BF4243-E405-45E7-A941-1C60F2F58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E299D-5847-43D1-B687-78AB5D920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686ADC-961E-466B-8A53-6C5EF36C9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B582E-E504-4D14-83D9-7EC4664B7E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08D94-FB36-4F28-A7EB-78D84AA6C30E}"/>
              </a:ext>
            </a:extLst>
          </p:cNvPr>
          <p:cNvSpPr>
            <a:spLocks noGrp="1"/>
          </p:cNvSpPr>
          <p:nvPr>
            <p:ph type="dt" sz="half" idx="10"/>
          </p:nvPr>
        </p:nvSpPr>
        <p:spPr/>
        <p:txBody>
          <a:bodyPr/>
          <a:lstStyle/>
          <a:p>
            <a:fld id="{4BC0735A-8725-47DC-8AFB-1652BCBA9C06}" type="datetime1">
              <a:rPr lang="en-US" smtClean="0"/>
              <a:t>4/26/2022</a:t>
            </a:fld>
            <a:endParaRPr lang="en-US"/>
          </a:p>
        </p:txBody>
      </p:sp>
      <p:sp>
        <p:nvSpPr>
          <p:cNvPr id="8" name="Footer Placeholder 7">
            <a:extLst>
              <a:ext uri="{FF2B5EF4-FFF2-40B4-BE49-F238E27FC236}">
                <a16:creationId xmlns:a16="http://schemas.microsoft.com/office/drawing/2014/main" id="{CC8C33A8-B48A-41DC-8F3E-01743279D40F}"/>
              </a:ext>
            </a:extLst>
          </p:cNvPr>
          <p:cNvSpPr>
            <a:spLocks noGrp="1"/>
          </p:cNvSpPr>
          <p:nvPr>
            <p:ph type="ftr" sz="quarter" idx="11"/>
          </p:nvPr>
        </p:nvSpPr>
        <p:spPr/>
        <p:txBody>
          <a:bodyPr/>
          <a:lstStyle/>
          <a:p>
            <a:r>
              <a:rPr lang="en-US"/>
              <a:t>Samuel Perry - CS 465 Final Project</a:t>
            </a:r>
          </a:p>
        </p:txBody>
      </p:sp>
      <p:sp>
        <p:nvSpPr>
          <p:cNvPr id="9" name="Slide Number Placeholder 8">
            <a:extLst>
              <a:ext uri="{FF2B5EF4-FFF2-40B4-BE49-F238E27FC236}">
                <a16:creationId xmlns:a16="http://schemas.microsoft.com/office/drawing/2014/main" id="{3AF77544-C371-436D-B297-3B2206E5EAE6}"/>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272932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E71B-53B5-47B4-B0A4-E30385DAC0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1A044-094F-41D6-8A58-6F5A31E97F7B}"/>
              </a:ext>
            </a:extLst>
          </p:cNvPr>
          <p:cNvSpPr>
            <a:spLocks noGrp="1"/>
          </p:cNvSpPr>
          <p:nvPr>
            <p:ph type="dt" sz="half" idx="10"/>
          </p:nvPr>
        </p:nvSpPr>
        <p:spPr/>
        <p:txBody>
          <a:bodyPr/>
          <a:lstStyle/>
          <a:p>
            <a:fld id="{5F922A25-E46B-4E3D-8228-22C61D9176B8}" type="datetime1">
              <a:rPr lang="en-US" smtClean="0"/>
              <a:t>4/26/2022</a:t>
            </a:fld>
            <a:endParaRPr lang="en-US"/>
          </a:p>
        </p:txBody>
      </p:sp>
      <p:sp>
        <p:nvSpPr>
          <p:cNvPr id="4" name="Footer Placeholder 3">
            <a:extLst>
              <a:ext uri="{FF2B5EF4-FFF2-40B4-BE49-F238E27FC236}">
                <a16:creationId xmlns:a16="http://schemas.microsoft.com/office/drawing/2014/main" id="{FC2EA36E-BE8E-46A4-89B5-BB4D39C335FE}"/>
              </a:ext>
            </a:extLst>
          </p:cNvPr>
          <p:cNvSpPr>
            <a:spLocks noGrp="1"/>
          </p:cNvSpPr>
          <p:nvPr>
            <p:ph type="ftr" sz="quarter" idx="11"/>
          </p:nvPr>
        </p:nvSpPr>
        <p:spPr/>
        <p:txBody>
          <a:bodyPr/>
          <a:lstStyle/>
          <a:p>
            <a:r>
              <a:rPr lang="en-US"/>
              <a:t>Samuel Perry - CS 465 Final Project</a:t>
            </a:r>
          </a:p>
        </p:txBody>
      </p:sp>
      <p:sp>
        <p:nvSpPr>
          <p:cNvPr id="5" name="Slide Number Placeholder 4">
            <a:extLst>
              <a:ext uri="{FF2B5EF4-FFF2-40B4-BE49-F238E27FC236}">
                <a16:creationId xmlns:a16="http://schemas.microsoft.com/office/drawing/2014/main" id="{9540679A-E9AB-4290-8E1B-A9791B3E9F8A}"/>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276698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9B17E-4616-4AC7-B713-D66FECC2820C}"/>
              </a:ext>
            </a:extLst>
          </p:cNvPr>
          <p:cNvSpPr>
            <a:spLocks noGrp="1"/>
          </p:cNvSpPr>
          <p:nvPr>
            <p:ph type="dt" sz="half" idx="10"/>
          </p:nvPr>
        </p:nvSpPr>
        <p:spPr/>
        <p:txBody>
          <a:bodyPr/>
          <a:lstStyle/>
          <a:p>
            <a:fld id="{B64D7A45-6AAB-44F3-AB8B-DCA0B47256A1}" type="datetime1">
              <a:rPr lang="en-US" smtClean="0"/>
              <a:t>4/26/2022</a:t>
            </a:fld>
            <a:endParaRPr lang="en-US"/>
          </a:p>
        </p:txBody>
      </p:sp>
      <p:sp>
        <p:nvSpPr>
          <p:cNvPr id="3" name="Footer Placeholder 2">
            <a:extLst>
              <a:ext uri="{FF2B5EF4-FFF2-40B4-BE49-F238E27FC236}">
                <a16:creationId xmlns:a16="http://schemas.microsoft.com/office/drawing/2014/main" id="{03D2438A-B875-4144-B5C5-07EBE885FAD7}"/>
              </a:ext>
            </a:extLst>
          </p:cNvPr>
          <p:cNvSpPr>
            <a:spLocks noGrp="1"/>
          </p:cNvSpPr>
          <p:nvPr>
            <p:ph type="ftr" sz="quarter" idx="11"/>
          </p:nvPr>
        </p:nvSpPr>
        <p:spPr/>
        <p:txBody>
          <a:bodyPr/>
          <a:lstStyle/>
          <a:p>
            <a:r>
              <a:rPr lang="en-US"/>
              <a:t>Samuel Perry - CS 465 Final Project</a:t>
            </a:r>
          </a:p>
        </p:txBody>
      </p:sp>
      <p:sp>
        <p:nvSpPr>
          <p:cNvPr id="4" name="Slide Number Placeholder 3">
            <a:extLst>
              <a:ext uri="{FF2B5EF4-FFF2-40B4-BE49-F238E27FC236}">
                <a16:creationId xmlns:a16="http://schemas.microsoft.com/office/drawing/2014/main" id="{682679A7-8A5D-4D79-8613-86FFA56AE2B4}"/>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206387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7AD-3254-4056-9F10-FF5138239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F9D8D-0B2D-4377-9587-F8A44FC53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7283B-FB16-4D13-B11E-C4F81B31F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0E82A-3461-4F2A-AA8B-0737536536EE}"/>
              </a:ext>
            </a:extLst>
          </p:cNvPr>
          <p:cNvSpPr>
            <a:spLocks noGrp="1"/>
          </p:cNvSpPr>
          <p:nvPr>
            <p:ph type="dt" sz="half" idx="10"/>
          </p:nvPr>
        </p:nvSpPr>
        <p:spPr/>
        <p:txBody>
          <a:bodyPr/>
          <a:lstStyle/>
          <a:p>
            <a:fld id="{F25D7C06-E1DF-433F-80C0-2C3C257848B0}" type="datetime1">
              <a:rPr lang="en-US" smtClean="0"/>
              <a:t>4/26/2022</a:t>
            </a:fld>
            <a:endParaRPr lang="en-US"/>
          </a:p>
        </p:txBody>
      </p:sp>
      <p:sp>
        <p:nvSpPr>
          <p:cNvPr id="6" name="Footer Placeholder 5">
            <a:extLst>
              <a:ext uri="{FF2B5EF4-FFF2-40B4-BE49-F238E27FC236}">
                <a16:creationId xmlns:a16="http://schemas.microsoft.com/office/drawing/2014/main" id="{80AD0501-A375-4714-A4C9-44961EB8B102}"/>
              </a:ext>
            </a:extLst>
          </p:cNvPr>
          <p:cNvSpPr>
            <a:spLocks noGrp="1"/>
          </p:cNvSpPr>
          <p:nvPr>
            <p:ph type="ftr" sz="quarter" idx="11"/>
          </p:nvPr>
        </p:nvSpPr>
        <p:spPr/>
        <p:txBody>
          <a:bodyPr/>
          <a:lstStyle/>
          <a:p>
            <a:r>
              <a:rPr lang="en-US"/>
              <a:t>Samuel Perry - CS 465 Final Project</a:t>
            </a:r>
          </a:p>
        </p:txBody>
      </p:sp>
      <p:sp>
        <p:nvSpPr>
          <p:cNvPr id="7" name="Slide Number Placeholder 6">
            <a:extLst>
              <a:ext uri="{FF2B5EF4-FFF2-40B4-BE49-F238E27FC236}">
                <a16:creationId xmlns:a16="http://schemas.microsoft.com/office/drawing/2014/main" id="{43C1DB03-3138-43B1-B988-A7832D4B966B}"/>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422340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F50D-DA44-4D50-B5C6-DD633D53E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E1B9A-B058-410C-9988-15D04DA0F6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5AE5B1-688D-4810-8AFF-6644FA416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6DB7C-0668-417C-B421-FFC7E26BCD19}"/>
              </a:ext>
            </a:extLst>
          </p:cNvPr>
          <p:cNvSpPr>
            <a:spLocks noGrp="1"/>
          </p:cNvSpPr>
          <p:nvPr>
            <p:ph type="dt" sz="half" idx="10"/>
          </p:nvPr>
        </p:nvSpPr>
        <p:spPr/>
        <p:txBody>
          <a:bodyPr/>
          <a:lstStyle/>
          <a:p>
            <a:fld id="{FE3E8447-BBC6-4333-87F0-84B98BEA63C1}" type="datetime1">
              <a:rPr lang="en-US" smtClean="0"/>
              <a:t>4/26/2022</a:t>
            </a:fld>
            <a:endParaRPr lang="en-US"/>
          </a:p>
        </p:txBody>
      </p:sp>
      <p:sp>
        <p:nvSpPr>
          <p:cNvPr id="6" name="Footer Placeholder 5">
            <a:extLst>
              <a:ext uri="{FF2B5EF4-FFF2-40B4-BE49-F238E27FC236}">
                <a16:creationId xmlns:a16="http://schemas.microsoft.com/office/drawing/2014/main" id="{C24466EA-F315-4C68-8661-681047E40920}"/>
              </a:ext>
            </a:extLst>
          </p:cNvPr>
          <p:cNvSpPr>
            <a:spLocks noGrp="1"/>
          </p:cNvSpPr>
          <p:nvPr>
            <p:ph type="ftr" sz="quarter" idx="11"/>
          </p:nvPr>
        </p:nvSpPr>
        <p:spPr/>
        <p:txBody>
          <a:bodyPr/>
          <a:lstStyle/>
          <a:p>
            <a:r>
              <a:rPr lang="en-US"/>
              <a:t>Samuel Perry - CS 465 Final Project</a:t>
            </a:r>
          </a:p>
        </p:txBody>
      </p:sp>
      <p:sp>
        <p:nvSpPr>
          <p:cNvPr id="7" name="Slide Number Placeholder 6">
            <a:extLst>
              <a:ext uri="{FF2B5EF4-FFF2-40B4-BE49-F238E27FC236}">
                <a16:creationId xmlns:a16="http://schemas.microsoft.com/office/drawing/2014/main" id="{7773E933-A187-4A31-87E7-3E06BFB48F4D}"/>
              </a:ext>
            </a:extLst>
          </p:cNvPr>
          <p:cNvSpPr>
            <a:spLocks noGrp="1"/>
          </p:cNvSpPr>
          <p:nvPr>
            <p:ph type="sldNum" sz="quarter" idx="12"/>
          </p:nvPr>
        </p:nvSpPr>
        <p:spPr/>
        <p:txBody>
          <a:bodyPr/>
          <a:lstStyle/>
          <a:p>
            <a:fld id="{E2B7FC91-2BF0-4A85-98D5-77B1EF895B36}" type="slidenum">
              <a:rPr lang="en-US" smtClean="0"/>
              <a:t>‹#›</a:t>
            </a:fld>
            <a:endParaRPr lang="en-US"/>
          </a:p>
        </p:txBody>
      </p:sp>
    </p:spTree>
    <p:extLst>
      <p:ext uri="{BB962C8B-B14F-4D97-AF65-F5344CB8AC3E}">
        <p14:creationId xmlns:p14="http://schemas.microsoft.com/office/powerpoint/2010/main" val="236595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1A79D-51D1-47FF-864B-ECDD96B45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1519F-D95F-42E3-BDE5-B7F949E12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03956-30A6-4BE6-830C-D9E28954C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5C04-F151-4FCD-8B11-0DAA86041316}" type="datetime1">
              <a:rPr lang="en-US" smtClean="0"/>
              <a:t>4/26/2022</a:t>
            </a:fld>
            <a:endParaRPr lang="en-US"/>
          </a:p>
        </p:txBody>
      </p:sp>
      <p:sp>
        <p:nvSpPr>
          <p:cNvPr id="5" name="Footer Placeholder 4">
            <a:extLst>
              <a:ext uri="{FF2B5EF4-FFF2-40B4-BE49-F238E27FC236}">
                <a16:creationId xmlns:a16="http://schemas.microsoft.com/office/drawing/2014/main" id="{5836FC15-3D80-4F56-AC9B-DCE08DC91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Samuel Perry - CS 465 Final Project</a:t>
            </a:r>
          </a:p>
        </p:txBody>
      </p:sp>
      <p:sp>
        <p:nvSpPr>
          <p:cNvPr id="6" name="Slide Number Placeholder 5">
            <a:extLst>
              <a:ext uri="{FF2B5EF4-FFF2-40B4-BE49-F238E27FC236}">
                <a16:creationId xmlns:a16="http://schemas.microsoft.com/office/drawing/2014/main" id="{AA93F44E-8B68-470B-89F4-9B714E2B5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7FC91-2BF0-4A85-98D5-77B1EF895B36}" type="slidenum">
              <a:rPr lang="en-US" smtClean="0"/>
              <a:t>‹#›</a:t>
            </a:fld>
            <a:endParaRPr lang="en-US"/>
          </a:p>
        </p:txBody>
      </p:sp>
    </p:spTree>
    <p:extLst>
      <p:ext uri="{BB962C8B-B14F-4D97-AF65-F5344CB8AC3E}">
        <p14:creationId xmlns:p14="http://schemas.microsoft.com/office/powerpoint/2010/main" val="107838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yoclinic.org/diseases-conditions/seasonal-affective-disorder/symptoms-causes/syc-20364651" TargetMode="External"/><Relationship Id="rId7" Type="http://schemas.openxmlformats.org/officeDocument/2006/relationships/hyperlink" Target="https://hub.jhu.edu/2014/12/09/twitter-mental-illness-tracking/" TargetMode="External"/><Relationship Id="rId2" Type="http://schemas.openxmlformats.org/officeDocument/2006/relationships/hyperlink" Target="https://www.mhanational.org/issues/state-mental-health-america" TargetMode="External"/><Relationship Id="rId1" Type="http://schemas.openxmlformats.org/officeDocument/2006/relationships/slideLayout" Target="../slideLayouts/slideLayout2.xml"/><Relationship Id="rId6" Type="http://schemas.openxmlformats.org/officeDocument/2006/relationships/hyperlink" Target="https://www.cse.iitb.ac.in/~pb/papers/lrec18-medical-sa.pdf" TargetMode="External"/><Relationship Id="rId5" Type="http://schemas.openxmlformats.org/officeDocument/2006/relationships/hyperlink" Target="https://cs.stanford.edu/people/alecmgo/papers/TwitterDistantSupervision09.pdf" TargetMode="External"/><Relationship Id="rId4" Type="http://schemas.openxmlformats.org/officeDocument/2006/relationships/hyperlink" Target="https://www.omnicoreagency.com/twitter-statisti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lOV0Cq428b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lOV0Cq428b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D97D-4538-408B-B389-03DA59C82307}"/>
              </a:ext>
            </a:extLst>
          </p:cNvPr>
          <p:cNvSpPr>
            <a:spLocks noGrp="1"/>
          </p:cNvSpPr>
          <p:nvPr>
            <p:ph type="ctrTitle"/>
          </p:nvPr>
        </p:nvSpPr>
        <p:spPr>
          <a:xfrm>
            <a:off x="1524000" y="2090551"/>
            <a:ext cx="9144000" cy="2387600"/>
          </a:xfrm>
        </p:spPr>
        <p:txBody>
          <a:bodyPr>
            <a:normAutofit fontScale="90000"/>
          </a:bodyPr>
          <a:lstStyle/>
          <a:p>
            <a:r>
              <a:rPr lang="en-US" dirty="0"/>
              <a:t>Using Sentiment Analysis to Study the Effects of </a:t>
            </a:r>
            <a:br>
              <a:rPr lang="en-US" dirty="0"/>
            </a:br>
            <a:r>
              <a:rPr lang="en-US" dirty="0"/>
              <a:t>Seasonal Affective Disorder on Twitter Users</a:t>
            </a:r>
          </a:p>
        </p:txBody>
      </p:sp>
      <p:sp>
        <p:nvSpPr>
          <p:cNvPr id="3" name="Subtitle 2">
            <a:extLst>
              <a:ext uri="{FF2B5EF4-FFF2-40B4-BE49-F238E27FC236}">
                <a16:creationId xmlns:a16="http://schemas.microsoft.com/office/drawing/2014/main" id="{50667464-A5DD-46A2-B0B3-6D34737ED81E}"/>
              </a:ext>
            </a:extLst>
          </p:cNvPr>
          <p:cNvSpPr>
            <a:spLocks noGrp="1"/>
          </p:cNvSpPr>
          <p:nvPr>
            <p:ph type="subTitle" idx="1"/>
          </p:nvPr>
        </p:nvSpPr>
        <p:spPr>
          <a:xfrm>
            <a:off x="1524000" y="4677802"/>
            <a:ext cx="9144000" cy="1655762"/>
          </a:xfrm>
        </p:spPr>
        <p:txBody>
          <a:bodyPr/>
          <a:lstStyle/>
          <a:p>
            <a:r>
              <a:rPr lang="en-US" dirty="0"/>
              <a:t>By: Samuel Perry</a:t>
            </a:r>
          </a:p>
          <a:p>
            <a:r>
              <a:rPr lang="en-US" dirty="0"/>
              <a:t>04/26/2022</a:t>
            </a:r>
          </a:p>
        </p:txBody>
      </p:sp>
    </p:spTree>
    <p:extLst>
      <p:ext uri="{BB962C8B-B14F-4D97-AF65-F5344CB8AC3E}">
        <p14:creationId xmlns:p14="http://schemas.microsoft.com/office/powerpoint/2010/main" val="108740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ABAF-A234-4A26-B664-18E943DF43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120FBD-24D9-4B45-9AEE-362BC3FDB9EF}"/>
              </a:ext>
            </a:extLst>
          </p:cNvPr>
          <p:cNvSpPr>
            <a:spLocks noGrp="1"/>
          </p:cNvSpPr>
          <p:nvPr>
            <p:ph idx="1"/>
          </p:nvPr>
        </p:nvSpPr>
        <p:spPr/>
        <p:txBody>
          <a:bodyPr/>
          <a:lstStyle/>
          <a:p>
            <a:r>
              <a:rPr lang="en-US" dirty="0"/>
              <a:t>1.54% average increase in negative tweets from summer to fall</a:t>
            </a:r>
          </a:p>
          <a:p>
            <a:r>
              <a:rPr lang="en-US" dirty="0"/>
              <a:t>2.16% average decrease in negative tweets from winter to spring</a:t>
            </a:r>
          </a:p>
          <a:p>
            <a:r>
              <a:rPr lang="en-US" dirty="0"/>
              <a:t>Overall, slight increase in percentage of negative tweets during winter and fall months</a:t>
            </a:r>
          </a:p>
          <a:p>
            <a:r>
              <a:rPr lang="en-US" dirty="0"/>
              <a:t>Seasonal Affective Disorder may cause an effect on users and the tweets they post</a:t>
            </a:r>
          </a:p>
          <a:p>
            <a:endParaRPr lang="en-US" dirty="0"/>
          </a:p>
        </p:txBody>
      </p:sp>
      <p:sp>
        <p:nvSpPr>
          <p:cNvPr id="4" name="Date Placeholder 3">
            <a:extLst>
              <a:ext uri="{FF2B5EF4-FFF2-40B4-BE49-F238E27FC236}">
                <a16:creationId xmlns:a16="http://schemas.microsoft.com/office/drawing/2014/main" id="{9F1FB7CC-706F-46D0-85A4-B63F3BB0E9A3}"/>
              </a:ext>
            </a:extLst>
          </p:cNvPr>
          <p:cNvSpPr>
            <a:spLocks noGrp="1"/>
          </p:cNvSpPr>
          <p:nvPr>
            <p:ph type="dt" sz="half" idx="10"/>
          </p:nvPr>
        </p:nvSpPr>
        <p:spPr/>
        <p:txBody>
          <a:bodyPr/>
          <a:lstStyle/>
          <a:p>
            <a:fld id="{31B4422C-905D-46EC-89AF-43F7504565DF}" type="datetime1">
              <a:rPr lang="en-US" smtClean="0"/>
              <a:t>4/26/2022</a:t>
            </a:fld>
            <a:endParaRPr lang="en-US"/>
          </a:p>
        </p:txBody>
      </p:sp>
      <p:sp>
        <p:nvSpPr>
          <p:cNvPr id="5" name="Footer Placeholder 4">
            <a:extLst>
              <a:ext uri="{FF2B5EF4-FFF2-40B4-BE49-F238E27FC236}">
                <a16:creationId xmlns:a16="http://schemas.microsoft.com/office/drawing/2014/main" id="{BAD5F498-EDFD-456B-B935-5B73B0B575EB}"/>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6F2D670C-6340-4F13-8EC6-3AC6168B0DF5}"/>
              </a:ext>
            </a:extLst>
          </p:cNvPr>
          <p:cNvSpPr>
            <a:spLocks noGrp="1"/>
          </p:cNvSpPr>
          <p:nvPr>
            <p:ph type="sldNum" sz="quarter" idx="12"/>
          </p:nvPr>
        </p:nvSpPr>
        <p:spPr/>
        <p:txBody>
          <a:bodyPr/>
          <a:lstStyle/>
          <a:p>
            <a:fld id="{E2B7FC91-2BF0-4A85-98D5-77B1EF895B36}" type="slidenum">
              <a:rPr lang="en-US" smtClean="0"/>
              <a:t>10</a:t>
            </a:fld>
            <a:endParaRPr lang="en-US"/>
          </a:p>
        </p:txBody>
      </p:sp>
    </p:spTree>
    <p:extLst>
      <p:ext uri="{BB962C8B-B14F-4D97-AF65-F5344CB8AC3E}">
        <p14:creationId xmlns:p14="http://schemas.microsoft.com/office/powerpoint/2010/main" val="143764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2C6B-0A3E-41DC-9D5F-C677C7B861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A6BCB1-5A73-4F30-AC69-FB77BDAB00D6}"/>
              </a:ext>
            </a:extLst>
          </p:cNvPr>
          <p:cNvSpPr>
            <a:spLocks noGrp="1"/>
          </p:cNvSpPr>
          <p:nvPr>
            <p:ph idx="1"/>
          </p:nvPr>
        </p:nvSpPr>
        <p:spPr/>
        <p:txBody>
          <a:bodyPr>
            <a:normAutofit/>
          </a:bodyPr>
          <a:lstStyle/>
          <a:p>
            <a:pPr marL="0" indent="0">
              <a:buNone/>
            </a:pPr>
            <a:r>
              <a:rPr lang="en-US" sz="1600" b="0" i="0" u="none" strike="noStrike" dirty="0">
                <a:effectLst/>
              </a:rPr>
              <a:t>[1] Mental Health America, </a:t>
            </a:r>
            <a:r>
              <a:rPr lang="en-US" sz="1600" b="0" i="1" u="none" strike="noStrike" dirty="0">
                <a:effectLst/>
              </a:rPr>
              <a:t>The State of Mental Health in America, </a:t>
            </a:r>
            <a:r>
              <a:rPr lang="en-US" sz="1600" b="0" i="0" u="none" strike="noStrike" dirty="0">
                <a:effectLst/>
              </a:rPr>
              <a:t>Mental Health America, 2022. Accessed on: Apr. 4, 2022. [Online]. </a:t>
            </a:r>
            <a:r>
              <a:rPr lang="en-US" sz="1600" b="0" i="1" u="none" strike="noStrike" dirty="0">
                <a:effectLst/>
              </a:rPr>
              <a:t> </a:t>
            </a:r>
            <a:r>
              <a:rPr lang="en-US" sz="1600" b="0" i="0" u="none" strike="noStrike" dirty="0">
                <a:effectLst/>
              </a:rPr>
              <a:t>Available: </a:t>
            </a:r>
            <a:r>
              <a:rPr lang="en-US" sz="1600" b="0" i="0" u="sng" strike="noStrike" dirty="0">
                <a:effectLst/>
                <a:hlinkClick r:id="rId2">
                  <a:extLst>
                    <a:ext uri="{A12FA001-AC4F-418D-AE19-62706E023703}">
                      <ahyp:hlinkClr xmlns:ahyp="http://schemas.microsoft.com/office/drawing/2018/hyperlinkcolor" val="tx"/>
                    </a:ext>
                  </a:extLst>
                </a:hlinkClick>
              </a:rPr>
              <a:t>https://www.mhanational.org/issues/state-mental-health-america</a:t>
            </a:r>
            <a:endParaRPr lang="en-US" sz="1600" dirty="0"/>
          </a:p>
          <a:p>
            <a:pPr marL="0" indent="0">
              <a:buNone/>
            </a:pPr>
            <a:r>
              <a:rPr lang="en-US" sz="1600" b="0" i="0" u="none" strike="noStrike" dirty="0">
                <a:effectLst/>
              </a:rPr>
              <a:t>[2]</a:t>
            </a:r>
            <a:r>
              <a:rPr lang="en-US" sz="1600" b="1" i="0" u="none" strike="noStrike" dirty="0">
                <a:effectLst/>
              </a:rPr>
              <a:t> </a:t>
            </a:r>
            <a:r>
              <a:rPr lang="en-US" sz="1600" b="0" i="0" u="none" strike="noStrike" dirty="0">
                <a:effectLst/>
              </a:rPr>
              <a:t>Mayo Clinic, </a:t>
            </a:r>
            <a:r>
              <a:rPr lang="en-US" sz="1600" b="0" i="1" u="none" strike="noStrike" dirty="0">
                <a:effectLst/>
              </a:rPr>
              <a:t>Seasonal affective disorder (SAD), </a:t>
            </a:r>
            <a:r>
              <a:rPr lang="en-US" sz="1600" b="0" i="0" u="none" strike="noStrike" dirty="0">
                <a:effectLst/>
              </a:rPr>
              <a:t>Mayo Clinic, Dec. 14, 2021. Accessed on: Apr. 4, 2022. [Online]. Available: </a:t>
            </a:r>
            <a:r>
              <a:rPr lang="en-US" sz="1600" b="0" i="0" u="sng" strike="noStrike" dirty="0">
                <a:effectLst/>
                <a:hlinkClick r:id="rId3">
                  <a:extLst>
                    <a:ext uri="{A12FA001-AC4F-418D-AE19-62706E023703}">
                      <ahyp:hlinkClr xmlns:ahyp="http://schemas.microsoft.com/office/drawing/2018/hyperlinkcolor" val="tx"/>
                    </a:ext>
                  </a:extLst>
                </a:hlinkClick>
              </a:rPr>
              <a:t>https://www.mayoclinic.org/diseases-conditions/seasonal-affective-disorder/symptoms-causes/syc-20364651</a:t>
            </a:r>
            <a:endParaRPr lang="en-US" sz="1600" b="0" i="0" u="sng" strike="noStrike" dirty="0">
              <a:effectLst/>
            </a:endParaRPr>
          </a:p>
          <a:p>
            <a:pPr marL="0" indent="0">
              <a:buNone/>
            </a:pPr>
            <a:r>
              <a:rPr lang="en-US" sz="1600" b="0" i="0" u="none" strike="noStrike" dirty="0">
                <a:effectLst/>
              </a:rPr>
              <a:t>[3] Salman Aslam, </a:t>
            </a:r>
            <a:r>
              <a:rPr lang="en-US" sz="1600" b="0" i="1" u="none" strike="noStrike" dirty="0">
                <a:effectLst/>
              </a:rPr>
              <a:t>Twitter by the Numbers: Stats, Demographics, and Fun Facts, </a:t>
            </a:r>
            <a:r>
              <a:rPr lang="en-US" sz="1600" b="0" i="0" u="none" strike="noStrike" dirty="0" err="1">
                <a:effectLst/>
              </a:rPr>
              <a:t>Omnicore</a:t>
            </a:r>
            <a:r>
              <a:rPr lang="en-US" sz="1600" b="0" i="0" u="none" strike="noStrike" dirty="0">
                <a:effectLst/>
              </a:rPr>
              <a:t>, Feb. 22, 2022. Accessed on: Apr. 18, 2022. [Online]. Available: </a:t>
            </a:r>
            <a:r>
              <a:rPr lang="en-US" sz="1600" b="0" i="0" u="sng" strike="noStrike" dirty="0">
                <a:effectLst/>
                <a:hlinkClick r:id="rId4">
                  <a:extLst>
                    <a:ext uri="{A12FA001-AC4F-418D-AE19-62706E023703}">
                      <ahyp:hlinkClr xmlns:ahyp="http://schemas.microsoft.com/office/drawing/2018/hyperlinkcolor" val="tx"/>
                    </a:ext>
                  </a:extLst>
                </a:hlinkClick>
              </a:rPr>
              <a:t>https://www.omnicoreagency.com/twitter-statistics/</a:t>
            </a:r>
            <a:r>
              <a:rPr lang="en-US" sz="1600" b="0" i="0" u="none" strike="noStrike" dirty="0">
                <a:effectLst/>
              </a:rPr>
              <a:t> </a:t>
            </a:r>
            <a:endParaRPr lang="en-US" sz="1600" u="sng" dirty="0"/>
          </a:p>
          <a:p>
            <a:pPr marL="0" indent="0">
              <a:spcBef>
                <a:spcPts val="0"/>
              </a:spcBef>
              <a:buNone/>
            </a:pPr>
            <a:r>
              <a:rPr lang="en-US" sz="1600" b="0" i="0" u="none" strike="noStrike" dirty="0">
                <a:effectLst/>
              </a:rPr>
              <a:t>[4] Alec Go et al., </a:t>
            </a:r>
            <a:r>
              <a:rPr lang="en-US" sz="1600" b="0" i="1" u="none" strike="noStrike" dirty="0">
                <a:effectLst/>
              </a:rPr>
              <a:t>Twitter Sentiment Classification using Distant Supervision, </a:t>
            </a:r>
            <a:r>
              <a:rPr lang="en-US" sz="1600" b="0" i="0" u="none" strike="noStrike" dirty="0">
                <a:effectLst/>
              </a:rPr>
              <a:t>Stanford University Science, 2009. Accessed on: Apr. 6, 2022. [Online]. Available: </a:t>
            </a:r>
            <a:endParaRPr lang="en-US" sz="1600" dirty="0"/>
          </a:p>
          <a:p>
            <a:pPr marL="0" indent="0">
              <a:spcBef>
                <a:spcPts val="0"/>
              </a:spcBef>
              <a:buNone/>
            </a:pPr>
            <a:r>
              <a:rPr lang="en-US" sz="1600" b="0" i="0" u="sng" strike="noStrike" dirty="0">
                <a:effectLst/>
                <a:hlinkClick r:id="rId5">
                  <a:extLst>
                    <a:ext uri="{A12FA001-AC4F-418D-AE19-62706E023703}">
                      <ahyp:hlinkClr xmlns:ahyp="http://schemas.microsoft.com/office/drawing/2018/hyperlinkcolor" val="tx"/>
                    </a:ext>
                  </a:extLst>
                </a:hlinkClick>
              </a:rPr>
              <a:t>https://cs.stanford.edu/people/alecmgo/papers/TwitterDistantSupervision09.pdf</a:t>
            </a:r>
            <a:r>
              <a:rPr lang="en-US" sz="1600" b="0" i="0" u="none" strike="noStrike" dirty="0">
                <a:effectLst/>
              </a:rPr>
              <a:t> </a:t>
            </a:r>
          </a:p>
          <a:p>
            <a:pPr marL="0" indent="0">
              <a:spcBef>
                <a:spcPts val="0"/>
              </a:spcBef>
              <a:buNone/>
            </a:pPr>
            <a:r>
              <a:rPr lang="en-US" sz="1600" b="0" i="0" u="none" strike="noStrike" dirty="0">
                <a:effectLst/>
              </a:rPr>
              <a:t>[5] Shweta Yadav et al., </a:t>
            </a:r>
            <a:r>
              <a:rPr lang="en-US" sz="1600" b="0" i="1" u="none" strike="noStrike" dirty="0">
                <a:effectLst/>
              </a:rPr>
              <a:t>Medical Sentiment Analysis using Social Media: Towards building a Patient Assisted System, </a:t>
            </a:r>
            <a:r>
              <a:rPr lang="en-US" sz="1600" b="0" i="0" u="none" strike="noStrike" dirty="0">
                <a:effectLst/>
              </a:rPr>
              <a:t>Indian Institute of Technology, Patna, 2017. Accessed on: Apr. 9, 2022. [Online]. Available: </a:t>
            </a:r>
            <a:endParaRPr lang="en-US" sz="1600" dirty="0"/>
          </a:p>
          <a:p>
            <a:pPr marL="0" indent="0">
              <a:spcBef>
                <a:spcPts val="0"/>
              </a:spcBef>
              <a:buNone/>
            </a:pPr>
            <a:r>
              <a:rPr lang="en-US" sz="1600" b="0" i="0" u="sng" strike="noStrike" dirty="0">
                <a:effectLst/>
                <a:hlinkClick r:id="rId6">
                  <a:extLst>
                    <a:ext uri="{A12FA001-AC4F-418D-AE19-62706E023703}">
                      <ahyp:hlinkClr xmlns:ahyp="http://schemas.microsoft.com/office/drawing/2018/hyperlinkcolor" val="tx"/>
                    </a:ext>
                  </a:extLst>
                </a:hlinkClick>
              </a:rPr>
              <a:t>https://www.cse.iitb.ac.in/~pb/papers/lrec18-medical-sa.pdf</a:t>
            </a:r>
            <a:r>
              <a:rPr lang="en-US" sz="1600" b="0" i="0" u="none" strike="noStrike" dirty="0">
                <a:effectLst/>
              </a:rPr>
              <a:t>   </a:t>
            </a:r>
          </a:p>
          <a:p>
            <a:pPr marL="0" indent="0">
              <a:spcBef>
                <a:spcPts val="0"/>
              </a:spcBef>
              <a:buNone/>
            </a:pPr>
            <a:r>
              <a:rPr lang="en-US" sz="1600" b="0" i="0" u="none" strike="noStrike" dirty="0">
                <a:effectLst/>
              </a:rPr>
              <a:t>[6] Phil </a:t>
            </a:r>
            <a:r>
              <a:rPr lang="en-US" sz="1600" b="0" i="0" u="none" strike="noStrike" dirty="0" err="1">
                <a:effectLst/>
              </a:rPr>
              <a:t>Sneiderman</a:t>
            </a:r>
            <a:r>
              <a:rPr lang="en-US" sz="1600" b="0" i="0" u="none" strike="noStrike" dirty="0">
                <a:effectLst/>
              </a:rPr>
              <a:t>, </a:t>
            </a:r>
            <a:r>
              <a:rPr lang="en-US" sz="1600" b="0" i="1" u="none" strike="noStrike" dirty="0">
                <a:effectLst/>
              </a:rPr>
              <a:t>Analysis of Twitter posts could provide fresh insight into mental illness trends, </a:t>
            </a:r>
            <a:r>
              <a:rPr lang="en-US" sz="1600" b="0" i="0" u="none" strike="noStrike" dirty="0">
                <a:effectLst/>
              </a:rPr>
              <a:t>Johns Hopkins University, Dec 9, 2014</a:t>
            </a:r>
            <a:r>
              <a:rPr lang="en-US" sz="1600" b="0" i="1" u="none" strike="noStrike" dirty="0">
                <a:effectLst/>
              </a:rPr>
              <a:t>. </a:t>
            </a:r>
            <a:r>
              <a:rPr lang="en-US" sz="1600" b="0" i="0" u="none" strike="noStrike" dirty="0">
                <a:effectLst/>
              </a:rPr>
              <a:t>Accessed on: Apr. 3, 2022. [Online]. Available:</a:t>
            </a:r>
            <a:r>
              <a:rPr lang="en-US" sz="1600" b="0" i="1" u="none" strike="noStrike" dirty="0">
                <a:effectLst/>
              </a:rPr>
              <a:t> </a:t>
            </a:r>
            <a:r>
              <a:rPr lang="en-US" sz="1600" b="0" i="1" u="sng" strike="noStrike" dirty="0">
                <a:effectLst/>
                <a:hlinkClick r:id="rId7">
                  <a:extLst>
                    <a:ext uri="{A12FA001-AC4F-418D-AE19-62706E023703}">
                      <ahyp:hlinkClr xmlns:ahyp="http://schemas.microsoft.com/office/drawing/2018/hyperlinkcolor" val="tx"/>
                    </a:ext>
                  </a:extLst>
                </a:hlinkClick>
              </a:rPr>
              <a:t>https://hub.jhu.edu/2014/12/09/twitter-mental-illness-tracking/</a:t>
            </a:r>
            <a:r>
              <a:rPr lang="en-US" sz="1600" b="0" i="1" u="none" strike="noStrike" dirty="0">
                <a:effectLst/>
              </a:rPr>
              <a:t> </a:t>
            </a:r>
            <a:endParaRPr lang="en-US" sz="1600" b="0" i="0" u="sng" strike="noStrike" dirty="0">
              <a:effectLst/>
            </a:endParaRPr>
          </a:p>
        </p:txBody>
      </p:sp>
      <p:sp>
        <p:nvSpPr>
          <p:cNvPr id="4" name="Date Placeholder 3">
            <a:extLst>
              <a:ext uri="{FF2B5EF4-FFF2-40B4-BE49-F238E27FC236}">
                <a16:creationId xmlns:a16="http://schemas.microsoft.com/office/drawing/2014/main" id="{F31DD1F6-D13D-408C-8974-7C065078959A}"/>
              </a:ext>
            </a:extLst>
          </p:cNvPr>
          <p:cNvSpPr>
            <a:spLocks noGrp="1"/>
          </p:cNvSpPr>
          <p:nvPr>
            <p:ph type="dt" sz="half" idx="10"/>
          </p:nvPr>
        </p:nvSpPr>
        <p:spPr/>
        <p:txBody>
          <a:bodyPr/>
          <a:lstStyle/>
          <a:p>
            <a:fld id="{2A4E55EC-36F3-45B6-8EF1-C3A229322219}" type="datetime1">
              <a:rPr lang="en-US" smtClean="0"/>
              <a:t>4/26/2022</a:t>
            </a:fld>
            <a:endParaRPr lang="en-US"/>
          </a:p>
        </p:txBody>
      </p:sp>
      <p:sp>
        <p:nvSpPr>
          <p:cNvPr id="5" name="Footer Placeholder 4">
            <a:extLst>
              <a:ext uri="{FF2B5EF4-FFF2-40B4-BE49-F238E27FC236}">
                <a16:creationId xmlns:a16="http://schemas.microsoft.com/office/drawing/2014/main" id="{A7A0E752-DFEA-4DCE-914F-30BF5E10E5B1}"/>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1E766AB8-3997-4F62-9566-697FB8A3C837}"/>
              </a:ext>
            </a:extLst>
          </p:cNvPr>
          <p:cNvSpPr>
            <a:spLocks noGrp="1"/>
          </p:cNvSpPr>
          <p:nvPr>
            <p:ph type="sldNum" sz="quarter" idx="12"/>
          </p:nvPr>
        </p:nvSpPr>
        <p:spPr/>
        <p:txBody>
          <a:bodyPr/>
          <a:lstStyle/>
          <a:p>
            <a:fld id="{E2B7FC91-2BF0-4A85-98D5-77B1EF895B36}" type="slidenum">
              <a:rPr lang="en-US" smtClean="0"/>
              <a:t>11</a:t>
            </a:fld>
            <a:endParaRPr lang="en-US"/>
          </a:p>
        </p:txBody>
      </p:sp>
    </p:spTree>
    <p:extLst>
      <p:ext uri="{BB962C8B-B14F-4D97-AF65-F5344CB8AC3E}">
        <p14:creationId xmlns:p14="http://schemas.microsoft.com/office/powerpoint/2010/main" val="209636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152C-21BA-43EB-BDF7-BE5DCF60B6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6CB01F8-9768-4C2A-A42A-470F554E3F54}"/>
              </a:ext>
            </a:extLst>
          </p:cNvPr>
          <p:cNvSpPr>
            <a:spLocks noGrp="1"/>
          </p:cNvSpPr>
          <p:nvPr>
            <p:ph idx="1"/>
          </p:nvPr>
        </p:nvSpPr>
        <p:spPr/>
        <p:txBody>
          <a:bodyPr/>
          <a:lstStyle/>
          <a:p>
            <a:r>
              <a:rPr lang="en-US" dirty="0"/>
              <a:t>Seasonal Affective Disorder (SAD) known as “Seasonal Depression”</a:t>
            </a:r>
          </a:p>
          <a:p>
            <a:pPr lvl="1"/>
            <a:r>
              <a:rPr lang="en-US" dirty="0"/>
              <a:t>Roughly affects more than 3 million Americans year-round</a:t>
            </a:r>
            <a:r>
              <a:rPr lang="en-US" sz="1400" dirty="0"/>
              <a:t> [1] </a:t>
            </a:r>
          </a:p>
          <a:p>
            <a:r>
              <a:rPr lang="en-US" dirty="0"/>
              <a:t>Common factors for SAD include:</a:t>
            </a:r>
          </a:p>
          <a:p>
            <a:pPr lvl="1"/>
            <a:r>
              <a:rPr lang="en-US" dirty="0"/>
              <a:t>Circadian Rhythm</a:t>
            </a:r>
          </a:p>
          <a:p>
            <a:pPr lvl="1"/>
            <a:r>
              <a:rPr lang="en-US" dirty="0"/>
              <a:t>Reduced Serotonin </a:t>
            </a:r>
          </a:p>
          <a:p>
            <a:pPr lvl="1"/>
            <a:r>
              <a:rPr lang="en-US" dirty="0"/>
              <a:t>Overproduction of Melatonin </a:t>
            </a:r>
            <a:r>
              <a:rPr lang="en-US" sz="1400" dirty="0"/>
              <a:t>[2]</a:t>
            </a:r>
          </a:p>
          <a:p>
            <a:r>
              <a:rPr lang="en-US" dirty="0"/>
              <a:t>Lack of/reduced level of sunlight during the day</a:t>
            </a:r>
          </a:p>
          <a:p>
            <a:pPr lvl="1"/>
            <a:r>
              <a:rPr lang="en-US" dirty="0"/>
              <a:t>Commonly found through fall(Sep 1 – Nov 30) and </a:t>
            </a:r>
          </a:p>
          <a:p>
            <a:pPr marL="457200" lvl="1" indent="0">
              <a:buNone/>
            </a:pPr>
            <a:r>
              <a:rPr lang="en-US" dirty="0"/>
              <a:t>	winter (Dec 1 – Feb 28/29)</a:t>
            </a:r>
            <a:endParaRPr lang="en-US" sz="1400" dirty="0"/>
          </a:p>
          <a:p>
            <a:endParaRPr lang="en-US" dirty="0"/>
          </a:p>
          <a:p>
            <a:endParaRPr lang="en-US" dirty="0"/>
          </a:p>
        </p:txBody>
      </p:sp>
      <p:sp>
        <p:nvSpPr>
          <p:cNvPr id="4" name="Date Placeholder 3">
            <a:extLst>
              <a:ext uri="{FF2B5EF4-FFF2-40B4-BE49-F238E27FC236}">
                <a16:creationId xmlns:a16="http://schemas.microsoft.com/office/drawing/2014/main" id="{41A2D988-C404-4964-B015-2BB04E463C6C}"/>
              </a:ext>
            </a:extLst>
          </p:cNvPr>
          <p:cNvSpPr>
            <a:spLocks noGrp="1"/>
          </p:cNvSpPr>
          <p:nvPr>
            <p:ph type="dt" sz="half" idx="10"/>
          </p:nvPr>
        </p:nvSpPr>
        <p:spPr/>
        <p:txBody>
          <a:bodyPr/>
          <a:lstStyle/>
          <a:p>
            <a:fld id="{6742D577-2954-4D5C-817D-CD4509E6D22D}" type="datetime1">
              <a:rPr lang="en-US" smtClean="0"/>
              <a:t>4/26/2022</a:t>
            </a:fld>
            <a:endParaRPr lang="en-US"/>
          </a:p>
        </p:txBody>
      </p:sp>
      <p:sp>
        <p:nvSpPr>
          <p:cNvPr id="5" name="Footer Placeholder 4">
            <a:extLst>
              <a:ext uri="{FF2B5EF4-FFF2-40B4-BE49-F238E27FC236}">
                <a16:creationId xmlns:a16="http://schemas.microsoft.com/office/drawing/2014/main" id="{6DA1DC96-C9C3-4922-BFE1-FA18C07FD677}"/>
              </a:ext>
            </a:extLst>
          </p:cNvPr>
          <p:cNvSpPr>
            <a:spLocks noGrp="1"/>
          </p:cNvSpPr>
          <p:nvPr>
            <p:ph type="ftr" sz="quarter" idx="11"/>
          </p:nvPr>
        </p:nvSpPr>
        <p:spPr/>
        <p:txBody>
          <a:bodyPr/>
          <a:lstStyle/>
          <a:p>
            <a:r>
              <a:rPr lang="en-US" dirty="0"/>
              <a:t>Samuel Perry - CS 465 Final Project</a:t>
            </a:r>
          </a:p>
        </p:txBody>
      </p:sp>
      <p:sp>
        <p:nvSpPr>
          <p:cNvPr id="6" name="Slide Number Placeholder 5">
            <a:extLst>
              <a:ext uri="{FF2B5EF4-FFF2-40B4-BE49-F238E27FC236}">
                <a16:creationId xmlns:a16="http://schemas.microsoft.com/office/drawing/2014/main" id="{801E22A6-C104-4D57-8E3A-28A07E48AE31}"/>
              </a:ext>
            </a:extLst>
          </p:cNvPr>
          <p:cNvSpPr>
            <a:spLocks noGrp="1"/>
          </p:cNvSpPr>
          <p:nvPr>
            <p:ph type="sldNum" sz="quarter" idx="12"/>
          </p:nvPr>
        </p:nvSpPr>
        <p:spPr/>
        <p:txBody>
          <a:bodyPr/>
          <a:lstStyle/>
          <a:p>
            <a:fld id="{E2B7FC91-2BF0-4A85-98D5-77B1EF895B36}" type="slidenum">
              <a:rPr lang="en-US" smtClean="0"/>
              <a:t>2</a:t>
            </a:fld>
            <a:endParaRPr lang="en-US"/>
          </a:p>
        </p:txBody>
      </p:sp>
    </p:spTree>
    <p:extLst>
      <p:ext uri="{BB962C8B-B14F-4D97-AF65-F5344CB8AC3E}">
        <p14:creationId xmlns:p14="http://schemas.microsoft.com/office/powerpoint/2010/main" val="364203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59B0-D643-47D6-BF72-AEB64ACDFA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E5E866-CD53-4DA5-89B1-86560B9C9824}"/>
              </a:ext>
            </a:extLst>
          </p:cNvPr>
          <p:cNvSpPr>
            <a:spLocks noGrp="1"/>
          </p:cNvSpPr>
          <p:nvPr>
            <p:ph idx="1"/>
          </p:nvPr>
        </p:nvSpPr>
        <p:spPr/>
        <p:txBody>
          <a:bodyPr>
            <a:normAutofit lnSpcReduction="10000"/>
          </a:bodyPr>
          <a:lstStyle/>
          <a:p>
            <a:r>
              <a:rPr lang="en-US" dirty="0"/>
              <a:t>Difficult to estimate how many people are affected</a:t>
            </a:r>
          </a:p>
          <a:p>
            <a:pPr lvl="1"/>
            <a:r>
              <a:rPr lang="en-US" dirty="0"/>
              <a:t>Many people don’t seek help/understand SAD</a:t>
            </a:r>
          </a:p>
          <a:p>
            <a:r>
              <a:rPr lang="en-US" b="0" i="0" dirty="0">
                <a:effectLst/>
                <a:latin typeface="Roboto" panose="02000000000000000000" pitchFamily="2" charset="0"/>
              </a:rPr>
              <a:t>≈</a:t>
            </a:r>
            <a:r>
              <a:rPr lang="en-US" dirty="0"/>
              <a:t>38 million US adults use twitter daily </a:t>
            </a:r>
            <a:r>
              <a:rPr lang="en-US" sz="1400" dirty="0"/>
              <a:t>[3]</a:t>
            </a:r>
          </a:p>
          <a:p>
            <a:pPr lvl="1"/>
            <a:r>
              <a:rPr lang="en-US" dirty="0"/>
              <a:t>Huge sample of free tweets gives insight on users’ thoughts</a:t>
            </a:r>
          </a:p>
          <a:p>
            <a:r>
              <a:rPr lang="en-US" dirty="0"/>
              <a:t>Sentiment Analysis (NLP Technique) to predict sentiment of tweet</a:t>
            </a:r>
          </a:p>
          <a:p>
            <a:pPr lvl="1"/>
            <a:r>
              <a:rPr lang="en-US" dirty="0"/>
              <a:t>“I hate the rain </a:t>
            </a:r>
            <a:r>
              <a:rPr lang="en-US" dirty="0">
                <a:sym typeface="Wingdings" panose="05000000000000000000" pitchFamily="2" charset="2"/>
              </a:rPr>
              <a:t>” – NEGATIVE sentiment</a:t>
            </a:r>
          </a:p>
          <a:p>
            <a:pPr lvl="1"/>
            <a:r>
              <a:rPr lang="en-US" dirty="0">
                <a:sym typeface="Wingdings" panose="05000000000000000000" pitchFamily="2" charset="2"/>
              </a:rPr>
              <a:t>“I love music ” – POSITIVE sentiment</a:t>
            </a:r>
          </a:p>
          <a:p>
            <a:r>
              <a:rPr lang="en-US" dirty="0">
                <a:sym typeface="Wingdings" panose="05000000000000000000" pitchFamily="2" charset="2"/>
              </a:rPr>
              <a:t>Apply to US tweets from several years</a:t>
            </a:r>
          </a:p>
          <a:p>
            <a:pPr lvl="1"/>
            <a:r>
              <a:rPr lang="en-US" dirty="0">
                <a:sym typeface="Wingdings" panose="05000000000000000000" pitchFamily="2" charset="2"/>
              </a:rPr>
              <a:t>Measure the change in negative and positive tweets through the year</a:t>
            </a:r>
          </a:p>
          <a:p>
            <a:r>
              <a:rPr lang="en-US" dirty="0">
                <a:sym typeface="Wingdings" panose="05000000000000000000" pitchFamily="2" charset="2"/>
              </a:rPr>
              <a:t>Get a more accurate measure of the scale of SAD</a:t>
            </a:r>
            <a:endParaRPr lang="en-US" dirty="0"/>
          </a:p>
        </p:txBody>
      </p:sp>
      <p:sp>
        <p:nvSpPr>
          <p:cNvPr id="4" name="Date Placeholder 3">
            <a:extLst>
              <a:ext uri="{FF2B5EF4-FFF2-40B4-BE49-F238E27FC236}">
                <a16:creationId xmlns:a16="http://schemas.microsoft.com/office/drawing/2014/main" id="{5DA90FB7-6C3F-4270-81F0-6408193BE955}"/>
              </a:ext>
            </a:extLst>
          </p:cNvPr>
          <p:cNvSpPr>
            <a:spLocks noGrp="1"/>
          </p:cNvSpPr>
          <p:nvPr>
            <p:ph type="dt" sz="half" idx="10"/>
          </p:nvPr>
        </p:nvSpPr>
        <p:spPr/>
        <p:txBody>
          <a:bodyPr/>
          <a:lstStyle/>
          <a:p>
            <a:fld id="{B265C0F1-CE1B-4FDD-A1CE-99B42AE75B05}" type="datetime1">
              <a:rPr lang="en-US" smtClean="0"/>
              <a:t>4/26/2022</a:t>
            </a:fld>
            <a:endParaRPr lang="en-US"/>
          </a:p>
        </p:txBody>
      </p:sp>
      <p:sp>
        <p:nvSpPr>
          <p:cNvPr id="5" name="Footer Placeholder 4">
            <a:extLst>
              <a:ext uri="{FF2B5EF4-FFF2-40B4-BE49-F238E27FC236}">
                <a16:creationId xmlns:a16="http://schemas.microsoft.com/office/drawing/2014/main" id="{6E59C00D-2E20-416A-9C89-43B161DEA6DD}"/>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78390A85-B3BD-445F-8B00-FB3E49E24341}"/>
              </a:ext>
            </a:extLst>
          </p:cNvPr>
          <p:cNvSpPr>
            <a:spLocks noGrp="1"/>
          </p:cNvSpPr>
          <p:nvPr>
            <p:ph type="sldNum" sz="quarter" idx="12"/>
          </p:nvPr>
        </p:nvSpPr>
        <p:spPr/>
        <p:txBody>
          <a:bodyPr/>
          <a:lstStyle/>
          <a:p>
            <a:fld id="{E2B7FC91-2BF0-4A85-98D5-77B1EF895B36}" type="slidenum">
              <a:rPr lang="en-US" smtClean="0"/>
              <a:t>3</a:t>
            </a:fld>
            <a:endParaRPr lang="en-US"/>
          </a:p>
        </p:txBody>
      </p:sp>
    </p:spTree>
    <p:extLst>
      <p:ext uri="{BB962C8B-B14F-4D97-AF65-F5344CB8AC3E}">
        <p14:creationId xmlns:p14="http://schemas.microsoft.com/office/powerpoint/2010/main" val="304761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F8ED-AEF1-401D-BCE4-5877BB65238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BEC036A-D43B-427C-9F62-0A17CA1E7C7B}"/>
              </a:ext>
            </a:extLst>
          </p:cNvPr>
          <p:cNvSpPr>
            <a:spLocks noGrp="1"/>
          </p:cNvSpPr>
          <p:nvPr>
            <p:ph idx="1"/>
          </p:nvPr>
        </p:nvSpPr>
        <p:spPr/>
        <p:txBody>
          <a:bodyPr>
            <a:normAutofit lnSpcReduction="10000"/>
          </a:bodyPr>
          <a:lstStyle/>
          <a:p>
            <a:r>
              <a:rPr lang="en-US" dirty="0"/>
              <a:t>Sentiment Analysis is commonly used in business </a:t>
            </a:r>
          </a:p>
          <a:p>
            <a:pPr lvl="1"/>
            <a:r>
              <a:rPr lang="en-US" dirty="0" err="1"/>
              <a:t>MonkeyLearn</a:t>
            </a:r>
            <a:r>
              <a:rPr lang="en-US" dirty="0"/>
              <a:t> – analyzes surveys, feedback, and comments for businesses </a:t>
            </a:r>
            <a:endParaRPr lang="en-US" sz="1400" dirty="0"/>
          </a:p>
          <a:p>
            <a:pPr lvl="1"/>
            <a:r>
              <a:rPr lang="en-US" dirty="0"/>
              <a:t>Sentiment140 uses deep learning for brand sentiments on twitter </a:t>
            </a:r>
            <a:r>
              <a:rPr lang="en-US" sz="1400" dirty="0"/>
              <a:t>[4]</a:t>
            </a:r>
          </a:p>
          <a:p>
            <a:r>
              <a:rPr lang="en-US" dirty="0"/>
              <a:t>“</a:t>
            </a:r>
            <a:r>
              <a:rPr lang="en-US" i="1" dirty="0"/>
              <a:t>Medical Sentiment Analysis using Social Media</a:t>
            </a:r>
            <a:r>
              <a:rPr lang="en-US" dirty="0"/>
              <a:t>” </a:t>
            </a:r>
            <a:r>
              <a:rPr lang="en-US" sz="1400" dirty="0"/>
              <a:t>[5]</a:t>
            </a:r>
          </a:p>
          <a:p>
            <a:pPr lvl="1"/>
            <a:r>
              <a:rPr lang="en-US" dirty="0"/>
              <a:t>Indian Institute of Technology, Patna</a:t>
            </a:r>
          </a:p>
          <a:p>
            <a:pPr lvl="1"/>
            <a:r>
              <a:rPr lang="en-US" dirty="0"/>
              <a:t>Measured sentiment towards medical problems and medications via medical forums using Neural Network</a:t>
            </a:r>
          </a:p>
          <a:p>
            <a:r>
              <a:rPr lang="en-US" dirty="0"/>
              <a:t>Johns Hopkins study </a:t>
            </a:r>
            <a:r>
              <a:rPr lang="en-US" sz="1400" dirty="0"/>
              <a:t>[6]</a:t>
            </a:r>
          </a:p>
          <a:p>
            <a:pPr lvl="1"/>
            <a:r>
              <a:rPr lang="en-US" dirty="0"/>
              <a:t>Measured mental illness trends via Twitter using different sentiment analysis techniques</a:t>
            </a:r>
          </a:p>
          <a:p>
            <a:pPr lvl="1"/>
            <a:r>
              <a:rPr lang="en-US" dirty="0"/>
              <a:t>Focused on US Veterans and the affects of PTSD </a:t>
            </a:r>
          </a:p>
        </p:txBody>
      </p:sp>
      <p:sp>
        <p:nvSpPr>
          <p:cNvPr id="4" name="Date Placeholder 3">
            <a:extLst>
              <a:ext uri="{FF2B5EF4-FFF2-40B4-BE49-F238E27FC236}">
                <a16:creationId xmlns:a16="http://schemas.microsoft.com/office/drawing/2014/main" id="{665040E2-94F1-4AEA-B9D7-DE3F35A5D685}"/>
              </a:ext>
            </a:extLst>
          </p:cNvPr>
          <p:cNvSpPr>
            <a:spLocks noGrp="1"/>
          </p:cNvSpPr>
          <p:nvPr>
            <p:ph type="dt" sz="half" idx="10"/>
          </p:nvPr>
        </p:nvSpPr>
        <p:spPr/>
        <p:txBody>
          <a:bodyPr/>
          <a:lstStyle/>
          <a:p>
            <a:fld id="{E7413B19-7B97-4343-AD65-855EE7BFF0A8}" type="datetime1">
              <a:rPr lang="en-US" smtClean="0"/>
              <a:t>4/26/2022</a:t>
            </a:fld>
            <a:endParaRPr lang="en-US"/>
          </a:p>
        </p:txBody>
      </p:sp>
      <p:sp>
        <p:nvSpPr>
          <p:cNvPr id="5" name="Footer Placeholder 4">
            <a:extLst>
              <a:ext uri="{FF2B5EF4-FFF2-40B4-BE49-F238E27FC236}">
                <a16:creationId xmlns:a16="http://schemas.microsoft.com/office/drawing/2014/main" id="{E9451568-C103-4397-8E4F-EE3D622FED31}"/>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5B6DE81F-D199-4C44-82E0-76B4F004FBAC}"/>
              </a:ext>
            </a:extLst>
          </p:cNvPr>
          <p:cNvSpPr>
            <a:spLocks noGrp="1"/>
          </p:cNvSpPr>
          <p:nvPr>
            <p:ph type="sldNum" sz="quarter" idx="12"/>
          </p:nvPr>
        </p:nvSpPr>
        <p:spPr/>
        <p:txBody>
          <a:bodyPr/>
          <a:lstStyle/>
          <a:p>
            <a:fld id="{E2B7FC91-2BF0-4A85-98D5-77B1EF895B36}" type="slidenum">
              <a:rPr lang="en-US" smtClean="0"/>
              <a:t>4</a:t>
            </a:fld>
            <a:endParaRPr lang="en-US"/>
          </a:p>
        </p:txBody>
      </p:sp>
    </p:spTree>
    <p:extLst>
      <p:ext uri="{BB962C8B-B14F-4D97-AF65-F5344CB8AC3E}">
        <p14:creationId xmlns:p14="http://schemas.microsoft.com/office/powerpoint/2010/main" val="287709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C869-D234-4DA7-AE49-7DB2C044615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A395BAF-6803-441D-A509-1BD20091AF05}"/>
              </a:ext>
            </a:extLst>
          </p:cNvPr>
          <p:cNvSpPr>
            <a:spLocks noGrp="1"/>
          </p:cNvSpPr>
          <p:nvPr>
            <p:ph idx="1"/>
          </p:nvPr>
        </p:nvSpPr>
        <p:spPr/>
        <p:txBody>
          <a:bodyPr/>
          <a:lstStyle/>
          <a:p>
            <a:r>
              <a:rPr lang="en-US" dirty="0"/>
              <a:t>1.6 million labeled tweets from Sentiment140 database </a:t>
            </a:r>
            <a:r>
              <a:rPr lang="en-US" sz="1400" dirty="0"/>
              <a:t>[4]</a:t>
            </a:r>
          </a:p>
          <a:p>
            <a:r>
              <a:rPr lang="en-US" dirty="0"/>
              <a:t>Scrubbed the text of links, @’s, numbers, etc.</a:t>
            </a:r>
          </a:p>
          <a:p>
            <a:pPr lvl="1"/>
            <a:r>
              <a:rPr lang="en-US" dirty="0"/>
              <a:t>Applied a stemmer (Played/Plays/Playing -&gt; play)</a:t>
            </a:r>
          </a:p>
          <a:p>
            <a:r>
              <a:rPr lang="en-US" dirty="0"/>
              <a:t>Trained Word2Vec model on custom twitter corpus </a:t>
            </a:r>
          </a:p>
          <a:p>
            <a:pPr lvl="1"/>
            <a:r>
              <a:rPr lang="en-US" dirty="0"/>
              <a:t>Turns words into real-valued vectors using pretrained model</a:t>
            </a:r>
          </a:p>
          <a:p>
            <a:pPr lvl="1"/>
            <a:r>
              <a:rPr lang="en-US" dirty="0"/>
              <a:t>Using neural network</a:t>
            </a:r>
          </a:p>
          <a:p>
            <a:r>
              <a:rPr lang="en-US" dirty="0"/>
              <a:t>Vectorizes the words for training purposes</a:t>
            </a:r>
          </a:p>
          <a:p>
            <a:r>
              <a:rPr lang="en-US" dirty="0"/>
              <a:t>Model can predict similarity of words</a:t>
            </a:r>
          </a:p>
        </p:txBody>
      </p:sp>
      <p:sp>
        <p:nvSpPr>
          <p:cNvPr id="4" name="Date Placeholder 3">
            <a:extLst>
              <a:ext uri="{FF2B5EF4-FFF2-40B4-BE49-F238E27FC236}">
                <a16:creationId xmlns:a16="http://schemas.microsoft.com/office/drawing/2014/main" id="{D9856D34-C430-4506-89A0-52A6DA03A2BE}"/>
              </a:ext>
            </a:extLst>
          </p:cNvPr>
          <p:cNvSpPr>
            <a:spLocks noGrp="1"/>
          </p:cNvSpPr>
          <p:nvPr>
            <p:ph type="dt" sz="half" idx="10"/>
          </p:nvPr>
        </p:nvSpPr>
        <p:spPr/>
        <p:txBody>
          <a:bodyPr/>
          <a:lstStyle/>
          <a:p>
            <a:fld id="{56477F3C-D9BF-45A8-9C33-9028E66B9D71}" type="datetime1">
              <a:rPr lang="en-US" smtClean="0"/>
              <a:t>4/26/2022</a:t>
            </a:fld>
            <a:endParaRPr lang="en-US"/>
          </a:p>
        </p:txBody>
      </p:sp>
      <p:sp>
        <p:nvSpPr>
          <p:cNvPr id="5" name="Footer Placeholder 4">
            <a:extLst>
              <a:ext uri="{FF2B5EF4-FFF2-40B4-BE49-F238E27FC236}">
                <a16:creationId xmlns:a16="http://schemas.microsoft.com/office/drawing/2014/main" id="{AE7A9363-DED1-4EA1-9D7E-F0E5CAF4D4A4}"/>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F0554886-4B18-47B5-BC02-D3503745AB4E}"/>
              </a:ext>
            </a:extLst>
          </p:cNvPr>
          <p:cNvSpPr>
            <a:spLocks noGrp="1"/>
          </p:cNvSpPr>
          <p:nvPr>
            <p:ph type="sldNum" sz="quarter" idx="12"/>
          </p:nvPr>
        </p:nvSpPr>
        <p:spPr/>
        <p:txBody>
          <a:bodyPr/>
          <a:lstStyle/>
          <a:p>
            <a:fld id="{E2B7FC91-2BF0-4A85-98D5-77B1EF895B36}" type="slidenum">
              <a:rPr lang="en-US" smtClean="0"/>
              <a:t>5</a:t>
            </a:fld>
            <a:endParaRPr lang="en-US"/>
          </a:p>
        </p:txBody>
      </p:sp>
    </p:spTree>
    <p:extLst>
      <p:ext uri="{BB962C8B-B14F-4D97-AF65-F5344CB8AC3E}">
        <p14:creationId xmlns:p14="http://schemas.microsoft.com/office/powerpoint/2010/main" val="78424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6FAD-291F-418D-B628-349B085AE3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69538BF-214C-4671-BF88-F5264431300A}"/>
              </a:ext>
            </a:extLst>
          </p:cNvPr>
          <p:cNvSpPr>
            <a:spLocks noGrp="1"/>
          </p:cNvSpPr>
          <p:nvPr>
            <p:ph idx="1"/>
          </p:nvPr>
        </p:nvSpPr>
        <p:spPr/>
        <p:txBody>
          <a:bodyPr/>
          <a:lstStyle/>
          <a:p>
            <a:r>
              <a:rPr lang="en-US" dirty="0"/>
              <a:t>Using a supervised deep learning technique </a:t>
            </a:r>
          </a:p>
          <a:p>
            <a:pPr lvl="1"/>
            <a:r>
              <a:rPr lang="en-US" dirty="0" err="1"/>
              <a:t>Tensorflow.Keras</a:t>
            </a:r>
            <a:r>
              <a:rPr lang="en-US" dirty="0"/>
              <a:t> models for deep learning</a:t>
            </a:r>
          </a:p>
          <a:p>
            <a:r>
              <a:rPr lang="en-US" dirty="0" err="1"/>
              <a:t>Keras</a:t>
            </a:r>
            <a:r>
              <a:rPr lang="en-US" dirty="0"/>
              <a:t> LSTM RNN architecture  </a:t>
            </a:r>
          </a:p>
          <a:p>
            <a:r>
              <a:rPr lang="en-US" dirty="0"/>
              <a:t>Created the model and trained it on the vectorized tweets</a:t>
            </a:r>
          </a:p>
          <a:p>
            <a:pPr lvl="1"/>
            <a:r>
              <a:rPr lang="en-US" dirty="0">
                <a:latin typeface="Roboto" panose="02000000000000000000" pitchFamily="2" charset="0"/>
              </a:rPr>
              <a:t>2 options for prediction – NEGATIVE or POSITIVE</a:t>
            </a:r>
          </a:p>
          <a:p>
            <a:pPr lvl="1"/>
            <a:r>
              <a:rPr lang="en-US" b="0" i="0" dirty="0">
                <a:effectLst/>
                <a:latin typeface="Roboto" panose="02000000000000000000" pitchFamily="2" charset="0"/>
              </a:rPr>
              <a:t>≈80% accurate on test data</a:t>
            </a:r>
          </a:p>
          <a:p>
            <a:r>
              <a:rPr lang="en-US" dirty="0">
                <a:latin typeface="Roboto" panose="02000000000000000000" pitchFamily="2" charset="0"/>
              </a:rPr>
              <a:t>Predicts a value between 0 and 1</a:t>
            </a:r>
          </a:p>
          <a:p>
            <a:pPr lvl="1"/>
            <a:r>
              <a:rPr lang="en-US" dirty="0">
                <a:latin typeface="Roboto" panose="02000000000000000000" pitchFamily="2" charset="0"/>
              </a:rPr>
              <a:t>NEGATIVE &lt; 0.5 else POSITIVE</a:t>
            </a:r>
            <a:endParaRPr lang="en-US" dirty="0"/>
          </a:p>
          <a:p>
            <a:pPr marL="0" indent="0">
              <a:buNone/>
            </a:pPr>
            <a:endParaRPr lang="en-US" dirty="0"/>
          </a:p>
        </p:txBody>
      </p:sp>
      <p:sp>
        <p:nvSpPr>
          <p:cNvPr id="4" name="Date Placeholder 3">
            <a:extLst>
              <a:ext uri="{FF2B5EF4-FFF2-40B4-BE49-F238E27FC236}">
                <a16:creationId xmlns:a16="http://schemas.microsoft.com/office/drawing/2014/main" id="{B10AF23C-A9FD-4940-940E-C61A0B35EC3D}"/>
              </a:ext>
            </a:extLst>
          </p:cNvPr>
          <p:cNvSpPr>
            <a:spLocks noGrp="1"/>
          </p:cNvSpPr>
          <p:nvPr>
            <p:ph type="dt" sz="half" idx="10"/>
          </p:nvPr>
        </p:nvSpPr>
        <p:spPr/>
        <p:txBody>
          <a:bodyPr/>
          <a:lstStyle/>
          <a:p>
            <a:fld id="{AE3E663B-999A-4F92-B023-F88E52F34F76}" type="datetime1">
              <a:rPr lang="en-US" smtClean="0"/>
              <a:t>4/26/2022</a:t>
            </a:fld>
            <a:endParaRPr lang="en-US"/>
          </a:p>
        </p:txBody>
      </p:sp>
      <p:sp>
        <p:nvSpPr>
          <p:cNvPr id="5" name="Footer Placeholder 4">
            <a:extLst>
              <a:ext uri="{FF2B5EF4-FFF2-40B4-BE49-F238E27FC236}">
                <a16:creationId xmlns:a16="http://schemas.microsoft.com/office/drawing/2014/main" id="{A21BD9DD-F23B-41A9-88F8-04A7B9552DA8}"/>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2F6753D4-DF38-4137-9205-B23D47C966C5}"/>
              </a:ext>
            </a:extLst>
          </p:cNvPr>
          <p:cNvSpPr>
            <a:spLocks noGrp="1"/>
          </p:cNvSpPr>
          <p:nvPr>
            <p:ph type="sldNum" sz="quarter" idx="12"/>
          </p:nvPr>
        </p:nvSpPr>
        <p:spPr/>
        <p:txBody>
          <a:bodyPr/>
          <a:lstStyle/>
          <a:p>
            <a:fld id="{E2B7FC91-2BF0-4A85-98D5-77B1EF895B36}" type="slidenum">
              <a:rPr lang="en-US" smtClean="0"/>
              <a:t>6</a:t>
            </a:fld>
            <a:endParaRPr lang="en-US"/>
          </a:p>
        </p:txBody>
      </p:sp>
    </p:spTree>
    <p:extLst>
      <p:ext uri="{BB962C8B-B14F-4D97-AF65-F5344CB8AC3E}">
        <p14:creationId xmlns:p14="http://schemas.microsoft.com/office/powerpoint/2010/main" val="91420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7216-C05B-4203-8D94-66B5F404D05B}"/>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1BA79986-CA23-457F-806C-32EC40FAAE79}"/>
              </a:ext>
            </a:extLst>
          </p:cNvPr>
          <p:cNvSpPr>
            <a:spLocks noGrp="1"/>
          </p:cNvSpPr>
          <p:nvPr>
            <p:ph idx="1"/>
          </p:nvPr>
        </p:nvSpPr>
        <p:spPr/>
        <p:txBody>
          <a:bodyPr>
            <a:normAutofit/>
          </a:bodyPr>
          <a:lstStyle/>
          <a:p>
            <a:r>
              <a:rPr lang="en-US" dirty="0"/>
              <a:t>Ran predictions on twitter data from 2016 and 2017</a:t>
            </a:r>
          </a:p>
          <a:p>
            <a:pPr lvl="1"/>
            <a:r>
              <a:rPr lang="en-US" dirty="0"/>
              <a:t>Need full year and avoid major events that could affect overall sentiment</a:t>
            </a:r>
          </a:p>
          <a:p>
            <a:r>
              <a:rPr lang="en-US" dirty="0"/>
              <a:t>Compiled tweets from every day in months from Jan 2016 – Dec 2017</a:t>
            </a:r>
          </a:p>
          <a:p>
            <a:pPr lvl="1"/>
            <a:r>
              <a:rPr lang="en-US" dirty="0"/>
              <a:t>Users tweeting near New York City – 1km from </a:t>
            </a:r>
            <a:r>
              <a:rPr lang="en-US" b="0" i="0" dirty="0">
                <a:effectLst/>
              </a:rPr>
              <a:t>40.7128° N, 74.0060° W</a:t>
            </a:r>
          </a:p>
          <a:p>
            <a:pPr lvl="1"/>
            <a:r>
              <a:rPr lang="en-US" b="0" i="0" dirty="0">
                <a:effectLst/>
              </a:rPr>
              <a:t>Filtered English and non-retweet tweets</a:t>
            </a:r>
          </a:p>
          <a:p>
            <a:r>
              <a:rPr lang="en-US" b="0" i="0" dirty="0">
                <a:effectLst/>
              </a:rPr>
              <a:t>Ran the model over every tweet </a:t>
            </a:r>
            <a:r>
              <a:rPr lang="en-US" dirty="0"/>
              <a:t>gathered</a:t>
            </a:r>
            <a:endParaRPr lang="en-US" b="0" i="0" dirty="0">
              <a:effectLst/>
            </a:endParaRPr>
          </a:p>
          <a:p>
            <a:pPr marL="0" indent="0">
              <a:buNone/>
            </a:pPr>
            <a:endParaRPr lang="en-US" dirty="0">
              <a:hlinkClick r:id="rId3">
                <a:extLst>
                  <a:ext uri="{A12FA001-AC4F-418D-AE19-62706E023703}">
                    <ahyp:hlinkClr xmlns:ahyp="http://schemas.microsoft.com/office/drawing/2018/hyperlinkcolor" val="tx"/>
                  </a:ext>
                </a:extLst>
              </a:hlinkClick>
            </a:endParaRPr>
          </a:p>
        </p:txBody>
      </p:sp>
      <p:sp>
        <p:nvSpPr>
          <p:cNvPr id="4" name="Date Placeholder 3">
            <a:extLst>
              <a:ext uri="{FF2B5EF4-FFF2-40B4-BE49-F238E27FC236}">
                <a16:creationId xmlns:a16="http://schemas.microsoft.com/office/drawing/2014/main" id="{BF5B2CE2-83F1-48FE-959D-AD490EBC12F8}"/>
              </a:ext>
            </a:extLst>
          </p:cNvPr>
          <p:cNvSpPr>
            <a:spLocks noGrp="1"/>
          </p:cNvSpPr>
          <p:nvPr>
            <p:ph type="dt" sz="half" idx="10"/>
          </p:nvPr>
        </p:nvSpPr>
        <p:spPr/>
        <p:txBody>
          <a:bodyPr/>
          <a:lstStyle/>
          <a:p>
            <a:fld id="{968DEB31-B098-47D0-AFF5-1DBEAFA97BC5}" type="datetime1">
              <a:rPr lang="en-US" smtClean="0"/>
              <a:t>4/26/2022</a:t>
            </a:fld>
            <a:endParaRPr lang="en-US"/>
          </a:p>
        </p:txBody>
      </p:sp>
      <p:sp>
        <p:nvSpPr>
          <p:cNvPr id="5" name="Footer Placeholder 4">
            <a:extLst>
              <a:ext uri="{FF2B5EF4-FFF2-40B4-BE49-F238E27FC236}">
                <a16:creationId xmlns:a16="http://schemas.microsoft.com/office/drawing/2014/main" id="{D5C43D0E-1B64-4BE4-B874-F2BA2795B3BF}"/>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D355E111-41AF-47FA-9706-E43EFCB8A42C}"/>
              </a:ext>
            </a:extLst>
          </p:cNvPr>
          <p:cNvSpPr>
            <a:spLocks noGrp="1"/>
          </p:cNvSpPr>
          <p:nvPr>
            <p:ph type="sldNum" sz="quarter" idx="12"/>
          </p:nvPr>
        </p:nvSpPr>
        <p:spPr/>
        <p:txBody>
          <a:bodyPr/>
          <a:lstStyle/>
          <a:p>
            <a:fld id="{E2B7FC91-2BF0-4A85-98D5-77B1EF895B36}" type="slidenum">
              <a:rPr lang="en-US" smtClean="0"/>
              <a:t>7</a:t>
            </a:fld>
            <a:endParaRPr lang="en-US"/>
          </a:p>
        </p:txBody>
      </p:sp>
    </p:spTree>
    <p:extLst>
      <p:ext uri="{BB962C8B-B14F-4D97-AF65-F5344CB8AC3E}">
        <p14:creationId xmlns:p14="http://schemas.microsoft.com/office/powerpoint/2010/main" val="405257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31B9-FFFE-464F-8D85-8EAF1B28018C}"/>
              </a:ext>
            </a:extLst>
          </p:cNvPr>
          <p:cNvSpPr>
            <a:spLocks noGrp="1"/>
          </p:cNvSpPr>
          <p:nvPr>
            <p:ph type="title"/>
          </p:nvPr>
        </p:nvSpPr>
        <p:spPr/>
        <p:txBody>
          <a:bodyPr/>
          <a:lstStyle/>
          <a:p>
            <a:r>
              <a:rPr lang="en-US" dirty="0"/>
              <a:t>Results/Analysis</a:t>
            </a:r>
          </a:p>
        </p:txBody>
      </p:sp>
      <p:sp>
        <p:nvSpPr>
          <p:cNvPr id="3" name="Content Placeholder 2">
            <a:extLst>
              <a:ext uri="{FF2B5EF4-FFF2-40B4-BE49-F238E27FC236}">
                <a16:creationId xmlns:a16="http://schemas.microsoft.com/office/drawing/2014/main" id="{62E1217B-C65E-4BD8-B647-D8651C1701B3}"/>
              </a:ext>
            </a:extLst>
          </p:cNvPr>
          <p:cNvSpPr>
            <a:spLocks noGrp="1"/>
          </p:cNvSpPr>
          <p:nvPr>
            <p:ph idx="1"/>
          </p:nvPr>
        </p:nvSpPr>
        <p:spPr/>
        <p:txBody>
          <a:bodyPr>
            <a:normAutofit/>
          </a:bodyPr>
          <a:lstStyle/>
          <a:p>
            <a:r>
              <a:rPr lang="en-US" dirty="0"/>
              <a:t>Seasonal average percentage of NEGATIVE tweets 2016</a:t>
            </a:r>
          </a:p>
          <a:p>
            <a:pPr lvl="1"/>
            <a:r>
              <a:rPr lang="en-US" dirty="0"/>
              <a:t>Spring: 24.73%</a:t>
            </a:r>
          </a:p>
          <a:p>
            <a:pPr lvl="1"/>
            <a:r>
              <a:rPr lang="en-US" dirty="0"/>
              <a:t>Summer: 25.63%</a:t>
            </a:r>
          </a:p>
          <a:p>
            <a:pPr lvl="1"/>
            <a:r>
              <a:rPr lang="en-US" dirty="0"/>
              <a:t>Fall: 24.97%</a:t>
            </a:r>
          </a:p>
          <a:p>
            <a:pPr lvl="1"/>
            <a:r>
              <a:rPr lang="en-US" dirty="0"/>
              <a:t>Winter: 24.23%</a:t>
            </a:r>
          </a:p>
          <a:p>
            <a:r>
              <a:rPr lang="en-US" dirty="0"/>
              <a:t>Seasonal average percentage of NEGATIVE tweets 2017</a:t>
            </a:r>
          </a:p>
          <a:p>
            <a:pPr lvl="1"/>
            <a:r>
              <a:rPr lang="en-US" dirty="0"/>
              <a:t>Spring: 23.57%</a:t>
            </a:r>
          </a:p>
          <a:p>
            <a:pPr lvl="1"/>
            <a:r>
              <a:rPr lang="en-US" dirty="0"/>
              <a:t>Summer: 24.83%</a:t>
            </a:r>
          </a:p>
          <a:p>
            <a:pPr lvl="1"/>
            <a:r>
              <a:rPr lang="en-US" dirty="0"/>
              <a:t>Fall: 27.03%</a:t>
            </a:r>
          </a:p>
          <a:p>
            <a:pPr lvl="1"/>
            <a:r>
              <a:rPr lang="en-US" dirty="0"/>
              <a:t>Winter: 26.23%</a:t>
            </a:r>
          </a:p>
        </p:txBody>
      </p:sp>
      <p:sp>
        <p:nvSpPr>
          <p:cNvPr id="4" name="Date Placeholder 3">
            <a:extLst>
              <a:ext uri="{FF2B5EF4-FFF2-40B4-BE49-F238E27FC236}">
                <a16:creationId xmlns:a16="http://schemas.microsoft.com/office/drawing/2014/main" id="{F45546FD-2152-4E5E-8DD8-1748298523DB}"/>
              </a:ext>
            </a:extLst>
          </p:cNvPr>
          <p:cNvSpPr>
            <a:spLocks noGrp="1"/>
          </p:cNvSpPr>
          <p:nvPr>
            <p:ph type="dt" sz="half" idx="10"/>
          </p:nvPr>
        </p:nvSpPr>
        <p:spPr/>
        <p:txBody>
          <a:bodyPr/>
          <a:lstStyle/>
          <a:p>
            <a:fld id="{9EEDC858-2817-4CAA-9D00-A009DE4DD48B}" type="datetime1">
              <a:rPr lang="en-US" smtClean="0"/>
              <a:t>4/26/2022</a:t>
            </a:fld>
            <a:endParaRPr lang="en-US"/>
          </a:p>
        </p:txBody>
      </p:sp>
      <p:sp>
        <p:nvSpPr>
          <p:cNvPr id="5" name="Footer Placeholder 4">
            <a:extLst>
              <a:ext uri="{FF2B5EF4-FFF2-40B4-BE49-F238E27FC236}">
                <a16:creationId xmlns:a16="http://schemas.microsoft.com/office/drawing/2014/main" id="{12BB1D6E-6A93-4B1B-81B9-1BC7BDBEB51D}"/>
              </a:ext>
            </a:extLst>
          </p:cNvPr>
          <p:cNvSpPr>
            <a:spLocks noGrp="1"/>
          </p:cNvSpPr>
          <p:nvPr>
            <p:ph type="ftr" sz="quarter" idx="11"/>
          </p:nvPr>
        </p:nvSpPr>
        <p:spPr/>
        <p:txBody>
          <a:bodyPr/>
          <a:lstStyle/>
          <a:p>
            <a:r>
              <a:rPr lang="en-US"/>
              <a:t>Samuel Perry - CS 465 Final Project</a:t>
            </a:r>
          </a:p>
        </p:txBody>
      </p:sp>
      <p:sp>
        <p:nvSpPr>
          <p:cNvPr id="6" name="Slide Number Placeholder 5">
            <a:extLst>
              <a:ext uri="{FF2B5EF4-FFF2-40B4-BE49-F238E27FC236}">
                <a16:creationId xmlns:a16="http://schemas.microsoft.com/office/drawing/2014/main" id="{E768324B-231C-4E8A-89FD-A7ACDD4D86B0}"/>
              </a:ext>
            </a:extLst>
          </p:cNvPr>
          <p:cNvSpPr>
            <a:spLocks noGrp="1"/>
          </p:cNvSpPr>
          <p:nvPr>
            <p:ph type="sldNum" sz="quarter" idx="12"/>
          </p:nvPr>
        </p:nvSpPr>
        <p:spPr/>
        <p:txBody>
          <a:bodyPr/>
          <a:lstStyle/>
          <a:p>
            <a:fld id="{E2B7FC91-2BF0-4A85-98D5-77B1EF895B36}" type="slidenum">
              <a:rPr lang="en-US" smtClean="0"/>
              <a:t>8</a:t>
            </a:fld>
            <a:endParaRPr lang="en-US"/>
          </a:p>
        </p:txBody>
      </p:sp>
    </p:spTree>
    <p:extLst>
      <p:ext uri="{BB962C8B-B14F-4D97-AF65-F5344CB8AC3E}">
        <p14:creationId xmlns:p14="http://schemas.microsoft.com/office/powerpoint/2010/main" val="283362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B7C8-FECB-45EA-AE52-A344A1970AD6}"/>
              </a:ext>
            </a:extLst>
          </p:cNvPr>
          <p:cNvSpPr>
            <a:spLocks noGrp="1"/>
          </p:cNvSpPr>
          <p:nvPr>
            <p:ph type="title"/>
          </p:nvPr>
        </p:nvSpPr>
        <p:spPr/>
        <p:txBody>
          <a:bodyPr/>
          <a:lstStyle/>
          <a:p>
            <a:r>
              <a:rPr lang="en-US" dirty="0"/>
              <a:t>Results/Analysis</a:t>
            </a:r>
          </a:p>
        </p:txBody>
      </p:sp>
      <p:sp>
        <p:nvSpPr>
          <p:cNvPr id="3" name="Content Placeholder 2">
            <a:extLst>
              <a:ext uri="{FF2B5EF4-FFF2-40B4-BE49-F238E27FC236}">
                <a16:creationId xmlns:a16="http://schemas.microsoft.com/office/drawing/2014/main" id="{32DD723B-51DA-4524-B60F-1B0266B8412B}"/>
              </a:ext>
            </a:extLst>
          </p:cNvPr>
          <p:cNvSpPr>
            <a:spLocks noGrp="1"/>
          </p:cNvSpPr>
          <p:nvPr>
            <p:ph idx="1"/>
          </p:nvPr>
        </p:nvSpPr>
        <p:spPr>
          <a:xfrm>
            <a:off x="838200" y="1825624"/>
            <a:ext cx="5342681" cy="4783519"/>
          </a:xfrm>
        </p:spPr>
        <p:txBody>
          <a:bodyPr>
            <a:normAutofit fontScale="92500" lnSpcReduction="10000"/>
          </a:bodyPr>
          <a:lstStyle/>
          <a:p>
            <a:r>
              <a:rPr lang="en-US" dirty="0"/>
              <a:t>Monthly average of negative tweets:</a:t>
            </a:r>
          </a:p>
          <a:p>
            <a:pPr lvl="1"/>
            <a:r>
              <a:rPr lang="en-US" dirty="0"/>
              <a:t>Jan: </a:t>
            </a:r>
            <a:r>
              <a:rPr lang="en-US" b="1" dirty="0"/>
              <a:t>27.15%</a:t>
            </a:r>
          </a:p>
          <a:p>
            <a:pPr lvl="1"/>
            <a:r>
              <a:rPr lang="en-US" dirty="0"/>
              <a:t>Feb: </a:t>
            </a:r>
            <a:r>
              <a:rPr lang="en-US" b="1" dirty="0"/>
              <a:t>22.75%</a:t>
            </a:r>
          </a:p>
          <a:p>
            <a:pPr lvl="1"/>
            <a:r>
              <a:rPr lang="en-US" dirty="0"/>
              <a:t>Mar: </a:t>
            </a:r>
            <a:r>
              <a:rPr lang="en-US" b="1" dirty="0"/>
              <a:t>24.45%</a:t>
            </a:r>
          </a:p>
          <a:p>
            <a:pPr lvl="1"/>
            <a:r>
              <a:rPr lang="en-US" dirty="0"/>
              <a:t>Apr: </a:t>
            </a:r>
            <a:r>
              <a:rPr lang="en-US" b="1" dirty="0"/>
              <a:t>25.5%</a:t>
            </a:r>
          </a:p>
          <a:p>
            <a:pPr lvl="1"/>
            <a:r>
              <a:rPr lang="en-US" dirty="0"/>
              <a:t>May: </a:t>
            </a:r>
            <a:r>
              <a:rPr lang="en-US" b="1" dirty="0"/>
              <a:t>22.5%</a:t>
            </a:r>
          </a:p>
          <a:p>
            <a:pPr lvl="1"/>
            <a:r>
              <a:rPr lang="en-US" dirty="0"/>
              <a:t>Jun: </a:t>
            </a:r>
            <a:r>
              <a:rPr lang="en-US" b="1" dirty="0"/>
              <a:t>23.75%</a:t>
            </a:r>
          </a:p>
          <a:p>
            <a:pPr lvl="1"/>
            <a:r>
              <a:rPr lang="en-US" dirty="0"/>
              <a:t>Jul: </a:t>
            </a:r>
            <a:r>
              <a:rPr lang="en-US" b="1" dirty="0"/>
              <a:t>25.8%</a:t>
            </a:r>
          </a:p>
          <a:p>
            <a:pPr lvl="1"/>
            <a:r>
              <a:rPr lang="en-US" dirty="0"/>
              <a:t>Aug: </a:t>
            </a:r>
            <a:r>
              <a:rPr lang="en-US" b="1" dirty="0"/>
              <a:t>26.15%</a:t>
            </a:r>
          </a:p>
          <a:p>
            <a:pPr lvl="1"/>
            <a:r>
              <a:rPr lang="en-US" dirty="0"/>
              <a:t>Sep: </a:t>
            </a:r>
            <a:r>
              <a:rPr lang="en-US" b="1" dirty="0"/>
              <a:t>27.45%</a:t>
            </a:r>
          </a:p>
          <a:p>
            <a:pPr lvl="1"/>
            <a:r>
              <a:rPr lang="en-US" dirty="0"/>
              <a:t>Oct: </a:t>
            </a:r>
            <a:r>
              <a:rPr lang="en-US" b="1" dirty="0"/>
              <a:t>28.15%</a:t>
            </a:r>
          </a:p>
          <a:p>
            <a:pPr lvl="1"/>
            <a:r>
              <a:rPr lang="en-US" dirty="0"/>
              <a:t>Nov: </a:t>
            </a:r>
            <a:r>
              <a:rPr lang="en-US" b="1" dirty="0"/>
              <a:t>22.4%</a:t>
            </a:r>
          </a:p>
          <a:p>
            <a:pPr lvl="1"/>
            <a:r>
              <a:rPr lang="en-US" dirty="0"/>
              <a:t>Dec: </a:t>
            </a:r>
            <a:r>
              <a:rPr lang="en-US" b="1" dirty="0"/>
              <a:t>25.8%</a:t>
            </a:r>
          </a:p>
        </p:txBody>
      </p:sp>
      <p:sp>
        <p:nvSpPr>
          <p:cNvPr id="4" name="TextBox 3">
            <a:extLst>
              <a:ext uri="{FF2B5EF4-FFF2-40B4-BE49-F238E27FC236}">
                <a16:creationId xmlns:a16="http://schemas.microsoft.com/office/drawing/2014/main" id="{4FBA0939-C737-4AA6-8F19-58F637741AD9}"/>
              </a:ext>
            </a:extLst>
          </p:cNvPr>
          <p:cNvSpPr txBox="1"/>
          <p:nvPr/>
        </p:nvSpPr>
        <p:spPr>
          <a:xfrm>
            <a:off x="6096000" y="3744913"/>
            <a:ext cx="6096000" cy="492443"/>
          </a:xfrm>
          <a:prstGeom prst="rect">
            <a:avLst/>
          </a:prstGeom>
          <a:noFill/>
        </p:spPr>
        <p:txBody>
          <a:bodyPr wrap="square" rtlCol="0">
            <a:spAutoFit/>
          </a:bodyPr>
          <a:lstStyle/>
          <a:p>
            <a:pPr marL="285750" indent="-285750">
              <a:buFont typeface="Arial" panose="020B0604020202020204" pitchFamily="34" charset="0"/>
              <a:buChar char="•"/>
            </a:pPr>
            <a:r>
              <a:rPr lang="en-US" sz="2600" dirty="0">
                <a:hlinkClick r:id="rId3"/>
              </a:rPr>
              <a:t>https://youtu.be/lOV0Cq428bo</a:t>
            </a:r>
            <a:endParaRPr lang="en-US" sz="2600" dirty="0"/>
          </a:p>
        </p:txBody>
      </p:sp>
      <p:sp>
        <p:nvSpPr>
          <p:cNvPr id="5" name="Date Placeholder 4">
            <a:extLst>
              <a:ext uri="{FF2B5EF4-FFF2-40B4-BE49-F238E27FC236}">
                <a16:creationId xmlns:a16="http://schemas.microsoft.com/office/drawing/2014/main" id="{9F1C7777-7F27-48D2-8EE7-239F962CA6BA}"/>
              </a:ext>
            </a:extLst>
          </p:cNvPr>
          <p:cNvSpPr>
            <a:spLocks noGrp="1"/>
          </p:cNvSpPr>
          <p:nvPr>
            <p:ph type="dt" sz="half" idx="10"/>
          </p:nvPr>
        </p:nvSpPr>
        <p:spPr/>
        <p:txBody>
          <a:bodyPr/>
          <a:lstStyle/>
          <a:p>
            <a:fld id="{34018A30-D62A-471D-BCE9-6E8DA722757C}" type="datetime1">
              <a:rPr lang="en-US" smtClean="0"/>
              <a:t>4/26/2022</a:t>
            </a:fld>
            <a:endParaRPr lang="en-US"/>
          </a:p>
        </p:txBody>
      </p:sp>
      <p:sp>
        <p:nvSpPr>
          <p:cNvPr id="6" name="Footer Placeholder 5">
            <a:extLst>
              <a:ext uri="{FF2B5EF4-FFF2-40B4-BE49-F238E27FC236}">
                <a16:creationId xmlns:a16="http://schemas.microsoft.com/office/drawing/2014/main" id="{B2AB1124-19D2-4DCA-83F1-5B1A067E02B5}"/>
              </a:ext>
            </a:extLst>
          </p:cNvPr>
          <p:cNvSpPr>
            <a:spLocks noGrp="1"/>
          </p:cNvSpPr>
          <p:nvPr>
            <p:ph type="ftr" sz="quarter" idx="11"/>
          </p:nvPr>
        </p:nvSpPr>
        <p:spPr/>
        <p:txBody>
          <a:bodyPr/>
          <a:lstStyle/>
          <a:p>
            <a:r>
              <a:rPr lang="en-US"/>
              <a:t>Samuel Perry - CS 465 Final Project</a:t>
            </a:r>
          </a:p>
        </p:txBody>
      </p:sp>
      <p:sp>
        <p:nvSpPr>
          <p:cNvPr id="7" name="Slide Number Placeholder 6">
            <a:extLst>
              <a:ext uri="{FF2B5EF4-FFF2-40B4-BE49-F238E27FC236}">
                <a16:creationId xmlns:a16="http://schemas.microsoft.com/office/drawing/2014/main" id="{841CD040-205D-45E5-BBBB-6B77234204DD}"/>
              </a:ext>
            </a:extLst>
          </p:cNvPr>
          <p:cNvSpPr>
            <a:spLocks noGrp="1"/>
          </p:cNvSpPr>
          <p:nvPr>
            <p:ph type="sldNum" sz="quarter" idx="12"/>
          </p:nvPr>
        </p:nvSpPr>
        <p:spPr/>
        <p:txBody>
          <a:bodyPr/>
          <a:lstStyle/>
          <a:p>
            <a:fld id="{E2B7FC91-2BF0-4A85-98D5-77B1EF895B36}" type="slidenum">
              <a:rPr lang="en-US" smtClean="0"/>
              <a:t>9</a:t>
            </a:fld>
            <a:endParaRPr lang="en-US"/>
          </a:p>
        </p:txBody>
      </p:sp>
    </p:spTree>
    <p:extLst>
      <p:ext uri="{BB962C8B-B14F-4D97-AF65-F5344CB8AC3E}">
        <p14:creationId xmlns:p14="http://schemas.microsoft.com/office/powerpoint/2010/main" val="2103026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1699</Words>
  <Application>Microsoft Office PowerPoint</Application>
  <PresentationFormat>Widescreen</PresentationFormat>
  <Paragraphs>196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Using Sentiment Analysis to Study the Effects of  Seasonal Affective Disorder on Twitter Users</vt:lpstr>
      <vt:lpstr>Introduction</vt:lpstr>
      <vt:lpstr>Introduction</vt:lpstr>
      <vt:lpstr>Related Works</vt:lpstr>
      <vt:lpstr>Approach</vt:lpstr>
      <vt:lpstr>Approach</vt:lpstr>
      <vt:lpstr>Experiments</vt:lpstr>
      <vt:lpstr>Results/Analysis</vt:lpstr>
      <vt:lpstr>Results/Analysis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Sentiment Analysis to Study the Effects of  Seasonal Affective Disorder</dc:title>
  <dc:creator>Sam Perry</dc:creator>
  <cp:lastModifiedBy>Sam Perry</cp:lastModifiedBy>
  <cp:revision>50</cp:revision>
  <dcterms:created xsi:type="dcterms:W3CDTF">2022-04-20T01:48:38Z</dcterms:created>
  <dcterms:modified xsi:type="dcterms:W3CDTF">2022-04-26T15:02:02Z</dcterms:modified>
</cp:coreProperties>
</file>