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4" r:id="rId3"/>
    <p:sldId id="265" r:id="rId4"/>
    <p:sldId id="270" r:id="rId5"/>
    <p:sldId id="266" r:id="rId6"/>
    <p:sldId id="267" r:id="rId7"/>
    <p:sldId id="271" r:id="rId8"/>
    <p:sldId id="268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0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3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36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3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41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6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6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6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5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4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2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6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97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Animation</a:t>
            </a:r>
          </a:p>
        </p:txBody>
      </p:sp>
    </p:spTree>
    <p:extLst>
      <p:ext uri="{BB962C8B-B14F-4D97-AF65-F5344CB8AC3E}">
        <p14:creationId xmlns:p14="http://schemas.microsoft.com/office/powerpoint/2010/main" val="104390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Determines the number of times an animation will run</a:t>
            </a:r>
          </a:p>
          <a:p>
            <a:r>
              <a:rPr lang="en-CA" dirty="0"/>
              <a:t>The value can be a number or the word infinite (which means the animation will run continuously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8438" y="3662360"/>
            <a:ext cx="7312184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FF00FF"/>
                </a:solidFill>
                <a:latin typeface="Courier New" panose="02070309020205020404" pitchFamily="49" charset="0"/>
              </a:rPr>
              <a:t>ball_02 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	animation:</a:t>
            </a:r>
            <a:r>
              <a:rPr lang="en-CA" dirty="0">
                <a:solidFill>
                  <a:srgbClr val="0000FF"/>
                </a:solidFill>
                <a:latin typeface="Courier New" panose="02070309020205020404" pitchFamily="49" charset="0"/>
              </a:rPr>
              <a:t> drop 2s ease-in 3s 2 alternate both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endParaRPr lang="en-CA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76582" y="4305300"/>
            <a:ext cx="1167118" cy="100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02230" y="5408263"/>
            <a:ext cx="25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iteration</a:t>
            </a:r>
          </a:p>
        </p:txBody>
      </p:sp>
    </p:spTree>
    <p:extLst>
      <p:ext uri="{BB962C8B-B14F-4D97-AF65-F5344CB8AC3E}">
        <p14:creationId xmlns:p14="http://schemas.microsoft.com/office/powerpoint/2010/main" val="168357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Determines the order of how the </a:t>
            </a:r>
            <a:r>
              <a:rPr lang="en-CA" dirty="0" err="1"/>
              <a:t>keyframes</a:t>
            </a:r>
            <a:r>
              <a:rPr lang="en-CA" dirty="0"/>
              <a:t> of an animation will run</a:t>
            </a:r>
          </a:p>
          <a:p>
            <a:r>
              <a:rPr lang="en-CA" dirty="0"/>
              <a:t>Four possible values</a:t>
            </a:r>
          </a:p>
          <a:p>
            <a:pPr lvl="1"/>
            <a:r>
              <a:rPr lang="en-CA" dirty="0"/>
              <a:t>normal (default) – animation will from the first frame for each iteration</a:t>
            </a:r>
          </a:p>
          <a:p>
            <a:pPr lvl="1"/>
            <a:r>
              <a:rPr lang="en-CA" dirty="0"/>
              <a:t>reverse – animation run from the last frame to the first frame for each iteration</a:t>
            </a:r>
          </a:p>
          <a:p>
            <a:pPr lvl="1"/>
            <a:r>
              <a:rPr lang="en-CA" dirty="0"/>
              <a:t>alternate – animation will run from the first frame on the first iteration then will run from the last iteration for the second iteration. This pattern continues for subsequent iterations</a:t>
            </a:r>
          </a:p>
          <a:p>
            <a:pPr lvl="1"/>
            <a:r>
              <a:rPr lang="en-CA" dirty="0"/>
              <a:t>alternate-reserve – similar pattern to alternate except the animation starts by running in the reverse direction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32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Direction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8438" y="2549385"/>
            <a:ext cx="7312184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FF00FF"/>
                </a:solidFill>
                <a:latin typeface="Courier New" panose="02070309020205020404" pitchFamily="49" charset="0"/>
              </a:rPr>
              <a:t>ball_02 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	animation:</a:t>
            </a:r>
            <a:r>
              <a:rPr lang="en-CA" dirty="0">
                <a:solidFill>
                  <a:srgbClr val="0000FF"/>
                </a:solidFill>
                <a:latin typeface="Courier New" panose="02070309020205020404" pitchFamily="49" charset="0"/>
              </a:rPr>
              <a:t> drop 2s ease-in 3s 2 alternate both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endParaRPr lang="en-CA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968549" y="3248142"/>
            <a:ext cx="1167118" cy="100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34177" y="4373965"/>
            <a:ext cx="25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direction</a:t>
            </a:r>
          </a:p>
        </p:txBody>
      </p:sp>
    </p:spTree>
    <p:extLst>
      <p:ext uri="{BB962C8B-B14F-4D97-AF65-F5344CB8AC3E}">
        <p14:creationId xmlns:p14="http://schemas.microsoft.com/office/powerpoint/2010/main" val="168534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Fill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Determines how CSS styles are applied before the start and after the end of the animation</a:t>
            </a:r>
          </a:p>
          <a:p>
            <a:r>
              <a:rPr lang="en-CA" dirty="0"/>
              <a:t>Four possible values</a:t>
            </a:r>
          </a:p>
          <a:p>
            <a:pPr lvl="1"/>
            <a:r>
              <a:rPr lang="en-CA" dirty="0"/>
              <a:t>none (default) – no CSS </a:t>
            </a:r>
            <a:r>
              <a:rPr lang="en-CA" dirty="0" err="1"/>
              <a:t>keyframe</a:t>
            </a:r>
            <a:r>
              <a:rPr lang="en-CA" dirty="0"/>
              <a:t> styles applied</a:t>
            </a:r>
          </a:p>
          <a:p>
            <a:pPr lvl="1"/>
            <a:r>
              <a:rPr lang="en-CA" dirty="0"/>
              <a:t>forwards – element will keep the CSS styles from the last frame of the animation</a:t>
            </a:r>
          </a:p>
          <a:p>
            <a:pPr lvl="1"/>
            <a:r>
              <a:rPr lang="en-CA" dirty="0"/>
              <a:t>backwards – element will take on the CSS styles of the first frame of the animation</a:t>
            </a:r>
          </a:p>
          <a:p>
            <a:pPr lvl="1"/>
            <a:r>
              <a:rPr lang="en-CA" dirty="0"/>
              <a:t>both – element will take on CSS styles from both the start of the animation and the end of the animation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175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Fill Mode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8438" y="2549385"/>
            <a:ext cx="7312184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FF00FF"/>
                </a:solidFill>
                <a:latin typeface="Courier New" panose="02070309020205020404" pitchFamily="49" charset="0"/>
              </a:rPr>
              <a:t>ball_02 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	animation:</a:t>
            </a:r>
            <a:r>
              <a:rPr lang="en-CA" dirty="0">
                <a:solidFill>
                  <a:srgbClr val="0000FF"/>
                </a:solidFill>
                <a:latin typeface="Courier New" panose="02070309020205020404" pitchFamily="49" charset="0"/>
              </a:rPr>
              <a:t> drop 2s ease-in 3s 2 alternate both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endParaRPr lang="en-CA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119169" y="3255762"/>
            <a:ext cx="1167118" cy="100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59482" y="4381585"/>
            <a:ext cx="250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fill mode</a:t>
            </a:r>
          </a:p>
        </p:txBody>
      </p:sp>
    </p:spTree>
    <p:extLst>
      <p:ext uri="{BB962C8B-B14F-4D97-AF65-F5344CB8AC3E}">
        <p14:creationId xmlns:p14="http://schemas.microsoft.com/office/powerpoint/2010/main" val="10627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Easing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Determines how speed is distributed across the duration of an animation</a:t>
            </a:r>
            <a:r>
              <a:rPr lang="en-CA" baseline="30000" dirty="0"/>
              <a:t>1</a:t>
            </a:r>
            <a:r>
              <a:rPr lang="en-CA" dirty="0"/>
              <a:t> </a:t>
            </a:r>
          </a:p>
          <a:p>
            <a:r>
              <a:rPr lang="en-CA" dirty="0"/>
              <a:t>Can be set with keywords</a:t>
            </a:r>
          </a:p>
          <a:p>
            <a:pPr lvl="1"/>
            <a:r>
              <a:rPr lang="en-CA" dirty="0"/>
              <a:t>ease</a:t>
            </a:r>
          </a:p>
          <a:p>
            <a:pPr lvl="1"/>
            <a:r>
              <a:rPr lang="en-CA" dirty="0"/>
              <a:t>ease-in</a:t>
            </a:r>
          </a:p>
          <a:p>
            <a:pPr lvl="1"/>
            <a:r>
              <a:rPr lang="en-CA" dirty="0"/>
              <a:t>ease-in-out</a:t>
            </a:r>
          </a:p>
          <a:p>
            <a:pPr lvl="1"/>
            <a:r>
              <a:rPr lang="en-CA" dirty="0"/>
              <a:t>linear</a:t>
            </a:r>
          </a:p>
          <a:p>
            <a:r>
              <a:rPr lang="en-CA" dirty="0"/>
              <a:t>Or can be set using a cubic-</a:t>
            </a:r>
            <a:r>
              <a:rPr lang="en-CA" dirty="0" err="1"/>
              <a:t>bezier</a:t>
            </a:r>
            <a:r>
              <a:rPr lang="en-CA" dirty="0"/>
              <a:t> curve</a:t>
            </a:r>
          </a:p>
          <a:p>
            <a:r>
              <a:rPr lang="en-CA" dirty="0"/>
              <a:t>Easing can be set independently inside individual </a:t>
            </a:r>
            <a:r>
              <a:rPr lang="en-CA" dirty="0" err="1"/>
              <a:t>keyframes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03312" y="6425208"/>
            <a:ext cx="825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1. CSS Animations by Val Head, pg. 32</a:t>
            </a:r>
          </a:p>
        </p:txBody>
      </p:sp>
    </p:spTree>
    <p:extLst>
      <p:ext uri="{BB962C8B-B14F-4D97-AF65-F5344CB8AC3E}">
        <p14:creationId xmlns:p14="http://schemas.microsoft.com/office/powerpoint/2010/main" val="2096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Easing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24940" y="3436620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17320" y="3147060"/>
            <a:ext cx="7620" cy="57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210800" y="3147060"/>
            <a:ext cx="7620" cy="57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0180" y="5935108"/>
            <a:ext cx="8778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32560" y="5645548"/>
            <a:ext cx="7620" cy="57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226040" y="5645548"/>
            <a:ext cx="7620" cy="579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028700" y="2217420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1070610" y="4690030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5421630" y="4760913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564005" y="4690030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138838" y="2250679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301602" y="2242978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4427100" y="2228889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5552598" y="2217459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640830" y="2204483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7707630" y="2167175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8774430" y="2204483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841230" y="2180116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2057400" y="4703047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531268" y="4716064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095505" y="4726741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3741180" y="4744722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490085" y="4752342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6504150" y="4759171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7599285" y="4759171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8711565" y="4759171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9852900" y="4729721"/>
            <a:ext cx="784860" cy="784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/>
          <p:cNvSpPr txBox="1"/>
          <p:nvPr/>
        </p:nvSpPr>
        <p:spPr>
          <a:xfrm>
            <a:off x="5211960" y="171477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linear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1960" y="408324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ease-in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3312" y="6425208"/>
            <a:ext cx="825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1. Diagram inspired by diagram found in CSS Animations by Val Head, pg. 33</a:t>
            </a:r>
          </a:p>
        </p:txBody>
      </p:sp>
    </p:spTree>
    <p:extLst>
      <p:ext uri="{BB962C8B-B14F-4D97-AF65-F5344CB8AC3E}">
        <p14:creationId xmlns:p14="http://schemas.microsoft.com/office/powerpoint/2010/main" val="57994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CSS Animations allow you to animate elements on a web site overtime and without the use of JavaScript.</a:t>
            </a:r>
          </a:p>
          <a:p>
            <a:r>
              <a:rPr lang="en-CA" dirty="0"/>
              <a:t>Think of CSS animations as a more advanced form of CSS transitions with more fine grained control</a:t>
            </a:r>
          </a:p>
        </p:txBody>
      </p:sp>
    </p:spTree>
    <p:extLst>
      <p:ext uri="{BB962C8B-B14F-4D97-AF65-F5344CB8AC3E}">
        <p14:creationId xmlns:p14="http://schemas.microsoft.com/office/powerpoint/2010/main" val="27769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web site should function without animations</a:t>
            </a:r>
          </a:p>
          <a:p>
            <a:pPr lvl="1"/>
            <a:r>
              <a:rPr lang="en-CA" dirty="0"/>
              <a:t>Have a static fallback or fallback to JavaScript animations for older browser support</a:t>
            </a:r>
          </a:p>
          <a:p>
            <a:r>
              <a:rPr lang="en-CA" dirty="0"/>
              <a:t>CSS animations work well on mobile where they are well supported on the major mobile browsers of modern smartphone devices</a:t>
            </a:r>
          </a:p>
          <a:p>
            <a:r>
              <a:rPr lang="en-CA" dirty="0"/>
              <a:t>Great for UI enhancements</a:t>
            </a:r>
          </a:p>
        </p:txBody>
      </p:sp>
    </p:spTree>
    <p:extLst>
      <p:ext uri="{BB962C8B-B14F-4D97-AF65-F5344CB8AC3E}">
        <p14:creationId xmlns:p14="http://schemas.microsoft.com/office/powerpoint/2010/main" val="198160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– Browser Support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42613" y="3932113"/>
            <a:ext cx="7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IE10+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6069" y="3932113"/>
            <a:ext cx="148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Firefox 5+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8134" y="3932306"/>
            <a:ext cx="143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 4+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14341" y="3958483"/>
            <a:ext cx="134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Safari 4+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3318" y="3932113"/>
            <a:ext cx="146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 12+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05" y="2118514"/>
            <a:ext cx="8067675" cy="162877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6107826" y="4421181"/>
            <a:ext cx="806515" cy="1110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30674" y="5612366"/>
            <a:ext cx="211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webkit</a:t>
            </a:r>
            <a:r>
              <a:rPr lang="en-CA" dirty="0"/>
              <a:t> vendor prefix required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444740" y="4340936"/>
            <a:ext cx="141305" cy="1231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050866" y="4340936"/>
            <a:ext cx="917874" cy="1191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85260" y="4401435"/>
            <a:ext cx="266700" cy="795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6814" y="5283614"/>
            <a:ext cx="297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</a:t>
            </a:r>
            <a:r>
              <a:rPr lang="en-CA" dirty="0"/>
              <a:t> vendor prefix only required for supporting Firefox prior to version 16</a:t>
            </a:r>
          </a:p>
        </p:txBody>
      </p:sp>
    </p:spTree>
    <p:extLst>
      <p:ext uri="{BB962C8B-B14F-4D97-AF65-F5344CB8AC3E}">
        <p14:creationId xmlns:p14="http://schemas.microsoft.com/office/powerpoint/2010/main" val="178251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Without JavaScript CSS animations are limited to running on page load and on a few browser events that CSS listens for (hover, </a:t>
            </a:r>
            <a:r>
              <a:rPr lang="en-CA" dirty="0" err="1"/>
              <a:t>focus,active</a:t>
            </a:r>
            <a:r>
              <a:rPr lang="en-CA" dirty="0"/>
              <a:t>)</a:t>
            </a:r>
          </a:p>
          <a:p>
            <a:r>
              <a:rPr lang="en-CA" dirty="0"/>
              <a:t>Combined with a few lines of JavaScript we can run CSS animations on any browser event</a:t>
            </a:r>
          </a:p>
        </p:txBody>
      </p:sp>
    </p:spTree>
    <p:extLst>
      <p:ext uri="{BB962C8B-B14F-4D97-AF65-F5344CB8AC3E}">
        <p14:creationId xmlns:p14="http://schemas.microsoft.com/office/powerpoint/2010/main" val="17826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244647" cy="3456341"/>
          </a:xfrm>
        </p:spPr>
        <p:txBody>
          <a:bodyPr>
            <a:normAutofit/>
          </a:bodyPr>
          <a:lstStyle/>
          <a:p>
            <a:r>
              <a:rPr lang="en-CA" dirty="0"/>
              <a:t>CSS animations are written in two parts</a:t>
            </a:r>
          </a:p>
          <a:p>
            <a:pPr lvl="1"/>
            <a:r>
              <a:rPr lang="en-CA" dirty="0"/>
              <a:t>The first part describes how the animation will run </a:t>
            </a:r>
          </a:p>
          <a:p>
            <a:pPr lvl="1"/>
            <a:r>
              <a:rPr lang="en-CA" dirty="0"/>
              <a:t>The second part describes what CSS changes will occur at various </a:t>
            </a:r>
            <a:r>
              <a:rPr lang="en-CA" dirty="0" err="1"/>
              <a:t>keyframes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47859" y="3781088"/>
            <a:ext cx="7312184" cy="2308324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.</a:t>
            </a:r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ball 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	animation:</a:t>
            </a:r>
            <a:r>
              <a:rPr lang="en-CA" dirty="0">
                <a:solidFill>
                  <a:srgbClr val="0000FF"/>
                </a:solidFill>
                <a:latin typeface="Source Code Pro" panose="020B0509030403020204" pitchFamily="49" charset="0"/>
              </a:rPr>
              <a:t> drop 2s ease-in 2s 2 alternate both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; </a:t>
            </a:r>
          </a:p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}</a:t>
            </a:r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 </a:t>
            </a:r>
          </a:p>
          <a:p>
            <a:endParaRPr lang="en-CA" dirty="0">
              <a:solidFill>
                <a:srgbClr val="FF00FF"/>
              </a:solidFill>
              <a:latin typeface="Source Code Pro" panose="020B0509030403020204" pitchFamily="49" charset="0"/>
            </a:endParaRPr>
          </a:p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@</a:t>
            </a:r>
            <a:r>
              <a:rPr lang="en-CA" dirty="0" err="1">
                <a:solidFill>
                  <a:srgbClr val="FF00FF"/>
                </a:solidFill>
                <a:latin typeface="Source Code Pro" panose="020B0509030403020204" pitchFamily="49" charset="0"/>
              </a:rPr>
              <a:t>keyframes</a:t>
            </a:r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 drop 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{ </a:t>
            </a:r>
          </a:p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	0% { top:</a:t>
            </a:r>
            <a:r>
              <a:rPr lang="en-CA" dirty="0">
                <a:solidFill>
                  <a:srgbClr val="0000FF"/>
                </a:solidFill>
                <a:latin typeface="Source Code Pro" panose="020B0509030403020204" pitchFamily="49" charset="0"/>
              </a:rPr>
              <a:t> 0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; }</a:t>
            </a:r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	100% 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{ top:</a:t>
            </a:r>
            <a:r>
              <a:rPr lang="en-CA" dirty="0">
                <a:solidFill>
                  <a:srgbClr val="0000FF"/>
                </a:solidFill>
                <a:latin typeface="Source Code Pro" panose="020B0509030403020204" pitchFamily="49" charset="0"/>
              </a:rPr>
              <a:t> 270px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; }</a:t>
            </a:r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}</a:t>
            </a:r>
            <a:endParaRPr lang="en-CA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817352" y="3876793"/>
            <a:ext cx="1578108" cy="33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64040" y="3675101"/>
            <a:ext cx="2110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Describes how the animation will run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52900" y="5302424"/>
            <a:ext cx="5173980" cy="115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95460" y="4770595"/>
            <a:ext cx="2110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Describes what CSS styles will be affected at various </a:t>
            </a:r>
            <a:r>
              <a:rPr lang="en-CA" dirty="0" err="1"/>
              <a:t>keyframes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42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Syntax (Shorthand)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380" y="1971051"/>
            <a:ext cx="7312184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.</a:t>
            </a:r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ball 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	animation:</a:t>
            </a:r>
            <a:r>
              <a:rPr lang="en-CA" dirty="0">
                <a:solidFill>
                  <a:srgbClr val="0000FF"/>
                </a:solidFill>
                <a:latin typeface="Source Code Pro" panose="020B0509030403020204" pitchFamily="49" charset="0"/>
              </a:rPr>
              <a:t> drop 2s ease-in 2s 2 alternate both</a:t>
            </a:r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; </a:t>
            </a:r>
          </a:p>
          <a:p>
            <a:r>
              <a:rPr lang="en-CA" dirty="0">
                <a:solidFill>
                  <a:srgbClr val="000099"/>
                </a:solidFill>
                <a:latin typeface="Source Code Pro" panose="020B0509030403020204" pitchFamily="49" charset="0"/>
              </a:rPr>
              <a:t>}</a:t>
            </a:r>
            <a:r>
              <a:rPr lang="en-CA" dirty="0">
                <a:solidFill>
                  <a:srgbClr val="FF00FF"/>
                </a:solidFill>
                <a:latin typeface="Source Code Pro" panose="020B0509030403020204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7260" y="3847265"/>
            <a:ext cx="2110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name (made up by developer)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1180" y="2641361"/>
            <a:ext cx="2118360" cy="1191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9820" y="5077148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duration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76800" y="2631050"/>
            <a:ext cx="1303760" cy="2446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00380" y="5114795"/>
            <a:ext cx="14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timing function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75320" y="2641361"/>
            <a:ext cx="381000" cy="2449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2460" y="5101126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delay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055382" y="2641361"/>
            <a:ext cx="222018" cy="243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447143" y="2614967"/>
            <a:ext cx="1241437" cy="2462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1041" y="5125104"/>
            <a:ext cx="140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iteration count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354464" y="2628637"/>
            <a:ext cx="813176" cy="125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2081" y="3929981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direction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8319246" y="2641361"/>
            <a:ext cx="1492298" cy="1667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17662" y="4308930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fill mode</a:t>
            </a:r>
          </a:p>
        </p:txBody>
      </p:sp>
    </p:spTree>
    <p:extLst>
      <p:ext uri="{BB962C8B-B14F-4D97-AF65-F5344CB8AC3E}">
        <p14:creationId xmlns:p14="http://schemas.microsoft.com/office/powerpoint/2010/main" val="100960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Recreate this animation using CSS animation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2760"/>
            <a:ext cx="2895600" cy="2895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69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CSS Animation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Delays the start of the animation from when the animation is activated</a:t>
            </a:r>
          </a:p>
          <a:p>
            <a:r>
              <a:rPr lang="en-CA" dirty="0"/>
              <a:t>A negative delay can be set</a:t>
            </a:r>
          </a:p>
          <a:p>
            <a:pPr lvl="1"/>
            <a:r>
              <a:rPr lang="en-CA" dirty="0"/>
              <a:t>This causes the animation to start part way into the </a:t>
            </a:r>
            <a:r>
              <a:rPr lang="en-CA" dirty="0" err="1"/>
              <a:t>keyframes</a:t>
            </a:r>
            <a:r>
              <a:rPr lang="en-CA" dirty="0"/>
              <a:t> instead of starting at the beginning of the key frames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6599" y="4150658"/>
            <a:ext cx="7312184" cy="92333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.</a:t>
            </a:r>
            <a:r>
              <a:rPr lang="en-CA" dirty="0">
                <a:solidFill>
                  <a:srgbClr val="FF00FF"/>
                </a:solidFill>
                <a:latin typeface="Courier New" panose="02070309020205020404" pitchFamily="49" charset="0"/>
              </a:rPr>
              <a:t>ball_02 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{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	animation:</a:t>
            </a:r>
            <a:r>
              <a:rPr lang="en-CA" dirty="0">
                <a:solidFill>
                  <a:srgbClr val="0000FF"/>
                </a:solidFill>
                <a:latin typeface="Courier New" panose="02070309020205020404" pitchFamily="49" charset="0"/>
              </a:rPr>
              <a:t> drop 2s ease-in 3s 2 alternate both</a:t>
            </a:r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CA" dirty="0">
                <a:solidFill>
                  <a:srgbClr val="000099"/>
                </a:solidFill>
                <a:latin typeface="Courier New" panose="02070309020205020404" pitchFamily="49" charset="0"/>
              </a:rPr>
              <a:t>}</a:t>
            </a:r>
            <a:endParaRPr lang="en-CA" dirty="0"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51120" y="4785360"/>
            <a:ext cx="1226820" cy="998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95897" y="5879067"/>
            <a:ext cx="209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Animation delay</a:t>
            </a:r>
          </a:p>
        </p:txBody>
      </p:sp>
    </p:spTree>
    <p:extLst>
      <p:ext uri="{BB962C8B-B14F-4D97-AF65-F5344CB8AC3E}">
        <p14:creationId xmlns:p14="http://schemas.microsoft.com/office/powerpoint/2010/main" val="2850500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622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Courier New</vt:lpstr>
      <vt:lpstr>Source Code Pro</vt:lpstr>
      <vt:lpstr>Wingdings 3</vt:lpstr>
      <vt:lpstr>Ion</vt:lpstr>
      <vt:lpstr>Web Animation</vt:lpstr>
      <vt:lpstr>CSS Animations</vt:lpstr>
      <vt:lpstr>When to Use CSS Animations</vt:lpstr>
      <vt:lpstr>CSS Animation – Browser Support</vt:lpstr>
      <vt:lpstr>Running CSS Animations</vt:lpstr>
      <vt:lpstr>CSS Animation Syntax</vt:lpstr>
      <vt:lpstr>CSS Animation Syntax (Shorthand)</vt:lpstr>
      <vt:lpstr>In Class Exercise</vt:lpstr>
      <vt:lpstr>CSS Animation Delay</vt:lpstr>
      <vt:lpstr>CSS Animation Iteration</vt:lpstr>
      <vt:lpstr>CSS Animation Direction</vt:lpstr>
      <vt:lpstr>CSS Animation Direction</vt:lpstr>
      <vt:lpstr>CSS Animation Fill Mode</vt:lpstr>
      <vt:lpstr>CSS Animation Fill Mode</vt:lpstr>
      <vt:lpstr>CSS Animation Easing</vt:lpstr>
      <vt:lpstr>CSS Animation Easing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Animation</dc:title>
  <dc:creator>Michael Whyte</dc:creator>
  <cp:lastModifiedBy>Michael Whyte</cp:lastModifiedBy>
  <cp:revision>36</cp:revision>
  <dcterms:created xsi:type="dcterms:W3CDTF">2014-01-24T05:26:59Z</dcterms:created>
  <dcterms:modified xsi:type="dcterms:W3CDTF">2018-01-19T21:32:03Z</dcterms:modified>
</cp:coreProperties>
</file>