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45" r:id="rId2"/>
    <p:sldId id="346" r:id="rId3"/>
    <p:sldId id="347" r:id="rId4"/>
    <p:sldId id="348"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13" autoAdjust="0"/>
    <p:restoredTop sz="94660"/>
  </p:normalViewPr>
  <p:slideViewPr>
    <p:cSldViewPr snapToGrid="0">
      <p:cViewPr varScale="1">
        <p:scale>
          <a:sx n="85" d="100"/>
          <a:sy n="85"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A9349-3709-4340-80FF-2A9609E2F03B}" type="datetimeFigureOut">
              <a:rPr lang="en-CA" smtClean="0"/>
              <a:t>2018-04-30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C64D5-1712-4B24-B8A4-8D07FFEC7DB2}" type="slidenum">
              <a:rPr lang="en-CA" smtClean="0"/>
              <a:t>‹#›</a:t>
            </a:fld>
            <a:endParaRPr lang="en-CA"/>
          </a:p>
        </p:txBody>
      </p:sp>
    </p:spTree>
    <p:extLst>
      <p:ext uri="{BB962C8B-B14F-4D97-AF65-F5344CB8AC3E}">
        <p14:creationId xmlns:p14="http://schemas.microsoft.com/office/powerpoint/2010/main" val="6798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501286C-12C0-46DD-A8AC-0A0852C4EF8B}" type="slidenum">
              <a:rPr lang="en-CA" smtClean="0"/>
              <a:t>25</a:t>
            </a:fld>
            <a:endParaRPr lang="en-CA"/>
          </a:p>
        </p:txBody>
      </p:sp>
    </p:spTree>
    <p:extLst>
      <p:ext uri="{BB962C8B-B14F-4D97-AF65-F5344CB8AC3E}">
        <p14:creationId xmlns:p14="http://schemas.microsoft.com/office/powerpoint/2010/main" val="344952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C4DB-2664-4AD5-8B9E-86AD07E3F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19A45B7-0F42-4378-9FA3-B765C94F2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20A99AA-B768-4520-9C10-03158BDFEA8E}"/>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5" name="Footer Placeholder 4">
            <a:extLst>
              <a:ext uri="{FF2B5EF4-FFF2-40B4-BE49-F238E27FC236}">
                <a16:creationId xmlns:a16="http://schemas.microsoft.com/office/drawing/2014/main" id="{A5307B8F-C54E-40B7-A1FE-7EE50346195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F638555-89E0-4C4E-9904-A14C6D06BF05}"/>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36707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3266-8868-47CA-B115-FE4BE209DFD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9D8589-814A-430C-A388-D04A273EE8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7BF1BD-5936-4CB8-8334-98D49FBEC3CA}"/>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5" name="Footer Placeholder 4">
            <a:extLst>
              <a:ext uri="{FF2B5EF4-FFF2-40B4-BE49-F238E27FC236}">
                <a16:creationId xmlns:a16="http://schemas.microsoft.com/office/drawing/2014/main" id="{2A072F1C-E25A-4775-99DB-B83FFA8D2D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A2AC87-27F2-4F4D-B780-9F2B8EDAA549}"/>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227396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B2E873-3A1C-49A6-A915-2899C90DE0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691324-84E8-4F01-A4E4-14FCE0E974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067414-1AD0-482B-95B1-C0BC6DA8C190}"/>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5" name="Footer Placeholder 4">
            <a:extLst>
              <a:ext uri="{FF2B5EF4-FFF2-40B4-BE49-F238E27FC236}">
                <a16:creationId xmlns:a16="http://schemas.microsoft.com/office/drawing/2014/main" id="{232A02EA-3F5B-4DEE-B191-BBBB5B1161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A8EED6-4B09-4738-AD8B-9E9F53F97ABC}"/>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87850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D0BC-F0CE-4B54-99FB-101E5C0C338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3A1D6FE-AC20-434B-ABA1-28E65C8053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9A10AF-271F-413F-A83A-E3D20FAD50EB}"/>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5" name="Footer Placeholder 4">
            <a:extLst>
              <a:ext uri="{FF2B5EF4-FFF2-40B4-BE49-F238E27FC236}">
                <a16:creationId xmlns:a16="http://schemas.microsoft.com/office/drawing/2014/main" id="{52A61584-6492-4322-8A0F-10EA12C7D8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6DFA93-3CA5-4940-B1A3-B3B48C4519C4}"/>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19867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5FEF-0553-4ECA-9C2E-28E2A5D83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69A21F3-3DD6-4B67-82E6-D868E24998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271B8E-3797-4DB5-A32B-AD5EC8A6CB03}"/>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5" name="Footer Placeholder 4">
            <a:extLst>
              <a:ext uri="{FF2B5EF4-FFF2-40B4-BE49-F238E27FC236}">
                <a16:creationId xmlns:a16="http://schemas.microsoft.com/office/drawing/2014/main" id="{FCA03014-DC1A-4E86-979C-2DCDF8767A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F42AD1-2A5B-452B-9BF6-EE6E863FF896}"/>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17017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1323-D6D1-413D-A6C7-140D4B00D0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34A503-D084-4DDE-BE09-DE6C3E7577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51A895-104D-4C3E-A83D-4C00F26CFF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212FDD-D98D-4EA1-AFE1-6645D75B0A20}"/>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6" name="Footer Placeholder 5">
            <a:extLst>
              <a:ext uri="{FF2B5EF4-FFF2-40B4-BE49-F238E27FC236}">
                <a16:creationId xmlns:a16="http://schemas.microsoft.com/office/drawing/2014/main" id="{A0399B15-C359-4EF0-B24D-A5CCFB120C3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5BBB32B-4E25-4A0F-984B-868D95B1E10D}"/>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4001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3D82-22CD-4B9F-9CFF-EF0D786E004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848A2D-EDE9-4AC2-9672-E3703A471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B2F962-B770-410C-9E56-004E1E90AD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0B1E9B-BF02-40F2-9902-4B10F85E2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5CAA55-DA74-4BAE-B1E3-C1AA8843AB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D76736-0DC1-4279-9260-D628B3C25CC4}"/>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8" name="Footer Placeholder 7">
            <a:extLst>
              <a:ext uri="{FF2B5EF4-FFF2-40B4-BE49-F238E27FC236}">
                <a16:creationId xmlns:a16="http://schemas.microsoft.com/office/drawing/2014/main" id="{27F59E42-12DC-443B-9655-7D078CE7C5D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EBCC44-5702-4D77-9D05-3E6AC14F9091}"/>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231304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0754-91B1-483F-A49E-DA5A64B122B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B58242E-164F-46E7-A1D7-53A9524744F5}"/>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4" name="Footer Placeholder 3">
            <a:extLst>
              <a:ext uri="{FF2B5EF4-FFF2-40B4-BE49-F238E27FC236}">
                <a16:creationId xmlns:a16="http://schemas.microsoft.com/office/drawing/2014/main" id="{4989C373-A48F-4835-8E5F-AB3D5D27AAA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A7E083B-8FA2-4ADD-BA28-99539E4B7F64}"/>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66191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EA6A2-E669-4726-BFDA-CDC5DC2C2551}"/>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3" name="Footer Placeholder 2">
            <a:extLst>
              <a:ext uri="{FF2B5EF4-FFF2-40B4-BE49-F238E27FC236}">
                <a16:creationId xmlns:a16="http://schemas.microsoft.com/office/drawing/2014/main" id="{1C29828E-CC3F-4E7F-A0FB-48FE42DE37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CB63C54-88EF-489E-B632-927BFDEBD6B0}"/>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134408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1966-7800-439A-82A6-21A6A4C22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8DA5306-6A08-43E1-885D-C3C556771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89B55F-562A-4E5A-A54D-AF999CC6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5815D5-EAD6-4CE1-A06B-17A4E29EE616}"/>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6" name="Footer Placeholder 5">
            <a:extLst>
              <a:ext uri="{FF2B5EF4-FFF2-40B4-BE49-F238E27FC236}">
                <a16:creationId xmlns:a16="http://schemas.microsoft.com/office/drawing/2014/main" id="{BCCAD401-7B7A-4873-8FAA-71F037253A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2513E4-D628-4A6C-B552-5BD689DED80B}"/>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349000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C474-6C82-4EE6-82A2-D0A1D4E15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12744BF-FC69-4CEC-82B2-02F0647AA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819EC4B-591A-416A-9874-C07AE9B8E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F8472D-1B05-4669-8844-D874547260D7}"/>
              </a:ext>
            </a:extLst>
          </p:cNvPr>
          <p:cNvSpPr>
            <a:spLocks noGrp="1"/>
          </p:cNvSpPr>
          <p:nvPr>
            <p:ph type="dt" sz="half" idx="10"/>
          </p:nvPr>
        </p:nvSpPr>
        <p:spPr/>
        <p:txBody>
          <a:bodyPr/>
          <a:lstStyle/>
          <a:p>
            <a:fld id="{4C6CDC5A-BB50-4BB3-80E9-14EA2B9899DF}" type="datetimeFigureOut">
              <a:rPr lang="en-CA" smtClean="0"/>
              <a:t>2018-04-30</a:t>
            </a:fld>
            <a:endParaRPr lang="en-CA"/>
          </a:p>
        </p:txBody>
      </p:sp>
      <p:sp>
        <p:nvSpPr>
          <p:cNvPr id="6" name="Footer Placeholder 5">
            <a:extLst>
              <a:ext uri="{FF2B5EF4-FFF2-40B4-BE49-F238E27FC236}">
                <a16:creationId xmlns:a16="http://schemas.microsoft.com/office/drawing/2014/main" id="{C458BA67-D5B3-48D0-BEFC-3FD001150A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8A18A5-A39A-4CA4-9E17-2D5988AD44D8}"/>
              </a:ext>
            </a:extLst>
          </p:cNvPr>
          <p:cNvSpPr>
            <a:spLocks noGrp="1"/>
          </p:cNvSpPr>
          <p:nvPr>
            <p:ph type="sldNum" sz="quarter" idx="12"/>
          </p:nvPr>
        </p:nvSpPr>
        <p:spPr/>
        <p:txBody>
          <a:bodyPr/>
          <a:lstStyle/>
          <a:p>
            <a:fld id="{47D3B6A5-AC60-4659-9F79-1487D81EE1CE}" type="slidenum">
              <a:rPr lang="en-CA" smtClean="0"/>
              <a:t>‹#›</a:t>
            </a:fld>
            <a:endParaRPr lang="en-CA"/>
          </a:p>
        </p:txBody>
      </p:sp>
    </p:spTree>
    <p:extLst>
      <p:ext uri="{BB962C8B-B14F-4D97-AF65-F5344CB8AC3E}">
        <p14:creationId xmlns:p14="http://schemas.microsoft.com/office/powerpoint/2010/main" val="147333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4706A-B3DB-493E-BE3C-261658D8B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F3A8D85-D2A7-4041-936D-07D94AD48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B150BB-5DDF-4C23-BF8C-5ED600B94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CDC5A-BB50-4BB3-80E9-14EA2B9899DF}" type="datetimeFigureOut">
              <a:rPr lang="en-CA" smtClean="0"/>
              <a:t>2018-04-30</a:t>
            </a:fld>
            <a:endParaRPr lang="en-CA"/>
          </a:p>
        </p:txBody>
      </p:sp>
      <p:sp>
        <p:nvSpPr>
          <p:cNvPr id="5" name="Footer Placeholder 4">
            <a:extLst>
              <a:ext uri="{FF2B5EF4-FFF2-40B4-BE49-F238E27FC236}">
                <a16:creationId xmlns:a16="http://schemas.microsoft.com/office/drawing/2014/main" id="{E2F827E1-65B8-42AE-A620-E4D86F7D8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8DAFEC0-D0A7-426C-B5BE-AF5742CD5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3B6A5-AC60-4659-9F79-1487D81EE1CE}" type="slidenum">
              <a:rPr lang="en-CA" smtClean="0"/>
              <a:t>‹#›</a:t>
            </a:fld>
            <a:endParaRPr lang="en-CA"/>
          </a:p>
        </p:txBody>
      </p:sp>
    </p:spTree>
    <p:extLst>
      <p:ext uri="{BB962C8B-B14F-4D97-AF65-F5344CB8AC3E}">
        <p14:creationId xmlns:p14="http://schemas.microsoft.com/office/powerpoint/2010/main" val="130377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hyperlink" Target="http://www.colorzilla.com/gradient-editor"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reference.sitepoint.com/css/css3psuedoclass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css-tricks.com/pseudo-class-selector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p:txBody>
          <a:bodyPr/>
          <a:lstStyle/>
          <a:p>
            <a:r>
              <a:rPr lang="en-CA" dirty="0"/>
              <a:t>COMP 1950 </a:t>
            </a:r>
          </a:p>
        </p:txBody>
      </p:sp>
      <p:sp>
        <p:nvSpPr>
          <p:cNvPr id="3" name="Subtitle 2">
            <a:extLst>
              <a:ext uri="{FF2B5EF4-FFF2-40B4-BE49-F238E27FC236}">
                <a16:creationId xmlns:a16="http://schemas.microsoft.com/office/drawing/2014/main" id="{D85632BF-74C4-4BC4-A446-5977F85DABFC}"/>
              </a:ext>
            </a:extLst>
          </p:cNvPr>
          <p:cNvSpPr>
            <a:spLocks noGrp="1"/>
          </p:cNvSpPr>
          <p:nvPr>
            <p:ph type="subTitle" idx="1"/>
          </p:nvPr>
        </p:nvSpPr>
        <p:spPr/>
        <p:txBody>
          <a:bodyPr/>
          <a:lstStyle/>
          <a:p>
            <a:r>
              <a:rPr lang="en-CA" dirty="0"/>
              <a:t>Web Development and Design 2</a:t>
            </a:r>
          </a:p>
        </p:txBody>
      </p:sp>
    </p:spTree>
    <p:extLst>
      <p:ext uri="{BB962C8B-B14F-4D97-AF65-F5344CB8AC3E}">
        <p14:creationId xmlns:p14="http://schemas.microsoft.com/office/powerpoint/2010/main" val="91755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Box Shadow - Inset</a:t>
            </a:r>
          </a:p>
        </p:txBody>
      </p:sp>
      <p:sp>
        <p:nvSpPr>
          <p:cNvPr id="6" name="TextBox 5"/>
          <p:cNvSpPr txBox="1"/>
          <p:nvPr/>
        </p:nvSpPr>
        <p:spPr>
          <a:xfrm>
            <a:off x="1637917" y="4325603"/>
            <a:ext cx="8424159"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a:rPr>
              <a:t>.box_02</a:t>
            </a:r>
            <a:r>
              <a:rPr lang="en-CA" dirty="0">
                <a:solidFill>
                  <a:srgbClr val="FF00FF"/>
                </a:solidFill>
                <a:highlight>
                  <a:srgbClr val="FFFFFF"/>
                </a:highlight>
                <a:latin typeface="Batang"/>
                <a:ea typeface="Batang"/>
              </a:rPr>
              <a:t> </a:t>
            </a:r>
            <a:r>
              <a:rPr lang="en-CA" dirty="0">
                <a:solidFill>
                  <a:srgbClr val="FF00FF"/>
                </a:solidFill>
                <a:highlight>
                  <a:srgbClr val="FFFFFF"/>
                </a:highlight>
                <a:latin typeface="Courier New"/>
                <a:ea typeface="Batang"/>
              </a:rPr>
              <a:t>{</a:t>
            </a:r>
            <a:endParaRPr lang="en-CA" dirty="0">
              <a:solidFill>
                <a:srgbClr val="000000"/>
              </a:solidFill>
              <a:highlight>
                <a:srgbClr val="FFFFFF"/>
              </a:highlight>
              <a:latin typeface="Courier New"/>
              <a:ea typeface="Batang"/>
            </a:endParaRPr>
          </a:p>
          <a:p>
            <a:r>
              <a:rPr lang="en-CA" dirty="0">
                <a:solidFill>
                  <a:srgbClr val="000000"/>
                </a:solidFill>
                <a:highlight>
                  <a:srgbClr val="FFFFFF"/>
                </a:highlight>
                <a:latin typeface="Courier New"/>
                <a:ea typeface="Batang"/>
              </a:rPr>
              <a:t>	</a:t>
            </a:r>
            <a:r>
              <a:rPr lang="en-CA" dirty="0">
                <a:solidFill>
                  <a:srgbClr val="000099"/>
                </a:solidFill>
                <a:highlight>
                  <a:srgbClr val="FFFFFF"/>
                </a:highlight>
                <a:latin typeface="Courier New"/>
                <a:ea typeface="Batang"/>
              </a:rPr>
              <a:t>box-shadow</a:t>
            </a:r>
            <a:r>
              <a:rPr lang="en-CA" dirty="0">
                <a:solidFill>
                  <a:srgbClr val="FF00FF"/>
                </a:solidFill>
                <a:highlight>
                  <a:srgbClr val="FFFFFF"/>
                </a:highlight>
                <a:latin typeface="Courier New"/>
                <a:ea typeface="Batang"/>
              </a:rPr>
              <a:t>:</a:t>
            </a:r>
            <a:r>
              <a:rPr lang="en-CA" dirty="0">
                <a:solidFill>
                  <a:srgbClr val="0000FF"/>
                </a:solidFill>
                <a:highlight>
                  <a:srgbClr val="FFFFFF"/>
                </a:highlight>
                <a:latin typeface="Courier New"/>
                <a:ea typeface="Batang"/>
              </a:rPr>
              <a:t> inset -1px -2px 41px 5px #000000</a:t>
            </a:r>
            <a:r>
              <a:rPr lang="en-CA" dirty="0">
                <a:solidFill>
                  <a:srgbClr val="FF00FF"/>
                </a:solidFill>
                <a:highlight>
                  <a:srgbClr val="FFFFFF"/>
                </a:highlight>
                <a:latin typeface="Courier New"/>
                <a:ea typeface="Batang"/>
              </a:rPr>
              <a:t>;</a:t>
            </a:r>
            <a:endParaRPr lang="en-CA" dirty="0">
              <a:solidFill>
                <a:srgbClr val="000099"/>
              </a:solidFill>
              <a:highlight>
                <a:srgbClr val="FFFFFF"/>
              </a:highlight>
              <a:latin typeface="Courier New"/>
              <a:ea typeface="Batang"/>
            </a:endParaRPr>
          </a:p>
          <a:p>
            <a:r>
              <a:rPr lang="en-CA" dirty="0">
                <a:solidFill>
                  <a:srgbClr val="FF00FF"/>
                </a:solidFill>
                <a:highlight>
                  <a:srgbClr val="FFFFFF"/>
                </a:highlight>
                <a:latin typeface="Courier New"/>
                <a:ea typeface="Batang"/>
              </a:rPr>
              <a:t>}</a:t>
            </a:r>
            <a:endParaRPr lang="en-CA" b="1" dirty="0">
              <a:solidFill>
                <a:srgbClr val="000000"/>
              </a:solidFill>
              <a:highlight>
                <a:srgbClr val="FFFFFF"/>
              </a:highlight>
              <a:latin typeface="Courier New"/>
              <a:ea typeface="Batang"/>
              <a:cs typeface="Courier New" pitchFamily="49" charset="0"/>
            </a:endParaRPr>
          </a:p>
        </p:txBody>
      </p:sp>
      <p:sp>
        <p:nvSpPr>
          <p:cNvPr id="8" name="TextBox 7"/>
          <p:cNvSpPr txBox="1"/>
          <p:nvPr/>
        </p:nvSpPr>
        <p:spPr>
          <a:xfrm>
            <a:off x="3580312" y="6103890"/>
            <a:ext cx="901209" cy="369332"/>
          </a:xfrm>
          <a:prstGeom prst="rect">
            <a:avLst/>
          </a:prstGeom>
          <a:noFill/>
        </p:spPr>
        <p:txBody>
          <a:bodyPr wrap="none" rtlCol="0">
            <a:spAutoFit/>
          </a:bodyPr>
          <a:lstStyle/>
          <a:p>
            <a:r>
              <a:rPr lang="en-CA" dirty="0"/>
              <a:t>offset-x</a:t>
            </a:r>
          </a:p>
        </p:txBody>
      </p:sp>
      <p:sp>
        <p:nvSpPr>
          <p:cNvPr id="9" name="TextBox 8"/>
          <p:cNvSpPr txBox="1"/>
          <p:nvPr/>
        </p:nvSpPr>
        <p:spPr>
          <a:xfrm>
            <a:off x="4755776" y="6103890"/>
            <a:ext cx="899605" cy="369332"/>
          </a:xfrm>
          <a:prstGeom prst="rect">
            <a:avLst/>
          </a:prstGeom>
          <a:noFill/>
        </p:spPr>
        <p:txBody>
          <a:bodyPr wrap="none" rtlCol="0">
            <a:spAutoFit/>
          </a:bodyPr>
          <a:lstStyle/>
          <a:p>
            <a:r>
              <a:rPr lang="en-CA" dirty="0"/>
              <a:t>offset-y</a:t>
            </a:r>
          </a:p>
        </p:txBody>
      </p:sp>
      <p:cxnSp>
        <p:nvCxnSpPr>
          <p:cNvPr id="11" name="Straight Arrow Connector 10"/>
          <p:cNvCxnSpPr>
            <a:stCxn id="8" idx="0"/>
          </p:cNvCxnSpPr>
          <p:nvPr/>
        </p:nvCxnSpPr>
        <p:spPr>
          <a:xfrm flipV="1">
            <a:off x="4030916" y="5258824"/>
            <a:ext cx="1254198" cy="845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9" idx="0"/>
          </p:cNvCxnSpPr>
          <p:nvPr/>
        </p:nvCxnSpPr>
        <p:spPr>
          <a:xfrm flipV="1">
            <a:off x="5205579" y="5258824"/>
            <a:ext cx="796421" cy="845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5890445" y="6123543"/>
            <a:ext cx="1220847" cy="369332"/>
          </a:xfrm>
          <a:prstGeom prst="rect">
            <a:avLst/>
          </a:prstGeom>
          <a:noFill/>
        </p:spPr>
        <p:txBody>
          <a:bodyPr wrap="none" rtlCol="0">
            <a:spAutoFit/>
          </a:bodyPr>
          <a:lstStyle/>
          <a:p>
            <a:r>
              <a:rPr lang="en-CA" dirty="0"/>
              <a:t>blur-radius</a:t>
            </a:r>
          </a:p>
        </p:txBody>
      </p:sp>
      <p:cxnSp>
        <p:nvCxnSpPr>
          <p:cNvPr id="33" name="Straight Arrow Connector 32"/>
          <p:cNvCxnSpPr>
            <a:stCxn id="32" idx="0"/>
          </p:cNvCxnSpPr>
          <p:nvPr/>
        </p:nvCxnSpPr>
        <p:spPr>
          <a:xfrm flipV="1">
            <a:off x="6500868" y="5258825"/>
            <a:ext cx="127126" cy="86471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9075208" y="6103890"/>
            <a:ext cx="660758" cy="369332"/>
          </a:xfrm>
          <a:prstGeom prst="rect">
            <a:avLst/>
          </a:prstGeom>
          <a:noFill/>
        </p:spPr>
        <p:txBody>
          <a:bodyPr wrap="none" rtlCol="0">
            <a:spAutoFit/>
          </a:bodyPr>
          <a:lstStyle/>
          <a:p>
            <a:r>
              <a:rPr lang="en-CA" dirty="0"/>
              <a:t>color</a:t>
            </a:r>
          </a:p>
        </p:txBody>
      </p:sp>
      <p:cxnSp>
        <p:nvCxnSpPr>
          <p:cNvPr id="36" name="Straight Arrow Connector 35"/>
          <p:cNvCxnSpPr>
            <a:stCxn id="35" idx="0"/>
          </p:cNvCxnSpPr>
          <p:nvPr/>
        </p:nvCxnSpPr>
        <p:spPr>
          <a:xfrm flipH="1" flipV="1">
            <a:off x="8284075" y="5258824"/>
            <a:ext cx="1121513" cy="845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7330229" y="6103890"/>
            <a:ext cx="1464119" cy="369332"/>
          </a:xfrm>
          <a:prstGeom prst="rect">
            <a:avLst/>
          </a:prstGeom>
          <a:noFill/>
        </p:spPr>
        <p:txBody>
          <a:bodyPr wrap="none" rtlCol="0">
            <a:spAutoFit/>
          </a:bodyPr>
          <a:lstStyle/>
          <a:p>
            <a:r>
              <a:rPr lang="en-CA" dirty="0"/>
              <a:t>spread-radius</a:t>
            </a:r>
          </a:p>
        </p:txBody>
      </p:sp>
      <p:cxnSp>
        <p:nvCxnSpPr>
          <p:cNvPr id="16" name="Straight Arrow Connector 15"/>
          <p:cNvCxnSpPr>
            <a:stCxn id="15" idx="0"/>
          </p:cNvCxnSpPr>
          <p:nvPr/>
        </p:nvCxnSpPr>
        <p:spPr>
          <a:xfrm flipH="1" flipV="1">
            <a:off x="7330230" y="5258824"/>
            <a:ext cx="732059" cy="845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7041" y="881091"/>
            <a:ext cx="28289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582409" y="6103890"/>
            <a:ext cx="659604" cy="369332"/>
          </a:xfrm>
          <a:prstGeom prst="rect">
            <a:avLst/>
          </a:prstGeom>
          <a:noFill/>
        </p:spPr>
        <p:txBody>
          <a:bodyPr wrap="none" rtlCol="0">
            <a:spAutoFit/>
          </a:bodyPr>
          <a:lstStyle/>
          <a:p>
            <a:r>
              <a:rPr lang="en-CA" dirty="0"/>
              <a:t>inset</a:t>
            </a:r>
          </a:p>
        </p:txBody>
      </p:sp>
      <p:cxnSp>
        <p:nvCxnSpPr>
          <p:cNvPr id="18" name="Straight Arrow Connector 17"/>
          <p:cNvCxnSpPr>
            <a:stCxn id="17" idx="0"/>
          </p:cNvCxnSpPr>
          <p:nvPr/>
        </p:nvCxnSpPr>
        <p:spPr>
          <a:xfrm flipV="1">
            <a:off x="2912212" y="5278478"/>
            <a:ext cx="1569309" cy="8254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83517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Box Shadow</a:t>
            </a:r>
          </a:p>
        </p:txBody>
      </p:sp>
      <p:sp>
        <p:nvSpPr>
          <p:cNvPr id="3" name="Content Placeholder 2"/>
          <p:cNvSpPr>
            <a:spLocks noGrp="1"/>
          </p:cNvSpPr>
          <p:nvPr>
            <p:ph idx="1"/>
          </p:nvPr>
        </p:nvSpPr>
        <p:spPr>
          <a:xfrm>
            <a:off x="2173340" y="2096053"/>
            <a:ext cx="7520940" cy="815257"/>
          </a:xfrm>
        </p:spPr>
        <p:txBody>
          <a:bodyPr/>
          <a:lstStyle/>
          <a:p>
            <a:pPr>
              <a:buFont typeface="Arial" pitchFamily="34" charset="0"/>
              <a:buChar char="•"/>
            </a:pPr>
            <a:r>
              <a:rPr lang="en-CA" dirty="0"/>
              <a:t>Browser compatibility for box shadow:</a:t>
            </a:r>
          </a:p>
          <a:p>
            <a:pPr lvl="4">
              <a:buFont typeface="Arial" pitchFamily="34" charset="0"/>
              <a:buChar char="•"/>
            </a:pPr>
            <a:endParaRPr lang="en-CA" dirty="0"/>
          </a:p>
        </p:txBody>
      </p:sp>
      <p:grpSp>
        <p:nvGrpSpPr>
          <p:cNvPr id="5" name="Group 4"/>
          <p:cNvGrpSpPr/>
          <p:nvPr/>
        </p:nvGrpSpPr>
        <p:grpSpPr>
          <a:xfrm>
            <a:off x="1864730" y="3420297"/>
            <a:ext cx="8096250" cy="1937577"/>
            <a:chOff x="542925" y="1405698"/>
            <a:chExt cx="8096250" cy="1937577"/>
          </a:xfrm>
        </p:grpSpPr>
        <p:grpSp>
          <p:nvGrpSpPr>
            <p:cNvPr id="6" name="Group 5"/>
            <p:cNvGrpSpPr/>
            <p:nvPr/>
          </p:nvGrpSpPr>
          <p:grpSpPr>
            <a:xfrm>
              <a:off x="542925" y="1405698"/>
              <a:ext cx="8067675" cy="1628775"/>
              <a:chOff x="638175" y="1405698"/>
              <a:chExt cx="8067675" cy="1628775"/>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405698"/>
                <a:ext cx="1628775" cy="16287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6551" y="1677541"/>
                <a:ext cx="1124712" cy="1085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007" y="1648966"/>
                <a:ext cx="1642235" cy="117157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2150" y="1533525"/>
                <a:ext cx="1088300" cy="12287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3181" y="1658491"/>
                <a:ext cx="1542669" cy="1128782"/>
              </a:xfrm>
              <a:prstGeom prst="rect">
                <a:avLst/>
              </a:prstGeom>
            </p:spPr>
          </p:pic>
        </p:grpSp>
        <p:sp>
          <p:nvSpPr>
            <p:cNvPr id="7" name="TextBox 6"/>
            <p:cNvSpPr txBox="1"/>
            <p:nvPr/>
          </p:nvSpPr>
          <p:spPr>
            <a:xfrm>
              <a:off x="1069672" y="2968109"/>
              <a:ext cx="765779" cy="369332"/>
            </a:xfrm>
            <a:prstGeom prst="rect">
              <a:avLst/>
            </a:prstGeom>
            <a:noFill/>
          </p:spPr>
          <p:txBody>
            <a:bodyPr wrap="square" rtlCol="0">
              <a:spAutoFit/>
            </a:bodyPr>
            <a:lstStyle/>
            <a:p>
              <a:r>
                <a:rPr lang="en-US" dirty="0"/>
                <a:t>IE9+</a:t>
              </a:r>
            </a:p>
          </p:txBody>
        </p:sp>
        <p:sp>
          <p:nvSpPr>
            <p:cNvPr id="8" name="TextBox 7"/>
            <p:cNvSpPr txBox="1"/>
            <p:nvPr/>
          </p:nvSpPr>
          <p:spPr>
            <a:xfrm>
              <a:off x="2415492" y="2973943"/>
              <a:ext cx="1480233" cy="369332"/>
            </a:xfrm>
            <a:prstGeom prst="rect">
              <a:avLst/>
            </a:prstGeom>
            <a:noFill/>
          </p:spPr>
          <p:txBody>
            <a:bodyPr wrap="square" rtlCol="0">
              <a:spAutoFit/>
            </a:bodyPr>
            <a:lstStyle/>
            <a:p>
              <a:r>
                <a:rPr lang="en-US" dirty="0"/>
                <a:t>Firefox 3.5+</a:t>
              </a:r>
            </a:p>
          </p:txBody>
        </p:sp>
        <p:sp>
          <p:nvSpPr>
            <p:cNvPr id="9" name="TextBox 8"/>
            <p:cNvSpPr txBox="1"/>
            <p:nvPr/>
          </p:nvSpPr>
          <p:spPr>
            <a:xfrm>
              <a:off x="4112910" y="2968109"/>
              <a:ext cx="1325866" cy="369332"/>
            </a:xfrm>
            <a:prstGeom prst="rect">
              <a:avLst/>
            </a:prstGeom>
            <a:noFill/>
          </p:spPr>
          <p:txBody>
            <a:bodyPr wrap="square" rtlCol="0">
              <a:spAutoFit/>
            </a:bodyPr>
            <a:lstStyle/>
            <a:p>
              <a:r>
                <a:rPr lang="en-US" dirty="0"/>
                <a:t>Chrome 3+</a:t>
              </a:r>
            </a:p>
          </p:txBody>
        </p:sp>
        <p:sp>
          <p:nvSpPr>
            <p:cNvPr id="10" name="TextBox 9"/>
            <p:cNvSpPr txBox="1"/>
            <p:nvPr/>
          </p:nvSpPr>
          <p:spPr>
            <a:xfrm>
              <a:off x="5680983" y="2968109"/>
              <a:ext cx="1343406" cy="369332"/>
            </a:xfrm>
            <a:prstGeom prst="rect">
              <a:avLst/>
            </a:prstGeom>
            <a:noFill/>
          </p:spPr>
          <p:txBody>
            <a:bodyPr wrap="square" rtlCol="0">
              <a:spAutoFit/>
            </a:bodyPr>
            <a:lstStyle/>
            <a:p>
              <a:r>
                <a:rPr lang="en-US" dirty="0"/>
                <a:t>Safari 3+</a:t>
              </a:r>
            </a:p>
          </p:txBody>
        </p:sp>
        <p:sp>
          <p:nvSpPr>
            <p:cNvPr id="11" name="TextBox 10"/>
            <p:cNvSpPr txBox="1"/>
            <p:nvPr/>
          </p:nvSpPr>
          <p:spPr>
            <a:xfrm>
              <a:off x="7171289" y="2968109"/>
              <a:ext cx="1467886" cy="369332"/>
            </a:xfrm>
            <a:prstGeom prst="rect">
              <a:avLst/>
            </a:prstGeom>
            <a:noFill/>
          </p:spPr>
          <p:txBody>
            <a:bodyPr wrap="square" rtlCol="0">
              <a:spAutoFit/>
            </a:bodyPr>
            <a:lstStyle/>
            <a:p>
              <a:r>
                <a:rPr lang="en-US" dirty="0"/>
                <a:t>Opera 10.5+</a:t>
              </a:r>
            </a:p>
          </p:txBody>
        </p:sp>
      </p:grpSp>
    </p:spTree>
    <p:extLst>
      <p:ext uri="{BB962C8B-B14F-4D97-AF65-F5344CB8AC3E}">
        <p14:creationId xmlns:p14="http://schemas.microsoft.com/office/powerpoint/2010/main" val="174500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76976" y="2158742"/>
            <a:ext cx="3000375" cy="3048000"/>
          </a:xfrm>
          <a:prstGeom prst="rect">
            <a:avLst/>
          </a:prstGeom>
        </p:spPr>
      </p:pic>
      <p:sp>
        <p:nvSpPr>
          <p:cNvPr id="2" name="Title 1"/>
          <p:cNvSpPr>
            <a:spLocks noGrp="1"/>
          </p:cNvSpPr>
          <p:nvPr>
            <p:ph type="title"/>
          </p:nvPr>
        </p:nvSpPr>
        <p:spPr/>
        <p:txBody>
          <a:bodyPr/>
          <a:lstStyle/>
          <a:p>
            <a:r>
              <a:rPr lang="en-CA" dirty="0"/>
              <a:t>Border Radius</a:t>
            </a:r>
          </a:p>
        </p:txBody>
      </p:sp>
      <p:sp>
        <p:nvSpPr>
          <p:cNvPr id="3" name="Content Placeholder 2"/>
          <p:cNvSpPr>
            <a:spLocks noGrp="1"/>
          </p:cNvSpPr>
          <p:nvPr>
            <p:ph idx="1"/>
          </p:nvPr>
        </p:nvSpPr>
        <p:spPr>
          <a:xfrm>
            <a:off x="981146" y="1598341"/>
            <a:ext cx="6843339" cy="5177079"/>
          </a:xfrm>
        </p:spPr>
        <p:txBody>
          <a:bodyPr>
            <a:normAutofit fontScale="85000" lnSpcReduction="20000"/>
          </a:bodyPr>
          <a:lstStyle/>
          <a:p>
            <a:pPr>
              <a:buFont typeface="Arial" pitchFamily="34" charset="0"/>
              <a:buChar char="•"/>
            </a:pPr>
            <a:r>
              <a:rPr lang="en-CA" dirty="0"/>
              <a:t>Border radius adds rounded corners to elements</a:t>
            </a:r>
          </a:p>
          <a:p>
            <a:pPr>
              <a:buFont typeface="Arial" pitchFamily="34" charset="0"/>
              <a:buChar char="•"/>
            </a:pPr>
            <a:r>
              <a:rPr lang="en-CA" dirty="0"/>
              <a:t>You can have different values set for each corner</a:t>
            </a:r>
          </a:p>
          <a:p>
            <a:pPr>
              <a:buFont typeface="Arial" pitchFamily="34" charset="0"/>
              <a:buChar char="•"/>
            </a:pPr>
            <a:r>
              <a:rPr lang="en-CA" dirty="0"/>
              <a:t>You can have different values for the horizontal and vertical radii of a quarter ellipse which can create a more elliptical appearance in the corners as opposed to more a more circular appearance when the horizontal and vertical radii are of the same value</a:t>
            </a:r>
          </a:p>
          <a:p>
            <a:pPr>
              <a:buFont typeface="Arial" pitchFamily="34" charset="0"/>
              <a:buChar char="•"/>
            </a:pPr>
            <a:r>
              <a:rPr lang="en-CA" dirty="0"/>
              <a:t>Border radius can use a shorthand or long hand syntax</a:t>
            </a:r>
          </a:p>
          <a:p>
            <a:pPr>
              <a:buFont typeface="Arial" pitchFamily="34" charset="0"/>
              <a:buChar char="•"/>
            </a:pPr>
            <a:r>
              <a:rPr lang="en-CA" dirty="0"/>
              <a:t>Border radius parameters</a:t>
            </a:r>
          </a:p>
          <a:p>
            <a:pPr lvl="1"/>
            <a:r>
              <a:rPr lang="en-CA" dirty="0"/>
              <a:t>length</a:t>
            </a:r>
          </a:p>
          <a:p>
            <a:pPr lvl="2"/>
            <a:r>
              <a:rPr lang="en-CA" dirty="0"/>
              <a:t>Determines the size of the rounded corner based on a CSS unit (</a:t>
            </a:r>
            <a:r>
              <a:rPr lang="en-CA" dirty="0" err="1"/>
              <a:t>px</a:t>
            </a:r>
            <a:r>
              <a:rPr lang="en-CA" dirty="0"/>
              <a:t>, ems </a:t>
            </a:r>
            <a:r>
              <a:rPr lang="en-CA" dirty="0" err="1"/>
              <a:t>etc</a:t>
            </a:r>
            <a:r>
              <a:rPr lang="en-CA" dirty="0"/>
              <a:t>)</a:t>
            </a:r>
          </a:p>
          <a:p>
            <a:pPr lvl="1"/>
            <a:r>
              <a:rPr lang="en-CA" dirty="0"/>
              <a:t>percentage</a:t>
            </a:r>
          </a:p>
          <a:p>
            <a:pPr lvl="2"/>
            <a:r>
              <a:rPr lang="en-CA" dirty="0"/>
              <a:t>Determines the size of the rounder corner based on a percentage of the size of the HTML element</a:t>
            </a:r>
          </a:p>
          <a:p>
            <a:pPr lvl="4">
              <a:buFont typeface="Arial" pitchFamily="34" charset="0"/>
              <a:buChar char="•"/>
            </a:pPr>
            <a:endParaRPr lang="en-CA" dirty="0"/>
          </a:p>
        </p:txBody>
      </p:sp>
    </p:spTree>
    <p:extLst>
      <p:ext uri="{BB962C8B-B14F-4D97-AF65-F5344CB8AC3E}">
        <p14:creationId xmlns:p14="http://schemas.microsoft.com/office/powerpoint/2010/main" val="32183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7228321" y="2904091"/>
            <a:ext cx="2895600" cy="2914650"/>
          </a:xfrm>
          <a:prstGeom prst="rect">
            <a:avLst/>
          </a:prstGeom>
        </p:spPr>
      </p:pic>
      <p:sp>
        <p:nvSpPr>
          <p:cNvPr id="2" name="Title 1"/>
          <p:cNvSpPr>
            <a:spLocks noGrp="1"/>
          </p:cNvSpPr>
          <p:nvPr>
            <p:ph type="title"/>
          </p:nvPr>
        </p:nvSpPr>
        <p:spPr/>
        <p:txBody>
          <a:bodyPr/>
          <a:lstStyle/>
          <a:p>
            <a:r>
              <a:rPr lang="en-CA" dirty="0"/>
              <a:t>Border Radius</a:t>
            </a:r>
          </a:p>
        </p:txBody>
      </p:sp>
      <p:sp>
        <p:nvSpPr>
          <p:cNvPr id="3" name="Content Placeholder 2"/>
          <p:cNvSpPr>
            <a:spLocks noGrp="1"/>
          </p:cNvSpPr>
          <p:nvPr>
            <p:ph idx="1"/>
          </p:nvPr>
        </p:nvSpPr>
        <p:spPr>
          <a:xfrm>
            <a:off x="955051" y="1746961"/>
            <a:ext cx="7520940" cy="474171"/>
          </a:xfrm>
        </p:spPr>
        <p:txBody>
          <a:bodyPr>
            <a:normAutofit fontScale="77500" lnSpcReduction="20000"/>
          </a:bodyPr>
          <a:lstStyle/>
          <a:p>
            <a:pPr>
              <a:buFont typeface="Arial" pitchFamily="34" charset="0"/>
              <a:buChar char="•"/>
            </a:pPr>
            <a:r>
              <a:rPr lang="en-CA" dirty="0"/>
              <a:t>Shorthand syntax where all the corners have the same value</a:t>
            </a:r>
          </a:p>
        </p:txBody>
      </p:sp>
      <p:sp>
        <p:nvSpPr>
          <p:cNvPr id="6" name="TextBox 5"/>
          <p:cNvSpPr txBox="1"/>
          <p:nvPr/>
        </p:nvSpPr>
        <p:spPr>
          <a:xfrm>
            <a:off x="1394223" y="2442426"/>
            <a:ext cx="6634954"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panose="02070309020205020404" pitchFamily="49" charset="0"/>
              </a:rPr>
              <a:t>.box_04</a:t>
            </a:r>
            <a:r>
              <a:rPr lang="en-CA" dirty="0">
                <a:solidFill>
                  <a:srgbClr val="FF00FF"/>
                </a:solidFill>
                <a:highlight>
                  <a:srgbClr val="FFFFFF"/>
                </a:highlight>
                <a:latin typeface="Batang" panose="02030600000101010101" pitchFamily="18" charset="-127"/>
              </a:rPr>
              <a:t> </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000099"/>
                </a:solidFill>
                <a:highlight>
                  <a:srgbClr val="FFFFFF"/>
                </a:highlight>
                <a:latin typeface="Courier New" panose="02070309020205020404" pitchFamily="49" charset="0"/>
              </a:rPr>
              <a:t>	border-radius</a:t>
            </a:r>
            <a:r>
              <a:rPr lang="en-CA" dirty="0">
                <a:solidFill>
                  <a:srgbClr val="FF00FF"/>
                </a:solidFill>
                <a:highlight>
                  <a:srgbClr val="FFFFFF"/>
                </a:highlight>
                <a:latin typeface="Courier New" panose="02070309020205020404" pitchFamily="49" charset="0"/>
              </a:rPr>
              <a:t>:</a:t>
            </a:r>
            <a:r>
              <a:rPr lang="en-CA" dirty="0">
                <a:solidFill>
                  <a:srgbClr val="0000FF"/>
                </a:solidFill>
                <a:highlight>
                  <a:srgbClr val="FFFFFF"/>
                </a:highlight>
                <a:latin typeface="Courier New" panose="02070309020205020404" pitchFamily="49" charset="0"/>
              </a:rPr>
              <a:t> 50px</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FF00FF"/>
                </a:solidFill>
                <a:highlight>
                  <a:srgbClr val="FFFFFF"/>
                </a:highlight>
                <a:latin typeface="Courier New" panose="02070309020205020404" pitchFamily="49" charset="0"/>
              </a:rPr>
              <a:t>}</a:t>
            </a:r>
            <a:endParaRPr lang="en-CA" b="1" dirty="0">
              <a:solidFill>
                <a:srgbClr val="000000"/>
              </a:solidFill>
              <a:highlight>
                <a:srgbClr val="FFFFFF"/>
              </a:highlight>
              <a:latin typeface="Courier New"/>
              <a:ea typeface="Batang"/>
              <a:cs typeface="Courier New" pitchFamily="49" charset="0"/>
            </a:endParaRPr>
          </a:p>
        </p:txBody>
      </p:sp>
      <p:sp>
        <p:nvSpPr>
          <p:cNvPr id="7" name="TextBox 6"/>
          <p:cNvSpPr txBox="1"/>
          <p:nvPr/>
        </p:nvSpPr>
        <p:spPr>
          <a:xfrm>
            <a:off x="3717118" y="3429000"/>
            <a:ext cx="792205" cy="369332"/>
          </a:xfrm>
          <a:prstGeom prst="rect">
            <a:avLst/>
          </a:prstGeom>
          <a:noFill/>
        </p:spPr>
        <p:txBody>
          <a:bodyPr wrap="none" rtlCol="0">
            <a:spAutoFit/>
          </a:bodyPr>
          <a:lstStyle/>
          <a:p>
            <a:r>
              <a:rPr lang="en-CA" dirty="0"/>
              <a:t>length</a:t>
            </a:r>
          </a:p>
        </p:txBody>
      </p:sp>
      <p:cxnSp>
        <p:nvCxnSpPr>
          <p:cNvPr id="9" name="Straight Arrow Connector 8"/>
          <p:cNvCxnSpPr>
            <a:stCxn id="7" idx="0"/>
          </p:cNvCxnSpPr>
          <p:nvPr/>
        </p:nvCxnSpPr>
        <p:spPr>
          <a:xfrm flipV="1">
            <a:off x="4113221" y="3137676"/>
            <a:ext cx="492861" cy="2913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0696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Border Radius</a:t>
            </a:r>
          </a:p>
        </p:txBody>
      </p:sp>
      <p:sp>
        <p:nvSpPr>
          <p:cNvPr id="3" name="Content Placeholder 2"/>
          <p:cNvSpPr>
            <a:spLocks noGrp="1"/>
          </p:cNvSpPr>
          <p:nvPr>
            <p:ph idx="1"/>
          </p:nvPr>
        </p:nvSpPr>
        <p:spPr>
          <a:xfrm>
            <a:off x="918976" y="1771962"/>
            <a:ext cx="7520940" cy="474171"/>
          </a:xfrm>
        </p:spPr>
        <p:txBody>
          <a:bodyPr>
            <a:normAutofit fontScale="70000" lnSpcReduction="20000"/>
          </a:bodyPr>
          <a:lstStyle/>
          <a:p>
            <a:pPr>
              <a:buFont typeface="Arial" pitchFamily="34" charset="0"/>
              <a:buChar char="•"/>
            </a:pPr>
            <a:r>
              <a:rPr lang="en-CA" dirty="0"/>
              <a:t>Shorthand syntax where the adjacent corners have different values</a:t>
            </a:r>
          </a:p>
        </p:txBody>
      </p:sp>
      <p:sp>
        <p:nvSpPr>
          <p:cNvPr id="6" name="TextBox 5"/>
          <p:cNvSpPr txBox="1"/>
          <p:nvPr/>
        </p:nvSpPr>
        <p:spPr>
          <a:xfrm>
            <a:off x="1358148" y="2467427"/>
            <a:ext cx="6634954"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panose="02070309020205020404" pitchFamily="49" charset="0"/>
              </a:rPr>
              <a:t>.box_05</a:t>
            </a:r>
            <a:r>
              <a:rPr lang="en-CA" dirty="0">
                <a:solidFill>
                  <a:srgbClr val="FF00FF"/>
                </a:solidFill>
                <a:highlight>
                  <a:srgbClr val="FFFFFF"/>
                </a:highlight>
                <a:latin typeface="Batang" panose="02030600000101010101" pitchFamily="18" charset="-127"/>
              </a:rPr>
              <a:t> </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000099"/>
                </a:solidFill>
                <a:highlight>
                  <a:srgbClr val="FFFFFF"/>
                </a:highlight>
                <a:latin typeface="Courier New" panose="02070309020205020404" pitchFamily="49" charset="0"/>
              </a:rPr>
              <a:t>	border-radius</a:t>
            </a:r>
            <a:r>
              <a:rPr lang="en-CA" dirty="0">
                <a:solidFill>
                  <a:srgbClr val="FF00FF"/>
                </a:solidFill>
                <a:highlight>
                  <a:srgbClr val="FFFFFF"/>
                </a:highlight>
                <a:latin typeface="Courier New" panose="02070309020205020404" pitchFamily="49" charset="0"/>
              </a:rPr>
              <a:t>:</a:t>
            </a:r>
            <a:r>
              <a:rPr lang="en-CA" dirty="0">
                <a:solidFill>
                  <a:srgbClr val="0000FF"/>
                </a:solidFill>
                <a:highlight>
                  <a:srgbClr val="FFFFFF"/>
                </a:highlight>
                <a:latin typeface="Courier New" panose="02070309020205020404" pitchFamily="49" charset="0"/>
              </a:rPr>
              <a:t> 50px 100px</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FF00FF"/>
                </a:solidFill>
                <a:highlight>
                  <a:srgbClr val="FFFFFF"/>
                </a:highlight>
                <a:latin typeface="Courier New" panose="02070309020205020404" pitchFamily="49" charset="0"/>
              </a:rPr>
              <a:t>}</a:t>
            </a:r>
            <a:endParaRPr lang="en-CA" b="1" dirty="0">
              <a:solidFill>
                <a:srgbClr val="000000"/>
              </a:solidFill>
              <a:highlight>
                <a:srgbClr val="FFFFFF"/>
              </a:highlight>
              <a:latin typeface="Courier New"/>
              <a:ea typeface="Batang"/>
              <a:cs typeface="Courier New" pitchFamily="49" charset="0"/>
            </a:endParaRPr>
          </a:p>
        </p:txBody>
      </p:sp>
      <p:sp>
        <p:nvSpPr>
          <p:cNvPr id="7" name="TextBox 6"/>
          <p:cNvSpPr txBox="1"/>
          <p:nvPr/>
        </p:nvSpPr>
        <p:spPr>
          <a:xfrm>
            <a:off x="1112053" y="3667756"/>
            <a:ext cx="3207225" cy="369332"/>
          </a:xfrm>
          <a:prstGeom prst="rect">
            <a:avLst/>
          </a:prstGeom>
          <a:noFill/>
        </p:spPr>
        <p:txBody>
          <a:bodyPr wrap="none" rtlCol="0">
            <a:spAutoFit/>
          </a:bodyPr>
          <a:lstStyle/>
          <a:p>
            <a:r>
              <a:rPr lang="en-CA" dirty="0"/>
              <a:t>top left and bottom right length</a:t>
            </a:r>
          </a:p>
        </p:txBody>
      </p:sp>
      <p:cxnSp>
        <p:nvCxnSpPr>
          <p:cNvPr id="9" name="Straight Arrow Connector 8"/>
          <p:cNvCxnSpPr>
            <a:stCxn id="7" idx="0"/>
          </p:cNvCxnSpPr>
          <p:nvPr/>
        </p:nvCxnSpPr>
        <p:spPr>
          <a:xfrm flipV="1">
            <a:off x="2715665" y="3185932"/>
            <a:ext cx="1836912" cy="4818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4552578" y="3667756"/>
            <a:ext cx="3207225" cy="369332"/>
          </a:xfrm>
          <a:prstGeom prst="rect">
            <a:avLst/>
          </a:prstGeom>
          <a:noFill/>
        </p:spPr>
        <p:txBody>
          <a:bodyPr wrap="square" rtlCol="0">
            <a:spAutoFit/>
          </a:bodyPr>
          <a:lstStyle/>
          <a:p>
            <a:r>
              <a:rPr lang="en-CA" dirty="0"/>
              <a:t>top right and bottom left length</a:t>
            </a:r>
          </a:p>
        </p:txBody>
      </p:sp>
      <p:cxnSp>
        <p:nvCxnSpPr>
          <p:cNvPr id="12" name="Straight Arrow Connector 11"/>
          <p:cNvCxnSpPr>
            <a:cxnSpLocks/>
            <a:stCxn id="11" idx="0"/>
          </p:cNvCxnSpPr>
          <p:nvPr/>
        </p:nvCxnSpPr>
        <p:spPr>
          <a:xfrm flipH="1" flipV="1">
            <a:off x="5468116" y="3185932"/>
            <a:ext cx="688074" cy="4818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4" name="Picture 13"/>
          <p:cNvPicPr>
            <a:picLocks noChangeAspect="1"/>
          </p:cNvPicPr>
          <p:nvPr/>
        </p:nvPicPr>
        <p:blipFill>
          <a:blip r:embed="rId2"/>
          <a:stretch>
            <a:fillRect/>
          </a:stretch>
        </p:blipFill>
        <p:spPr>
          <a:xfrm>
            <a:off x="8470282" y="3185932"/>
            <a:ext cx="2905125" cy="2867025"/>
          </a:xfrm>
          <a:prstGeom prst="rect">
            <a:avLst/>
          </a:prstGeom>
        </p:spPr>
      </p:pic>
    </p:spTree>
    <p:extLst>
      <p:ext uri="{BB962C8B-B14F-4D97-AF65-F5344CB8AC3E}">
        <p14:creationId xmlns:p14="http://schemas.microsoft.com/office/powerpoint/2010/main" val="3674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Border Radius</a:t>
            </a:r>
          </a:p>
        </p:txBody>
      </p:sp>
      <p:sp>
        <p:nvSpPr>
          <p:cNvPr id="3" name="Content Placeholder 2"/>
          <p:cNvSpPr>
            <a:spLocks noGrp="1"/>
          </p:cNvSpPr>
          <p:nvPr>
            <p:ph idx="1"/>
          </p:nvPr>
        </p:nvSpPr>
        <p:spPr>
          <a:xfrm>
            <a:off x="934849" y="1795111"/>
            <a:ext cx="7520940" cy="474171"/>
          </a:xfrm>
        </p:spPr>
        <p:txBody>
          <a:bodyPr>
            <a:normAutofit fontScale="85000" lnSpcReduction="10000"/>
          </a:bodyPr>
          <a:lstStyle/>
          <a:p>
            <a:pPr>
              <a:buFont typeface="Arial" pitchFamily="34" charset="0"/>
              <a:buChar char="•"/>
            </a:pPr>
            <a:r>
              <a:rPr lang="en-CA" dirty="0"/>
              <a:t>Shorthand syntax where  all corners have different values</a:t>
            </a:r>
          </a:p>
        </p:txBody>
      </p:sp>
      <p:sp>
        <p:nvSpPr>
          <p:cNvPr id="6" name="TextBox 5"/>
          <p:cNvSpPr txBox="1"/>
          <p:nvPr/>
        </p:nvSpPr>
        <p:spPr>
          <a:xfrm>
            <a:off x="980321" y="2490577"/>
            <a:ext cx="7716768"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panose="02070309020205020404" pitchFamily="49" charset="0"/>
              </a:rPr>
              <a:t>.box_06</a:t>
            </a:r>
            <a:r>
              <a:rPr lang="en-CA" dirty="0">
                <a:solidFill>
                  <a:srgbClr val="FF00FF"/>
                </a:solidFill>
                <a:highlight>
                  <a:srgbClr val="FFFFFF"/>
                </a:highlight>
                <a:latin typeface="Batang" panose="02030600000101010101" pitchFamily="18" charset="-127"/>
              </a:rPr>
              <a:t> </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sv-SE" dirty="0">
                <a:solidFill>
                  <a:srgbClr val="000099"/>
                </a:solidFill>
                <a:highlight>
                  <a:srgbClr val="FFFFFF"/>
                </a:highlight>
                <a:latin typeface="Courier New" panose="02070309020205020404" pitchFamily="49" charset="0"/>
              </a:rPr>
              <a:t>	border-radius</a:t>
            </a:r>
            <a:r>
              <a:rPr lang="sv-SE" dirty="0">
                <a:solidFill>
                  <a:srgbClr val="FF00FF"/>
                </a:solidFill>
                <a:highlight>
                  <a:srgbClr val="FFFFFF"/>
                </a:highlight>
                <a:latin typeface="Courier New" panose="02070309020205020404" pitchFamily="49" charset="0"/>
              </a:rPr>
              <a:t>:</a:t>
            </a:r>
            <a:r>
              <a:rPr lang="sv-SE" dirty="0">
                <a:solidFill>
                  <a:srgbClr val="0000FF"/>
                </a:solidFill>
                <a:highlight>
                  <a:srgbClr val="FFFFFF"/>
                </a:highlight>
                <a:latin typeface="Courier New" panose="02070309020205020404" pitchFamily="49" charset="0"/>
              </a:rPr>
              <a:t> 30px 45px 180px 100px</a:t>
            </a:r>
            <a:r>
              <a:rPr lang="sv-SE" dirty="0">
                <a:solidFill>
                  <a:srgbClr val="FF00FF"/>
                </a:solidFill>
                <a:highlight>
                  <a:srgbClr val="FFFFFF"/>
                </a:highlight>
                <a:latin typeface="Courier New" panose="02070309020205020404" pitchFamily="49" charset="0"/>
              </a:rPr>
              <a:t>;</a:t>
            </a:r>
            <a:endParaRPr lang="sv-SE" dirty="0">
              <a:solidFill>
                <a:srgbClr val="000099"/>
              </a:solidFill>
              <a:highlight>
                <a:srgbClr val="FFFFFF"/>
              </a:highlight>
              <a:latin typeface="Courier New" panose="02070309020205020404" pitchFamily="49" charset="0"/>
            </a:endParaRPr>
          </a:p>
          <a:p>
            <a:r>
              <a:rPr lang="en-CA" dirty="0">
                <a:solidFill>
                  <a:srgbClr val="FF00FF"/>
                </a:solidFill>
                <a:highlight>
                  <a:srgbClr val="FFFFFF"/>
                </a:highlight>
                <a:latin typeface="Courier New" panose="02070309020205020404" pitchFamily="49" charset="0"/>
              </a:rPr>
              <a:t>}</a:t>
            </a:r>
            <a:endParaRPr lang="en-CA" b="1" dirty="0">
              <a:solidFill>
                <a:srgbClr val="000000"/>
              </a:solidFill>
              <a:highlight>
                <a:srgbClr val="FFFFFF"/>
              </a:highlight>
              <a:latin typeface="Courier New"/>
              <a:ea typeface="Batang"/>
              <a:cs typeface="Courier New" pitchFamily="49" charset="0"/>
            </a:endParaRPr>
          </a:p>
        </p:txBody>
      </p:sp>
      <p:sp>
        <p:nvSpPr>
          <p:cNvPr id="11" name="TextBox 10"/>
          <p:cNvSpPr txBox="1"/>
          <p:nvPr/>
        </p:nvSpPr>
        <p:spPr>
          <a:xfrm>
            <a:off x="4955861" y="3690129"/>
            <a:ext cx="1450236" cy="369332"/>
          </a:xfrm>
          <a:prstGeom prst="rect">
            <a:avLst/>
          </a:prstGeom>
          <a:noFill/>
        </p:spPr>
        <p:txBody>
          <a:bodyPr wrap="square" rtlCol="0">
            <a:spAutoFit/>
          </a:bodyPr>
          <a:lstStyle/>
          <a:p>
            <a:r>
              <a:rPr lang="en-CA" dirty="0"/>
              <a:t>bottom right</a:t>
            </a:r>
          </a:p>
        </p:txBody>
      </p:sp>
      <p:cxnSp>
        <p:nvCxnSpPr>
          <p:cNvPr id="12" name="Straight Arrow Connector 11"/>
          <p:cNvCxnSpPr>
            <a:stCxn id="11" idx="0"/>
          </p:cNvCxnSpPr>
          <p:nvPr/>
        </p:nvCxnSpPr>
        <p:spPr>
          <a:xfrm flipH="1" flipV="1">
            <a:off x="5408243" y="3410729"/>
            <a:ext cx="272736"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2634048" y="3690129"/>
            <a:ext cx="871711" cy="369332"/>
          </a:xfrm>
          <a:prstGeom prst="rect">
            <a:avLst/>
          </a:prstGeom>
          <a:noFill/>
        </p:spPr>
        <p:txBody>
          <a:bodyPr wrap="square" rtlCol="0">
            <a:spAutoFit/>
          </a:bodyPr>
          <a:lstStyle/>
          <a:p>
            <a:r>
              <a:rPr lang="en-CA" dirty="0"/>
              <a:t>top left</a:t>
            </a:r>
          </a:p>
        </p:txBody>
      </p:sp>
      <p:cxnSp>
        <p:nvCxnSpPr>
          <p:cNvPr id="15" name="Straight Arrow Connector 14"/>
          <p:cNvCxnSpPr>
            <a:stCxn id="13" idx="0"/>
          </p:cNvCxnSpPr>
          <p:nvPr/>
        </p:nvCxnSpPr>
        <p:spPr>
          <a:xfrm flipV="1">
            <a:off x="3069904" y="3410729"/>
            <a:ext cx="891811"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3726804" y="3690129"/>
            <a:ext cx="1004439" cy="369332"/>
          </a:xfrm>
          <a:prstGeom prst="rect">
            <a:avLst/>
          </a:prstGeom>
          <a:noFill/>
        </p:spPr>
        <p:txBody>
          <a:bodyPr wrap="square" rtlCol="0">
            <a:spAutoFit/>
          </a:bodyPr>
          <a:lstStyle/>
          <a:p>
            <a:r>
              <a:rPr lang="en-CA" dirty="0"/>
              <a:t>top right</a:t>
            </a:r>
          </a:p>
        </p:txBody>
      </p:sp>
      <p:cxnSp>
        <p:nvCxnSpPr>
          <p:cNvPr id="17" name="Straight Arrow Connector 16"/>
          <p:cNvCxnSpPr>
            <a:stCxn id="16" idx="0"/>
          </p:cNvCxnSpPr>
          <p:nvPr/>
        </p:nvCxnSpPr>
        <p:spPr>
          <a:xfrm flipV="1">
            <a:off x="4229024" y="3409953"/>
            <a:ext cx="285101" cy="28017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6469807" y="3690129"/>
            <a:ext cx="1269895" cy="369332"/>
          </a:xfrm>
          <a:prstGeom prst="rect">
            <a:avLst/>
          </a:prstGeom>
          <a:noFill/>
        </p:spPr>
        <p:txBody>
          <a:bodyPr wrap="square" rtlCol="0">
            <a:spAutoFit/>
          </a:bodyPr>
          <a:lstStyle/>
          <a:p>
            <a:r>
              <a:rPr lang="en-CA" dirty="0"/>
              <a:t>bottom left</a:t>
            </a:r>
          </a:p>
        </p:txBody>
      </p:sp>
      <p:cxnSp>
        <p:nvCxnSpPr>
          <p:cNvPr id="19" name="Straight Arrow Connector 18"/>
          <p:cNvCxnSpPr>
            <a:stCxn id="18" idx="0"/>
          </p:cNvCxnSpPr>
          <p:nvPr/>
        </p:nvCxnSpPr>
        <p:spPr>
          <a:xfrm flipH="1" flipV="1">
            <a:off x="6182242" y="3409953"/>
            <a:ext cx="922512" cy="28017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46" name="Picture 45"/>
          <p:cNvPicPr>
            <a:picLocks noChangeAspect="1"/>
          </p:cNvPicPr>
          <p:nvPr/>
        </p:nvPicPr>
        <p:blipFill>
          <a:blip r:embed="rId2"/>
          <a:stretch>
            <a:fillRect/>
          </a:stretch>
        </p:blipFill>
        <p:spPr>
          <a:xfrm>
            <a:off x="8498230" y="3409953"/>
            <a:ext cx="2867025" cy="2886075"/>
          </a:xfrm>
          <a:prstGeom prst="rect">
            <a:avLst/>
          </a:prstGeom>
        </p:spPr>
      </p:pic>
    </p:spTree>
    <p:extLst>
      <p:ext uri="{BB962C8B-B14F-4D97-AF65-F5344CB8AC3E}">
        <p14:creationId xmlns:p14="http://schemas.microsoft.com/office/powerpoint/2010/main" val="2856820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Border Radius</a:t>
            </a:r>
          </a:p>
        </p:txBody>
      </p:sp>
      <p:sp>
        <p:nvSpPr>
          <p:cNvPr id="3" name="Content Placeholder 2"/>
          <p:cNvSpPr>
            <a:spLocks noGrp="1"/>
          </p:cNvSpPr>
          <p:nvPr>
            <p:ph idx="1"/>
          </p:nvPr>
        </p:nvSpPr>
        <p:spPr>
          <a:xfrm>
            <a:off x="856653" y="1714157"/>
            <a:ext cx="9274022" cy="590058"/>
          </a:xfrm>
        </p:spPr>
        <p:txBody>
          <a:bodyPr>
            <a:normAutofit fontScale="92500"/>
          </a:bodyPr>
          <a:lstStyle/>
          <a:p>
            <a:pPr>
              <a:buFont typeface="Arial" pitchFamily="34" charset="0"/>
              <a:buChar char="•"/>
            </a:pPr>
            <a:r>
              <a:rPr lang="en-CA" sz="2400" dirty="0"/>
              <a:t>Shorthand syntax for elliptical corners where all corners have the same values</a:t>
            </a:r>
          </a:p>
        </p:txBody>
      </p:sp>
      <p:sp>
        <p:nvSpPr>
          <p:cNvPr id="6" name="TextBox 5"/>
          <p:cNvSpPr txBox="1"/>
          <p:nvPr/>
        </p:nvSpPr>
        <p:spPr>
          <a:xfrm>
            <a:off x="1025062" y="2608286"/>
            <a:ext cx="5781729"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panose="02070309020205020404" pitchFamily="49" charset="0"/>
              </a:rPr>
              <a:t>.box_07</a:t>
            </a:r>
            <a:r>
              <a:rPr lang="en-CA" dirty="0">
                <a:solidFill>
                  <a:srgbClr val="FF00FF"/>
                </a:solidFill>
                <a:highlight>
                  <a:srgbClr val="FFFFFF"/>
                </a:highlight>
                <a:latin typeface="Batang" panose="02030600000101010101" pitchFamily="18" charset="-127"/>
              </a:rPr>
              <a:t> </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000099"/>
                </a:solidFill>
                <a:highlight>
                  <a:srgbClr val="FFFFFF"/>
                </a:highlight>
                <a:latin typeface="Courier New" panose="02070309020205020404" pitchFamily="49" charset="0"/>
              </a:rPr>
              <a:t>	border-radius</a:t>
            </a:r>
            <a:r>
              <a:rPr lang="en-CA" dirty="0">
                <a:solidFill>
                  <a:srgbClr val="FF00FF"/>
                </a:solidFill>
                <a:highlight>
                  <a:srgbClr val="FFFFFF"/>
                </a:highlight>
                <a:latin typeface="Courier New" panose="02070309020205020404" pitchFamily="49" charset="0"/>
              </a:rPr>
              <a:t>:</a:t>
            </a:r>
            <a:r>
              <a:rPr lang="en-CA" dirty="0">
                <a:solidFill>
                  <a:srgbClr val="0000FF"/>
                </a:solidFill>
                <a:highlight>
                  <a:srgbClr val="FFFFFF"/>
                </a:highlight>
                <a:latin typeface="Courier New" panose="02070309020205020404" pitchFamily="49" charset="0"/>
              </a:rPr>
              <a:t> 100px / 50px</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FF00FF"/>
                </a:solidFill>
                <a:highlight>
                  <a:srgbClr val="FFFFFF"/>
                </a:highlight>
                <a:latin typeface="Courier New" panose="02070309020205020404" pitchFamily="49" charset="0"/>
              </a:rPr>
              <a:t>}</a:t>
            </a:r>
            <a:endParaRPr lang="en-CA" b="1" dirty="0">
              <a:solidFill>
                <a:srgbClr val="000000"/>
              </a:solidFill>
              <a:highlight>
                <a:srgbClr val="FFFFFF"/>
              </a:highlight>
              <a:latin typeface="Courier New"/>
              <a:ea typeface="Batang"/>
              <a:cs typeface="Courier New" pitchFamily="49" charset="0"/>
            </a:endParaRPr>
          </a:p>
        </p:txBody>
      </p:sp>
      <p:sp>
        <p:nvSpPr>
          <p:cNvPr id="13" name="TextBox 12"/>
          <p:cNvSpPr txBox="1"/>
          <p:nvPr/>
        </p:nvSpPr>
        <p:spPr>
          <a:xfrm>
            <a:off x="2678788" y="3807838"/>
            <a:ext cx="1648060" cy="369332"/>
          </a:xfrm>
          <a:prstGeom prst="rect">
            <a:avLst/>
          </a:prstGeom>
          <a:noFill/>
        </p:spPr>
        <p:txBody>
          <a:bodyPr wrap="square" rtlCol="0">
            <a:spAutoFit/>
          </a:bodyPr>
          <a:lstStyle/>
          <a:p>
            <a:r>
              <a:rPr lang="en-CA" dirty="0"/>
              <a:t>horizontal radii</a:t>
            </a:r>
          </a:p>
        </p:txBody>
      </p:sp>
      <p:cxnSp>
        <p:nvCxnSpPr>
          <p:cNvPr id="15" name="Straight Arrow Connector 14"/>
          <p:cNvCxnSpPr>
            <a:stCxn id="13" idx="0"/>
          </p:cNvCxnSpPr>
          <p:nvPr/>
        </p:nvCxnSpPr>
        <p:spPr>
          <a:xfrm flipV="1">
            <a:off x="3502818" y="3528438"/>
            <a:ext cx="477114" cy="279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972012" y="3806604"/>
            <a:ext cx="1396898" cy="369332"/>
          </a:xfrm>
          <a:prstGeom prst="rect">
            <a:avLst/>
          </a:prstGeom>
          <a:noFill/>
        </p:spPr>
        <p:txBody>
          <a:bodyPr wrap="square" rtlCol="0">
            <a:spAutoFit/>
          </a:bodyPr>
          <a:lstStyle/>
          <a:p>
            <a:r>
              <a:rPr lang="en-CA" dirty="0"/>
              <a:t>vertical radii</a:t>
            </a:r>
          </a:p>
        </p:txBody>
      </p:sp>
      <p:cxnSp>
        <p:nvCxnSpPr>
          <p:cNvPr id="19" name="Straight Arrow Connector 18"/>
          <p:cNvCxnSpPr>
            <a:stCxn id="18" idx="0"/>
          </p:cNvCxnSpPr>
          <p:nvPr/>
        </p:nvCxnSpPr>
        <p:spPr>
          <a:xfrm flipH="1" flipV="1">
            <a:off x="5116537" y="3528438"/>
            <a:ext cx="553925" cy="2781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23" name="Picture 22"/>
          <p:cNvPicPr>
            <a:picLocks noChangeAspect="1"/>
          </p:cNvPicPr>
          <p:nvPr/>
        </p:nvPicPr>
        <p:blipFill>
          <a:blip r:embed="rId2"/>
          <a:stretch>
            <a:fillRect/>
          </a:stretch>
        </p:blipFill>
        <p:spPr>
          <a:xfrm>
            <a:off x="7451955" y="3278364"/>
            <a:ext cx="2781300" cy="2752725"/>
          </a:xfrm>
          <a:prstGeom prst="rect">
            <a:avLst/>
          </a:prstGeom>
        </p:spPr>
      </p:pic>
    </p:spTree>
    <p:extLst>
      <p:ext uri="{BB962C8B-B14F-4D97-AF65-F5344CB8AC3E}">
        <p14:creationId xmlns:p14="http://schemas.microsoft.com/office/powerpoint/2010/main" val="300483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Border Radius</a:t>
            </a:r>
            <a:endParaRPr lang="en-CA" dirty="0"/>
          </a:p>
        </p:txBody>
      </p:sp>
      <p:sp>
        <p:nvSpPr>
          <p:cNvPr id="3" name="Content Placeholder 2"/>
          <p:cNvSpPr>
            <a:spLocks noGrp="1"/>
          </p:cNvSpPr>
          <p:nvPr>
            <p:ph idx="1"/>
          </p:nvPr>
        </p:nvSpPr>
        <p:spPr>
          <a:xfrm>
            <a:off x="895403" y="1714066"/>
            <a:ext cx="7520940" cy="815257"/>
          </a:xfrm>
        </p:spPr>
        <p:txBody>
          <a:bodyPr/>
          <a:lstStyle/>
          <a:p>
            <a:pPr>
              <a:buFont typeface="Arial" pitchFamily="34" charset="0"/>
              <a:buChar char="•"/>
            </a:pPr>
            <a:r>
              <a:rPr lang="en-CA" dirty="0"/>
              <a:t>Browser compatibility for border radius:</a:t>
            </a:r>
          </a:p>
          <a:p>
            <a:pPr lvl="4">
              <a:buFont typeface="Arial" pitchFamily="34" charset="0"/>
              <a:buChar char="•"/>
            </a:pPr>
            <a:endParaRPr lang="en-CA" dirty="0"/>
          </a:p>
        </p:txBody>
      </p:sp>
      <p:grpSp>
        <p:nvGrpSpPr>
          <p:cNvPr id="5" name="Group 4"/>
          <p:cNvGrpSpPr/>
          <p:nvPr/>
        </p:nvGrpSpPr>
        <p:grpSpPr>
          <a:xfrm>
            <a:off x="2443465" y="3206357"/>
            <a:ext cx="8067675" cy="1937577"/>
            <a:chOff x="542925" y="1405698"/>
            <a:chExt cx="8067675" cy="1937577"/>
          </a:xfrm>
        </p:grpSpPr>
        <p:grpSp>
          <p:nvGrpSpPr>
            <p:cNvPr id="6" name="Group 5"/>
            <p:cNvGrpSpPr/>
            <p:nvPr/>
          </p:nvGrpSpPr>
          <p:grpSpPr>
            <a:xfrm>
              <a:off x="542925" y="1405698"/>
              <a:ext cx="8067675" cy="1628775"/>
              <a:chOff x="638175" y="1405698"/>
              <a:chExt cx="8067675" cy="1628775"/>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405698"/>
                <a:ext cx="1628775" cy="16287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6551" y="1677541"/>
                <a:ext cx="1124712" cy="1085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007" y="1648966"/>
                <a:ext cx="1642235" cy="117157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2150" y="1533525"/>
                <a:ext cx="1088300" cy="12287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3181" y="1658491"/>
                <a:ext cx="1542669" cy="1128782"/>
              </a:xfrm>
              <a:prstGeom prst="rect">
                <a:avLst/>
              </a:prstGeom>
            </p:spPr>
          </p:pic>
        </p:grpSp>
        <p:sp>
          <p:nvSpPr>
            <p:cNvPr id="7" name="TextBox 6"/>
            <p:cNvSpPr txBox="1"/>
            <p:nvPr/>
          </p:nvSpPr>
          <p:spPr>
            <a:xfrm>
              <a:off x="1069672" y="2968109"/>
              <a:ext cx="765779" cy="369332"/>
            </a:xfrm>
            <a:prstGeom prst="rect">
              <a:avLst/>
            </a:prstGeom>
            <a:noFill/>
          </p:spPr>
          <p:txBody>
            <a:bodyPr wrap="square" rtlCol="0">
              <a:spAutoFit/>
            </a:bodyPr>
            <a:lstStyle/>
            <a:p>
              <a:r>
                <a:rPr lang="en-US" dirty="0"/>
                <a:t>IE9+</a:t>
              </a:r>
            </a:p>
          </p:txBody>
        </p:sp>
        <p:sp>
          <p:nvSpPr>
            <p:cNvPr id="8" name="TextBox 7"/>
            <p:cNvSpPr txBox="1"/>
            <p:nvPr/>
          </p:nvSpPr>
          <p:spPr>
            <a:xfrm>
              <a:off x="2540187" y="2973943"/>
              <a:ext cx="1240521" cy="369332"/>
            </a:xfrm>
            <a:prstGeom prst="rect">
              <a:avLst/>
            </a:prstGeom>
            <a:noFill/>
          </p:spPr>
          <p:txBody>
            <a:bodyPr wrap="square" rtlCol="0">
              <a:spAutoFit/>
            </a:bodyPr>
            <a:lstStyle/>
            <a:p>
              <a:r>
                <a:rPr lang="en-US" dirty="0"/>
                <a:t>Firefox 1+</a:t>
              </a:r>
            </a:p>
          </p:txBody>
        </p:sp>
        <p:sp>
          <p:nvSpPr>
            <p:cNvPr id="9" name="TextBox 8"/>
            <p:cNvSpPr txBox="1"/>
            <p:nvPr/>
          </p:nvSpPr>
          <p:spPr>
            <a:xfrm>
              <a:off x="4168330" y="2968109"/>
              <a:ext cx="1325866" cy="369332"/>
            </a:xfrm>
            <a:prstGeom prst="rect">
              <a:avLst/>
            </a:prstGeom>
            <a:noFill/>
          </p:spPr>
          <p:txBody>
            <a:bodyPr wrap="square" rtlCol="0">
              <a:spAutoFit/>
            </a:bodyPr>
            <a:lstStyle/>
            <a:p>
              <a:r>
                <a:rPr lang="en-US" dirty="0"/>
                <a:t>Chrome 3+</a:t>
              </a:r>
            </a:p>
          </p:txBody>
        </p:sp>
        <p:sp>
          <p:nvSpPr>
            <p:cNvPr id="10" name="TextBox 9"/>
            <p:cNvSpPr txBox="1"/>
            <p:nvPr/>
          </p:nvSpPr>
          <p:spPr>
            <a:xfrm>
              <a:off x="5750258" y="2968109"/>
              <a:ext cx="1343406" cy="369332"/>
            </a:xfrm>
            <a:prstGeom prst="rect">
              <a:avLst/>
            </a:prstGeom>
            <a:noFill/>
          </p:spPr>
          <p:txBody>
            <a:bodyPr wrap="square" rtlCol="0">
              <a:spAutoFit/>
            </a:bodyPr>
            <a:lstStyle/>
            <a:p>
              <a:r>
                <a:rPr lang="en-US" dirty="0"/>
                <a:t>Safari 3+</a:t>
              </a:r>
            </a:p>
          </p:txBody>
        </p:sp>
        <p:sp>
          <p:nvSpPr>
            <p:cNvPr id="11" name="TextBox 10"/>
            <p:cNvSpPr txBox="1"/>
            <p:nvPr/>
          </p:nvSpPr>
          <p:spPr>
            <a:xfrm>
              <a:off x="7115869" y="2968109"/>
              <a:ext cx="1467886" cy="369332"/>
            </a:xfrm>
            <a:prstGeom prst="rect">
              <a:avLst/>
            </a:prstGeom>
            <a:noFill/>
          </p:spPr>
          <p:txBody>
            <a:bodyPr wrap="square" rtlCol="0">
              <a:spAutoFit/>
            </a:bodyPr>
            <a:lstStyle/>
            <a:p>
              <a:r>
                <a:rPr lang="en-US" dirty="0"/>
                <a:t>Opera 10.5+</a:t>
              </a:r>
            </a:p>
          </p:txBody>
        </p:sp>
      </p:grpSp>
    </p:spTree>
    <p:extLst>
      <p:ext uri="{BB962C8B-B14F-4D97-AF65-F5344CB8AC3E}">
        <p14:creationId xmlns:p14="http://schemas.microsoft.com/office/powerpoint/2010/main" val="650852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547" y="1968121"/>
            <a:ext cx="34290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t>Opacity</a:t>
            </a:r>
          </a:p>
        </p:txBody>
      </p:sp>
      <p:sp>
        <p:nvSpPr>
          <p:cNvPr id="3" name="Content Placeholder 2"/>
          <p:cNvSpPr>
            <a:spLocks noGrp="1"/>
          </p:cNvSpPr>
          <p:nvPr>
            <p:ph idx="1"/>
          </p:nvPr>
        </p:nvSpPr>
        <p:spPr>
          <a:xfrm>
            <a:off x="838200" y="1563006"/>
            <a:ext cx="5794094" cy="4560001"/>
          </a:xfrm>
        </p:spPr>
        <p:txBody>
          <a:bodyPr>
            <a:normAutofit fontScale="92500" lnSpcReduction="10000"/>
          </a:bodyPr>
          <a:lstStyle/>
          <a:p>
            <a:pPr>
              <a:buFont typeface="Arial" pitchFamily="34" charset="0"/>
              <a:buChar char="•"/>
            </a:pPr>
            <a:r>
              <a:rPr lang="en-CA" dirty="0"/>
              <a:t>Sets the opacity level of an element</a:t>
            </a:r>
          </a:p>
          <a:p>
            <a:pPr>
              <a:buFont typeface="Arial" pitchFamily="34" charset="0"/>
              <a:buChar char="•"/>
            </a:pPr>
            <a:r>
              <a:rPr lang="en-CA" dirty="0"/>
              <a:t>The opacity style applies to the element and all its descendant elements</a:t>
            </a:r>
          </a:p>
          <a:p>
            <a:pPr>
              <a:buFont typeface="Arial" pitchFamily="34" charset="0"/>
              <a:buChar char="•"/>
            </a:pPr>
            <a:r>
              <a:rPr lang="en-CA" dirty="0"/>
              <a:t>Child elements can not override an opacity  level if an opacity level is set on any of its ascendant elements  (parents, grandparents, great grandparents, </a:t>
            </a:r>
            <a:r>
              <a:rPr lang="en-CA" dirty="0" err="1"/>
              <a:t>etc</a:t>
            </a:r>
            <a:r>
              <a:rPr lang="en-CA" dirty="0"/>
              <a:t>)</a:t>
            </a:r>
          </a:p>
          <a:p>
            <a:pPr>
              <a:buFont typeface="Arial" pitchFamily="34" charset="0"/>
              <a:buChar char="•"/>
            </a:pPr>
            <a:r>
              <a:rPr lang="en-CA" dirty="0"/>
              <a:t>Opacity parameters</a:t>
            </a:r>
          </a:p>
          <a:p>
            <a:pPr lvl="1"/>
            <a:r>
              <a:rPr lang="en-CA" dirty="0"/>
              <a:t>Alpha value</a:t>
            </a:r>
          </a:p>
          <a:p>
            <a:pPr lvl="2"/>
            <a:r>
              <a:rPr lang="en-CA" dirty="0"/>
              <a:t>Takes a value between 0 and 1</a:t>
            </a:r>
          </a:p>
          <a:p>
            <a:pPr lvl="3"/>
            <a:r>
              <a:rPr lang="en-CA" dirty="0"/>
              <a:t>0 = fully transparent</a:t>
            </a:r>
          </a:p>
          <a:p>
            <a:pPr lvl="3"/>
            <a:r>
              <a:rPr lang="en-CA" dirty="0"/>
              <a:t>1 = fully opaque</a:t>
            </a:r>
          </a:p>
          <a:p>
            <a:pPr lvl="4">
              <a:buFont typeface="Arial" pitchFamily="34" charset="0"/>
              <a:buChar char="•"/>
            </a:pPr>
            <a:endParaRPr lang="en-CA" dirty="0"/>
          </a:p>
        </p:txBody>
      </p:sp>
    </p:spTree>
    <p:extLst>
      <p:ext uri="{BB962C8B-B14F-4D97-AF65-F5344CB8AC3E}">
        <p14:creationId xmlns:p14="http://schemas.microsoft.com/office/powerpoint/2010/main" val="1415170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3605" y="2086393"/>
            <a:ext cx="34290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t>Opacity</a:t>
            </a:r>
          </a:p>
        </p:txBody>
      </p:sp>
      <p:sp>
        <p:nvSpPr>
          <p:cNvPr id="6" name="TextBox 5"/>
          <p:cNvSpPr txBox="1"/>
          <p:nvPr/>
        </p:nvSpPr>
        <p:spPr>
          <a:xfrm>
            <a:off x="1507405" y="2404971"/>
            <a:ext cx="2671239"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a:rPr>
              <a:t>.box_09</a:t>
            </a:r>
            <a:r>
              <a:rPr lang="en-CA" dirty="0">
                <a:solidFill>
                  <a:srgbClr val="FF00FF"/>
                </a:solidFill>
                <a:highlight>
                  <a:srgbClr val="FFFFFF"/>
                </a:highlight>
                <a:latin typeface="Batang"/>
                <a:ea typeface="Batang"/>
              </a:rPr>
              <a:t> </a:t>
            </a:r>
            <a:r>
              <a:rPr lang="en-CA" dirty="0">
                <a:solidFill>
                  <a:srgbClr val="FF00FF"/>
                </a:solidFill>
                <a:highlight>
                  <a:srgbClr val="FFFFFF"/>
                </a:highlight>
                <a:latin typeface="Courier New"/>
                <a:ea typeface="Batang"/>
              </a:rPr>
              <a:t>{</a:t>
            </a:r>
            <a:endParaRPr lang="en-CA" dirty="0">
              <a:solidFill>
                <a:srgbClr val="000000"/>
              </a:solidFill>
              <a:highlight>
                <a:srgbClr val="FFFFFF"/>
              </a:highlight>
              <a:latin typeface="Courier New"/>
              <a:ea typeface="Batang"/>
            </a:endParaRPr>
          </a:p>
          <a:p>
            <a:r>
              <a:rPr lang="en-CA" dirty="0">
                <a:solidFill>
                  <a:srgbClr val="000000"/>
                </a:solidFill>
                <a:highlight>
                  <a:srgbClr val="FFFFFF"/>
                </a:highlight>
                <a:latin typeface="Courier New"/>
                <a:ea typeface="Batang"/>
              </a:rPr>
              <a:t>     </a:t>
            </a:r>
            <a:r>
              <a:rPr lang="en-CA" dirty="0">
                <a:solidFill>
                  <a:srgbClr val="000099"/>
                </a:solidFill>
                <a:highlight>
                  <a:srgbClr val="FFFFFF"/>
                </a:highlight>
                <a:latin typeface="Courier New"/>
                <a:ea typeface="Batang"/>
              </a:rPr>
              <a:t>opacity</a:t>
            </a:r>
            <a:r>
              <a:rPr lang="en-CA" dirty="0">
                <a:solidFill>
                  <a:srgbClr val="FF00FF"/>
                </a:solidFill>
                <a:highlight>
                  <a:srgbClr val="FFFFFF"/>
                </a:highlight>
                <a:latin typeface="Courier New"/>
                <a:ea typeface="Batang"/>
              </a:rPr>
              <a:t>:</a:t>
            </a:r>
            <a:r>
              <a:rPr lang="en-CA" dirty="0">
                <a:solidFill>
                  <a:srgbClr val="0000FF"/>
                </a:solidFill>
                <a:highlight>
                  <a:srgbClr val="FFFFFF"/>
                </a:highlight>
                <a:latin typeface="Courier New"/>
                <a:ea typeface="Batang"/>
              </a:rPr>
              <a:t> 0.5</a:t>
            </a:r>
            <a:r>
              <a:rPr lang="en-CA" dirty="0">
                <a:solidFill>
                  <a:srgbClr val="FF00FF"/>
                </a:solidFill>
                <a:highlight>
                  <a:srgbClr val="FFFFFF"/>
                </a:highlight>
                <a:latin typeface="Courier New"/>
                <a:ea typeface="Batang"/>
              </a:rPr>
              <a:t>;</a:t>
            </a:r>
            <a:endParaRPr lang="en-CA" dirty="0">
              <a:solidFill>
                <a:srgbClr val="000099"/>
              </a:solidFill>
              <a:highlight>
                <a:srgbClr val="FFFFFF"/>
              </a:highlight>
              <a:latin typeface="Courier New"/>
              <a:ea typeface="Batang"/>
            </a:endParaRPr>
          </a:p>
          <a:p>
            <a:r>
              <a:rPr lang="en-CA" dirty="0">
                <a:solidFill>
                  <a:srgbClr val="FF00FF"/>
                </a:solidFill>
                <a:highlight>
                  <a:srgbClr val="FFFFFF"/>
                </a:highlight>
                <a:latin typeface="Courier New"/>
                <a:ea typeface="Batang"/>
              </a:rPr>
              <a:t>}</a:t>
            </a:r>
            <a:endParaRPr lang="en-CA" b="1" dirty="0">
              <a:solidFill>
                <a:srgbClr val="000000"/>
              </a:solidFill>
              <a:highlight>
                <a:srgbClr val="FFFFFF"/>
              </a:highlight>
              <a:latin typeface="Courier New"/>
              <a:ea typeface="Batang"/>
              <a:cs typeface="Courier New" pitchFamily="49" charset="0"/>
            </a:endParaRPr>
          </a:p>
        </p:txBody>
      </p:sp>
      <p:sp>
        <p:nvSpPr>
          <p:cNvPr id="8" name="TextBox 7"/>
          <p:cNvSpPr txBox="1"/>
          <p:nvPr/>
        </p:nvSpPr>
        <p:spPr>
          <a:xfrm>
            <a:off x="2647772" y="3576338"/>
            <a:ext cx="1256883" cy="369332"/>
          </a:xfrm>
          <a:prstGeom prst="rect">
            <a:avLst/>
          </a:prstGeom>
          <a:noFill/>
        </p:spPr>
        <p:txBody>
          <a:bodyPr wrap="none" rtlCol="0">
            <a:spAutoFit/>
          </a:bodyPr>
          <a:lstStyle/>
          <a:p>
            <a:r>
              <a:rPr lang="en-CA" dirty="0"/>
              <a:t>alpha value</a:t>
            </a:r>
          </a:p>
        </p:txBody>
      </p:sp>
      <p:cxnSp>
        <p:nvCxnSpPr>
          <p:cNvPr id="11" name="Straight Arrow Connector 10"/>
          <p:cNvCxnSpPr>
            <a:stCxn id="8" idx="0"/>
          </p:cNvCxnSpPr>
          <p:nvPr/>
        </p:nvCxnSpPr>
        <p:spPr>
          <a:xfrm flipV="1">
            <a:off x="3276213" y="3076294"/>
            <a:ext cx="353558" cy="5000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7804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a:xfrm>
            <a:off x="1524000" y="1522413"/>
            <a:ext cx="9144000" cy="2387600"/>
          </a:xfrm>
        </p:spPr>
        <p:txBody>
          <a:bodyPr/>
          <a:lstStyle/>
          <a:p>
            <a:r>
              <a:rPr lang="en-CA" dirty="0"/>
              <a:t>Day 04</a:t>
            </a:r>
          </a:p>
        </p:txBody>
      </p:sp>
    </p:spTree>
    <p:extLst>
      <p:ext uri="{BB962C8B-B14F-4D97-AF65-F5344CB8AC3E}">
        <p14:creationId xmlns:p14="http://schemas.microsoft.com/office/powerpoint/2010/main" val="227860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Opacity</a:t>
            </a:r>
          </a:p>
        </p:txBody>
      </p:sp>
      <p:sp>
        <p:nvSpPr>
          <p:cNvPr id="3" name="Content Placeholder 2"/>
          <p:cNvSpPr>
            <a:spLocks noGrp="1"/>
          </p:cNvSpPr>
          <p:nvPr>
            <p:ph idx="1"/>
          </p:nvPr>
        </p:nvSpPr>
        <p:spPr>
          <a:xfrm>
            <a:off x="2335530" y="2165500"/>
            <a:ext cx="7520940" cy="815257"/>
          </a:xfrm>
        </p:spPr>
        <p:txBody>
          <a:bodyPr/>
          <a:lstStyle/>
          <a:p>
            <a:pPr>
              <a:buFont typeface="Arial" pitchFamily="34" charset="0"/>
              <a:buChar char="•"/>
            </a:pPr>
            <a:r>
              <a:rPr lang="en-CA" dirty="0"/>
              <a:t>Browser compatibility for opacity:</a:t>
            </a:r>
          </a:p>
          <a:p>
            <a:pPr lvl="4">
              <a:buFont typeface="Arial" pitchFamily="34" charset="0"/>
              <a:buChar char="•"/>
            </a:pPr>
            <a:endParaRPr lang="en-CA" dirty="0"/>
          </a:p>
        </p:txBody>
      </p:sp>
      <p:grpSp>
        <p:nvGrpSpPr>
          <p:cNvPr id="5" name="Group 4"/>
          <p:cNvGrpSpPr/>
          <p:nvPr/>
        </p:nvGrpSpPr>
        <p:grpSpPr>
          <a:xfrm>
            <a:off x="2026921" y="3489744"/>
            <a:ext cx="8067675" cy="1937577"/>
            <a:chOff x="542925" y="1405698"/>
            <a:chExt cx="8067675" cy="1937577"/>
          </a:xfrm>
        </p:grpSpPr>
        <p:grpSp>
          <p:nvGrpSpPr>
            <p:cNvPr id="6" name="Group 5"/>
            <p:cNvGrpSpPr/>
            <p:nvPr/>
          </p:nvGrpSpPr>
          <p:grpSpPr>
            <a:xfrm>
              <a:off x="542925" y="1405698"/>
              <a:ext cx="8067675" cy="1628775"/>
              <a:chOff x="638175" y="1405698"/>
              <a:chExt cx="8067675" cy="1628775"/>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405698"/>
                <a:ext cx="1628775" cy="16287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6551" y="1677541"/>
                <a:ext cx="1124712" cy="1085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007" y="1648966"/>
                <a:ext cx="1642235" cy="117157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2150" y="1533525"/>
                <a:ext cx="1088300" cy="12287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3181" y="1658491"/>
                <a:ext cx="1542669" cy="1128782"/>
              </a:xfrm>
              <a:prstGeom prst="rect">
                <a:avLst/>
              </a:prstGeom>
            </p:spPr>
          </p:pic>
        </p:grpSp>
        <p:sp>
          <p:nvSpPr>
            <p:cNvPr id="7" name="TextBox 6"/>
            <p:cNvSpPr txBox="1"/>
            <p:nvPr/>
          </p:nvSpPr>
          <p:spPr>
            <a:xfrm>
              <a:off x="1069672" y="2968109"/>
              <a:ext cx="765779" cy="369332"/>
            </a:xfrm>
            <a:prstGeom prst="rect">
              <a:avLst/>
            </a:prstGeom>
            <a:noFill/>
          </p:spPr>
          <p:txBody>
            <a:bodyPr wrap="square" rtlCol="0">
              <a:spAutoFit/>
            </a:bodyPr>
            <a:lstStyle/>
            <a:p>
              <a:r>
                <a:rPr lang="en-US" dirty="0"/>
                <a:t>IE9+</a:t>
              </a:r>
            </a:p>
          </p:txBody>
        </p:sp>
        <p:sp>
          <p:nvSpPr>
            <p:cNvPr id="8" name="TextBox 7"/>
            <p:cNvSpPr txBox="1"/>
            <p:nvPr/>
          </p:nvSpPr>
          <p:spPr>
            <a:xfrm>
              <a:off x="2409561" y="2973943"/>
              <a:ext cx="1353570" cy="369332"/>
            </a:xfrm>
            <a:prstGeom prst="rect">
              <a:avLst/>
            </a:prstGeom>
            <a:noFill/>
          </p:spPr>
          <p:txBody>
            <a:bodyPr wrap="square" rtlCol="0">
              <a:spAutoFit/>
            </a:bodyPr>
            <a:lstStyle/>
            <a:p>
              <a:r>
                <a:rPr lang="en-US" dirty="0"/>
                <a:t>Firefox 1.5+</a:t>
              </a:r>
            </a:p>
          </p:txBody>
        </p:sp>
        <p:sp>
          <p:nvSpPr>
            <p:cNvPr id="9" name="TextBox 8"/>
            <p:cNvSpPr txBox="1"/>
            <p:nvPr/>
          </p:nvSpPr>
          <p:spPr>
            <a:xfrm>
              <a:off x="4153816" y="2968109"/>
              <a:ext cx="1325866" cy="369332"/>
            </a:xfrm>
            <a:prstGeom prst="rect">
              <a:avLst/>
            </a:prstGeom>
            <a:noFill/>
          </p:spPr>
          <p:txBody>
            <a:bodyPr wrap="square" rtlCol="0">
              <a:spAutoFit/>
            </a:bodyPr>
            <a:lstStyle/>
            <a:p>
              <a:r>
                <a:rPr lang="en-US" dirty="0"/>
                <a:t>Chrome 1+</a:t>
              </a:r>
            </a:p>
          </p:txBody>
        </p:sp>
        <p:sp>
          <p:nvSpPr>
            <p:cNvPr id="10" name="TextBox 9"/>
            <p:cNvSpPr txBox="1"/>
            <p:nvPr/>
          </p:nvSpPr>
          <p:spPr>
            <a:xfrm>
              <a:off x="5692202" y="2968109"/>
              <a:ext cx="1343406" cy="369332"/>
            </a:xfrm>
            <a:prstGeom prst="rect">
              <a:avLst/>
            </a:prstGeom>
            <a:noFill/>
          </p:spPr>
          <p:txBody>
            <a:bodyPr wrap="square" rtlCol="0">
              <a:spAutoFit/>
            </a:bodyPr>
            <a:lstStyle/>
            <a:p>
              <a:r>
                <a:rPr lang="en-US" dirty="0"/>
                <a:t>Safari 1.2+</a:t>
              </a:r>
            </a:p>
          </p:txBody>
        </p:sp>
        <p:sp>
          <p:nvSpPr>
            <p:cNvPr id="11" name="TextBox 10"/>
            <p:cNvSpPr txBox="1"/>
            <p:nvPr/>
          </p:nvSpPr>
          <p:spPr>
            <a:xfrm>
              <a:off x="7246494" y="2968109"/>
              <a:ext cx="1200363" cy="369332"/>
            </a:xfrm>
            <a:prstGeom prst="rect">
              <a:avLst/>
            </a:prstGeom>
            <a:noFill/>
          </p:spPr>
          <p:txBody>
            <a:bodyPr wrap="square" rtlCol="0">
              <a:spAutoFit/>
            </a:bodyPr>
            <a:lstStyle/>
            <a:p>
              <a:r>
                <a:rPr lang="en-US" dirty="0"/>
                <a:t>Opera 9+</a:t>
              </a:r>
            </a:p>
          </p:txBody>
        </p:sp>
      </p:grpSp>
    </p:spTree>
    <p:extLst>
      <p:ext uri="{BB962C8B-B14F-4D97-AF65-F5344CB8AC3E}">
        <p14:creationId xmlns:p14="http://schemas.microsoft.com/office/powerpoint/2010/main" val="273149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530" y="2313370"/>
            <a:ext cx="47910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t>RGBA</a:t>
            </a:r>
          </a:p>
        </p:txBody>
      </p:sp>
      <p:sp>
        <p:nvSpPr>
          <p:cNvPr id="3" name="Content Placeholder 2"/>
          <p:cNvSpPr>
            <a:spLocks noGrp="1"/>
          </p:cNvSpPr>
          <p:nvPr>
            <p:ph idx="1"/>
          </p:nvPr>
        </p:nvSpPr>
        <p:spPr>
          <a:xfrm>
            <a:off x="838200" y="1690687"/>
            <a:ext cx="4879694" cy="4698537"/>
          </a:xfrm>
        </p:spPr>
        <p:txBody>
          <a:bodyPr>
            <a:normAutofit/>
          </a:bodyPr>
          <a:lstStyle/>
          <a:p>
            <a:pPr>
              <a:buFont typeface="Arial" pitchFamily="34" charset="0"/>
              <a:buChar char="•"/>
            </a:pPr>
            <a:r>
              <a:rPr lang="en-CA" dirty="0"/>
              <a:t>RGBA adds an alpha channel to the RGB color format for setting color in CSS</a:t>
            </a:r>
          </a:p>
          <a:p>
            <a:pPr>
              <a:buFont typeface="Arial" pitchFamily="34" charset="0"/>
              <a:buChar char="•"/>
            </a:pPr>
            <a:r>
              <a:rPr lang="en-CA" dirty="0"/>
              <a:t>The alpha channel controls the transparency of the color</a:t>
            </a:r>
          </a:p>
          <a:p>
            <a:pPr>
              <a:buFont typeface="Arial" pitchFamily="34" charset="0"/>
              <a:buChar char="•"/>
            </a:pPr>
            <a:r>
              <a:rPr lang="en-CA" dirty="0"/>
              <a:t>The alpha channel value takes a value between 0 and 1</a:t>
            </a:r>
          </a:p>
          <a:p>
            <a:pPr lvl="1"/>
            <a:r>
              <a:rPr lang="en-CA" dirty="0"/>
              <a:t>0 = transparent</a:t>
            </a:r>
          </a:p>
          <a:p>
            <a:pPr lvl="1"/>
            <a:r>
              <a:rPr lang="en-CA" dirty="0"/>
              <a:t>1 = opaque</a:t>
            </a:r>
          </a:p>
        </p:txBody>
      </p:sp>
    </p:spTree>
    <p:extLst>
      <p:ext uri="{BB962C8B-B14F-4D97-AF65-F5344CB8AC3E}">
        <p14:creationId xmlns:p14="http://schemas.microsoft.com/office/powerpoint/2010/main" val="394687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215" y="3502970"/>
            <a:ext cx="47910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t>RGBA</a:t>
            </a:r>
          </a:p>
        </p:txBody>
      </p:sp>
      <p:sp>
        <p:nvSpPr>
          <p:cNvPr id="6" name="TextBox 5"/>
          <p:cNvSpPr txBox="1"/>
          <p:nvPr/>
        </p:nvSpPr>
        <p:spPr>
          <a:xfrm>
            <a:off x="965522" y="1534188"/>
            <a:ext cx="6491218"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a:rPr>
              <a:t>.box_11</a:t>
            </a:r>
            <a:r>
              <a:rPr lang="en-CA" dirty="0">
                <a:solidFill>
                  <a:srgbClr val="FF00FF"/>
                </a:solidFill>
                <a:highlight>
                  <a:srgbClr val="FFFFFF"/>
                </a:highlight>
                <a:latin typeface="Batang"/>
                <a:ea typeface="Batang"/>
              </a:rPr>
              <a:t> </a:t>
            </a:r>
            <a:r>
              <a:rPr lang="en-CA" dirty="0">
                <a:solidFill>
                  <a:srgbClr val="FF00FF"/>
                </a:solidFill>
                <a:highlight>
                  <a:srgbClr val="FFFFFF"/>
                </a:highlight>
                <a:latin typeface="Courier New"/>
                <a:ea typeface="Batang"/>
              </a:rPr>
              <a:t>{</a:t>
            </a:r>
            <a:endParaRPr lang="en-CA" dirty="0">
              <a:solidFill>
                <a:srgbClr val="000099"/>
              </a:solidFill>
              <a:highlight>
                <a:srgbClr val="FFFFFF"/>
              </a:highlight>
              <a:latin typeface="Courier New"/>
              <a:ea typeface="Batang"/>
            </a:endParaRPr>
          </a:p>
          <a:p>
            <a:r>
              <a:rPr lang="en-CA" dirty="0">
                <a:solidFill>
                  <a:srgbClr val="000099"/>
                </a:solidFill>
                <a:highlight>
                  <a:srgbClr val="FFFFFF"/>
                </a:highlight>
                <a:latin typeface="Courier New"/>
                <a:ea typeface="Batang"/>
              </a:rPr>
              <a:t>     background-color</a:t>
            </a:r>
            <a:r>
              <a:rPr lang="en-CA" dirty="0">
                <a:solidFill>
                  <a:srgbClr val="FF00FF"/>
                </a:solidFill>
                <a:highlight>
                  <a:srgbClr val="FFFFFF"/>
                </a:highlight>
                <a:latin typeface="Courier New"/>
                <a:ea typeface="Batang"/>
              </a:rPr>
              <a:t>:</a:t>
            </a:r>
            <a:r>
              <a:rPr lang="en-CA" dirty="0">
                <a:solidFill>
                  <a:srgbClr val="0000FF"/>
                </a:solidFill>
                <a:highlight>
                  <a:srgbClr val="FFFFFF"/>
                </a:highlight>
                <a:latin typeface="Courier New"/>
                <a:ea typeface="Batang"/>
              </a:rPr>
              <a:t> </a:t>
            </a:r>
            <a:r>
              <a:rPr lang="en-CA" dirty="0" err="1">
                <a:solidFill>
                  <a:srgbClr val="0000FF"/>
                </a:solidFill>
                <a:highlight>
                  <a:srgbClr val="FFFFFF"/>
                </a:highlight>
                <a:latin typeface="Courier New"/>
                <a:ea typeface="Batang"/>
              </a:rPr>
              <a:t>rgba</a:t>
            </a:r>
            <a:r>
              <a:rPr lang="en-CA" dirty="0">
                <a:solidFill>
                  <a:srgbClr val="0000FF"/>
                </a:solidFill>
                <a:highlight>
                  <a:srgbClr val="FFFFFF"/>
                </a:highlight>
                <a:latin typeface="Courier New"/>
                <a:ea typeface="Batang"/>
              </a:rPr>
              <a:t>(204,51,153,0.5)</a:t>
            </a:r>
            <a:r>
              <a:rPr lang="en-CA" dirty="0">
                <a:solidFill>
                  <a:srgbClr val="FF00FF"/>
                </a:solidFill>
                <a:highlight>
                  <a:srgbClr val="FFFFFF"/>
                </a:highlight>
                <a:latin typeface="Courier New"/>
                <a:ea typeface="Batang"/>
              </a:rPr>
              <a:t>;</a:t>
            </a:r>
            <a:endParaRPr lang="en-CA" dirty="0">
              <a:solidFill>
                <a:srgbClr val="000099"/>
              </a:solidFill>
              <a:highlight>
                <a:srgbClr val="FFFFFF"/>
              </a:highlight>
              <a:latin typeface="Courier New"/>
              <a:ea typeface="Batang"/>
            </a:endParaRPr>
          </a:p>
          <a:p>
            <a:r>
              <a:rPr lang="en-CA" dirty="0">
                <a:solidFill>
                  <a:srgbClr val="FF00FF"/>
                </a:solidFill>
                <a:highlight>
                  <a:srgbClr val="FFFFFF"/>
                </a:highlight>
                <a:latin typeface="Courier New"/>
                <a:ea typeface="Batang"/>
              </a:rPr>
              <a:t>}</a:t>
            </a:r>
            <a:endParaRPr lang="en-CA" b="1" dirty="0">
              <a:solidFill>
                <a:srgbClr val="000000"/>
              </a:solidFill>
              <a:highlight>
                <a:srgbClr val="FFFFFF"/>
              </a:highlight>
              <a:latin typeface="Courier New"/>
              <a:ea typeface="Batang"/>
              <a:cs typeface="Courier New" pitchFamily="49" charset="0"/>
            </a:endParaRPr>
          </a:p>
        </p:txBody>
      </p:sp>
      <p:sp>
        <p:nvSpPr>
          <p:cNvPr id="8" name="TextBox 7"/>
          <p:cNvSpPr txBox="1"/>
          <p:nvPr/>
        </p:nvSpPr>
        <p:spPr>
          <a:xfrm>
            <a:off x="1839201" y="3036214"/>
            <a:ext cx="1324402" cy="369332"/>
          </a:xfrm>
          <a:prstGeom prst="rect">
            <a:avLst/>
          </a:prstGeom>
          <a:noFill/>
        </p:spPr>
        <p:txBody>
          <a:bodyPr wrap="none" rtlCol="0">
            <a:spAutoFit/>
          </a:bodyPr>
          <a:lstStyle/>
          <a:p>
            <a:r>
              <a:rPr lang="en-CA" dirty="0"/>
              <a:t>color model</a:t>
            </a:r>
          </a:p>
        </p:txBody>
      </p:sp>
      <p:sp>
        <p:nvSpPr>
          <p:cNvPr id="9" name="TextBox 8"/>
          <p:cNvSpPr txBox="1"/>
          <p:nvPr/>
        </p:nvSpPr>
        <p:spPr>
          <a:xfrm>
            <a:off x="3192894" y="3036214"/>
            <a:ext cx="1084912" cy="369332"/>
          </a:xfrm>
          <a:prstGeom prst="rect">
            <a:avLst/>
          </a:prstGeom>
          <a:noFill/>
        </p:spPr>
        <p:txBody>
          <a:bodyPr wrap="none" rtlCol="0">
            <a:spAutoFit/>
          </a:bodyPr>
          <a:lstStyle/>
          <a:p>
            <a:r>
              <a:rPr lang="en-CA" dirty="0"/>
              <a:t>red value</a:t>
            </a:r>
          </a:p>
        </p:txBody>
      </p:sp>
      <p:cxnSp>
        <p:nvCxnSpPr>
          <p:cNvPr id="11" name="Straight Arrow Connector 10"/>
          <p:cNvCxnSpPr>
            <a:stCxn id="8" idx="0"/>
          </p:cNvCxnSpPr>
          <p:nvPr/>
        </p:nvCxnSpPr>
        <p:spPr>
          <a:xfrm flipV="1">
            <a:off x="2501402" y="2176494"/>
            <a:ext cx="1776404" cy="85972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3837099" y="2157444"/>
            <a:ext cx="1133616" cy="8787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4392314" y="3045530"/>
            <a:ext cx="1318951" cy="369332"/>
          </a:xfrm>
          <a:prstGeom prst="rect">
            <a:avLst/>
          </a:prstGeom>
          <a:noFill/>
        </p:spPr>
        <p:txBody>
          <a:bodyPr wrap="none" rtlCol="0">
            <a:spAutoFit/>
          </a:bodyPr>
          <a:lstStyle/>
          <a:p>
            <a:r>
              <a:rPr lang="en-CA" dirty="0"/>
              <a:t>green value</a:t>
            </a:r>
          </a:p>
        </p:txBody>
      </p:sp>
      <p:cxnSp>
        <p:nvCxnSpPr>
          <p:cNvPr id="33" name="Straight Arrow Connector 32"/>
          <p:cNvCxnSpPr/>
          <p:nvPr/>
        </p:nvCxnSpPr>
        <p:spPr>
          <a:xfrm flipV="1">
            <a:off x="5051789" y="2157444"/>
            <a:ext cx="433276" cy="8903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5711264" y="3036214"/>
            <a:ext cx="1185902" cy="369332"/>
          </a:xfrm>
          <a:prstGeom prst="rect">
            <a:avLst/>
          </a:prstGeom>
          <a:noFill/>
        </p:spPr>
        <p:txBody>
          <a:bodyPr wrap="none" rtlCol="0">
            <a:spAutoFit/>
          </a:bodyPr>
          <a:lstStyle/>
          <a:p>
            <a:r>
              <a:rPr lang="en-CA" dirty="0"/>
              <a:t>blue value</a:t>
            </a:r>
          </a:p>
        </p:txBody>
      </p:sp>
      <p:cxnSp>
        <p:nvCxnSpPr>
          <p:cNvPr id="36" name="Straight Arrow Connector 35"/>
          <p:cNvCxnSpPr/>
          <p:nvPr/>
        </p:nvCxnSpPr>
        <p:spPr>
          <a:xfrm flipH="1" flipV="1">
            <a:off x="6037515" y="2157444"/>
            <a:ext cx="266700" cy="8787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7051835" y="3036214"/>
            <a:ext cx="1256883" cy="369332"/>
          </a:xfrm>
          <a:prstGeom prst="rect">
            <a:avLst/>
          </a:prstGeom>
          <a:noFill/>
        </p:spPr>
        <p:txBody>
          <a:bodyPr wrap="none" rtlCol="0">
            <a:spAutoFit/>
          </a:bodyPr>
          <a:lstStyle/>
          <a:p>
            <a:r>
              <a:rPr lang="en-CA" dirty="0"/>
              <a:t>alpha value</a:t>
            </a:r>
          </a:p>
        </p:txBody>
      </p:sp>
      <p:cxnSp>
        <p:nvCxnSpPr>
          <p:cNvPr id="16" name="Straight Arrow Connector 15"/>
          <p:cNvCxnSpPr>
            <a:stCxn id="15" idx="0"/>
          </p:cNvCxnSpPr>
          <p:nvPr/>
        </p:nvCxnSpPr>
        <p:spPr>
          <a:xfrm flipH="1" flipV="1">
            <a:off x="6666166" y="2157444"/>
            <a:ext cx="1014111" cy="8787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4139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RGBA</a:t>
            </a:r>
          </a:p>
        </p:txBody>
      </p:sp>
      <p:sp>
        <p:nvSpPr>
          <p:cNvPr id="3" name="Content Placeholder 2"/>
          <p:cNvSpPr>
            <a:spLocks noGrp="1"/>
          </p:cNvSpPr>
          <p:nvPr>
            <p:ph idx="1"/>
          </p:nvPr>
        </p:nvSpPr>
        <p:spPr>
          <a:xfrm>
            <a:off x="2346960" y="1100630"/>
            <a:ext cx="7520940" cy="815257"/>
          </a:xfrm>
        </p:spPr>
        <p:txBody>
          <a:bodyPr/>
          <a:lstStyle/>
          <a:p>
            <a:pPr>
              <a:buFont typeface="Arial" pitchFamily="34" charset="0"/>
              <a:buChar char="•"/>
            </a:pPr>
            <a:r>
              <a:rPr lang="en-CA" dirty="0"/>
              <a:t>Browser compatibility for </a:t>
            </a:r>
            <a:r>
              <a:rPr lang="en-CA" dirty="0" err="1"/>
              <a:t>rgba</a:t>
            </a:r>
            <a:r>
              <a:rPr lang="en-CA" dirty="0"/>
              <a:t>:</a:t>
            </a:r>
          </a:p>
          <a:p>
            <a:pPr lvl="4">
              <a:buFont typeface="Arial" pitchFamily="34" charset="0"/>
              <a:buChar char="•"/>
            </a:pPr>
            <a:endParaRPr lang="en-CA" dirty="0"/>
          </a:p>
        </p:txBody>
      </p:sp>
      <p:grpSp>
        <p:nvGrpSpPr>
          <p:cNvPr id="5" name="Group 4"/>
          <p:cNvGrpSpPr/>
          <p:nvPr/>
        </p:nvGrpSpPr>
        <p:grpSpPr>
          <a:xfrm>
            <a:off x="2038351" y="2424874"/>
            <a:ext cx="8067675" cy="1937577"/>
            <a:chOff x="542925" y="1405698"/>
            <a:chExt cx="8067675" cy="1937577"/>
          </a:xfrm>
        </p:grpSpPr>
        <p:grpSp>
          <p:nvGrpSpPr>
            <p:cNvPr id="6" name="Group 5"/>
            <p:cNvGrpSpPr/>
            <p:nvPr/>
          </p:nvGrpSpPr>
          <p:grpSpPr>
            <a:xfrm>
              <a:off x="542925" y="1405698"/>
              <a:ext cx="8067675" cy="1628775"/>
              <a:chOff x="638175" y="1405698"/>
              <a:chExt cx="8067675" cy="1628775"/>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405698"/>
                <a:ext cx="1628775" cy="16287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6551" y="1677541"/>
                <a:ext cx="1124712" cy="1085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007" y="1648966"/>
                <a:ext cx="1642235" cy="117157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2150" y="1533525"/>
                <a:ext cx="1088300" cy="12287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3181" y="1658491"/>
                <a:ext cx="1542669" cy="1128782"/>
              </a:xfrm>
              <a:prstGeom prst="rect">
                <a:avLst/>
              </a:prstGeom>
            </p:spPr>
          </p:pic>
        </p:grpSp>
        <p:sp>
          <p:nvSpPr>
            <p:cNvPr id="7" name="TextBox 6"/>
            <p:cNvSpPr txBox="1"/>
            <p:nvPr/>
          </p:nvSpPr>
          <p:spPr>
            <a:xfrm>
              <a:off x="1041097" y="2968109"/>
              <a:ext cx="765779" cy="369332"/>
            </a:xfrm>
            <a:prstGeom prst="rect">
              <a:avLst/>
            </a:prstGeom>
            <a:noFill/>
          </p:spPr>
          <p:txBody>
            <a:bodyPr wrap="square" rtlCol="0">
              <a:spAutoFit/>
            </a:bodyPr>
            <a:lstStyle/>
            <a:p>
              <a:r>
                <a:rPr lang="en-US" dirty="0"/>
                <a:t>IE9+</a:t>
              </a:r>
            </a:p>
          </p:txBody>
        </p:sp>
        <p:sp>
          <p:nvSpPr>
            <p:cNvPr id="8" name="TextBox 7"/>
            <p:cNvSpPr txBox="1"/>
            <p:nvPr/>
          </p:nvSpPr>
          <p:spPr>
            <a:xfrm>
              <a:off x="2485761" y="2973943"/>
              <a:ext cx="1353570" cy="369332"/>
            </a:xfrm>
            <a:prstGeom prst="rect">
              <a:avLst/>
            </a:prstGeom>
            <a:noFill/>
          </p:spPr>
          <p:txBody>
            <a:bodyPr wrap="square" rtlCol="0">
              <a:spAutoFit/>
            </a:bodyPr>
            <a:lstStyle/>
            <a:p>
              <a:r>
                <a:rPr lang="en-US" dirty="0"/>
                <a:t>Firefox 3+</a:t>
              </a:r>
            </a:p>
          </p:txBody>
        </p:sp>
        <p:sp>
          <p:nvSpPr>
            <p:cNvPr id="9" name="TextBox 8"/>
            <p:cNvSpPr txBox="1"/>
            <p:nvPr/>
          </p:nvSpPr>
          <p:spPr>
            <a:xfrm>
              <a:off x="4077616" y="2968109"/>
              <a:ext cx="1325866" cy="369332"/>
            </a:xfrm>
            <a:prstGeom prst="rect">
              <a:avLst/>
            </a:prstGeom>
            <a:noFill/>
          </p:spPr>
          <p:txBody>
            <a:bodyPr wrap="square" rtlCol="0">
              <a:spAutoFit/>
            </a:bodyPr>
            <a:lstStyle/>
            <a:p>
              <a:r>
                <a:rPr lang="en-US" dirty="0"/>
                <a:t>Chrome 3+</a:t>
              </a:r>
            </a:p>
          </p:txBody>
        </p:sp>
        <p:sp>
          <p:nvSpPr>
            <p:cNvPr id="10" name="TextBox 9"/>
            <p:cNvSpPr txBox="1"/>
            <p:nvPr/>
          </p:nvSpPr>
          <p:spPr>
            <a:xfrm>
              <a:off x="5625527" y="2968109"/>
              <a:ext cx="1343406" cy="369332"/>
            </a:xfrm>
            <a:prstGeom prst="rect">
              <a:avLst/>
            </a:prstGeom>
            <a:noFill/>
          </p:spPr>
          <p:txBody>
            <a:bodyPr wrap="square" rtlCol="0">
              <a:spAutoFit/>
            </a:bodyPr>
            <a:lstStyle/>
            <a:p>
              <a:r>
                <a:rPr lang="en-US" dirty="0"/>
                <a:t>Safari 3.2+</a:t>
              </a:r>
            </a:p>
          </p:txBody>
        </p:sp>
        <p:sp>
          <p:nvSpPr>
            <p:cNvPr id="11" name="TextBox 10"/>
            <p:cNvSpPr txBox="1"/>
            <p:nvPr/>
          </p:nvSpPr>
          <p:spPr>
            <a:xfrm>
              <a:off x="7217918" y="2968109"/>
              <a:ext cx="1259331" cy="369332"/>
            </a:xfrm>
            <a:prstGeom prst="rect">
              <a:avLst/>
            </a:prstGeom>
            <a:noFill/>
          </p:spPr>
          <p:txBody>
            <a:bodyPr wrap="square" rtlCol="0">
              <a:spAutoFit/>
            </a:bodyPr>
            <a:lstStyle/>
            <a:p>
              <a:r>
                <a:rPr lang="en-US" dirty="0"/>
                <a:t>Opera 10+</a:t>
              </a:r>
            </a:p>
          </p:txBody>
        </p:sp>
      </p:grpSp>
    </p:spTree>
    <p:extLst>
      <p:ext uri="{BB962C8B-B14F-4D97-AF65-F5344CB8AC3E}">
        <p14:creationId xmlns:p14="http://schemas.microsoft.com/office/powerpoint/2010/main" val="1815191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581" y="2133720"/>
            <a:ext cx="29337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t>CSS3 Gradients</a:t>
            </a:r>
          </a:p>
        </p:txBody>
      </p:sp>
      <p:sp>
        <p:nvSpPr>
          <p:cNvPr id="3" name="Content Placeholder 2"/>
          <p:cNvSpPr>
            <a:spLocks noGrp="1"/>
          </p:cNvSpPr>
          <p:nvPr>
            <p:ph idx="1"/>
          </p:nvPr>
        </p:nvSpPr>
        <p:spPr>
          <a:xfrm>
            <a:off x="838200" y="1690688"/>
            <a:ext cx="5894213" cy="4890596"/>
          </a:xfrm>
        </p:spPr>
        <p:txBody>
          <a:bodyPr>
            <a:normAutofit/>
          </a:bodyPr>
          <a:lstStyle/>
          <a:p>
            <a:pPr>
              <a:buFont typeface="Arial" pitchFamily="34" charset="0"/>
              <a:buChar char="•"/>
            </a:pPr>
            <a:r>
              <a:rPr lang="en-CA" sz="1600" dirty="0"/>
              <a:t>CSS3 Gradients allow you to create gradient backgrounds using CSS and without images</a:t>
            </a:r>
          </a:p>
          <a:p>
            <a:pPr>
              <a:buFont typeface="Arial" pitchFamily="34" charset="0"/>
              <a:buChar char="•"/>
            </a:pPr>
            <a:r>
              <a:rPr lang="en-CA" sz="1600" dirty="0"/>
              <a:t>You can create linear or radial backgrounds using the CSS3 gradient style</a:t>
            </a:r>
          </a:p>
          <a:p>
            <a:pPr>
              <a:buFont typeface="Arial" pitchFamily="34" charset="0"/>
              <a:buChar char="•"/>
            </a:pPr>
            <a:r>
              <a:rPr lang="en-CA" sz="1600" dirty="0"/>
              <a:t>CSS gradients are considered backgrounds so they are actually written as a value of the background property</a:t>
            </a:r>
          </a:p>
          <a:p>
            <a:pPr>
              <a:buFont typeface="Arial" pitchFamily="34" charset="0"/>
              <a:buChar char="•"/>
            </a:pPr>
            <a:r>
              <a:rPr lang="en-CA" sz="1600" dirty="0"/>
              <a:t>You can create multiple gradients  for the same background property by separating each gradient with a comma</a:t>
            </a:r>
          </a:p>
          <a:p>
            <a:pPr lvl="1"/>
            <a:r>
              <a:rPr lang="en-CA" sz="1400" dirty="0"/>
              <a:t>This is the same method as adding multiple background images to an element which we will cover in the next HTML course</a:t>
            </a:r>
          </a:p>
          <a:p>
            <a:pPr>
              <a:buFont typeface="Arial" pitchFamily="34" charset="0"/>
              <a:buChar char="•"/>
            </a:pPr>
            <a:r>
              <a:rPr lang="en-CA" sz="1600" dirty="0"/>
              <a:t>The syntax for CSS gradients can be quite complex so below is a link to a CSS gradient generator that will help you generate the CSS code for creating CSS3 gradients</a:t>
            </a:r>
          </a:p>
          <a:p>
            <a:pPr lvl="3">
              <a:buFont typeface="Arial" pitchFamily="34" charset="0"/>
              <a:buChar char="•"/>
            </a:pPr>
            <a:r>
              <a:rPr lang="en-CA" sz="1100" dirty="0">
                <a:hlinkClick r:id="rId3"/>
              </a:rPr>
              <a:t>http://www.colorzilla.com/gradient-editor</a:t>
            </a:r>
            <a:endParaRPr lang="en-CA" sz="1100" dirty="0"/>
          </a:p>
        </p:txBody>
      </p:sp>
    </p:spTree>
    <p:extLst>
      <p:ext uri="{BB962C8B-B14F-4D97-AF65-F5344CB8AC3E}">
        <p14:creationId xmlns:p14="http://schemas.microsoft.com/office/powerpoint/2010/main" val="1472282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Gradients</a:t>
            </a:r>
          </a:p>
        </p:txBody>
      </p:sp>
      <p:sp>
        <p:nvSpPr>
          <p:cNvPr id="3" name="Content Placeholder 2"/>
          <p:cNvSpPr>
            <a:spLocks noGrp="1"/>
          </p:cNvSpPr>
          <p:nvPr>
            <p:ph idx="1"/>
          </p:nvPr>
        </p:nvSpPr>
        <p:spPr>
          <a:xfrm>
            <a:off x="2335530" y="2304397"/>
            <a:ext cx="7520940" cy="815257"/>
          </a:xfrm>
        </p:spPr>
        <p:txBody>
          <a:bodyPr/>
          <a:lstStyle/>
          <a:p>
            <a:pPr>
              <a:buFont typeface="Arial" pitchFamily="34" charset="0"/>
              <a:buChar char="•"/>
            </a:pPr>
            <a:r>
              <a:rPr lang="en-CA" dirty="0"/>
              <a:t>Browser compatibility for CSS3 gradients:</a:t>
            </a:r>
          </a:p>
          <a:p>
            <a:pPr lvl="4">
              <a:buFont typeface="Arial" pitchFamily="34" charset="0"/>
              <a:buChar char="•"/>
            </a:pPr>
            <a:endParaRPr lang="en-CA" dirty="0"/>
          </a:p>
        </p:txBody>
      </p:sp>
      <p:grpSp>
        <p:nvGrpSpPr>
          <p:cNvPr id="5" name="Group 4"/>
          <p:cNvGrpSpPr/>
          <p:nvPr/>
        </p:nvGrpSpPr>
        <p:grpSpPr>
          <a:xfrm>
            <a:off x="2026921" y="3628641"/>
            <a:ext cx="8067675" cy="1937577"/>
            <a:chOff x="542925" y="1405698"/>
            <a:chExt cx="8067675" cy="1937577"/>
          </a:xfrm>
        </p:grpSpPr>
        <p:grpSp>
          <p:nvGrpSpPr>
            <p:cNvPr id="6" name="Group 5"/>
            <p:cNvGrpSpPr/>
            <p:nvPr/>
          </p:nvGrpSpPr>
          <p:grpSpPr>
            <a:xfrm>
              <a:off x="542925" y="1405698"/>
              <a:ext cx="8067675" cy="1628775"/>
              <a:chOff x="638175" y="1405698"/>
              <a:chExt cx="8067675" cy="1628775"/>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5" y="1405698"/>
                <a:ext cx="1628775" cy="1628775"/>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6551" y="1677541"/>
                <a:ext cx="1124712" cy="1085088"/>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9007" y="1648966"/>
                <a:ext cx="1642235" cy="1171574"/>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72150" y="1533525"/>
                <a:ext cx="1088300" cy="1228725"/>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3181" y="1658491"/>
                <a:ext cx="1542669" cy="1128782"/>
              </a:xfrm>
              <a:prstGeom prst="rect">
                <a:avLst/>
              </a:prstGeom>
            </p:spPr>
          </p:pic>
        </p:grpSp>
        <p:sp>
          <p:nvSpPr>
            <p:cNvPr id="7" name="TextBox 6"/>
            <p:cNvSpPr txBox="1"/>
            <p:nvPr/>
          </p:nvSpPr>
          <p:spPr>
            <a:xfrm>
              <a:off x="1012522" y="2968109"/>
              <a:ext cx="765779" cy="369332"/>
            </a:xfrm>
            <a:prstGeom prst="rect">
              <a:avLst/>
            </a:prstGeom>
            <a:noFill/>
          </p:spPr>
          <p:txBody>
            <a:bodyPr wrap="square" rtlCol="0">
              <a:spAutoFit/>
            </a:bodyPr>
            <a:lstStyle/>
            <a:p>
              <a:r>
                <a:rPr lang="en-US" dirty="0"/>
                <a:t>IE10+</a:t>
              </a:r>
            </a:p>
          </p:txBody>
        </p:sp>
        <p:sp>
          <p:nvSpPr>
            <p:cNvPr id="8" name="TextBox 7"/>
            <p:cNvSpPr txBox="1"/>
            <p:nvPr/>
          </p:nvSpPr>
          <p:spPr>
            <a:xfrm>
              <a:off x="2400036" y="2973943"/>
              <a:ext cx="1353570" cy="369332"/>
            </a:xfrm>
            <a:prstGeom prst="rect">
              <a:avLst/>
            </a:prstGeom>
            <a:noFill/>
          </p:spPr>
          <p:txBody>
            <a:bodyPr wrap="square" rtlCol="0">
              <a:spAutoFit/>
            </a:bodyPr>
            <a:lstStyle/>
            <a:p>
              <a:r>
                <a:rPr lang="en-US" dirty="0"/>
                <a:t>Firefox 3.6+</a:t>
              </a:r>
            </a:p>
          </p:txBody>
        </p:sp>
        <p:sp>
          <p:nvSpPr>
            <p:cNvPr id="9" name="TextBox 8"/>
            <p:cNvSpPr txBox="1"/>
            <p:nvPr/>
          </p:nvSpPr>
          <p:spPr>
            <a:xfrm>
              <a:off x="3991890" y="2968109"/>
              <a:ext cx="1458377" cy="369332"/>
            </a:xfrm>
            <a:prstGeom prst="rect">
              <a:avLst/>
            </a:prstGeom>
            <a:noFill/>
          </p:spPr>
          <p:txBody>
            <a:bodyPr wrap="square" rtlCol="0">
              <a:spAutoFit/>
            </a:bodyPr>
            <a:lstStyle/>
            <a:p>
              <a:r>
                <a:rPr lang="en-US" dirty="0"/>
                <a:t>Chrome 10+</a:t>
              </a:r>
            </a:p>
          </p:txBody>
        </p:sp>
        <p:sp>
          <p:nvSpPr>
            <p:cNvPr id="10" name="TextBox 9"/>
            <p:cNvSpPr txBox="1"/>
            <p:nvPr/>
          </p:nvSpPr>
          <p:spPr>
            <a:xfrm>
              <a:off x="5596952" y="2968109"/>
              <a:ext cx="1343406" cy="369332"/>
            </a:xfrm>
            <a:prstGeom prst="rect">
              <a:avLst/>
            </a:prstGeom>
            <a:noFill/>
          </p:spPr>
          <p:txBody>
            <a:bodyPr wrap="square" rtlCol="0">
              <a:spAutoFit/>
            </a:bodyPr>
            <a:lstStyle/>
            <a:p>
              <a:r>
                <a:rPr lang="en-US" dirty="0"/>
                <a:t>Safari 5.1+</a:t>
              </a:r>
            </a:p>
          </p:txBody>
        </p:sp>
        <p:sp>
          <p:nvSpPr>
            <p:cNvPr id="11" name="TextBox 10"/>
            <p:cNvSpPr txBox="1"/>
            <p:nvPr/>
          </p:nvSpPr>
          <p:spPr>
            <a:xfrm>
              <a:off x="7113142" y="2968109"/>
              <a:ext cx="1459357" cy="369332"/>
            </a:xfrm>
            <a:prstGeom prst="rect">
              <a:avLst/>
            </a:prstGeom>
            <a:noFill/>
          </p:spPr>
          <p:txBody>
            <a:bodyPr wrap="square" rtlCol="0">
              <a:spAutoFit/>
            </a:bodyPr>
            <a:lstStyle/>
            <a:p>
              <a:r>
                <a:rPr lang="en-US" dirty="0"/>
                <a:t>Opera 11.6+</a:t>
              </a:r>
            </a:p>
          </p:txBody>
        </p:sp>
      </p:grpSp>
    </p:spTree>
    <p:extLst>
      <p:ext uri="{BB962C8B-B14F-4D97-AF65-F5344CB8AC3E}">
        <p14:creationId xmlns:p14="http://schemas.microsoft.com/office/powerpoint/2010/main" val="2658900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CSS Selectors</a:t>
            </a:r>
          </a:p>
        </p:txBody>
      </p:sp>
      <p:sp>
        <p:nvSpPr>
          <p:cNvPr id="3" name="Content Placeholder 2"/>
          <p:cNvSpPr>
            <a:spLocks noGrp="1"/>
          </p:cNvSpPr>
          <p:nvPr>
            <p:ph idx="1"/>
          </p:nvPr>
        </p:nvSpPr>
        <p:spPr/>
        <p:txBody>
          <a:bodyPr/>
          <a:lstStyle/>
          <a:p>
            <a:pPr>
              <a:buFont typeface="Wingdings" charset="2"/>
              <a:buChar char="§"/>
            </a:pPr>
            <a:r>
              <a:rPr lang="en-US" dirty="0"/>
              <a:t>CSS 2.1 and CSS3 contain many advanced selectors that allow web designers to select elements on the page using fewer custom classes or ID’s</a:t>
            </a:r>
          </a:p>
          <a:p>
            <a:pPr>
              <a:buFont typeface="Wingdings" charset="2"/>
              <a:buChar char="§"/>
            </a:pPr>
            <a:r>
              <a:rPr lang="en-US" dirty="0"/>
              <a:t>Some more advanced CSS selectors include:</a:t>
            </a:r>
          </a:p>
          <a:p>
            <a:pPr lvl="1">
              <a:buFont typeface="Wingdings" charset="2"/>
              <a:buChar char="§"/>
            </a:pPr>
            <a:r>
              <a:rPr lang="en-US" dirty="0"/>
              <a:t>Attribute selectors</a:t>
            </a:r>
          </a:p>
          <a:p>
            <a:pPr lvl="1">
              <a:buFont typeface="Wingdings" charset="2"/>
              <a:buChar char="§"/>
            </a:pPr>
            <a:r>
              <a:rPr lang="en-US" dirty="0"/>
              <a:t>Child selectors</a:t>
            </a:r>
          </a:p>
          <a:p>
            <a:pPr lvl="1">
              <a:buFont typeface="Wingdings" charset="2"/>
              <a:buChar char="§"/>
            </a:pPr>
            <a:r>
              <a:rPr lang="en-US" dirty="0"/>
              <a:t>Adjacent Selectors</a:t>
            </a:r>
          </a:p>
          <a:p>
            <a:pPr lvl="1">
              <a:buFont typeface="Wingdings" charset="2"/>
              <a:buChar char="§"/>
            </a:pPr>
            <a:r>
              <a:rPr lang="en-US" dirty="0"/>
              <a:t>Sibling selectors</a:t>
            </a:r>
          </a:p>
          <a:p>
            <a:pPr lvl="1">
              <a:buFont typeface="Wingdings" charset="2"/>
              <a:buChar char="§"/>
            </a:pPr>
            <a:r>
              <a:rPr lang="en-US" dirty="0"/>
              <a:t>Pseudo Selectors</a:t>
            </a:r>
          </a:p>
        </p:txBody>
      </p:sp>
    </p:spTree>
    <p:extLst>
      <p:ext uri="{BB962C8B-B14F-4D97-AF65-F5344CB8AC3E}">
        <p14:creationId xmlns:p14="http://schemas.microsoft.com/office/powerpoint/2010/main" val="546206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Selectors</a:t>
            </a:r>
          </a:p>
        </p:txBody>
      </p:sp>
      <p:sp>
        <p:nvSpPr>
          <p:cNvPr id="3" name="Content Placeholder 2"/>
          <p:cNvSpPr>
            <a:spLocks noGrp="1"/>
          </p:cNvSpPr>
          <p:nvPr>
            <p:ph idx="1"/>
          </p:nvPr>
        </p:nvSpPr>
        <p:spPr>
          <a:xfrm>
            <a:off x="838200" y="1690687"/>
            <a:ext cx="9382246" cy="4802187"/>
          </a:xfrm>
        </p:spPr>
        <p:txBody>
          <a:bodyPr>
            <a:normAutofit fontScale="92500" lnSpcReduction="20000"/>
          </a:bodyPr>
          <a:lstStyle/>
          <a:p>
            <a:pPr>
              <a:buFont typeface="Wingdings" charset="2"/>
              <a:buChar char="§"/>
            </a:pPr>
            <a:r>
              <a:rPr lang="en-US" dirty="0"/>
              <a:t>The attribute selector allows you to select certain HTML elements based on whether or not the element contains a certain attribute</a:t>
            </a:r>
          </a:p>
          <a:p>
            <a:pPr>
              <a:buFont typeface="Wingdings" charset="2"/>
              <a:buChar char="§"/>
            </a:pPr>
            <a:r>
              <a:rPr lang="en-US" dirty="0"/>
              <a:t>The attribute selector also allows you to select elements based on what the value of an attribute is</a:t>
            </a:r>
          </a:p>
          <a:p>
            <a:pPr>
              <a:buFont typeface="Wingdings" charset="2"/>
              <a:buChar char="§"/>
            </a:pPr>
            <a:r>
              <a:rPr lang="en-US" dirty="0"/>
              <a:t>7 main types of attribute selectors</a:t>
            </a:r>
          </a:p>
          <a:p>
            <a:pPr lvl="1">
              <a:buFont typeface="Wingdings" charset="2"/>
              <a:buChar char="§"/>
            </a:pPr>
            <a:r>
              <a:rPr lang="en-US" dirty="0"/>
              <a:t>[attribute] = matches all elements with have a certain attribute</a:t>
            </a:r>
          </a:p>
          <a:p>
            <a:pPr lvl="1">
              <a:buFont typeface="Wingdings" charset="2"/>
              <a:buChar char="§"/>
            </a:pPr>
            <a:r>
              <a:rPr lang="en-US" dirty="0"/>
              <a:t>^ = matches items that start with a value</a:t>
            </a:r>
          </a:p>
          <a:p>
            <a:pPr lvl="1">
              <a:buFont typeface="Wingdings" charset="2"/>
              <a:buChar char="§"/>
            </a:pPr>
            <a:r>
              <a:rPr lang="en-US" dirty="0"/>
              <a:t>$ = matches items that end with a value</a:t>
            </a:r>
          </a:p>
          <a:p>
            <a:pPr lvl="1">
              <a:buFont typeface="Wingdings" charset="2"/>
              <a:buChar char="§"/>
            </a:pPr>
            <a:r>
              <a:rPr lang="en-US" dirty="0"/>
              <a:t>* = matches items that contain a certain value</a:t>
            </a:r>
          </a:p>
          <a:p>
            <a:pPr lvl="1">
              <a:buFont typeface="Wingdings" charset="2"/>
              <a:buChar char="§"/>
            </a:pPr>
            <a:r>
              <a:rPr lang="en-US" dirty="0"/>
              <a:t>~= matches space separated value of some kind</a:t>
            </a:r>
          </a:p>
          <a:p>
            <a:pPr lvl="1">
              <a:buFont typeface="Wingdings" charset="2"/>
              <a:buChar char="§"/>
            </a:pPr>
            <a:r>
              <a:rPr lang="en-US" dirty="0"/>
              <a:t>|= matches dash separated value</a:t>
            </a:r>
          </a:p>
          <a:p>
            <a:pPr lvl="1">
              <a:buFont typeface="Wingdings" charset="2"/>
              <a:buChar char="§"/>
            </a:pPr>
            <a:r>
              <a:rPr lang="en-US" dirty="0"/>
              <a:t>“some text” = matches items that contain exactly the text in the quotes</a:t>
            </a:r>
          </a:p>
          <a:p>
            <a:pPr>
              <a:buFont typeface="Wingdings" charset="2"/>
              <a:buChar char="§"/>
            </a:pPr>
            <a:r>
              <a:rPr lang="en-US" dirty="0"/>
              <a:t>You can combine multiple attribute selectors to make a more specific selection</a:t>
            </a:r>
          </a:p>
          <a:p>
            <a:pPr lvl="4">
              <a:buFont typeface="Wingdings" charset="2"/>
              <a:buChar char="§"/>
            </a:pPr>
            <a:endParaRPr lang="en-US" dirty="0"/>
          </a:p>
          <a:p>
            <a:pPr marL="0" indent="0"/>
            <a:endParaRPr lang="en-US" dirty="0"/>
          </a:p>
        </p:txBody>
      </p:sp>
    </p:spTree>
    <p:extLst>
      <p:ext uri="{BB962C8B-B14F-4D97-AF65-F5344CB8AC3E}">
        <p14:creationId xmlns:p14="http://schemas.microsoft.com/office/powerpoint/2010/main" val="1362210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Selectors</a:t>
            </a:r>
          </a:p>
        </p:txBody>
      </p:sp>
      <p:sp>
        <p:nvSpPr>
          <p:cNvPr id="4" name="Content Placeholder 3"/>
          <p:cNvSpPr>
            <a:spLocks noGrp="1"/>
          </p:cNvSpPr>
          <p:nvPr>
            <p:ph idx="1"/>
          </p:nvPr>
        </p:nvSpPr>
        <p:spPr>
          <a:xfrm>
            <a:off x="1027179" y="1852984"/>
            <a:ext cx="7520940" cy="442422"/>
          </a:xfrm>
        </p:spPr>
        <p:txBody>
          <a:bodyPr>
            <a:normAutofit lnSpcReduction="10000"/>
          </a:bodyPr>
          <a:lstStyle/>
          <a:p>
            <a:pPr>
              <a:buFont typeface="Arial" pitchFamily="34" charset="0"/>
              <a:buChar char="•"/>
            </a:pPr>
            <a:r>
              <a:rPr lang="en-CA" dirty="0"/>
              <a:t>Examples of attribute selectors:</a:t>
            </a:r>
          </a:p>
        </p:txBody>
      </p:sp>
      <p:sp>
        <p:nvSpPr>
          <p:cNvPr id="5" name="TextBox 4"/>
          <p:cNvSpPr txBox="1"/>
          <p:nvPr/>
        </p:nvSpPr>
        <p:spPr>
          <a:xfrm>
            <a:off x="1089585" y="3665086"/>
            <a:ext cx="8526348" cy="1477328"/>
          </a:xfrm>
          <a:prstGeom prst="rect">
            <a:avLst/>
          </a:prstGeom>
          <a:noFill/>
        </p:spPr>
        <p:txBody>
          <a:bodyPr wrap="square" rtlCol="0">
            <a:spAutoFit/>
          </a:bodyPr>
          <a:lstStyle/>
          <a:p>
            <a:r>
              <a:rPr lang="en-CA" dirty="0">
                <a:solidFill>
                  <a:srgbClr val="FF00FF"/>
                </a:solidFill>
                <a:highlight>
                  <a:srgbClr val="FFFFFF"/>
                </a:highlight>
                <a:latin typeface="Courier New" panose="02070309020205020404" pitchFamily="49" charset="0"/>
              </a:rPr>
              <a:t>a[</a:t>
            </a:r>
            <a:r>
              <a:rPr lang="en-CA" dirty="0" err="1">
                <a:solidFill>
                  <a:srgbClr val="FF00FF"/>
                </a:solidFill>
                <a:highlight>
                  <a:srgbClr val="FFFFFF"/>
                </a:highlight>
                <a:latin typeface="Courier New" panose="02070309020205020404" pitchFamily="49" charset="0"/>
              </a:rPr>
              <a:t>href</a:t>
            </a:r>
            <a:r>
              <a:rPr lang="en-CA" dirty="0">
                <a:solidFill>
                  <a:srgbClr val="FF00FF"/>
                </a:solidFill>
                <a:highlight>
                  <a:srgbClr val="FFFFFF"/>
                </a:highlight>
                <a:latin typeface="Courier New" panose="02070309020205020404" pitchFamily="49" charset="0"/>
              </a:rPr>
              <a:t>$="</a:t>
            </a:r>
            <a:r>
              <a:rPr lang="en-CA" dirty="0" err="1">
                <a:solidFill>
                  <a:srgbClr val="FF00FF"/>
                </a:solidFill>
                <a:highlight>
                  <a:srgbClr val="FFFFFF"/>
                </a:highlight>
                <a:latin typeface="Courier New" panose="02070309020205020404" pitchFamily="49" charset="0"/>
              </a:rPr>
              <a:t>pdf</a:t>
            </a:r>
            <a:r>
              <a:rPr lang="en-CA" dirty="0">
                <a:solidFill>
                  <a:srgbClr val="FF00FF"/>
                </a:solidFill>
                <a:highlight>
                  <a:srgbClr val="FFFFFF"/>
                </a:highlight>
                <a:latin typeface="Courier New" panose="02070309020205020404" pitchFamily="49" charset="0"/>
              </a:rPr>
              <a:t>"]{</a:t>
            </a:r>
          </a:p>
          <a:p>
            <a:r>
              <a:rPr lang="en-CA" dirty="0">
                <a:solidFill>
                  <a:srgbClr val="000099"/>
                </a:solidFill>
                <a:highlight>
                  <a:srgbClr val="FFFFFF"/>
                </a:highlight>
                <a:latin typeface="Courier New" panose="02070309020205020404" pitchFamily="49" charset="0"/>
              </a:rPr>
              <a:t>     background-image</a:t>
            </a:r>
            <a:r>
              <a:rPr lang="en-CA" dirty="0">
                <a:solidFill>
                  <a:srgbClr val="FF00FF"/>
                </a:solidFill>
                <a:highlight>
                  <a:srgbClr val="FFFFFF"/>
                </a:highlight>
                <a:latin typeface="Courier New" panose="02070309020205020404" pitchFamily="49" charset="0"/>
              </a:rPr>
              <a:t>: </a:t>
            </a:r>
            <a:r>
              <a:rPr lang="en-CA" dirty="0" err="1">
                <a:solidFill>
                  <a:srgbClr val="0000FF"/>
                </a:solidFill>
                <a:highlight>
                  <a:srgbClr val="FFFFFF"/>
                </a:highlight>
                <a:latin typeface="Courier New" panose="02070309020205020404" pitchFamily="49" charset="0"/>
              </a:rPr>
              <a:t>url</a:t>
            </a:r>
            <a:r>
              <a:rPr lang="en-CA" dirty="0">
                <a:solidFill>
                  <a:srgbClr val="0000FF"/>
                </a:solidFill>
                <a:highlight>
                  <a:srgbClr val="FFFFFF"/>
                </a:highlight>
                <a:latin typeface="Courier New" panose="02070309020205020404" pitchFamily="49" charset="0"/>
              </a:rPr>
              <a:t>(images/pdficon_small.png)</a:t>
            </a:r>
            <a:r>
              <a:rPr lang="en-CA" dirty="0">
                <a:solidFill>
                  <a:srgbClr val="FF00FF"/>
                </a:solidFill>
                <a:highlight>
                  <a:srgbClr val="FFFFFF"/>
                </a:highlight>
                <a:latin typeface="Courier New" panose="02070309020205020404" pitchFamily="49" charset="0"/>
              </a:rPr>
              <a:t>;</a:t>
            </a:r>
          </a:p>
          <a:p>
            <a:r>
              <a:rPr lang="en-CA" dirty="0">
                <a:solidFill>
                  <a:srgbClr val="000099"/>
                </a:solidFill>
                <a:highlight>
                  <a:srgbClr val="FFFFFF"/>
                </a:highlight>
                <a:latin typeface="Courier New" panose="02070309020205020404" pitchFamily="49" charset="0"/>
              </a:rPr>
              <a:t>     background-repeat</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no-repeat</a:t>
            </a:r>
            <a:r>
              <a:rPr lang="en-CA" dirty="0">
                <a:solidFill>
                  <a:srgbClr val="FF00FF"/>
                </a:solidFill>
                <a:highlight>
                  <a:srgbClr val="FFFFFF"/>
                </a:highlight>
                <a:latin typeface="Courier New" panose="02070309020205020404" pitchFamily="49" charset="0"/>
              </a:rPr>
              <a:t>;</a:t>
            </a:r>
          </a:p>
          <a:p>
            <a:r>
              <a:rPr lang="en-CA" dirty="0">
                <a:solidFill>
                  <a:srgbClr val="000099"/>
                </a:solidFill>
                <a:highlight>
                  <a:srgbClr val="FFFFFF"/>
                </a:highlight>
                <a:latin typeface="Courier New" panose="02070309020205020404" pitchFamily="49" charset="0"/>
              </a:rPr>
              <a:t>     background-position</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0px 2px</a:t>
            </a:r>
            <a:r>
              <a:rPr lang="en-CA" dirty="0">
                <a:solidFill>
                  <a:srgbClr val="FF00FF"/>
                </a:solidFill>
                <a:highlight>
                  <a:srgbClr val="FFFFFF"/>
                </a:highlight>
                <a:latin typeface="Courier New" panose="02070309020205020404" pitchFamily="49" charset="0"/>
              </a:rPr>
              <a:t>;	</a:t>
            </a:r>
          </a:p>
          <a:p>
            <a:r>
              <a:rPr lang="en-CA" dirty="0">
                <a:solidFill>
                  <a:srgbClr val="FF00FF"/>
                </a:solidFill>
                <a:highlight>
                  <a:srgbClr val="FFFFFF"/>
                </a:highlight>
                <a:latin typeface="Courier New" panose="02070309020205020404" pitchFamily="49" charset="0"/>
              </a:rPr>
              <a:t>}</a:t>
            </a:r>
          </a:p>
        </p:txBody>
      </p:sp>
      <p:sp>
        <p:nvSpPr>
          <p:cNvPr id="6" name="TextBox 5"/>
          <p:cNvSpPr txBox="1"/>
          <p:nvPr/>
        </p:nvSpPr>
        <p:spPr>
          <a:xfrm>
            <a:off x="1089585" y="2546584"/>
            <a:ext cx="5747657" cy="646331"/>
          </a:xfrm>
          <a:prstGeom prst="rect">
            <a:avLst/>
          </a:prstGeom>
          <a:noFill/>
        </p:spPr>
        <p:txBody>
          <a:bodyPr wrap="square" rtlCol="0">
            <a:spAutoFit/>
          </a:bodyPr>
          <a:lstStyle/>
          <a:p>
            <a:r>
              <a:rPr lang="en-CA" dirty="0"/>
              <a:t>The selector below will select all “a” elements that have an “</a:t>
            </a:r>
            <a:r>
              <a:rPr lang="en-CA" dirty="0" err="1"/>
              <a:t>href</a:t>
            </a:r>
            <a:r>
              <a:rPr lang="en-CA" dirty="0"/>
              <a:t>” attribute with a value that ends with “</a:t>
            </a:r>
            <a:r>
              <a:rPr lang="en-CA" dirty="0" err="1"/>
              <a:t>pdf</a:t>
            </a:r>
            <a:r>
              <a:rPr lang="en-CA" dirty="0"/>
              <a:t>”</a:t>
            </a:r>
          </a:p>
        </p:txBody>
      </p:sp>
    </p:spTree>
    <p:extLst>
      <p:ext uri="{BB962C8B-B14F-4D97-AF65-F5344CB8AC3E}">
        <p14:creationId xmlns:p14="http://schemas.microsoft.com/office/powerpoint/2010/main" val="580568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Child Selectors</a:t>
            </a:r>
          </a:p>
        </p:txBody>
      </p:sp>
      <p:sp>
        <p:nvSpPr>
          <p:cNvPr id="3" name="Content Placeholder 2"/>
          <p:cNvSpPr>
            <a:spLocks noGrp="1"/>
          </p:cNvSpPr>
          <p:nvPr>
            <p:ph idx="1"/>
          </p:nvPr>
        </p:nvSpPr>
        <p:spPr>
          <a:xfrm>
            <a:off x="1004296" y="1690688"/>
            <a:ext cx="7520940" cy="1192629"/>
          </a:xfrm>
        </p:spPr>
        <p:txBody>
          <a:bodyPr>
            <a:normAutofit fontScale="85000" lnSpcReduction="10000"/>
          </a:bodyPr>
          <a:lstStyle/>
          <a:p>
            <a:pPr>
              <a:buFont typeface="Arial" pitchFamily="34" charset="0"/>
              <a:buChar char="•"/>
            </a:pPr>
            <a:r>
              <a:rPr lang="en-CA" dirty="0"/>
              <a:t>Selects “direct” decedents of on an element</a:t>
            </a:r>
          </a:p>
          <a:p>
            <a:pPr>
              <a:buFont typeface="Arial" pitchFamily="34" charset="0"/>
              <a:buChar char="•"/>
            </a:pPr>
            <a:r>
              <a:rPr lang="en-CA" dirty="0"/>
              <a:t>This is different from the related common descendant selector which will select all decedents  of an element </a:t>
            </a:r>
          </a:p>
        </p:txBody>
      </p:sp>
      <p:sp>
        <p:nvSpPr>
          <p:cNvPr id="4" name="TextBox 3"/>
          <p:cNvSpPr txBox="1"/>
          <p:nvPr/>
        </p:nvSpPr>
        <p:spPr>
          <a:xfrm>
            <a:off x="2185196" y="4470735"/>
            <a:ext cx="4263174" cy="923330"/>
          </a:xfrm>
          <a:prstGeom prst="rect">
            <a:avLst/>
          </a:prstGeom>
          <a:noFill/>
        </p:spPr>
        <p:txBody>
          <a:bodyPr wrap="square" rtlCol="0">
            <a:spAutoFit/>
          </a:bodyPr>
          <a:lstStyle/>
          <a:p>
            <a:r>
              <a:rPr lang="en-CA" dirty="0">
                <a:solidFill>
                  <a:srgbClr val="FF00FF"/>
                </a:solidFill>
                <a:highlight>
                  <a:srgbClr val="FFFFFF"/>
                </a:highlight>
                <a:latin typeface="Courier New" panose="02070309020205020404" pitchFamily="49" charset="0"/>
              </a:rPr>
              <a:t>div &gt; h1 {</a:t>
            </a:r>
          </a:p>
          <a:p>
            <a:r>
              <a:rPr lang="en-CA" dirty="0">
                <a:solidFill>
                  <a:srgbClr val="FF00FF"/>
                </a:solidFill>
                <a:highlight>
                  <a:srgbClr val="FFFFFF"/>
                </a:highlight>
                <a:latin typeface="Courier New" panose="02070309020205020404" pitchFamily="49" charset="0"/>
              </a:rPr>
              <a:t>     </a:t>
            </a:r>
            <a:r>
              <a:rPr lang="en-CA" dirty="0">
                <a:solidFill>
                  <a:srgbClr val="000099"/>
                </a:solidFill>
                <a:highlight>
                  <a:srgbClr val="FFFFFF"/>
                </a:highlight>
                <a:latin typeface="Courier New" panose="02070309020205020404" pitchFamily="49" charset="0"/>
              </a:rPr>
              <a:t>color</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red</a:t>
            </a:r>
            <a:r>
              <a:rPr lang="en-CA" dirty="0">
                <a:solidFill>
                  <a:srgbClr val="FF00FF"/>
                </a:solidFill>
                <a:highlight>
                  <a:srgbClr val="FFFFFF"/>
                </a:highlight>
                <a:latin typeface="Courier New" panose="02070309020205020404" pitchFamily="49" charset="0"/>
              </a:rPr>
              <a:t>;</a:t>
            </a:r>
          </a:p>
          <a:p>
            <a:r>
              <a:rPr lang="en-CA" dirty="0">
                <a:solidFill>
                  <a:srgbClr val="FF00FF"/>
                </a:solidFill>
                <a:highlight>
                  <a:srgbClr val="FFFFFF"/>
                </a:highlight>
                <a:latin typeface="Courier New" panose="02070309020205020404" pitchFamily="49" charset="0"/>
              </a:rPr>
              <a:t>}</a:t>
            </a:r>
          </a:p>
        </p:txBody>
      </p:sp>
      <p:sp>
        <p:nvSpPr>
          <p:cNvPr id="5" name="Down Arrow 4"/>
          <p:cNvSpPr/>
          <p:nvPr/>
        </p:nvSpPr>
        <p:spPr>
          <a:xfrm rot="1861801">
            <a:off x="3047112" y="3934179"/>
            <a:ext cx="116114" cy="56356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 name="TextBox 5"/>
          <p:cNvSpPr txBox="1"/>
          <p:nvPr/>
        </p:nvSpPr>
        <p:spPr>
          <a:xfrm>
            <a:off x="2600649" y="3549843"/>
            <a:ext cx="3940268" cy="369332"/>
          </a:xfrm>
          <a:prstGeom prst="rect">
            <a:avLst/>
          </a:prstGeom>
          <a:noFill/>
        </p:spPr>
        <p:txBody>
          <a:bodyPr wrap="square" rtlCol="0">
            <a:spAutoFit/>
          </a:bodyPr>
          <a:lstStyle/>
          <a:p>
            <a:r>
              <a:rPr lang="en-CA" dirty="0"/>
              <a:t>The “&gt;” means this is a child selector</a:t>
            </a:r>
          </a:p>
        </p:txBody>
      </p:sp>
    </p:spTree>
    <p:extLst>
      <p:ext uri="{BB962C8B-B14F-4D97-AF65-F5344CB8AC3E}">
        <p14:creationId xmlns:p14="http://schemas.microsoft.com/office/powerpoint/2010/main" val="38311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a:t>
            </a:r>
          </a:p>
        </p:txBody>
      </p:sp>
      <p:sp>
        <p:nvSpPr>
          <p:cNvPr id="3" name="Content Placeholder 2"/>
          <p:cNvSpPr>
            <a:spLocks noGrp="1"/>
          </p:cNvSpPr>
          <p:nvPr>
            <p:ph idx="1"/>
          </p:nvPr>
        </p:nvSpPr>
        <p:spPr>
          <a:xfrm>
            <a:off x="757177" y="1690688"/>
            <a:ext cx="10515600" cy="4351338"/>
          </a:xfrm>
        </p:spPr>
        <p:txBody>
          <a:bodyPr/>
          <a:lstStyle/>
          <a:p>
            <a:pPr>
              <a:buFont typeface="Arial" pitchFamily="34" charset="0"/>
              <a:buChar char="•"/>
            </a:pPr>
            <a:r>
              <a:rPr lang="en-CA" sz="4000" dirty="0"/>
              <a:t>Some Advantages to CSS3</a:t>
            </a:r>
          </a:p>
          <a:p>
            <a:pPr lvl="1"/>
            <a:r>
              <a:rPr lang="en-CA" sz="3600" dirty="0"/>
              <a:t>Create better layout design using just styles as opposed to images</a:t>
            </a:r>
          </a:p>
          <a:p>
            <a:pPr lvl="1"/>
            <a:r>
              <a:rPr lang="en-CA" sz="3600" dirty="0"/>
              <a:t>Create more advanced transitions without the use of JavaScript</a:t>
            </a:r>
          </a:p>
          <a:p>
            <a:pPr>
              <a:buFont typeface="Arial" pitchFamily="34" charset="0"/>
              <a:buChar char="•"/>
            </a:pPr>
            <a:r>
              <a:rPr lang="en-CA" sz="4000" dirty="0"/>
              <a:t>Some Dis-Advantages to CSS3</a:t>
            </a:r>
          </a:p>
          <a:p>
            <a:pPr lvl="1"/>
            <a:r>
              <a:rPr lang="en-CA" sz="3600" dirty="0"/>
              <a:t>No support in older versions of IE</a:t>
            </a:r>
          </a:p>
          <a:p>
            <a:pPr marL="457200" lvl="1" indent="0">
              <a:buNone/>
            </a:pPr>
            <a:endParaRPr lang="en-CA" dirty="0"/>
          </a:p>
        </p:txBody>
      </p:sp>
    </p:spTree>
    <p:extLst>
      <p:ext uri="{BB962C8B-B14F-4D97-AF65-F5344CB8AC3E}">
        <p14:creationId xmlns:p14="http://schemas.microsoft.com/office/powerpoint/2010/main" val="1170147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98009"/>
            <a:ext cx="10515600" cy="1325563"/>
          </a:xfrm>
        </p:spPr>
        <p:txBody>
          <a:bodyPr/>
          <a:lstStyle/>
          <a:p>
            <a:r>
              <a:rPr lang="en-CA" dirty="0"/>
              <a:t>Child Selectors</a:t>
            </a:r>
          </a:p>
        </p:txBody>
      </p:sp>
      <p:sp>
        <p:nvSpPr>
          <p:cNvPr id="4" name="TextBox 3"/>
          <p:cNvSpPr txBox="1"/>
          <p:nvPr/>
        </p:nvSpPr>
        <p:spPr>
          <a:xfrm>
            <a:off x="2234182" y="1819052"/>
            <a:ext cx="2756919" cy="923330"/>
          </a:xfrm>
          <a:prstGeom prst="rect">
            <a:avLst/>
          </a:prstGeom>
          <a:noFill/>
        </p:spPr>
        <p:txBody>
          <a:bodyPr wrap="square" rtlCol="0">
            <a:spAutoFit/>
          </a:bodyPr>
          <a:lstStyle/>
          <a:p>
            <a:r>
              <a:rPr lang="en-CA" dirty="0">
                <a:solidFill>
                  <a:srgbClr val="FF00FF"/>
                </a:solidFill>
                <a:highlight>
                  <a:srgbClr val="FFFFFF"/>
                </a:highlight>
                <a:latin typeface="Courier New" panose="02070309020205020404" pitchFamily="49" charset="0"/>
              </a:rPr>
              <a:t>div &gt; h1 {</a:t>
            </a:r>
          </a:p>
          <a:p>
            <a:r>
              <a:rPr lang="en-CA" dirty="0">
                <a:solidFill>
                  <a:srgbClr val="FF00FF"/>
                </a:solidFill>
                <a:highlight>
                  <a:srgbClr val="FFFFFF"/>
                </a:highlight>
                <a:latin typeface="Courier New" panose="02070309020205020404" pitchFamily="49" charset="0"/>
              </a:rPr>
              <a:t>     </a:t>
            </a:r>
            <a:r>
              <a:rPr lang="en-CA" dirty="0">
                <a:solidFill>
                  <a:srgbClr val="000099"/>
                </a:solidFill>
                <a:highlight>
                  <a:srgbClr val="FFFFFF"/>
                </a:highlight>
                <a:latin typeface="Courier New" panose="02070309020205020404" pitchFamily="49" charset="0"/>
              </a:rPr>
              <a:t>color</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red</a:t>
            </a:r>
            <a:r>
              <a:rPr lang="en-CA" dirty="0">
                <a:solidFill>
                  <a:srgbClr val="FF00FF"/>
                </a:solidFill>
                <a:highlight>
                  <a:srgbClr val="FFFFFF"/>
                </a:highlight>
                <a:latin typeface="Courier New" panose="02070309020205020404" pitchFamily="49" charset="0"/>
              </a:rPr>
              <a:t>;</a:t>
            </a:r>
          </a:p>
          <a:p>
            <a:r>
              <a:rPr lang="en-CA" dirty="0">
                <a:solidFill>
                  <a:srgbClr val="FF00FF"/>
                </a:solidFill>
                <a:highlight>
                  <a:srgbClr val="FFFFFF"/>
                </a:highlight>
                <a:latin typeface="Courier New" panose="02070309020205020404" pitchFamily="49" charset="0"/>
              </a:rPr>
              <a:t>}</a:t>
            </a:r>
          </a:p>
        </p:txBody>
      </p:sp>
      <p:sp>
        <p:nvSpPr>
          <p:cNvPr id="7" name="TextBox 6"/>
          <p:cNvSpPr txBox="1"/>
          <p:nvPr/>
        </p:nvSpPr>
        <p:spPr>
          <a:xfrm>
            <a:off x="6945882" y="1783904"/>
            <a:ext cx="2756919" cy="923330"/>
          </a:xfrm>
          <a:prstGeom prst="rect">
            <a:avLst/>
          </a:prstGeom>
          <a:noFill/>
        </p:spPr>
        <p:txBody>
          <a:bodyPr wrap="square" rtlCol="0">
            <a:spAutoFit/>
          </a:bodyPr>
          <a:lstStyle/>
          <a:p>
            <a:r>
              <a:rPr lang="en-CA" dirty="0">
                <a:solidFill>
                  <a:srgbClr val="FF00FF"/>
                </a:solidFill>
                <a:highlight>
                  <a:srgbClr val="FFFFFF"/>
                </a:highlight>
                <a:latin typeface="Courier New" panose="02070309020205020404" pitchFamily="49" charset="0"/>
              </a:rPr>
              <a:t>div h1 {</a:t>
            </a:r>
          </a:p>
          <a:p>
            <a:r>
              <a:rPr lang="en-CA" dirty="0">
                <a:solidFill>
                  <a:srgbClr val="FF00FF"/>
                </a:solidFill>
                <a:highlight>
                  <a:srgbClr val="FFFFFF"/>
                </a:highlight>
                <a:latin typeface="Courier New" panose="02070309020205020404" pitchFamily="49" charset="0"/>
              </a:rPr>
              <a:t>     </a:t>
            </a:r>
            <a:r>
              <a:rPr lang="en-CA" dirty="0">
                <a:solidFill>
                  <a:srgbClr val="000099"/>
                </a:solidFill>
                <a:highlight>
                  <a:srgbClr val="FFFFFF"/>
                </a:highlight>
                <a:latin typeface="Courier New" panose="02070309020205020404" pitchFamily="49" charset="0"/>
              </a:rPr>
              <a:t>color</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red</a:t>
            </a:r>
            <a:r>
              <a:rPr lang="en-CA" dirty="0">
                <a:solidFill>
                  <a:srgbClr val="FF00FF"/>
                </a:solidFill>
                <a:highlight>
                  <a:srgbClr val="FFFFFF"/>
                </a:highlight>
                <a:latin typeface="Courier New" panose="02070309020205020404" pitchFamily="49" charset="0"/>
              </a:rPr>
              <a:t>;</a:t>
            </a:r>
          </a:p>
          <a:p>
            <a:r>
              <a:rPr lang="en-CA" dirty="0">
                <a:solidFill>
                  <a:srgbClr val="FF00FF"/>
                </a:solidFill>
                <a:highlight>
                  <a:srgbClr val="FFFFFF"/>
                </a:highlight>
                <a:latin typeface="Courier New" panose="02070309020205020404" pitchFamily="49" charset="0"/>
              </a:rPr>
              <a:t>}</a:t>
            </a:r>
          </a:p>
        </p:txBody>
      </p:sp>
      <p:cxnSp>
        <p:nvCxnSpPr>
          <p:cNvPr id="9" name="Straight Connector 8"/>
          <p:cNvCxnSpPr/>
          <p:nvPr/>
        </p:nvCxnSpPr>
        <p:spPr>
          <a:xfrm>
            <a:off x="6070600" y="1561138"/>
            <a:ext cx="0" cy="505556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34182" y="2908300"/>
            <a:ext cx="3112519" cy="3708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dirty="0"/>
          </a:p>
        </p:txBody>
      </p:sp>
      <p:sp>
        <p:nvSpPr>
          <p:cNvPr id="11" name="Rectangle 10"/>
          <p:cNvSpPr/>
          <p:nvPr/>
        </p:nvSpPr>
        <p:spPr>
          <a:xfrm>
            <a:off x="2374900" y="3721100"/>
            <a:ext cx="2768600" cy="1270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
        <p:nvSpPr>
          <p:cNvPr id="12" name="Rectangle 11"/>
          <p:cNvSpPr/>
          <p:nvPr/>
        </p:nvSpPr>
        <p:spPr>
          <a:xfrm>
            <a:off x="2374900" y="5168900"/>
            <a:ext cx="2768600" cy="1270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
        <p:nvSpPr>
          <p:cNvPr id="16" name="TextBox 15"/>
          <p:cNvSpPr txBox="1"/>
          <p:nvPr/>
        </p:nvSpPr>
        <p:spPr>
          <a:xfrm>
            <a:off x="2386581" y="3183354"/>
            <a:ext cx="1651000" cy="369332"/>
          </a:xfrm>
          <a:prstGeom prst="rect">
            <a:avLst/>
          </a:prstGeom>
          <a:noFill/>
        </p:spPr>
        <p:txBody>
          <a:bodyPr wrap="square" rtlCol="0">
            <a:spAutoFit/>
          </a:bodyPr>
          <a:lstStyle/>
          <a:p>
            <a:r>
              <a:rPr lang="en-CA" dirty="0">
                <a:solidFill>
                  <a:srgbClr val="FF0000"/>
                </a:solidFill>
              </a:rPr>
              <a:t>h1 heading</a:t>
            </a:r>
          </a:p>
        </p:txBody>
      </p:sp>
      <p:sp>
        <p:nvSpPr>
          <p:cNvPr id="17" name="TextBox 16"/>
          <p:cNvSpPr txBox="1"/>
          <p:nvPr/>
        </p:nvSpPr>
        <p:spPr>
          <a:xfrm>
            <a:off x="2234181" y="2844800"/>
            <a:ext cx="765429" cy="338554"/>
          </a:xfrm>
          <a:prstGeom prst="rect">
            <a:avLst/>
          </a:prstGeom>
          <a:noFill/>
        </p:spPr>
        <p:txBody>
          <a:bodyPr wrap="square" rtlCol="0">
            <a:spAutoFit/>
          </a:bodyPr>
          <a:lstStyle/>
          <a:p>
            <a:r>
              <a:rPr lang="en-CA" sz="1600" dirty="0"/>
              <a:t>&lt;div&gt;</a:t>
            </a:r>
          </a:p>
        </p:txBody>
      </p:sp>
      <p:sp>
        <p:nvSpPr>
          <p:cNvPr id="18" name="TextBox 17"/>
          <p:cNvSpPr txBox="1"/>
          <p:nvPr/>
        </p:nvSpPr>
        <p:spPr>
          <a:xfrm>
            <a:off x="2386582" y="3683000"/>
            <a:ext cx="1226059" cy="338554"/>
          </a:xfrm>
          <a:prstGeom prst="rect">
            <a:avLst/>
          </a:prstGeom>
          <a:noFill/>
        </p:spPr>
        <p:txBody>
          <a:bodyPr wrap="square" rtlCol="0">
            <a:spAutoFit/>
          </a:bodyPr>
          <a:lstStyle/>
          <a:p>
            <a:r>
              <a:rPr lang="en-CA" sz="1600" dirty="0"/>
              <a:t>&lt;section&gt;</a:t>
            </a:r>
          </a:p>
        </p:txBody>
      </p:sp>
      <p:sp>
        <p:nvSpPr>
          <p:cNvPr id="19" name="TextBox 18"/>
          <p:cNvSpPr txBox="1"/>
          <p:nvPr/>
        </p:nvSpPr>
        <p:spPr>
          <a:xfrm>
            <a:off x="2374901" y="5118100"/>
            <a:ext cx="1226059" cy="338554"/>
          </a:xfrm>
          <a:prstGeom prst="rect">
            <a:avLst/>
          </a:prstGeom>
          <a:noFill/>
        </p:spPr>
        <p:txBody>
          <a:bodyPr wrap="square" rtlCol="0">
            <a:spAutoFit/>
          </a:bodyPr>
          <a:lstStyle/>
          <a:p>
            <a:r>
              <a:rPr lang="en-CA" sz="1600" dirty="0"/>
              <a:t>&lt;section&gt;</a:t>
            </a:r>
          </a:p>
        </p:txBody>
      </p:sp>
      <p:sp>
        <p:nvSpPr>
          <p:cNvPr id="20" name="TextBox 19"/>
          <p:cNvSpPr txBox="1"/>
          <p:nvPr/>
        </p:nvSpPr>
        <p:spPr>
          <a:xfrm>
            <a:off x="2408806" y="4034254"/>
            <a:ext cx="1651000" cy="369332"/>
          </a:xfrm>
          <a:prstGeom prst="rect">
            <a:avLst/>
          </a:prstGeom>
          <a:noFill/>
        </p:spPr>
        <p:txBody>
          <a:bodyPr wrap="square" rtlCol="0">
            <a:spAutoFit/>
          </a:bodyPr>
          <a:lstStyle/>
          <a:p>
            <a:r>
              <a:rPr lang="en-CA" dirty="0"/>
              <a:t>h1 heading</a:t>
            </a:r>
          </a:p>
        </p:txBody>
      </p:sp>
      <p:sp>
        <p:nvSpPr>
          <p:cNvPr id="21" name="TextBox 20"/>
          <p:cNvSpPr txBox="1"/>
          <p:nvPr/>
        </p:nvSpPr>
        <p:spPr>
          <a:xfrm>
            <a:off x="2398262" y="5477708"/>
            <a:ext cx="1651000" cy="369332"/>
          </a:xfrm>
          <a:prstGeom prst="rect">
            <a:avLst/>
          </a:prstGeom>
          <a:noFill/>
        </p:spPr>
        <p:txBody>
          <a:bodyPr wrap="square" rtlCol="0">
            <a:spAutoFit/>
          </a:bodyPr>
          <a:lstStyle/>
          <a:p>
            <a:r>
              <a:rPr lang="en-CA" dirty="0"/>
              <a:t>h1 heading</a:t>
            </a:r>
          </a:p>
        </p:txBody>
      </p:sp>
      <p:sp>
        <p:nvSpPr>
          <p:cNvPr id="22" name="Rectangle 21"/>
          <p:cNvSpPr/>
          <p:nvPr/>
        </p:nvSpPr>
        <p:spPr>
          <a:xfrm>
            <a:off x="6768081" y="2908300"/>
            <a:ext cx="3112519" cy="3708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dirty="0"/>
          </a:p>
        </p:txBody>
      </p:sp>
      <p:sp>
        <p:nvSpPr>
          <p:cNvPr id="23" name="Rectangle 22"/>
          <p:cNvSpPr/>
          <p:nvPr/>
        </p:nvSpPr>
        <p:spPr>
          <a:xfrm>
            <a:off x="6908799" y="3721100"/>
            <a:ext cx="2768600" cy="1270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
        <p:nvSpPr>
          <p:cNvPr id="24" name="Rectangle 23"/>
          <p:cNvSpPr/>
          <p:nvPr/>
        </p:nvSpPr>
        <p:spPr>
          <a:xfrm>
            <a:off x="6908799" y="5168900"/>
            <a:ext cx="2768600" cy="1270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
        <p:nvSpPr>
          <p:cNvPr id="25" name="TextBox 24"/>
          <p:cNvSpPr txBox="1"/>
          <p:nvPr/>
        </p:nvSpPr>
        <p:spPr>
          <a:xfrm>
            <a:off x="6920480" y="3183354"/>
            <a:ext cx="1651000" cy="369332"/>
          </a:xfrm>
          <a:prstGeom prst="rect">
            <a:avLst/>
          </a:prstGeom>
          <a:noFill/>
        </p:spPr>
        <p:txBody>
          <a:bodyPr wrap="square" rtlCol="0">
            <a:spAutoFit/>
          </a:bodyPr>
          <a:lstStyle/>
          <a:p>
            <a:r>
              <a:rPr lang="en-CA" dirty="0">
                <a:solidFill>
                  <a:srgbClr val="FF0000"/>
                </a:solidFill>
              </a:rPr>
              <a:t>h1 heading</a:t>
            </a:r>
          </a:p>
        </p:txBody>
      </p:sp>
      <p:sp>
        <p:nvSpPr>
          <p:cNvPr id="26" name="TextBox 25"/>
          <p:cNvSpPr txBox="1"/>
          <p:nvPr/>
        </p:nvSpPr>
        <p:spPr>
          <a:xfrm>
            <a:off x="6768080" y="2844800"/>
            <a:ext cx="765429" cy="338554"/>
          </a:xfrm>
          <a:prstGeom prst="rect">
            <a:avLst/>
          </a:prstGeom>
          <a:noFill/>
        </p:spPr>
        <p:txBody>
          <a:bodyPr wrap="square" rtlCol="0">
            <a:spAutoFit/>
          </a:bodyPr>
          <a:lstStyle/>
          <a:p>
            <a:r>
              <a:rPr lang="en-CA" sz="1600" dirty="0"/>
              <a:t>&lt;div&gt;</a:t>
            </a:r>
          </a:p>
        </p:txBody>
      </p:sp>
      <p:sp>
        <p:nvSpPr>
          <p:cNvPr id="27" name="TextBox 26"/>
          <p:cNvSpPr txBox="1"/>
          <p:nvPr/>
        </p:nvSpPr>
        <p:spPr>
          <a:xfrm>
            <a:off x="6920481" y="3683000"/>
            <a:ext cx="1226059" cy="338554"/>
          </a:xfrm>
          <a:prstGeom prst="rect">
            <a:avLst/>
          </a:prstGeom>
          <a:noFill/>
        </p:spPr>
        <p:txBody>
          <a:bodyPr wrap="square" rtlCol="0">
            <a:spAutoFit/>
          </a:bodyPr>
          <a:lstStyle/>
          <a:p>
            <a:r>
              <a:rPr lang="en-CA" sz="1600" dirty="0"/>
              <a:t>&lt;section&gt;</a:t>
            </a:r>
          </a:p>
        </p:txBody>
      </p:sp>
      <p:sp>
        <p:nvSpPr>
          <p:cNvPr id="28" name="TextBox 27"/>
          <p:cNvSpPr txBox="1"/>
          <p:nvPr/>
        </p:nvSpPr>
        <p:spPr>
          <a:xfrm>
            <a:off x="6908800" y="5118100"/>
            <a:ext cx="1226059" cy="338554"/>
          </a:xfrm>
          <a:prstGeom prst="rect">
            <a:avLst/>
          </a:prstGeom>
          <a:noFill/>
        </p:spPr>
        <p:txBody>
          <a:bodyPr wrap="square" rtlCol="0">
            <a:spAutoFit/>
          </a:bodyPr>
          <a:lstStyle/>
          <a:p>
            <a:r>
              <a:rPr lang="en-CA" sz="1600" dirty="0"/>
              <a:t>&lt;section&gt;</a:t>
            </a:r>
          </a:p>
        </p:txBody>
      </p:sp>
      <p:sp>
        <p:nvSpPr>
          <p:cNvPr id="29" name="TextBox 28"/>
          <p:cNvSpPr txBox="1"/>
          <p:nvPr/>
        </p:nvSpPr>
        <p:spPr>
          <a:xfrm>
            <a:off x="6942705" y="4034254"/>
            <a:ext cx="1651000" cy="369332"/>
          </a:xfrm>
          <a:prstGeom prst="rect">
            <a:avLst/>
          </a:prstGeom>
          <a:noFill/>
        </p:spPr>
        <p:txBody>
          <a:bodyPr wrap="square" rtlCol="0">
            <a:spAutoFit/>
          </a:bodyPr>
          <a:lstStyle/>
          <a:p>
            <a:r>
              <a:rPr lang="en-CA" dirty="0">
                <a:solidFill>
                  <a:srgbClr val="FF0000"/>
                </a:solidFill>
              </a:rPr>
              <a:t>h1 heading</a:t>
            </a:r>
          </a:p>
        </p:txBody>
      </p:sp>
      <p:sp>
        <p:nvSpPr>
          <p:cNvPr id="30" name="TextBox 29"/>
          <p:cNvSpPr txBox="1"/>
          <p:nvPr/>
        </p:nvSpPr>
        <p:spPr>
          <a:xfrm>
            <a:off x="6932161" y="5477708"/>
            <a:ext cx="1651000" cy="369332"/>
          </a:xfrm>
          <a:prstGeom prst="rect">
            <a:avLst/>
          </a:prstGeom>
          <a:noFill/>
        </p:spPr>
        <p:txBody>
          <a:bodyPr wrap="square" rtlCol="0">
            <a:spAutoFit/>
          </a:bodyPr>
          <a:lstStyle/>
          <a:p>
            <a:r>
              <a:rPr lang="en-CA" dirty="0">
                <a:solidFill>
                  <a:srgbClr val="FF0000"/>
                </a:solidFill>
              </a:rPr>
              <a:t>h1 heading</a:t>
            </a:r>
          </a:p>
        </p:txBody>
      </p:sp>
      <p:sp>
        <p:nvSpPr>
          <p:cNvPr id="31" name="TextBox 30"/>
          <p:cNvSpPr txBox="1"/>
          <p:nvPr/>
        </p:nvSpPr>
        <p:spPr>
          <a:xfrm>
            <a:off x="2787140" y="1376472"/>
            <a:ext cx="1651000" cy="369332"/>
          </a:xfrm>
          <a:prstGeom prst="rect">
            <a:avLst/>
          </a:prstGeom>
          <a:noFill/>
        </p:spPr>
        <p:txBody>
          <a:bodyPr wrap="square" rtlCol="0">
            <a:spAutoFit/>
          </a:bodyPr>
          <a:lstStyle/>
          <a:p>
            <a:r>
              <a:rPr lang="en-CA" b="1" dirty="0"/>
              <a:t>Child Selector</a:t>
            </a:r>
          </a:p>
        </p:txBody>
      </p:sp>
      <p:sp>
        <p:nvSpPr>
          <p:cNvPr id="32" name="TextBox 31"/>
          <p:cNvSpPr txBox="1"/>
          <p:nvPr/>
        </p:nvSpPr>
        <p:spPr>
          <a:xfrm>
            <a:off x="6882382" y="1344206"/>
            <a:ext cx="2312419" cy="369332"/>
          </a:xfrm>
          <a:prstGeom prst="rect">
            <a:avLst/>
          </a:prstGeom>
          <a:noFill/>
        </p:spPr>
        <p:txBody>
          <a:bodyPr wrap="square" rtlCol="0">
            <a:spAutoFit/>
          </a:bodyPr>
          <a:lstStyle/>
          <a:p>
            <a:r>
              <a:rPr lang="en-CA" b="1" dirty="0"/>
              <a:t>Descendent Selector</a:t>
            </a:r>
          </a:p>
        </p:txBody>
      </p:sp>
    </p:spTree>
    <p:extLst>
      <p:ext uri="{BB962C8B-B14F-4D97-AF65-F5344CB8AC3E}">
        <p14:creationId xmlns:p14="http://schemas.microsoft.com/office/powerpoint/2010/main" val="29785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Adjacent Sibling Selector</a:t>
            </a:r>
          </a:p>
        </p:txBody>
      </p:sp>
      <p:sp>
        <p:nvSpPr>
          <p:cNvPr id="3" name="Content Placeholder 2"/>
          <p:cNvSpPr>
            <a:spLocks noGrp="1"/>
          </p:cNvSpPr>
          <p:nvPr>
            <p:ph idx="1"/>
          </p:nvPr>
        </p:nvSpPr>
        <p:spPr/>
        <p:txBody>
          <a:bodyPr/>
          <a:lstStyle/>
          <a:p>
            <a:pPr>
              <a:buFont typeface="Arial" pitchFamily="34" charset="0"/>
              <a:buChar char="•"/>
            </a:pPr>
            <a:r>
              <a:rPr lang="en-CA" dirty="0"/>
              <a:t>Selects elements directly “adjacent to the element in the </a:t>
            </a:r>
            <a:r>
              <a:rPr lang="en-CA" dirty="0" err="1"/>
              <a:t>dom</a:t>
            </a:r>
            <a:endParaRPr lang="en-CA" dirty="0"/>
          </a:p>
        </p:txBody>
      </p:sp>
      <p:sp>
        <p:nvSpPr>
          <p:cNvPr id="4" name="TextBox 3"/>
          <p:cNvSpPr txBox="1"/>
          <p:nvPr/>
        </p:nvSpPr>
        <p:spPr>
          <a:xfrm>
            <a:off x="2730531" y="3668028"/>
            <a:ext cx="4263174" cy="923330"/>
          </a:xfrm>
          <a:prstGeom prst="rect">
            <a:avLst/>
          </a:prstGeom>
          <a:noFill/>
        </p:spPr>
        <p:txBody>
          <a:bodyPr wrap="square" rtlCol="0">
            <a:spAutoFit/>
          </a:bodyPr>
          <a:lstStyle/>
          <a:p>
            <a:r>
              <a:rPr lang="en-CA" dirty="0">
                <a:solidFill>
                  <a:srgbClr val="FF00FF"/>
                </a:solidFill>
                <a:highlight>
                  <a:srgbClr val="FFFFFF"/>
                </a:highlight>
                <a:latin typeface="Courier New" panose="02070309020205020404" pitchFamily="49" charset="0"/>
              </a:rPr>
              <a:t>p + p {</a:t>
            </a:r>
          </a:p>
          <a:p>
            <a:r>
              <a:rPr lang="en-CA" dirty="0">
                <a:solidFill>
                  <a:srgbClr val="FF00FF"/>
                </a:solidFill>
                <a:highlight>
                  <a:srgbClr val="FFFFFF"/>
                </a:highlight>
                <a:latin typeface="Courier New" panose="02070309020205020404" pitchFamily="49" charset="0"/>
              </a:rPr>
              <a:t>     </a:t>
            </a:r>
            <a:r>
              <a:rPr lang="en-CA" dirty="0">
                <a:solidFill>
                  <a:srgbClr val="000099"/>
                </a:solidFill>
                <a:highlight>
                  <a:srgbClr val="FFFFFF"/>
                </a:highlight>
                <a:latin typeface="Courier New" panose="02070309020205020404" pitchFamily="49" charset="0"/>
              </a:rPr>
              <a:t>color</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red</a:t>
            </a:r>
            <a:r>
              <a:rPr lang="en-CA" dirty="0">
                <a:solidFill>
                  <a:srgbClr val="FF00FF"/>
                </a:solidFill>
                <a:highlight>
                  <a:srgbClr val="FFFFFF"/>
                </a:highlight>
                <a:latin typeface="Courier New" panose="02070309020205020404" pitchFamily="49" charset="0"/>
              </a:rPr>
              <a:t>;</a:t>
            </a:r>
          </a:p>
          <a:p>
            <a:r>
              <a:rPr lang="en-CA" dirty="0">
                <a:solidFill>
                  <a:srgbClr val="FF00FF"/>
                </a:solidFill>
                <a:highlight>
                  <a:srgbClr val="FFFFFF"/>
                </a:highlight>
                <a:latin typeface="Courier New" panose="02070309020205020404" pitchFamily="49" charset="0"/>
              </a:rPr>
              <a:t>}</a:t>
            </a:r>
          </a:p>
        </p:txBody>
      </p:sp>
      <p:sp>
        <p:nvSpPr>
          <p:cNvPr id="5" name="Down Arrow 4"/>
          <p:cNvSpPr/>
          <p:nvPr/>
        </p:nvSpPr>
        <p:spPr>
          <a:xfrm rot="1861801">
            <a:off x="3282329" y="3161664"/>
            <a:ext cx="116114" cy="56356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 name="TextBox 5"/>
          <p:cNvSpPr txBox="1"/>
          <p:nvPr/>
        </p:nvSpPr>
        <p:spPr>
          <a:xfrm>
            <a:off x="2888337" y="2796326"/>
            <a:ext cx="4324387" cy="369332"/>
          </a:xfrm>
          <a:prstGeom prst="rect">
            <a:avLst/>
          </a:prstGeom>
          <a:noFill/>
        </p:spPr>
        <p:txBody>
          <a:bodyPr wrap="square" rtlCol="0">
            <a:spAutoFit/>
          </a:bodyPr>
          <a:lstStyle/>
          <a:p>
            <a:r>
              <a:rPr lang="en-CA" dirty="0"/>
              <a:t>The “+” means this is an adjacent selector</a:t>
            </a:r>
          </a:p>
        </p:txBody>
      </p:sp>
    </p:spTree>
    <p:extLst>
      <p:ext uri="{BB962C8B-B14F-4D97-AF65-F5344CB8AC3E}">
        <p14:creationId xmlns:p14="http://schemas.microsoft.com/office/powerpoint/2010/main" val="44567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Adjacent Sibling Selector</a:t>
            </a:r>
          </a:p>
        </p:txBody>
      </p:sp>
      <p:sp>
        <p:nvSpPr>
          <p:cNvPr id="3" name="Content Placeholder 2"/>
          <p:cNvSpPr>
            <a:spLocks noGrp="1"/>
          </p:cNvSpPr>
          <p:nvPr>
            <p:ph idx="1"/>
          </p:nvPr>
        </p:nvSpPr>
        <p:spPr>
          <a:xfrm>
            <a:off x="1953421" y="1820107"/>
            <a:ext cx="7520940" cy="499572"/>
          </a:xfrm>
        </p:spPr>
        <p:txBody>
          <a:bodyPr/>
          <a:lstStyle/>
          <a:p>
            <a:pPr>
              <a:buFont typeface="Arial" pitchFamily="34" charset="0"/>
              <a:buChar char="•"/>
            </a:pPr>
            <a:r>
              <a:rPr lang="en-CA" dirty="0"/>
              <a:t>Example of an Adjacent selector</a:t>
            </a:r>
          </a:p>
        </p:txBody>
      </p:sp>
      <p:sp>
        <p:nvSpPr>
          <p:cNvPr id="4" name="TextBox 3"/>
          <p:cNvSpPr txBox="1"/>
          <p:nvPr/>
        </p:nvSpPr>
        <p:spPr>
          <a:xfrm>
            <a:off x="1953421" y="4121366"/>
            <a:ext cx="2488293" cy="923330"/>
          </a:xfrm>
          <a:prstGeom prst="rect">
            <a:avLst/>
          </a:prstGeom>
          <a:noFill/>
        </p:spPr>
        <p:txBody>
          <a:bodyPr wrap="square" rtlCol="0">
            <a:spAutoFit/>
          </a:bodyPr>
          <a:lstStyle/>
          <a:p>
            <a:r>
              <a:rPr lang="en-CA" dirty="0">
                <a:solidFill>
                  <a:srgbClr val="FF00FF"/>
                </a:solidFill>
                <a:highlight>
                  <a:srgbClr val="FFFFFF"/>
                </a:highlight>
                <a:latin typeface="Courier New" panose="02070309020205020404" pitchFamily="49" charset="0"/>
              </a:rPr>
              <a:t>p + p {</a:t>
            </a:r>
          </a:p>
          <a:p>
            <a:r>
              <a:rPr lang="en-CA" dirty="0">
                <a:solidFill>
                  <a:srgbClr val="FF00FF"/>
                </a:solidFill>
                <a:highlight>
                  <a:srgbClr val="FFFFFF"/>
                </a:highlight>
                <a:latin typeface="Courier New" panose="02070309020205020404" pitchFamily="49" charset="0"/>
              </a:rPr>
              <a:t>     </a:t>
            </a:r>
            <a:r>
              <a:rPr lang="en-CA" dirty="0">
                <a:solidFill>
                  <a:srgbClr val="000099"/>
                </a:solidFill>
                <a:highlight>
                  <a:srgbClr val="FFFFFF"/>
                </a:highlight>
                <a:latin typeface="Courier New" panose="02070309020205020404" pitchFamily="49" charset="0"/>
              </a:rPr>
              <a:t>color</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red</a:t>
            </a:r>
            <a:r>
              <a:rPr lang="en-CA" dirty="0">
                <a:solidFill>
                  <a:srgbClr val="FF00FF"/>
                </a:solidFill>
                <a:highlight>
                  <a:srgbClr val="FFFFFF"/>
                </a:highlight>
                <a:latin typeface="Courier New" panose="02070309020205020404" pitchFamily="49" charset="0"/>
              </a:rPr>
              <a:t>;</a:t>
            </a:r>
          </a:p>
          <a:p>
            <a:r>
              <a:rPr lang="en-CA" dirty="0">
                <a:solidFill>
                  <a:srgbClr val="FF00FF"/>
                </a:solidFill>
                <a:highlight>
                  <a:srgbClr val="FFFFFF"/>
                </a:highlight>
                <a:latin typeface="Courier New" panose="02070309020205020404" pitchFamily="49" charset="0"/>
              </a:rPr>
              <a:t>}</a:t>
            </a:r>
          </a:p>
        </p:txBody>
      </p:sp>
      <p:sp>
        <p:nvSpPr>
          <p:cNvPr id="7" name="Striped Right Arrow 6"/>
          <p:cNvSpPr/>
          <p:nvPr/>
        </p:nvSpPr>
        <p:spPr>
          <a:xfrm>
            <a:off x="4606813" y="3740367"/>
            <a:ext cx="584200" cy="1591583"/>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p:cNvSpPr txBox="1"/>
          <p:nvPr/>
        </p:nvSpPr>
        <p:spPr>
          <a:xfrm>
            <a:off x="5864113" y="2948671"/>
            <a:ext cx="3505200" cy="31393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err="1"/>
              <a:t>Pellentesque</a:t>
            </a:r>
            <a:r>
              <a:rPr lang="fr-FR" dirty="0"/>
              <a:t> habitant </a:t>
            </a:r>
            <a:r>
              <a:rPr lang="fr-FR" dirty="0" err="1"/>
              <a:t>morbi</a:t>
            </a:r>
            <a:r>
              <a:rPr lang="fr-FR" dirty="0"/>
              <a:t>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a:t>
            </a:r>
          </a:p>
          <a:p>
            <a:endParaRPr lang="fr-FR" dirty="0"/>
          </a:p>
          <a:p>
            <a:r>
              <a:rPr lang="fr-FR" dirty="0" err="1">
                <a:solidFill>
                  <a:srgbClr val="FF0000"/>
                </a:solidFill>
              </a:rPr>
              <a:t>Pellentesque</a:t>
            </a:r>
            <a:r>
              <a:rPr lang="fr-FR" dirty="0">
                <a:solidFill>
                  <a:srgbClr val="FF0000"/>
                </a:solidFill>
              </a:rPr>
              <a:t> habitant </a:t>
            </a:r>
            <a:r>
              <a:rPr lang="fr-FR" dirty="0" err="1">
                <a:solidFill>
                  <a:srgbClr val="FF0000"/>
                </a:solidFill>
              </a:rPr>
              <a:t>morbi</a:t>
            </a:r>
            <a:r>
              <a:rPr lang="fr-FR" dirty="0">
                <a:solidFill>
                  <a:srgbClr val="FF0000"/>
                </a:solidFill>
              </a:rPr>
              <a:t> tristique </a:t>
            </a:r>
            <a:r>
              <a:rPr lang="fr-FR" dirty="0" err="1">
                <a:solidFill>
                  <a:srgbClr val="FF0000"/>
                </a:solidFill>
              </a:rPr>
              <a:t>senectus</a:t>
            </a:r>
            <a:r>
              <a:rPr lang="fr-FR" dirty="0">
                <a:solidFill>
                  <a:srgbClr val="FF0000"/>
                </a:solidFill>
              </a:rPr>
              <a:t> et </a:t>
            </a:r>
            <a:r>
              <a:rPr lang="fr-FR" dirty="0" err="1">
                <a:solidFill>
                  <a:srgbClr val="FF0000"/>
                </a:solidFill>
              </a:rPr>
              <a:t>netus</a:t>
            </a:r>
            <a:r>
              <a:rPr lang="fr-FR" dirty="0">
                <a:solidFill>
                  <a:srgbClr val="FF0000"/>
                </a:solidFill>
              </a:rPr>
              <a:t> et </a:t>
            </a:r>
            <a:r>
              <a:rPr lang="fr-FR" dirty="0" err="1">
                <a:solidFill>
                  <a:srgbClr val="FF0000"/>
                </a:solidFill>
              </a:rPr>
              <a:t>malesuada</a:t>
            </a:r>
            <a:r>
              <a:rPr lang="fr-FR" dirty="0">
                <a:solidFill>
                  <a:srgbClr val="FF0000"/>
                </a:solidFill>
              </a:rPr>
              <a:t> </a:t>
            </a:r>
            <a:r>
              <a:rPr lang="fr-FR" dirty="0" err="1">
                <a:solidFill>
                  <a:srgbClr val="FF0000"/>
                </a:solidFill>
              </a:rPr>
              <a:t>fames</a:t>
            </a:r>
            <a:r>
              <a:rPr lang="fr-FR" dirty="0">
                <a:solidFill>
                  <a:srgbClr val="FF0000"/>
                </a:solidFill>
              </a:rPr>
              <a:t> </a:t>
            </a:r>
            <a:r>
              <a:rPr lang="fr-FR" dirty="0" err="1">
                <a:solidFill>
                  <a:srgbClr val="FF0000"/>
                </a:solidFill>
              </a:rPr>
              <a:t>ac</a:t>
            </a:r>
            <a:r>
              <a:rPr lang="fr-FR" dirty="0">
                <a:solidFill>
                  <a:srgbClr val="FF0000"/>
                </a:solidFill>
              </a:rPr>
              <a:t> </a:t>
            </a:r>
            <a:r>
              <a:rPr lang="fr-FR" dirty="0" err="1">
                <a:solidFill>
                  <a:srgbClr val="FF0000"/>
                </a:solidFill>
              </a:rPr>
              <a:t>turpis</a:t>
            </a:r>
            <a:r>
              <a:rPr lang="fr-FR" dirty="0">
                <a:solidFill>
                  <a:srgbClr val="FF0000"/>
                </a:solidFill>
              </a:rPr>
              <a:t> </a:t>
            </a:r>
            <a:r>
              <a:rPr lang="fr-FR" dirty="0" err="1">
                <a:solidFill>
                  <a:srgbClr val="FF0000"/>
                </a:solidFill>
              </a:rPr>
              <a:t>egestas</a:t>
            </a:r>
            <a:r>
              <a:rPr lang="fr-FR" dirty="0">
                <a:solidFill>
                  <a:srgbClr val="FF0000"/>
                </a:solidFill>
              </a:rPr>
              <a:t>.</a:t>
            </a:r>
          </a:p>
          <a:p>
            <a:endParaRPr lang="fr-FR" dirty="0"/>
          </a:p>
          <a:p>
            <a:r>
              <a:rPr lang="fr-FR" dirty="0" err="1">
                <a:solidFill>
                  <a:srgbClr val="FF0000"/>
                </a:solidFill>
              </a:rPr>
              <a:t>Pellentesque</a:t>
            </a:r>
            <a:r>
              <a:rPr lang="fr-FR" dirty="0">
                <a:solidFill>
                  <a:srgbClr val="FF0000"/>
                </a:solidFill>
              </a:rPr>
              <a:t> habitant </a:t>
            </a:r>
            <a:r>
              <a:rPr lang="fr-FR" dirty="0" err="1">
                <a:solidFill>
                  <a:srgbClr val="FF0000"/>
                </a:solidFill>
              </a:rPr>
              <a:t>morbi</a:t>
            </a:r>
            <a:r>
              <a:rPr lang="fr-FR" dirty="0">
                <a:solidFill>
                  <a:srgbClr val="FF0000"/>
                </a:solidFill>
              </a:rPr>
              <a:t> tristique </a:t>
            </a:r>
            <a:r>
              <a:rPr lang="fr-FR" dirty="0" err="1">
                <a:solidFill>
                  <a:srgbClr val="FF0000"/>
                </a:solidFill>
              </a:rPr>
              <a:t>senectus</a:t>
            </a:r>
            <a:r>
              <a:rPr lang="fr-FR" dirty="0">
                <a:solidFill>
                  <a:srgbClr val="FF0000"/>
                </a:solidFill>
              </a:rPr>
              <a:t> et </a:t>
            </a:r>
            <a:r>
              <a:rPr lang="fr-FR" dirty="0" err="1">
                <a:solidFill>
                  <a:srgbClr val="FF0000"/>
                </a:solidFill>
              </a:rPr>
              <a:t>netus</a:t>
            </a:r>
            <a:r>
              <a:rPr lang="fr-FR" dirty="0">
                <a:solidFill>
                  <a:srgbClr val="FF0000"/>
                </a:solidFill>
              </a:rPr>
              <a:t> et </a:t>
            </a:r>
            <a:r>
              <a:rPr lang="fr-FR" dirty="0" err="1">
                <a:solidFill>
                  <a:srgbClr val="FF0000"/>
                </a:solidFill>
              </a:rPr>
              <a:t>malesuada</a:t>
            </a:r>
            <a:r>
              <a:rPr lang="fr-FR" dirty="0">
                <a:solidFill>
                  <a:srgbClr val="FF0000"/>
                </a:solidFill>
              </a:rPr>
              <a:t> </a:t>
            </a:r>
            <a:r>
              <a:rPr lang="fr-FR" dirty="0" err="1">
                <a:solidFill>
                  <a:srgbClr val="FF0000"/>
                </a:solidFill>
              </a:rPr>
              <a:t>fames</a:t>
            </a:r>
            <a:r>
              <a:rPr lang="fr-FR" dirty="0">
                <a:solidFill>
                  <a:srgbClr val="FF0000"/>
                </a:solidFill>
              </a:rPr>
              <a:t> </a:t>
            </a:r>
            <a:r>
              <a:rPr lang="fr-FR" dirty="0" err="1">
                <a:solidFill>
                  <a:srgbClr val="FF0000"/>
                </a:solidFill>
              </a:rPr>
              <a:t>ac</a:t>
            </a:r>
            <a:r>
              <a:rPr lang="fr-FR" dirty="0">
                <a:solidFill>
                  <a:srgbClr val="FF0000"/>
                </a:solidFill>
              </a:rPr>
              <a:t> </a:t>
            </a:r>
            <a:r>
              <a:rPr lang="fr-FR" dirty="0" err="1">
                <a:solidFill>
                  <a:srgbClr val="FF0000"/>
                </a:solidFill>
              </a:rPr>
              <a:t>turpis</a:t>
            </a:r>
            <a:r>
              <a:rPr lang="fr-FR" dirty="0">
                <a:solidFill>
                  <a:srgbClr val="FF0000"/>
                </a:solidFill>
              </a:rPr>
              <a:t> </a:t>
            </a:r>
            <a:r>
              <a:rPr lang="fr-FR" dirty="0" err="1">
                <a:solidFill>
                  <a:srgbClr val="FF0000"/>
                </a:solidFill>
              </a:rPr>
              <a:t>egestas</a:t>
            </a:r>
            <a:endParaRPr lang="en-CA" dirty="0">
              <a:solidFill>
                <a:srgbClr val="FF0000"/>
              </a:solidFill>
            </a:endParaRPr>
          </a:p>
        </p:txBody>
      </p:sp>
    </p:spTree>
    <p:extLst>
      <p:ext uri="{BB962C8B-B14F-4D97-AF65-F5344CB8AC3E}">
        <p14:creationId xmlns:p14="http://schemas.microsoft.com/office/powerpoint/2010/main" val="2578232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General Sibling Selector</a:t>
            </a:r>
          </a:p>
        </p:txBody>
      </p:sp>
      <p:sp>
        <p:nvSpPr>
          <p:cNvPr id="3" name="Content Placeholder 2"/>
          <p:cNvSpPr>
            <a:spLocks noGrp="1"/>
          </p:cNvSpPr>
          <p:nvPr>
            <p:ph idx="1"/>
          </p:nvPr>
        </p:nvSpPr>
        <p:spPr>
          <a:xfrm>
            <a:off x="969572" y="1795110"/>
            <a:ext cx="7520940" cy="1769572"/>
          </a:xfrm>
        </p:spPr>
        <p:txBody>
          <a:bodyPr>
            <a:normAutofit fontScale="77500" lnSpcReduction="20000"/>
          </a:bodyPr>
          <a:lstStyle/>
          <a:p>
            <a:pPr>
              <a:buFont typeface="Arial" pitchFamily="34" charset="0"/>
              <a:buChar char="•"/>
            </a:pPr>
            <a:r>
              <a:rPr lang="en-CA" dirty="0"/>
              <a:t>Selects any “sibling” element that follows the element</a:t>
            </a:r>
          </a:p>
          <a:p>
            <a:pPr>
              <a:buFont typeface="Arial" pitchFamily="34" charset="0"/>
              <a:buChar char="•"/>
            </a:pPr>
            <a:r>
              <a:rPr lang="en-CA" dirty="0"/>
              <a:t>Different from the adjacent selector in that the element does not have to directly follow the element, it merely has to be after the element</a:t>
            </a:r>
          </a:p>
          <a:p>
            <a:pPr>
              <a:buFont typeface="Arial" pitchFamily="34" charset="0"/>
              <a:buChar char="•"/>
            </a:pPr>
            <a:r>
              <a:rPr lang="en-CA" dirty="0"/>
              <a:t>The element does have to be a sibling element and share the same parent element</a:t>
            </a:r>
          </a:p>
        </p:txBody>
      </p:sp>
      <p:sp>
        <p:nvSpPr>
          <p:cNvPr id="4" name="TextBox 3"/>
          <p:cNvSpPr txBox="1"/>
          <p:nvPr/>
        </p:nvSpPr>
        <p:spPr>
          <a:xfrm>
            <a:off x="2255719" y="4861627"/>
            <a:ext cx="4263174" cy="923330"/>
          </a:xfrm>
          <a:prstGeom prst="rect">
            <a:avLst/>
          </a:prstGeom>
          <a:noFill/>
        </p:spPr>
        <p:txBody>
          <a:bodyPr wrap="square" rtlCol="0">
            <a:spAutoFit/>
          </a:bodyPr>
          <a:lstStyle/>
          <a:p>
            <a:r>
              <a:rPr lang="en-CA" dirty="0">
                <a:solidFill>
                  <a:srgbClr val="FF00FF"/>
                </a:solidFill>
                <a:highlight>
                  <a:srgbClr val="FFFFFF"/>
                </a:highlight>
                <a:latin typeface="Courier New" panose="02070309020205020404" pitchFamily="49" charset="0"/>
              </a:rPr>
              <a:t>p ~ p {</a:t>
            </a:r>
          </a:p>
          <a:p>
            <a:r>
              <a:rPr lang="en-CA" dirty="0">
                <a:solidFill>
                  <a:srgbClr val="FF00FF"/>
                </a:solidFill>
                <a:highlight>
                  <a:srgbClr val="FFFFFF"/>
                </a:highlight>
                <a:latin typeface="Courier New" panose="02070309020205020404" pitchFamily="49" charset="0"/>
              </a:rPr>
              <a:t>	</a:t>
            </a:r>
            <a:r>
              <a:rPr lang="en-CA" dirty="0">
                <a:solidFill>
                  <a:srgbClr val="000099"/>
                </a:solidFill>
                <a:highlight>
                  <a:srgbClr val="FFFFFF"/>
                </a:highlight>
                <a:latin typeface="Courier New" panose="02070309020205020404" pitchFamily="49" charset="0"/>
              </a:rPr>
              <a:t>color</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red</a:t>
            </a:r>
            <a:r>
              <a:rPr lang="en-CA" dirty="0">
                <a:solidFill>
                  <a:srgbClr val="FF00FF"/>
                </a:solidFill>
                <a:highlight>
                  <a:srgbClr val="FFFFFF"/>
                </a:highlight>
                <a:latin typeface="Courier New" panose="02070309020205020404" pitchFamily="49" charset="0"/>
              </a:rPr>
              <a:t>;</a:t>
            </a:r>
          </a:p>
          <a:p>
            <a:r>
              <a:rPr lang="en-CA" dirty="0">
                <a:solidFill>
                  <a:srgbClr val="FF00FF"/>
                </a:solidFill>
                <a:highlight>
                  <a:srgbClr val="FFFFFF"/>
                </a:highlight>
                <a:latin typeface="Courier New" panose="02070309020205020404" pitchFamily="49" charset="0"/>
              </a:rPr>
              <a:t>}</a:t>
            </a:r>
          </a:p>
        </p:txBody>
      </p:sp>
      <p:sp>
        <p:nvSpPr>
          <p:cNvPr id="5" name="Down Arrow 4"/>
          <p:cNvSpPr/>
          <p:nvPr/>
        </p:nvSpPr>
        <p:spPr>
          <a:xfrm rot="1861801">
            <a:off x="2812879" y="4361562"/>
            <a:ext cx="116114" cy="56356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 name="TextBox 5"/>
          <p:cNvSpPr txBox="1"/>
          <p:nvPr/>
        </p:nvSpPr>
        <p:spPr>
          <a:xfrm>
            <a:off x="2637831" y="3616166"/>
            <a:ext cx="3940268" cy="646331"/>
          </a:xfrm>
          <a:prstGeom prst="rect">
            <a:avLst/>
          </a:prstGeom>
          <a:noFill/>
        </p:spPr>
        <p:txBody>
          <a:bodyPr wrap="square" rtlCol="0">
            <a:spAutoFit/>
          </a:bodyPr>
          <a:lstStyle/>
          <a:p>
            <a:r>
              <a:rPr lang="en-CA" dirty="0"/>
              <a:t>The “~” means this is a general sibling selector</a:t>
            </a:r>
          </a:p>
        </p:txBody>
      </p:sp>
    </p:spTree>
    <p:extLst>
      <p:ext uri="{BB962C8B-B14F-4D97-AF65-F5344CB8AC3E}">
        <p14:creationId xmlns:p14="http://schemas.microsoft.com/office/powerpoint/2010/main" val="398472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General Sibling Selector</a:t>
            </a:r>
          </a:p>
        </p:txBody>
      </p:sp>
      <p:sp>
        <p:nvSpPr>
          <p:cNvPr id="3" name="Content Placeholder 2"/>
          <p:cNvSpPr>
            <a:spLocks noGrp="1"/>
          </p:cNvSpPr>
          <p:nvPr>
            <p:ph idx="1"/>
          </p:nvPr>
        </p:nvSpPr>
        <p:spPr>
          <a:xfrm>
            <a:off x="1664054" y="1829834"/>
            <a:ext cx="7520940" cy="499572"/>
          </a:xfrm>
        </p:spPr>
        <p:txBody>
          <a:bodyPr/>
          <a:lstStyle/>
          <a:p>
            <a:pPr>
              <a:buFont typeface="Arial" pitchFamily="34" charset="0"/>
              <a:buChar char="•"/>
            </a:pPr>
            <a:r>
              <a:rPr lang="en-CA" dirty="0"/>
              <a:t>Example of a general sibling selector</a:t>
            </a:r>
          </a:p>
        </p:txBody>
      </p:sp>
      <p:sp>
        <p:nvSpPr>
          <p:cNvPr id="4" name="TextBox 3"/>
          <p:cNvSpPr txBox="1"/>
          <p:nvPr/>
        </p:nvSpPr>
        <p:spPr>
          <a:xfrm>
            <a:off x="1629402" y="4035681"/>
            <a:ext cx="2488293" cy="923330"/>
          </a:xfrm>
          <a:prstGeom prst="rect">
            <a:avLst/>
          </a:prstGeom>
          <a:noFill/>
        </p:spPr>
        <p:txBody>
          <a:bodyPr wrap="square" rtlCol="0">
            <a:spAutoFit/>
          </a:bodyPr>
          <a:lstStyle/>
          <a:p>
            <a:r>
              <a:rPr lang="en-CA" dirty="0">
                <a:solidFill>
                  <a:srgbClr val="FF00FF"/>
                </a:solidFill>
                <a:highlight>
                  <a:srgbClr val="FFFFFF"/>
                </a:highlight>
                <a:latin typeface="Courier New" panose="02070309020205020404" pitchFamily="49" charset="0"/>
              </a:rPr>
              <a:t>p ~ p {</a:t>
            </a:r>
          </a:p>
          <a:p>
            <a:r>
              <a:rPr lang="en-CA" dirty="0">
                <a:solidFill>
                  <a:srgbClr val="FF00FF"/>
                </a:solidFill>
                <a:highlight>
                  <a:srgbClr val="FFFFFF"/>
                </a:highlight>
                <a:latin typeface="Courier New" panose="02070309020205020404" pitchFamily="49" charset="0"/>
              </a:rPr>
              <a:t>     </a:t>
            </a:r>
            <a:r>
              <a:rPr lang="en-CA" dirty="0">
                <a:solidFill>
                  <a:srgbClr val="000099"/>
                </a:solidFill>
                <a:highlight>
                  <a:srgbClr val="FFFFFF"/>
                </a:highlight>
                <a:latin typeface="Courier New" panose="02070309020205020404" pitchFamily="49" charset="0"/>
              </a:rPr>
              <a:t>color</a:t>
            </a:r>
            <a:r>
              <a:rPr lang="en-CA" dirty="0">
                <a:solidFill>
                  <a:srgbClr val="FF00FF"/>
                </a:solidFill>
                <a:highlight>
                  <a:srgbClr val="FFFFFF"/>
                </a:highlight>
                <a:latin typeface="Courier New" panose="02070309020205020404" pitchFamily="49" charset="0"/>
              </a:rPr>
              <a:t>: </a:t>
            </a:r>
            <a:r>
              <a:rPr lang="en-CA" dirty="0">
                <a:solidFill>
                  <a:srgbClr val="0000FF"/>
                </a:solidFill>
                <a:highlight>
                  <a:srgbClr val="FFFFFF"/>
                </a:highlight>
                <a:latin typeface="Courier New" panose="02070309020205020404" pitchFamily="49" charset="0"/>
              </a:rPr>
              <a:t>red</a:t>
            </a:r>
            <a:r>
              <a:rPr lang="en-CA" dirty="0">
                <a:solidFill>
                  <a:srgbClr val="FF00FF"/>
                </a:solidFill>
                <a:highlight>
                  <a:srgbClr val="FFFFFF"/>
                </a:highlight>
                <a:latin typeface="Courier New" panose="02070309020205020404" pitchFamily="49" charset="0"/>
              </a:rPr>
              <a:t>;</a:t>
            </a:r>
          </a:p>
          <a:p>
            <a:r>
              <a:rPr lang="en-CA" dirty="0">
                <a:solidFill>
                  <a:srgbClr val="FF00FF"/>
                </a:solidFill>
                <a:highlight>
                  <a:srgbClr val="FFFFFF"/>
                </a:highlight>
                <a:latin typeface="Courier New" panose="02070309020205020404" pitchFamily="49" charset="0"/>
              </a:rPr>
              <a:t>}</a:t>
            </a:r>
          </a:p>
        </p:txBody>
      </p:sp>
      <p:sp>
        <p:nvSpPr>
          <p:cNvPr id="7" name="Striped Right Arrow 6"/>
          <p:cNvSpPr/>
          <p:nvPr/>
        </p:nvSpPr>
        <p:spPr>
          <a:xfrm>
            <a:off x="4320894" y="3693320"/>
            <a:ext cx="584200" cy="1591583"/>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p:cNvSpPr txBox="1"/>
          <p:nvPr/>
        </p:nvSpPr>
        <p:spPr>
          <a:xfrm>
            <a:off x="5540094" y="2750174"/>
            <a:ext cx="3505200" cy="34778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sz="2000" dirty="0" err="1"/>
              <a:t>Heading</a:t>
            </a:r>
            <a:r>
              <a:rPr lang="fr-FR" sz="2000" dirty="0"/>
              <a:t> 01</a:t>
            </a:r>
          </a:p>
          <a:p>
            <a:endParaRPr lang="fr-FR" sz="1400" dirty="0"/>
          </a:p>
          <a:p>
            <a:r>
              <a:rPr lang="fr-FR" sz="1400" dirty="0" err="1"/>
              <a:t>Pellentesque</a:t>
            </a:r>
            <a:r>
              <a:rPr lang="fr-FR" sz="1400" dirty="0"/>
              <a:t> habitant </a:t>
            </a:r>
            <a:r>
              <a:rPr lang="fr-FR" sz="1400" dirty="0" err="1"/>
              <a:t>morbi</a:t>
            </a:r>
            <a:r>
              <a:rPr lang="fr-FR" sz="1400" dirty="0"/>
              <a:t> tristique </a:t>
            </a:r>
            <a:r>
              <a:rPr lang="fr-FR" sz="1400" dirty="0" err="1"/>
              <a:t>senectus</a:t>
            </a:r>
            <a:r>
              <a:rPr lang="fr-FR" sz="1400" dirty="0"/>
              <a:t> et </a:t>
            </a:r>
            <a:r>
              <a:rPr lang="fr-FR" sz="1400" dirty="0" err="1"/>
              <a:t>netus</a:t>
            </a:r>
            <a:r>
              <a:rPr lang="fr-FR" sz="1400" dirty="0"/>
              <a:t> et </a:t>
            </a:r>
            <a:r>
              <a:rPr lang="fr-FR" sz="1400" dirty="0" err="1"/>
              <a:t>malesuada</a:t>
            </a:r>
            <a:r>
              <a:rPr lang="fr-FR" sz="1400" dirty="0"/>
              <a:t> </a:t>
            </a:r>
            <a:r>
              <a:rPr lang="fr-FR" sz="1400" dirty="0" err="1"/>
              <a:t>fames</a:t>
            </a:r>
            <a:r>
              <a:rPr lang="fr-FR" sz="1400" dirty="0"/>
              <a:t> </a:t>
            </a:r>
            <a:r>
              <a:rPr lang="fr-FR" sz="1400" dirty="0" err="1"/>
              <a:t>ac</a:t>
            </a:r>
            <a:r>
              <a:rPr lang="fr-FR" sz="1400" dirty="0"/>
              <a:t> </a:t>
            </a:r>
            <a:r>
              <a:rPr lang="fr-FR" sz="1400" dirty="0" err="1"/>
              <a:t>turpis</a:t>
            </a:r>
            <a:r>
              <a:rPr lang="fr-FR" sz="1400" dirty="0"/>
              <a:t> </a:t>
            </a:r>
            <a:r>
              <a:rPr lang="fr-FR" sz="1400" dirty="0" err="1"/>
              <a:t>egestas</a:t>
            </a:r>
            <a:r>
              <a:rPr lang="fr-FR" sz="1400" dirty="0"/>
              <a:t>.</a:t>
            </a:r>
          </a:p>
          <a:p>
            <a:endParaRPr lang="fr-FR" sz="1400" dirty="0"/>
          </a:p>
          <a:p>
            <a:r>
              <a:rPr lang="fr-FR" dirty="0" err="1"/>
              <a:t>Heading</a:t>
            </a:r>
            <a:r>
              <a:rPr lang="fr-FR" dirty="0"/>
              <a:t> 02</a:t>
            </a:r>
          </a:p>
          <a:p>
            <a:endParaRPr lang="fr-FR" sz="1400" dirty="0"/>
          </a:p>
          <a:p>
            <a:r>
              <a:rPr lang="fr-FR" sz="1400" dirty="0" err="1">
                <a:solidFill>
                  <a:srgbClr val="FF0000"/>
                </a:solidFill>
              </a:rPr>
              <a:t>Pellentesque</a:t>
            </a:r>
            <a:r>
              <a:rPr lang="fr-FR" sz="1400" dirty="0">
                <a:solidFill>
                  <a:srgbClr val="FF0000"/>
                </a:solidFill>
              </a:rPr>
              <a:t> habitant </a:t>
            </a:r>
            <a:r>
              <a:rPr lang="fr-FR" sz="1400" dirty="0" err="1">
                <a:solidFill>
                  <a:srgbClr val="FF0000"/>
                </a:solidFill>
              </a:rPr>
              <a:t>morbi</a:t>
            </a:r>
            <a:r>
              <a:rPr lang="fr-FR" sz="1400" dirty="0">
                <a:solidFill>
                  <a:srgbClr val="FF0000"/>
                </a:solidFill>
              </a:rPr>
              <a:t> tristique </a:t>
            </a:r>
            <a:r>
              <a:rPr lang="fr-FR" sz="1400" dirty="0" err="1">
                <a:solidFill>
                  <a:srgbClr val="FF0000"/>
                </a:solidFill>
              </a:rPr>
              <a:t>senectus</a:t>
            </a:r>
            <a:r>
              <a:rPr lang="fr-FR" sz="1400" dirty="0">
                <a:solidFill>
                  <a:srgbClr val="FF0000"/>
                </a:solidFill>
              </a:rPr>
              <a:t> et </a:t>
            </a:r>
            <a:r>
              <a:rPr lang="fr-FR" sz="1400" dirty="0" err="1">
                <a:solidFill>
                  <a:srgbClr val="FF0000"/>
                </a:solidFill>
              </a:rPr>
              <a:t>netus</a:t>
            </a:r>
            <a:r>
              <a:rPr lang="fr-FR" sz="1400" dirty="0">
                <a:solidFill>
                  <a:srgbClr val="FF0000"/>
                </a:solidFill>
              </a:rPr>
              <a:t> et </a:t>
            </a:r>
            <a:r>
              <a:rPr lang="fr-FR" sz="1400" dirty="0" err="1">
                <a:solidFill>
                  <a:srgbClr val="FF0000"/>
                </a:solidFill>
              </a:rPr>
              <a:t>malesuada</a:t>
            </a:r>
            <a:r>
              <a:rPr lang="fr-FR" sz="1400" dirty="0">
                <a:solidFill>
                  <a:srgbClr val="FF0000"/>
                </a:solidFill>
              </a:rPr>
              <a:t> </a:t>
            </a:r>
            <a:r>
              <a:rPr lang="fr-FR" sz="1400" dirty="0" err="1">
                <a:solidFill>
                  <a:srgbClr val="FF0000"/>
                </a:solidFill>
              </a:rPr>
              <a:t>fames</a:t>
            </a:r>
            <a:r>
              <a:rPr lang="fr-FR" sz="1400" dirty="0">
                <a:solidFill>
                  <a:srgbClr val="FF0000"/>
                </a:solidFill>
              </a:rPr>
              <a:t> </a:t>
            </a:r>
            <a:r>
              <a:rPr lang="fr-FR" sz="1400" dirty="0" err="1">
                <a:solidFill>
                  <a:srgbClr val="FF0000"/>
                </a:solidFill>
              </a:rPr>
              <a:t>ac</a:t>
            </a:r>
            <a:r>
              <a:rPr lang="fr-FR" sz="1400" dirty="0">
                <a:solidFill>
                  <a:srgbClr val="FF0000"/>
                </a:solidFill>
              </a:rPr>
              <a:t> </a:t>
            </a:r>
            <a:r>
              <a:rPr lang="fr-FR" sz="1400" dirty="0" err="1">
                <a:solidFill>
                  <a:srgbClr val="FF0000"/>
                </a:solidFill>
              </a:rPr>
              <a:t>turpis</a:t>
            </a:r>
            <a:r>
              <a:rPr lang="fr-FR" sz="1400" dirty="0">
                <a:solidFill>
                  <a:srgbClr val="FF0000"/>
                </a:solidFill>
              </a:rPr>
              <a:t> </a:t>
            </a:r>
            <a:r>
              <a:rPr lang="fr-FR" sz="1400" dirty="0" err="1">
                <a:solidFill>
                  <a:srgbClr val="FF0000"/>
                </a:solidFill>
              </a:rPr>
              <a:t>egestas</a:t>
            </a:r>
            <a:r>
              <a:rPr lang="fr-FR" sz="1400" dirty="0">
                <a:solidFill>
                  <a:srgbClr val="FF0000"/>
                </a:solidFill>
              </a:rPr>
              <a:t>.</a:t>
            </a:r>
          </a:p>
          <a:p>
            <a:endParaRPr lang="fr-FR" sz="1400" dirty="0"/>
          </a:p>
          <a:p>
            <a:r>
              <a:rPr lang="fr-FR" sz="1400" dirty="0" err="1">
                <a:solidFill>
                  <a:srgbClr val="FF0000"/>
                </a:solidFill>
              </a:rPr>
              <a:t>Pellentesque</a:t>
            </a:r>
            <a:r>
              <a:rPr lang="fr-FR" sz="1400" dirty="0">
                <a:solidFill>
                  <a:srgbClr val="FF0000"/>
                </a:solidFill>
              </a:rPr>
              <a:t> habitant </a:t>
            </a:r>
            <a:r>
              <a:rPr lang="fr-FR" sz="1400" dirty="0" err="1">
                <a:solidFill>
                  <a:srgbClr val="FF0000"/>
                </a:solidFill>
              </a:rPr>
              <a:t>morbi</a:t>
            </a:r>
            <a:r>
              <a:rPr lang="fr-FR" sz="1400" dirty="0">
                <a:solidFill>
                  <a:srgbClr val="FF0000"/>
                </a:solidFill>
              </a:rPr>
              <a:t> tristique </a:t>
            </a:r>
            <a:r>
              <a:rPr lang="fr-FR" sz="1400" dirty="0" err="1">
                <a:solidFill>
                  <a:srgbClr val="FF0000"/>
                </a:solidFill>
              </a:rPr>
              <a:t>senectus</a:t>
            </a:r>
            <a:r>
              <a:rPr lang="fr-FR" sz="1400" dirty="0">
                <a:solidFill>
                  <a:srgbClr val="FF0000"/>
                </a:solidFill>
              </a:rPr>
              <a:t> et </a:t>
            </a:r>
            <a:r>
              <a:rPr lang="fr-FR" sz="1400" dirty="0" err="1">
                <a:solidFill>
                  <a:srgbClr val="FF0000"/>
                </a:solidFill>
              </a:rPr>
              <a:t>netus</a:t>
            </a:r>
            <a:r>
              <a:rPr lang="fr-FR" sz="1400" dirty="0">
                <a:solidFill>
                  <a:srgbClr val="FF0000"/>
                </a:solidFill>
              </a:rPr>
              <a:t> et </a:t>
            </a:r>
            <a:r>
              <a:rPr lang="fr-FR" sz="1400" dirty="0" err="1">
                <a:solidFill>
                  <a:srgbClr val="FF0000"/>
                </a:solidFill>
              </a:rPr>
              <a:t>malesuada</a:t>
            </a:r>
            <a:r>
              <a:rPr lang="fr-FR" sz="1400" dirty="0">
                <a:solidFill>
                  <a:srgbClr val="FF0000"/>
                </a:solidFill>
              </a:rPr>
              <a:t> </a:t>
            </a:r>
            <a:r>
              <a:rPr lang="fr-FR" sz="1400" dirty="0" err="1">
                <a:solidFill>
                  <a:srgbClr val="FF0000"/>
                </a:solidFill>
              </a:rPr>
              <a:t>fames</a:t>
            </a:r>
            <a:r>
              <a:rPr lang="fr-FR" sz="1400" dirty="0">
                <a:solidFill>
                  <a:srgbClr val="FF0000"/>
                </a:solidFill>
              </a:rPr>
              <a:t> </a:t>
            </a:r>
            <a:r>
              <a:rPr lang="fr-FR" sz="1400" dirty="0" err="1">
                <a:solidFill>
                  <a:srgbClr val="FF0000"/>
                </a:solidFill>
              </a:rPr>
              <a:t>ac</a:t>
            </a:r>
            <a:r>
              <a:rPr lang="fr-FR" sz="1400" dirty="0">
                <a:solidFill>
                  <a:srgbClr val="FF0000"/>
                </a:solidFill>
              </a:rPr>
              <a:t> </a:t>
            </a:r>
            <a:r>
              <a:rPr lang="fr-FR" sz="1400" dirty="0" err="1">
                <a:solidFill>
                  <a:srgbClr val="FF0000"/>
                </a:solidFill>
              </a:rPr>
              <a:t>turpis</a:t>
            </a:r>
            <a:r>
              <a:rPr lang="fr-FR" sz="1400" dirty="0">
                <a:solidFill>
                  <a:srgbClr val="FF0000"/>
                </a:solidFill>
              </a:rPr>
              <a:t> </a:t>
            </a:r>
            <a:r>
              <a:rPr lang="fr-FR" sz="1400" dirty="0" err="1">
                <a:solidFill>
                  <a:srgbClr val="FF0000"/>
                </a:solidFill>
              </a:rPr>
              <a:t>egestas</a:t>
            </a:r>
            <a:endParaRPr lang="en-CA" sz="1400" dirty="0">
              <a:solidFill>
                <a:srgbClr val="FF0000"/>
              </a:solidFill>
            </a:endParaRPr>
          </a:p>
        </p:txBody>
      </p:sp>
    </p:spTree>
    <p:extLst>
      <p:ext uri="{BB962C8B-B14F-4D97-AF65-F5344CB8AC3E}">
        <p14:creationId xmlns:p14="http://schemas.microsoft.com/office/powerpoint/2010/main" val="1733872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Pseudo Classes</a:t>
            </a:r>
          </a:p>
        </p:txBody>
      </p:sp>
      <p:sp>
        <p:nvSpPr>
          <p:cNvPr id="3" name="Content Placeholder 2"/>
          <p:cNvSpPr>
            <a:spLocks noGrp="1"/>
          </p:cNvSpPr>
          <p:nvPr>
            <p:ph idx="1"/>
          </p:nvPr>
        </p:nvSpPr>
        <p:spPr>
          <a:xfrm>
            <a:off x="992722" y="1690688"/>
            <a:ext cx="7520940" cy="4868372"/>
          </a:xfrm>
        </p:spPr>
        <p:txBody>
          <a:bodyPr/>
          <a:lstStyle/>
          <a:p>
            <a:pPr>
              <a:buFont typeface="Arial" pitchFamily="34" charset="0"/>
              <a:buChar char="•"/>
            </a:pPr>
            <a:r>
              <a:rPr lang="en-CA" sz="2000" dirty="0"/>
              <a:t>CSS3 has several new types pseudo class selectors</a:t>
            </a:r>
          </a:p>
          <a:p>
            <a:pPr lvl="1"/>
            <a:r>
              <a:rPr lang="en-CA" sz="2600" dirty="0"/>
              <a:t>Some of the more useful are:</a:t>
            </a:r>
          </a:p>
          <a:p>
            <a:pPr lvl="2"/>
            <a:r>
              <a:rPr lang="en-CA" dirty="0"/>
              <a:t>:first-child (CSS 2.1)</a:t>
            </a:r>
          </a:p>
          <a:p>
            <a:pPr lvl="2"/>
            <a:r>
              <a:rPr lang="en-CA" dirty="0"/>
              <a:t>:last-child (CSS 2.1)</a:t>
            </a:r>
          </a:p>
          <a:p>
            <a:pPr lvl="2"/>
            <a:r>
              <a:rPr lang="en-CA" dirty="0"/>
              <a:t>:nth-child(N)</a:t>
            </a:r>
          </a:p>
          <a:p>
            <a:pPr lvl="2"/>
            <a:r>
              <a:rPr lang="en-CA" dirty="0"/>
              <a:t>:nth-last-child(N)</a:t>
            </a:r>
          </a:p>
          <a:p>
            <a:pPr lvl="2"/>
            <a:r>
              <a:rPr lang="en-CA" dirty="0"/>
              <a:t>:nth-of-type(N)</a:t>
            </a:r>
          </a:p>
          <a:p>
            <a:pPr lvl="2"/>
            <a:r>
              <a:rPr lang="en-CA" dirty="0"/>
              <a:t>:nth-last-of-type(N)</a:t>
            </a:r>
          </a:p>
          <a:p>
            <a:pPr lvl="1"/>
            <a:r>
              <a:rPr lang="en-CA" sz="2600" dirty="0"/>
              <a:t>Go to this web site for more information on Pseudo-classes</a:t>
            </a:r>
          </a:p>
          <a:p>
            <a:pPr lvl="2"/>
            <a:r>
              <a:rPr lang="en-CA" dirty="0">
                <a:hlinkClick r:id="rId2"/>
              </a:rPr>
              <a:t>http://reference.sitepoint.com/css/css3psuedoclasses</a:t>
            </a:r>
            <a:endParaRPr lang="en-CA" dirty="0"/>
          </a:p>
          <a:p>
            <a:pPr lvl="5">
              <a:buFont typeface="Arial" pitchFamily="34" charset="0"/>
              <a:buChar char="•"/>
            </a:pPr>
            <a:endParaRPr lang="en-CA" dirty="0"/>
          </a:p>
          <a:p>
            <a:pPr lvl="5">
              <a:buFont typeface="Arial" pitchFamily="34" charset="0"/>
              <a:buChar char="•"/>
            </a:pPr>
            <a:endParaRPr lang="en-CA" dirty="0"/>
          </a:p>
        </p:txBody>
      </p:sp>
    </p:spTree>
    <p:extLst>
      <p:ext uri="{BB962C8B-B14F-4D97-AF65-F5344CB8AC3E}">
        <p14:creationId xmlns:p14="http://schemas.microsoft.com/office/powerpoint/2010/main" val="2632971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19" y="1381440"/>
            <a:ext cx="4895691" cy="4646612"/>
          </a:xfrm>
          <a:prstGeom prst="rect">
            <a:avLst/>
          </a:prstGeom>
        </p:spPr>
      </p:pic>
      <p:sp>
        <p:nvSpPr>
          <p:cNvPr id="2" name="Title 1"/>
          <p:cNvSpPr>
            <a:spLocks noGrp="1"/>
          </p:cNvSpPr>
          <p:nvPr>
            <p:ph type="title"/>
          </p:nvPr>
        </p:nvSpPr>
        <p:spPr>
          <a:xfrm>
            <a:off x="677915" y="55877"/>
            <a:ext cx="10515600" cy="1325563"/>
          </a:xfrm>
        </p:spPr>
        <p:txBody>
          <a:bodyPr/>
          <a:lstStyle/>
          <a:p>
            <a:r>
              <a:rPr lang="en-CA" dirty="0"/>
              <a:t>Pseudo Classes</a:t>
            </a:r>
          </a:p>
        </p:txBody>
      </p:sp>
      <p:sp>
        <p:nvSpPr>
          <p:cNvPr id="4" name="TextBox 3"/>
          <p:cNvSpPr txBox="1"/>
          <p:nvPr/>
        </p:nvSpPr>
        <p:spPr>
          <a:xfrm>
            <a:off x="2857501" y="6108700"/>
            <a:ext cx="6156429" cy="369332"/>
          </a:xfrm>
          <a:prstGeom prst="rect">
            <a:avLst/>
          </a:prstGeom>
          <a:noFill/>
        </p:spPr>
        <p:txBody>
          <a:bodyPr wrap="none" rtlCol="0">
            <a:spAutoFit/>
          </a:bodyPr>
          <a:lstStyle/>
          <a:p>
            <a:r>
              <a:rPr lang="en-CA" dirty="0"/>
              <a:t>Above image from: </a:t>
            </a:r>
            <a:r>
              <a:rPr lang="en-CA" dirty="0">
                <a:hlinkClick r:id="rId3"/>
              </a:rPr>
              <a:t>http://css-tricks.com/pseudo-class-selectors</a:t>
            </a:r>
            <a:endParaRPr lang="en-CA" dirty="0"/>
          </a:p>
        </p:txBody>
      </p:sp>
    </p:spTree>
    <p:extLst>
      <p:ext uri="{BB962C8B-B14F-4D97-AF65-F5344CB8AC3E}">
        <p14:creationId xmlns:p14="http://schemas.microsoft.com/office/powerpoint/2010/main" val="523290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a:t>
            </a:r>
          </a:p>
        </p:txBody>
      </p:sp>
      <p:sp>
        <p:nvSpPr>
          <p:cNvPr id="3" name="Content Placeholder 2"/>
          <p:cNvSpPr>
            <a:spLocks noGrp="1"/>
          </p:cNvSpPr>
          <p:nvPr>
            <p:ph idx="1"/>
          </p:nvPr>
        </p:nvSpPr>
        <p:spPr>
          <a:xfrm>
            <a:off x="934848" y="1875327"/>
            <a:ext cx="9760159" cy="3506901"/>
          </a:xfrm>
        </p:spPr>
        <p:txBody>
          <a:bodyPr>
            <a:normAutofit/>
          </a:bodyPr>
          <a:lstStyle/>
          <a:p>
            <a:pPr>
              <a:buFont typeface="Arial" pitchFamily="34" charset="0"/>
              <a:buChar char="•"/>
            </a:pPr>
            <a:r>
              <a:rPr lang="en-CA" sz="3600" dirty="0"/>
              <a:t>Transform size rotation, skew and position of html elements</a:t>
            </a:r>
          </a:p>
          <a:p>
            <a:pPr>
              <a:buFont typeface="Arial" pitchFamily="34" charset="0"/>
              <a:buChar char="•"/>
            </a:pPr>
            <a:r>
              <a:rPr lang="en-CA" sz="3600" dirty="0"/>
              <a:t>Transforms can be combined with transitions to create interesting effects</a:t>
            </a:r>
          </a:p>
          <a:p>
            <a:pPr>
              <a:buFont typeface="Arial" pitchFamily="34" charset="0"/>
              <a:buChar char="•"/>
            </a:pPr>
            <a:r>
              <a:rPr lang="en-CA" sz="3600" dirty="0"/>
              <a:t>Partial support in IE9</a:t>
            </a:r>
          </a:p>
        </p:txBody>
      </p:sp>
    </p:spTree>
    <p:extLst>
      <p:ext uri="{BB962C8B-B14F-4D97-AF65-F5344CB8AC3E}">
        <p14:creationId xmlns:p14="http://schemas.microsoft.com/office/powerpoint/2010/main" val="3270274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 Transforms</a:t>
            </a:r>
          </a:p>
        </p:txBody>
      </p:sp>
      <p:sp>
        <p:nvSpPr>
          <p:cNvPr id="3" name="Content Placeholder 2"/>
          <p:cNvSpPr>
            <a:spLocks noGrp="1"/>
          </p:cNvSpPr>
          <p:nvPr>
            <p:ph idx="1"/>
          </p:nvPr>
        </p:nvSpPr>
        <p:spPr>
          <a:xfrm>
            <a:off x="2335530" y="1945581"/>
            <a:ext cx="7520940" cy="815257"/>
          </a:xfrm>
        </p:spPr>
        <p:txBody>
          <a:bodyPr/>
          <a:lstStyle/>
          <a:p>
            <a:pPr>
              <a:buFont typeface="Arial" pitchFamily="34" charset="0"/>
              <a:buChar char="•"/>
            </a:pPr>
            <a:r>
              <a:rPr lang="en-CA" dirty="0"/>
              <a:t>Browser compatibility for CSS Transforms:</a:t>
            </a:r>
          </a:p>
          <a:p>
            <a:pPr lvl="4">
              <a:buFont typeface="Arial" pitchFamily="34" charset="0"/>
              <a:buChar char="•"/>
            </a:pPr>
            <a:endParaRPr lang="en-CA" dirty="0"/>
          </a:p>
        </p:txBody>
      </p:sp>
      <p:grpSp>
        <p:nvGrpSpPr>
          <p:cNvPr id="5" name="Group 4"/>
          <p:cNvGrpSpPr/>
          <p:nvPr/>
        </p:nvGrpSpPr>
        <p:grpSpPr>
          <a:xfrm>
            <a:off x="2026920" y="3269825"/>
            <a:ext cx="8096250" cy="1937577"/>
            <a:chOff x="542925" y="1405698"/>
            <a:chExt cx="8096250" cy="1937577"/>
          </a:xfrm>
        </p:grpSpPr>
        <p:grpSp>
          <p:nvGrpSpPr>
            <p:cNvPr id="6" name="Group 5"/>
            <p:cNvGrpSpPr/>
            <p:nvPr/>
          </p:nvGrpSpPr>
          <p:grpSpPr>
            <a:xfrm>
              <a:off x="542925" y="1405698"/>
              <a:ext cx="8067675" cy="1628775"/>
              <a:chOff x="638175" y="1405698"/>
              <a:chExt cx="8067675" cy="1628775"/>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405698"/>
                <a:ext cx="1628775" cy="16287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6551" y="1677541"/>
                <a:ext cx="1124712" cy="1085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007" y="1648966"/>
                <a:ext cx="1642235" cy="117157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2150" y="1533525"/>
                <a:ext cx="1088300" cy="12287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3181" y="1658491"/>
                <a:ext cx="1542669" cy="1128782"/>
              </a:xfrm>
              <a:prstGeom prst="rect">
                <a:avLst/>
              </a:prstGeom>
            </p:spPr>
          </p:pic>
        </p:grpSp>
        <p:sp>
          <p:nvSpPr>
            <p:cNvPr id="7" name="TextBox 6"/>
            <p:cNvSpPr txBox="1"/>
            <p:nvPr/>
          </p:nvSpPr>
          <p:spPr>
            <a:xfrm>
              <a:off x="1069672" y="2968109"/>
              <a:ext cx="765779" cy="369332"/>
            </a:xfrm>
            <a:prstGeom prst="rect">
              <a:avLst/>
            </a:prstGeom>
            <a:noFill/>
          </p:spPr>
          <p:txBody>
            <a:bodyPr wrap="square" rtlCol="0">
              <a:spAutoFit/>
            </a:bodyPr>
            <a:lstStyle/>
            <a:p>
              <a:r>
                <a:rPr lang="en-US" dirty="0"/>
                <a:t>IE9+</a:t>
              </a:r>
            </a:p>
          </p:txBody>
        </p:sp>
        <p:sp>
          <p:nvSpPr>
            <p:cNvPr id="8" name="TextBox 7"/>
            <p:cNvSpPr txBox="1"/>
            <p:nvPr/>
          </p:nvSpPr>
          <p:spPr>
            <a:xfrm>
              <a:off x="2415492" y="2973943"/>
              <a:ext cx="1480233" cy="369332"/>
            </a:xfrm>
            <a:prstGeom prst="rect">
              <a:avLst/>
            </a:prstGeom>
            <a:noFill/>
          </p:spPr>
          <p:txBody>
            <a:bodyPr wrap="square" rtlCol="0">
              <a:spAutoFit/>
            </a:bodyPr>
            <a:lstStyle/>
            <a:p>
              <a:r>
                <a:rPr lang="en-US" dirty="0"/>
                <a:t>Firefox 3.5+</a:t>
              </a:r>
            </a:p>
          </p:txBody>
        </p:sp>
        <p:sp>
          <p:nvSpPr>
            <p:cNvPr id="9" name="TextBox 8"/>
            <p:cNvSpPr txBox="1"/>
            <p:nvPr/>
          </p:nvSpPr>
          <p:spPr>
            <a:xfrm>
              <a:off x="4112910" y="2968109"/>
              <a:ext cx="1325866" cy="369332"/>
            </a:xfrm>
            <a:prstGeom prst="rect">
              <a:avLst/>
            </a:prstGeom>
            <a:noFill/>
          </p:spPr>
          <p:txBody>
            <a:bodyPr wrap="square" rtlCol="0">
              <a:spAutoFit/>
            </a:bodyPr>
            <a:lstStyle/>
            <a:p>
              <a:r>
                <a:rPr lang="en-US" dirty="0"/>
                <a:t>Chrome 4+</a:t>
              </a:r>
            </a:p>
          </p:txBody>
        </p:sp>
        <p:sp>
          <p:nvSpPr>
            <p:cNvPr id="10" name="TextBox 9"/>
            <p:cNvSpPr txBox="1"/>
            <p:nvPr/>
          </p:nvSpPr>
          <p:spPr>
            <a:xfrm>
              <a:off x="5680983" y="2968109"/>
              <a:ext cx="1343406" cy="369332"/>
            </a:xfrm>
            <a:prstGeom prst="rect">
              <a:avLst/>
            </a:prstGeom>
            <a:noFill/>
          </p:spPr>
          <p:txBody>
            <a:bodyPr wrap="square" rtlCol="0">
              <a:spAutoFit/>
            </a:bodyPr>
            <a:lstStyle/>
            <a:p>
              <a:r>
                <a:rPr lang="en-US" dirty="0"/>
                <a:t>Safari 3.1+</a:t>
              </a:r>
            </a:p>
          </p:txBody>
        </p:sp>
        <p:sp>
          <p:nvSpPr>
            <p:cNvPr id="11" name="TextBox 10"/>
            <p:cNvSpPr txBox="1"/>
            <p:nvPr/>
          </p:nvSpPr>
          <p:spPr>
            <a:xfrm>
              <a:off x="7171289" y="2968109"/>
              <a:ext cx="1467886" cy="369332"/>
            </a:xfrm>
            <a:prstGeom prst="rect">
              <a:avLst/>
            </a:prstGeom>
            <a:noFill/>
          </p:spPr>
          <p:txBody>
            <a:bodyPr wrap="square" rtlCol="0">
              <a:spAutoFit/>
            </a:bodyPr>
            <a:lstStyle/>
            <a:p>
              <a:r>
                <a:rPr lang="en-US" dirty="0"/>
                <a:t>Opera 10.5+</a:t>
              </a:r>
            </a:p>
          </p:txBody>
        </p:sp>
      </p:grpSp>
    </p:spTree>
    <p:extLst>
      <p:ext uri="{BB962C8B-B14F-4D97-AF65-F5344CB8AC3E}">
        <p14:creationId xmlns:p14="http://schemas.microsoft.com/office/powerpoint/2010/main" val="3412148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Scale</a:t>
            </a:r>
          </a:p>
        </p:txBody>
      </p:sp>
      <p:sp>
        <p:nvSpPr>
          <p:cNvPr id="3" name="Content Placeholder 2"/>
          <p:cNvSpPr>
            <a:spLocks noGrp="1"/>
          </p:cNvSpPr>
          <p:nvPr>
            <p:ph idx="1"/>
          </p:nvPr>
        </p:nvSpPr>
        <p:spPr>
          <a:xfrm>
            <a:off x="1015872" y="1690688"/>
            <a:ext cx="7520940" cy="2108563"/>
          </a:xfrm>
        </p:spPr>
        <p:txBody>
          <a:bodyPr>
            <a:normAutofit fontScale="92500" lnSpcReduction="10000"/>
          </a:bodyPr>
          <a:lstStyle/>
          <a:p>
            <a:pPr>
              <a:buFont typeface="Arial" pitchFamily="34" charset="0"/>
              <a:buChar char="•"/>
            </a:pPr>
            <a:r>
              <a:rPr lang="en-CA" sz="1800" dirty="0"/>
              <a:t>The scale transform adjusts the size of an element</a:t>
            </a:r>
          </a:p>
          <a:p>
            <a:pPr>
              <a:buFont typeface="Arial" pitchFamily="34" charset="0"/>
              <a:buChar char="•"/>
            </a:pPr>
            <a:r>
              <a:rPr lang="en-CA" sz="1800" dirty="0"/>
              <a:t>A scale of “1” is the equivalent of not scaling the element</a:t>
            </a:r>
          </a:p>
          <a:p>
            <a:pPr>
              <a:buFont typeface="Arial" pitchFamily="34" charset="0"/>
              <a:buChar char="•"/>
            </a:pPr>
            <a:r>
              <a:rPr lang="en-CA" sz="1800" dirty="0"/>
              <a:t>A scale of “2” will make the element twice as big</a:t>
            </a:r>
          </a:p>
          <a:p>
            <a:pPr>
              <a:buFont typeface="Arial" pitchFamily="34" charset="0"/>
              <a:buChar char="•"/>
            </a:pPr>
            <a:r>
              <a:rPr lang="en-CA" sz="1800" dirty="0"/>
              <a:t>A scale of “0.5”  will make the element half as big</a:t>
            </a:r>
          </a:p>
          <a:p>
            <a:pPr>
              <a:buFont typeface="Arial" pitchFamily="34" charset="0"/>
              <a:buChar char="•"/>
            </a:pPr>
            <a:r>
              <a:rPr lang="en-CA" sz="1800" dirty="0"/>
              <a:t>The scale can be set to any value</a:t>
            </a:r>
          </a:p>
          <a:p>
            <a:pPr>
              <a:buFont typeface="Arial" pitchFamily="34" charset="0"/>
              <a:buChar char="•"/>
            </a:pPr>
            <a:r>
              <a:rPr lang="en-CA" sz="1800" dirty="0"/>
              <a:t>The scale is a </a:t>
            </a:r>
            <a:r>
              <a:rPr lang="en-CA" sz="1800" dirty="0" err="1"/>
              <a:t>unitless</a:t>
            </a:r>
            <a:r>
              <a:rPr lang="en-CA" sz="1800" dirty="0"/>
              <a:t> value, it does NOT take units such as </a:t>
            </a:r>
            <a:r>
              <a:rPr lang="en-CA" sz="1800" dirty="0" err="1"/>
              <a:t>px</a:t>
            </a:r>
            <a:r>
              <a:rPr lang="en-CA" sz="1800" dirty="0"/>
              <a:t> or ems</a:t>
            </a:r>
          </a:p>
        </p:txBody>
      </p:sp>
      <p:pic>
        <p:nvPicPr>
          <p:cNvPr id="8" name="Picture 7"/>
          <p:cNvPicPr>
            <a:picLocks noChangeAspect="1"/>
          </p:cNvPicPr>
          <p:nvPr/>
        </p:nvPicPr>
        <p:blipFill>
          <a:blip r:embed="rId2"/>
          <a:stretch>
            <a:fillRect/>
          </a:stretch>
        </p:blipFill>
        <p:spPr>
          <a:xfrm>
            <a:off x="4776342" y="3792267"/>
            <a:ext cx="4144217" cy="2512843"/>
          </a:xfrm>
          <a:prstGeom prst="rect">
            <a:avLst/>
          </a:prstGeom>
        </p:spPr>
      </p:pic>
    </p:spTree>
    <p:extLst>
      <p:ext uri="{BB962C8B-B14F-4D97-AF65-F5344CB8AC3E}">
        <p14:creationId xmlns:p14="http://schemas.microsoft.com/office/powerpoint/2010/main" val="69155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Shadow</a:t>
            </a:r>
          </a:p>
        </p:txBody>
      </p:sp>
      <p:sp>
        <p:nvSpPr>
          <p:cNvPr id="3" name="Content Placeholder 2"/>
          <p:cNvSpPr>
            <a:spLocks noGrp="1"/>
          </p:cNvSpPr>
          <p:nvPr>
            <p:ph idx="1"/>
          </p:nvPr>
        </p:nvSpPr>
        <p:spPr>
          <a:xfrm>
            <a:off x="838200" y="1690688"/>
            <a:ext cx="5257800" cy="4397596"/>
          </a:xfrm>
        </p:spPr>
        <p:txBody>
          <a:bodyPr>
            <a:normAutofit fontScale="85000" lnSpcReduction="10000"/>
          </a:bodyPr>
          <a:lstStyle/>
          <a:p>
            <a:pPr>
              <a:buFont typeface="Arial" pitchFamily="34" charset="0"/>
              <a:buChar char="•"/>
            </a:pPr>
            <a:r>
              <a:rPr lang="en-CA" dirty="0"/>
              <a:t>Text shadow adds a drop shadow to text</a:t>
            </a:r>
          </a:p>
          <a:p>
            <a:pPr>
              <a:buFont typeface="Arial" pitchFamily="34" charset="0"/>
              <a:buChar char="•"/>
            </a:pPr>
            <a:r>
              <a:rPr lang="en-CA" dirty="0"/>
              <a:t>You can have multiple text shadows applied to the same text</a:t>
            </a:r>
          </a:p>
          <a:p>
            <a:pPr>
              <a:buFont typeface="Arial" pitchFamily="34" charset="0"/>
              <a:buChar char="•"/>
            </a:pPr>
            <a:r>
              <a:rPr lang="en-CA" dirty="0"/>
              <a:t>Text shadow parameters</a:t>
            </a:r>
          </a:p>
          <a:p>
            <a:pPr lvl="1"/>
            <a:r>
              <a:rPr lang="en-CA" dirty="0"/>
              <a:t>Color (optional)</a:t>
            </a:r>
          </a:p>
          <a:p>
            <a:pPr lvl="2"/>
            <a:r>
              <a:rPr lang="en-CA" dirty="0"/>
              <a:t>Can be placed at the beginning or end of the style declaration</a:t>
            </a:r>
          </a:p>
          <a:p>
            <a:pPr lvl="1"/>
            <a:r>
              <a:rPr lang="en-CA" dirty="0"/>
              <a:t>offset-x (required)</a:t>
            </a:r>
          </a:p>
          <a:p>
            <a:pPr lvl="2"/>
            <a:r>
              <a:rPr lang="en-CA" dirty="0"/>
              <a:t>Sets the x axis offset of the drop shadow</a:t>
            </a:r>
          </a:p>
          <a:p>
            <a:pPr lvl="1"/>
            <a:r>
              <a:rPr lang="en-CA" dirty="0"/>
              <a:t>offset-y (required)</a:t>
            </a:r>
          </a:p>
          <a:p>
            <a:pPr lvl="2"/>
            <a:r>
              <a:rPr lang="en-CA" dirty="0"/>
              <a:t>Sets the y axis offset of the drop shadow</a:t>
            </a:r>
          </a:p>
          <a:p>
            <a:pPr lvl="1"/>
            <a:r>
              <a:rPr lang="en-CA" dirty="0"/>
              <a:t>blur-radius (optional)</a:t>
            </a:r>
          </a:p>
          <a:p>
            <a:pPr lvl="2"/>
            <a:r>
              <a:rPr lang="en-CA" dirty="0"/>
              <a:t>Sets the blur of the shadow</a:t>
            </a:r>
          </a:p>
          <a:p>
            <a:pPr lvl="4">
              <a:buFont typeface="Arial" pitchFamily="34" charset="0"/>
              <a:buChar char="•"/>
            </a:pPr>
            <a:endParaRPr lang="en-CA" dirty="0"/>
          </a:p>
        </p:txBody>
      </p:sp>
      <p:pic>
        <p:nvPicPr>
          <p:cNvPr id="5" name="Picture 4"/>
          <p:cNvPicPr>
            <a:picLocks noChangeAspect="1"/>
          </p:cNvPicPr>
          <p:nvPr/>
        </p:nvPicPr>
        <p:blipFill>
          <a:blip r:embed="rId2"/>
          <a:stretch>
            <a:fillRect/>
          </a:stretch>
        </p:blipFill>
        <p:spPr>
          <a:xfrm>
            <a:off x="6281195" y="2970752"/>
            <a:ext cx="5676900" cy="1200150"/>
          </a:xfrm>
          <a:prstGeom prst="rect">
            <a:avLst/>
          </a:prstGeom>
        </p:spPr>
      </p:pic>
    </p:spTree>
    <p:extLst>
      <p:ext uri="{BB962C8B-B14F-4D97-AF65-F5344CB8AC3E}">
        <p14:creationId xmlns:p14="http://schemas.microsoft.com/office/powerpoint/2010/main" val="3534638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938846" y="3764131"/>
            <a:ext cx="4144217" cy="2512843"/>
          </a:xfrm>
          <a:prstGeom prst="rect">
            <a:avLst/>
          </a:prstGeom>
        </p:spPr>
      </p:pic>
      <p:sp>
        <p:nvSpPr>
          <p:cNvPr id="2" name="Title 1"/>
          <p:cNvSpPr>
            <a:spLocks noGrp="1"/>
          </p:cNvSpPr>
          <p:nvPr>
            <p:ph type="title"/>
          </p:nvPr>
        </p:nvSpPr>
        <p:spPr/>
        <p:txBody>
          <a:bodyPr/>
          <a:lstStyle/>
          <a:p>
            <a:r>
              <a:rPr lang="en-CA" dirty="0"/>
              <a:t>CSS3 Transforms – Scale</a:t>
            </a:r>
          </a:p>
        </p:txBody>
      </p:sp>
      <p:sp>
        <p:nvSpPr>
          <p:cNvPr id="5" name="Rectangle 1"/>
          <p:cNvSpPr>
            <a:spLocks noChangeArrowheads="1"/>
          </p:cNvSpPr>
          <p:nvPr/>
        </p:nvSpPr>
        <p:spPr bwMode="auto">
          <a:xfrm>
            <a:off x="3172676" y="1901355"/>
            <a:ext cx="5676555" cy="101566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.box_17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scale(1.5)</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br>
              <a:rPr lang="en-US" sz="500" dirty="0"/>
            </a:br>
            <a:endParaRPr lang="en-US" dirty="0">
              <a:latin typeface="Arial" panose="020B0604020202020204" pitchFamily="34" charset="0"/>
            </a:endParaRPr>
          </a:p>
        </p:txBody>
      </p:sp>
      <p:sp>
        <p:nvSpPr>
          <p:cNvPr id="7" name="Right Arrow 6"/>
          <p:cNvSpPr/>
          <p:nvPr/>
        </p:nvSpPr>
        <p:spPr>
          <a:xfrm rot="5400000">
            <a:off x="5597477" y="3314358"/>
            <a:ext cx="501161" cy="5187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64505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Scale – X and Y</a:t>
            </a:r>
          </a:p>
        </p:txBody>
      </p:sp>
      <p:sp>
        <p:nvSpPr>
          <p:cNvPr id="3" name="Content Placeholder 2"/>
          <p:cNvSpPr>
            <a:spLocks noGrp="1"/>
          </p:cNvSpPr>
          <p:nvPr>
            <p:ph idx="1"/>
          </p:nvPr>
        </p:nvSpPr>
        <p:spPr>
          <a:xfrm>
            <a:off x="1027446" y="1695825"/>
            <a:ext cx="7520940" cy="684210"/>
          </a:xfrm>
        </p:spPr>
        <p:txBody>
          <a:bodyPr>
            <a:normAutofit fontScale="92500" lnSpcReduction="10000"/>
          </a:bodyPr>
          <a:lstStyle/>
          <a:p>
            <a:pPr>
              <a:buFont typeface="Arial" pitchFamily="34" charset="0"/>
              <a:buChar char="•"/>
            </a:pPr>
            <a:r>
              <a:rPr lang="en-CA" sz="1800" dirty="0"/>
              <a:t>You can scale the x axis and y axis values independently</a:t>
            </a:r>
          </a:p>
          <a:p>
            <a:pPr>
              <a:buFont typeface="Arial" pitchFamily="34" charset="0"/>
              <a:buChar char="•"/>
            </a:pPr>
            <a:r>
              <a:rPr lang="en-CA" sz="1800" dirty="0"/>
              <a:t>You have two syntax options</a:t>
            </a:r>
          </a:p>
        </p:txBody>
      </p:sp>
      <p:sp>
        <p:nvSpPr>
          <p:cNvPr id="4" name="Rectangle 1"/>
          <p:cNvSpPr>
            <a:spLocks noChangeArrowheads="1"/>
          </p:cNvSpPr>
          <p:nvPr/>
        </p:nvSpPr>
        <p:spPr bwMode="auto">
          <a:xfrm>
            <a:off x="1113279" y="3107742"/>
            <a:ext cx="6124274" cy="100027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.box_19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scale(0.5, 0.9)</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lvl="1" eaLnBrk="0" fontAlgn="base" hangingPunct="0">
              <a:spcBef>
                <a:spcPct val="0"/>
              </a:spcBef>
              <a:spcAft>
                <a:spcPct val="0"/>
              </a:spcAft>
            </a:pPr>
            <a:endParaRPr lang="en-US" sz="1200" dirty="0">
              <a:solidFill>
                <a:srgbClr val="999999"/>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500" dirty="0"/>
              <a:t> </a:t>
            </a:r>
            <a:endParaRPr lang="en-US" dirty="0">
              <a:latin typeface="Arial" panose="020B0604020202020204" pitchFamily="34" charset="0"/>
            </a:endParaRPr>
          </a:p>
        </p:txBody>
      </p:sp>
      <p:sp>
        <p:nvSpPr>
          <p:cNvPr id="5" name="TextBox 4"/>
          <p:cNvSpPr txBox="1"/>
          <p:nvPr/>
        </p:nvSpPr>
        <p:spPr>
          <a:xfrm>
            <a:off x="1027446" y="2509580"/>
            <a:ext cx="1198598" cy="369332"/>
          </a:xfrm>
          <a:prstGeom prst="rect">
            <a:avLst/>
          </a:prstGeom>
          <a:noFill/>
        </p:spPr>
        <p:txBody>
          <a:bodyPr wrap="none" rtlCol="0">
            <a:spAutoFit/>
          </a:bodyPr>
          <a:lstStyle/>
          <a:p>
            <a:r>
              <a:rPr lang="en-CA" dirty="0"/>
              <a:t>Option 01:</a:t>
            </a:r>
          </a:p>
        </p:txBody>
      </p:sp>
      <p:sp>
        <p:nvSpPr>
          <p:cNvPr id="7" name="TextBox 6"/>
          <p:cNvSpPr txBox="1"/>
          <p:nvPr/>
        </p:nvSpPr>
        <p:spPr>
          <a:xfrm>
            <a:off x="1027446" y="4259976"/>
            <a:ext cx="1198598" cy="369332"/>
          </a:xfrm>
          <a:prstGeom prst="rect">
            <a:avLst/>
          </a:prstGeom>
          <a:noFill/>
        </p:spPr>
        <p:txBody>
          <a:bodyPr wrap="none" rtlCol="0">
            <a:spAutoFit/>
          </a:bodyPr>
          <a:lstStyle/>
          <a:p>
            <a:r>
              <a:rPr lang="en-CA" dirty="0"/>
              <a:t>Option 02:</a:t>
            </a:r>
          </a:p>
        </p:txBody>
      </p:sp>
      <p:sp>
        <p:nvSpPr>
          <p:cNvPr id="6" name="Rectangle 2"/>
          <p:cNvSpPr>
            <a:spLocks noChangeArrowheads="1"/>
          </p:cNvSpPr>
          <p:nvPr/>
        </p:nvSpPr>
        <p:spPr bwMode="auto">
          <a:xfrm>
            <a:off x="1113279" y="4791650"/>
            <a:ext cx="6798352" cy="100027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.box_19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scaleX</a:t>
            </a:r>
            <a:r>
              <a:rPr lang="en-US" sz="1200" dirty="0">
                <a:solidFill>
                  <a:srgbClr val="000000"/>
                </a:solidFill>
                <a:latin typeface="Consolas" panose="020B0609020204030204" pitchFamily="49" charset="0"/>
                <a:cs typeface="Consolas" panose="020B0609020204030204" pitchFamily="49" charset="0"/>
              </a:rPr>
              <a:t>(0.5) </a:t>
            </a:r>
            <a:r>
              <a:rPr lang="en-US" sz="1200" dirty="0" err="1">
                <a:solidFill>
                  <a:srgbClr val="000000"/>
                </a:solidFill>
                <a:latin typeface="Consolas" panose="020B0609020204030204" pitchFamily="49" charset="0"/>
                <a:cs typeface="Consolas" panose="020B0609020204030204" pitchFamily="49" charset="0"/>
              </a:rPr>
              <a:t>scaleY</a:t>
            </a:r>
            <a:r>
              <a:rPr lang="en-US" sz="1200" dirty="0">
                <a:solidFill>
                  <a:srgbClr val="000000"/>
                </a:solidFill>
                <a:latin typeface="Consolas" panose="020B0609020204030204" pitchFamily="49" charset="0"/>
                <a:cs typeface="Consolas" panose="020B0609020204030204" pitchFamily="49" charset="0"/>
              </a:rPr>
              <a:t>(0.9)</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endParaRPr lang="en-US" sz="1200" dirty="0">
              <a:solidFill>
                <a:srgbClr val="999999"/>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500" dirty="0"/>
              <a:t> </a:t>
            </a:r>
            <a:endParaRPr lang="en-US" dirty="0">
              <a:latin typeface="Arial" panose="020B0604020202020204" pitchFamily="34" charset="0"/>
            </a:endParaRPr>
          </a:p>
        </p:txBody>
      </p:sp>
    </p:spTree>
    <p:extLst>
      <p:ext uri="{BB962C8B-B14F-4D97-AF65-F5344CB8AC3E}">
        <p14:creationId xmlns:p14="http://schemas.microsoft.com/office/powerpoint/2010/main" val="3364012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Scale – X and Y</a:t>
            </a:r>
          </a:p>
        </p:txBody>
      </p:sp>
      <p:sp>
        <p:nvSpPr>
          <p:cNvPr id="4" name="Rectangle 1"/>
          <p:cNvSpPr>
            <a:spLocks noChangeArrowheads="1"/>
          </p:cNvSpPr>
          <p:nvPr/>
        </p:nvSpPr>
        <p:spPr bwMode="auto">
          <a:xfrm>
            <a:off x="3033863" y="2421120"/>
            <a:ext cx="6124274" cy="100027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.box_19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scale(0.5, 0.9)</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lvl="1" eaLnBrk="0" fontAlgn="base" hangingPunct="0">
              <a:spcBef>
                <a:spcPct val="0"/>
              </a:spcBef>
              <a:spcAft>
                <a:spcPct val="0"/>
              </a:spcAft>
            </a:pPr>
            <a:endParaRPr lang="en-US" sz="1200" dirty="0">
              <a:solidFill>
                <a:srgbClr val="999999"/>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500" dirty="0"/>
              <a:t> </a:t>
            </a:r>
            <a:endParaRPr lang="en-US" dirty="0">
              <a:latin typeface="Arial" panose="020B0604020202020204" pitchFamily="34" charset="0"/>
            </a:endParaRPr>
          </a:p>
        </p:txBody>
      </p:sp>
      <p:sp>
        <p:nvSpPr>
          <p:cNvPr id="5" name="TextBox 4"/>
          <p:cNvSpPr txBox="1"/>
          <p:nvPr/>
        </p:nvSpPr>
        <p:spPr>
          <a:xfrm>
            <a:off x="3000435" y="1789589"/>
            <a:ext cx="1198598" cy="369332"/>
          </a:xfrm>
          <a:prstGeom prst="rect">
            <a:avLst/>
          </a:prstGeom>
          <a:noFill/>
        </p:spPr>
        <p:txBody>
          <a:bodyPr wrap="none" rtlCol="0">
            <a:spAutoFit/>
          </a:bodyPr>
          <a:lstStyle/>
          <a:p>
            <a:r>
              <a:rPr lang="en-CA" dirty="0"/>
              <a:t>Option 01:</a:t>
            </a:r>
          </a:p>
        </p:txBody>
      </p:sp>
      <p:pic>
        <p:nvPicPr>
          <p:cNvPr id="8" name="Picture 7"/>
          <p:cNvPicPr>
            <a:picLocks noChangeAspect="1"/>
          </p:cNvPicPr>
          <p:nvPr/>
        </p:nvPicPr>
        <p:blipFill>
          <a:blip r:embed="rId2"/>
          <a:stretch>
            <a:fillRect/>
          </a:stretch>
        </p:blipFill>
        <p:spPr>
          <a:xfrm>
            <a:off x="3572650" y="4582678"/>
            <a:ext cx="4461579" cy="1993658"/>
          </a:xfrm>
          <a:prstGeom prst="rect">
            <a:avLst/>
          </a:prstGeom>
        </p:spPr>
      </p:pic>
      <p:sp>
        <p:nvSpPr>
          <p:cNvPr id="9" name="Right Arrow 8"/>
          <p:cNvSpPr/>
          <p:nvPr/>
        </p:nvSpPr>
        <p:spPr>
          <a:xfrm rot="5400000">
            <a:off x="5586046" y="3859467"/>
            <a:ext cx="501161" cy="5187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74698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Scale – X and Y</a:t>
            </a:r>
          </a:p>
        </p:txBody>
      </p:sp>
      <p:pic>
        <p:nvPicPr>
          <p:cNvPr id="8" name="Picture 7"/>
          <p:cNvPicPr>
            <a:picLocks noChangeAspect="1"/>
          </p:cNvPicPr>
          <p:nvPr/>
        </p:nvPicPr>
        <p:blipFill>
          <a:blip r:embed="rId2"/>
          <a:stretch>
            <a:fillRect/>
          </a:stretch>
        </p:blipFill>
        <p:spPr>
          <a:xfrm>
            <a:off x="3485380" y="4499217"/>
            <a:ext cx="4461579" cy="1993658"/>
          </a:xfrm>
          <a:prstGeom prst="rect">
            <a:avLst/>
          </a:prstGeom>
        </p:spPr>
      </p:pic>
      <p:sp>
        <p:nvSpPr>
          <p:cNvPr id="9" name="Right Arrow 8"/>
          <p:cNvSpPr/>
          <p:nvPr/>
        </p:nvSpPr>
        <p:spPr>
          <a:xfrm rot="5400000">
            <a:off x="5465590" y="3760431"/>
            <a:ext cx="501161" cy="5187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TextBox 10"/>
          <p:cNvSpPr txBox="1"/>
          <p:nvPr/>
        </p:nvSpPr>
        <p:spPr>
          <a:xfrm>
            <a:off x="2741303" y="1804102"/>
            <a:ext cx="1198598" cy="369332"/>
          </a:xfrm>
          <a:prstGeom prst="rect">
            <a:avLst/>
          </a:prstGeom>
          <a:noFill/>
        </p:spPr>
        <p:txBody>
          <a:bodyPr wrap="none" rtlCol="0">
            <a:spAutoFit/>
          </a:bodyPr>
          <a:lstStyle/>
          <a:p>
            <a:r>
              <a:rPr lang="en-CA" dirty="0"/>
              <a:t>Option 02:</a:t>
            </a:r>
          </a:p>
        </p:txBody>
      </p:sp>
      <p:sp>
        <p:nvSpPr>
          <p:cNvPr id="12" name="Rectangle 2"/>
          <p:cNvSpPr>
            <a:spLocks noChangeArrowheads="1"/>
          </p:cNvSpPr>
          <p:nvPr/>
        </p:nvSpPr>
        <p:spPr bwMode="auto">
          <a:xfrm>
            <a:off x="2741303" y="2352117"/>
            <a:ext cx="6798352" cy="100027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.box_19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scaleX</a:t>
            </a:r>
            <a:r>
              <a:rPr lang="en-US" sz="1200" dirty="0">
                <a:solidFill>
                  <a:srgbClr val="000000"/>
                </a:solidFill>
                <a:latin typeface="Consolas" panose="020B0609020204030204" pitchFamily="49" charset="0"/>
                <a:cs typeface="Consolas" panose="020B0609020204030204" pitchFamily="49" charset="0"/>
              </a:rPr>
              <a:t>(0.5) </a:t>
            </a:r>
            <a:r>
              <a:rPr lang="en-US" sz="1200" dirty="0" err="1">
                <a:solidFill>
                  <a:srgbClr val="000000"/>
                </a:solidFill>
                <a:latin typeface="Consolas" panose="020B0609020204030204" pitchFamily="49" charset="0"/>
                <a:cs typeface="Consolas" panose="020B0609020204030204" pitchFamily="49" charset="0"/>
              </a:rPr>
              <a:t>scaleY</a:t>
            </a:r>
            <a:r>
              <a:rPr lang="en-US" sz="1200" dirty="0">
                <a:solidFill>
                  <a:srgbClr val="000000"/>
                </a:solidFill>
                <a:latin typeface="Consolas" panose="020B0609020204030204" pitchFamily="49" charset="0"/>
                <a:cs typeface="Consolas" panose="020B0609020204030204" pitchFamily="49" charset="0"/>
              </a:rPr>
              <a:t>(0.9)</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endParaRPr lang="en-US" sz="1200" dirty="0">
              <a:solidFill>
                <a:srgbClr val="999999"/>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500" dirty="0"/>
              <a:t> </a:t>
            </a:r>
            <a:endParaRPr lang="en-US" dirty="0">
              <a:latin typeface="Arial" panose="020B0604020202020204" pitchFamily="34" charset="0"/>
            </a:endParaRPr>
          </a:p>
        </p:txBody>
      </p:sp>
    </p:spTree>
    <p:extLst>
      <p:ext uri="{BB962C8B-B14F-4D97-AF65-F5344CB8AC3E}">
        <p14:creationId xmlns:p14="http://schemas.microsoft.com/office/powerpoint/2010/main" val="631741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Skew</a:t>
            </a:r>
          </a:p>
        </p:txBody>
      </p:sp>
      <p:sp>
        <p:nvSpPr>
          <p:cNvPr id="3" name="Content Placeholder 2"/>
          <p:cNvSpPr>
            <a:spLocks noGrp="1"/>
          </p:cNvSpPr>
          <p:nvPr>
            <p:ph idx="1"/>
          </p:nvPr>
        </p:nvSpPr>
        <p:spPr>
          <a:xfrm>
            <a:off x="838199" y="1814266"/>
            <a:ext cx="10285072" cy="666626"/>
          </a:xfrm>
        </p:spPr>
        <p:txBody>
          <a:bodyPr>
            <a:normAutofit/>
          </a:bodyPr>
          <a:lstStyle/>
          <a:p>
            <a:pPr>
              <a:buFont typeface="Arial" pitchFamily="34" charset="0"/>
              <a:buChar char="•"/>
            </a:pPr>
            <a:r>
              <a:rPr lang="en-CA" sz="3600" dirty="0"/>
              <a:t>The skew skews an element along the x and or y axis</a:t>
            </a:r>
          </a:p>
        </p:txBody>
      </p:sp>
      <p:pic>
        <p:nvPicPr>
          <p:cNvPr id="6" name="Picture 5"/>
          <p:cNvPicPr>
            <a:picLocks noChangeAspect="1"/>
          </p:cNvPicPr>
          <p:nvPr/>
        </p:nvPicPr>
        <p:blipFill>
          <a:blip r:embed="rId2"/>
          <a:stretch>
            <a:fillRect/>
          </a:stretch>
        </p:blipFill>
        <p:spPr>
          <a:xfrm>
            <a:off x="3541791" y="2835963"/>
            <a:ext cx="4326841" cy="2482614"/>
          </a:xfrm>
          <a:prstGeom prst="rect">
            <a:avLst/>
          </a:prstGeom>
        </p:spPr>
      </p:pic>
    </p:spTree>
    <p:extLst>
      <p:ext uri="{BB962C8B-B14F-4D97-AF65-F5344CB8AC3E}">
        <p14:creationId xmlns:p14="http://schemas.microsoft.com/office/powerpoint/2010/main" val="2593855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Skew</a:t>
            </a:r>
          </a:p>
        </p:txBody>
      </p:sp>
      <p:pic>
        <p:nvPicPr>
          <p:cNvPr id="4" name="Picture 3"/>
          <p:cNvPicPr>
            <a:picLocks noChangeAspect="1"/>
          </p:cNvPicPr>
          <p:nvPr/>
        </p:nvPicPr>
        <p:blipFill>
          <a:blip r:embed="rId2"/>
          <a:stretch>
            <a:fillRect/>
          </a:stretch>
        </p:blipFill>
        <p:spPr>
          <a:xfrm>
            <a:off x="3856087" y="3993655"/>
            <a:ext cx="4326841" cy="2482614"/>
          </a:xfrm>
          <a:prstGeom prst="rect">
            <a:avLst/>
          </a:prstGeom>
        </p:spPr>
      </p:pic>
      <p:sp>
        <p:nvSpPr>
          <p:cNvPr id="6" name="Rectangle 1"/>
          <p:cNvSpPr>
            <a:spLocks noChangeArrowheads="1"/>
          </p:cNvSpPr>
          <p:nvPr/>
        </p:nvSpPr>
        <p:spPr bwMode="auto">
          <a:xfrm>
            <a:off x="2825709" y="2001091"/>
            <a:ext cx="7002126" cy="101566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.box_21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skewX</a:t>
            </a:r>
            <a:r>
              <a:rPr lang="en-US" sz="1200" dirty="0">
                <a:solidFill>
                  <a:srgbClr val="000000"/>
                </a:solidFill>
                <a:latin typeface="Consolas" panose="020B0609020204030204" pitchFamily="49" charset="0"/>
                <a:cs typeface="Consolas" panose="020B0609020204030204" pitchFamily="49" charset="0"/>
              </a:rPr>
              <a:t>(15deg) </a:t>
            </a:r>
            <a:r>
              <a:rPr lang="en-US" sz="1200" dirty="0" err="1">
                <a:solidFill>
                  <a:srgbClr val="000000"/>
                </a:solidFill>
                <a:latin typeface="Consolas" panose="020B0609020204030204" pitchFamily="49" charset="0"/>
                <a:cs typeface="Consolas" panose="020B0609020204030204" pitchFamily="49" charset="0"/>
              </a:rPr>
              <a:t>skewY</a:t>
            </a:r>
            <a:r>
              <a:rPr lang="en-US" sz="1200" dirty="0">
                <a:solidFill>
                  <a:srgbClr val="000000"/>
                </a:solidFill>
                <a:latin typeface="Consolas" panose="020B0609020204030204" pitchFamily="49" charset="0"/>
                <a:cs typeface="Consolas" panose="020B0609020204030204" pitchFamily="49" charset="0"/>
              </a:rPr>
              <a:t>(25deg)</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endParaRPr lang="en-US" dirty="0">
              <a:latin typeface="Arial" panose="020B0604020202020204" pitchFamily="34" charset="0"/>
            </a:endParaRPr>
          </a:p>
        </p:txBody>
      </p:sp>
      <p:sp>
        <p:nvSpPr>
          <p:cNvPr id="7" name="Right Arrow 6"/>
          <p:cNvSpPr/>
          <p:nvPr/>
        </p:nvSpPr>
        <p:spPr>
          <a:xfrm rot="5400000">
            <a:off x="5509554" y="3318365"/>
            <a:ext cx="501161" cy="5187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060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Translate</a:t>
            </a:r>
          </a:p>
        </p:txBody>
      </p:sp>
      <p:sp>
        <p:nvSpPr>
          <p:cNvPr id="3" name="Content Placeholder 2"/>
          <p:cNvSpPr>
            <a:spLocks noGrp="1"/>
          </p:cNvSpPr>
          <p:nvPr>
            <p:ph idx="1"/>
          </p:nvPr>
        </p:nvSpPr>
        <p:spPr>
          <a:xfrm>
            <a:off x="838200" y="1611924"/>
            <a:ext cx="7520940" cy="1255710"/>
          </a:xfrm>
        </p:spPr>
        <p:txBody>
          <a:bodyPr>
            <a:normAutofit/>
          </a:bodyPr>
          <a:lstStyle/>
          <a:p>
            <a:pPr>
              <a:buFont typeface="Arial" pitchFamily="34" charset="0"/>
              <a:buChar char="•"/>
            </a:pPr>
            <a:r>
              <a:rPr lang="en-CA" sz="1800" dirty="0"/>
              <a:t>Translate alters the position of the element relative to where it would naturally sit</a:t>
            </a:r>
          </a:p>
          <a:p>
            <a:pPr>
              <a:buFont typeface="Arial" pitchFamily="34" charset="0"/>
              <a:buChar char="•"/>
            </a:pPr>
            <a:r>
              <a:rPr lang="en-CA" sz="1800" dirty="0"/>
              <a:t>You can move an element along the x and or y axis</a:t>
            </a:r>
          </a:p>
        </p:txBody>
      </p:sp>
      <p:pic>
        <p:nvPicPr>
          <p:cNvPr id="4" name="Picture 3"/>
          <p:cNvPicPr>
            <a:picLocks noChangeAspect="1"/>
          </p:cNvPicPr>
          <p:nvPr/>
        </p:nvPicPr>
        <p:blipFill>
          <a:blip r:embed="rId2"/>
          <a:stretch>
            <a:fillRect/>
          </a:stretch>
        </p:blipFill>
        <p:spPr>
          <a:xfrm>
            <a:off x="2615798" y="3370064"/>
            <a:ext cx="5429250" cy="2647950"/>
          </a:xfrm>
          <a:prstGeom prst="rect">
            <a:avLst/>
          </a:prstGeom>
        </p:spPr>
      </p:pic>
      <p:cxnSp>
        <p:nvCxnSpPr>
          <p:cNvPr id="6" name="Straight Connector 5"/>
          <p:cNvCxnSpPr/>
          <p:nvPr/>
        </p:nvCxnSpPr>
        <p:spPr>
          <a:xfrm>
            <a:off x="5655739" y="3181763"/>
            <a:ext cx="0" cy="327073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0423" y="3387820"/>
            <a:ext cx="345819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60322" y="3387820"/>
            <a:ext cx="0" cy="655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25857" y="3530991"/>
            <a:ext cx="2738185" cy="369332"/>
          </a:xfrm>
          <a:prstGeom prst="rect">
            <a:avLst/>
          </a:prstGeom>
          <a:noFill/>
        </p:spPr>
        <p:txBody>
          <a:bodyPr wrap="none" rtlCol="0">
            <a:spAutoFit/>
          </a:bodyPr>
          <a:lstStyle/>
          <a:p>
            <a:r>
              <a:rPr lang="en-CA" dirty="0"/>
              <a:t>translate 50px on the y axis</a:t>
            </a:r>
          </a:p>
        </p:txBody>
      </p:sp>
      <p:cxnSp>
        <p:nvCxnSpPr>
          <p:cNvPr id="16" name="Straight Arrow Connector 15"/>
          <p:cNvCxnSpPr/>
          <p:nvPr/>
        </p:nvCxnSpPr>
        <p:spPr>
          <a:xfrm flipH="1">
            <a:off x="6711242" y="3715657"/>
            <a:ext cx="34827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5655739" y="5605964"/>
            <a:ext cx="4340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1198" y="5353236"/>
            <a:ext cx="0" cy="5060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5872772" y="6236278"/>
            <a:ext cx="589896" cy="0"/>
          </a:xfrm>
          <a:prstGeom prst="line">
            <a:avLst/>
          </a:prstGeom>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6560323" y="6051612"/>
            <a:ext cx="2733377" cy="369332"/>
          </a:xfrm>
          <a:prstGeom prst="rect">
            <a:avLst/>
          </a:prstGeom>
          <a:noFill/>
        </p:spPr>
        <p:txBody>
          <a:bodyPr wrap="none" rtlCol="0">
            <a:spAutoFit/>
          </a:bodyPr>
          <a:lstStyle/>
          <a:p>
            <a:r>
              <a:rPr lang="en-CA" dirty="0"/>
              <a:t>translate 20px on the x axis</a:t>
            </a:r>
          </a:p>
        </p:txBody>
      </p:sp>
      <p:cxnSp>
        <p:nvCxnSpPr>
          <p:cNvPr id="27" name="Straight Arrow Connector 26"/>
          <p:cNvCxnSpPr/>
          <p:nvPr/>
        </p:nvCxnSpPr>
        <p:spPr>
          <a:xfrm flipH="1">
            <a:off x="5655741" y="3038022"/>
            <a:ext cx="434065" cy="33204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6080903" y="3040936"/>
            <a:ext cx="343664" cy="0"/>
          </a:xfrm>
          <a:prstGeom prst="line">
            <a:avLst/>
          </a:prstGeom>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6424568" y="2875921"/>
            <a:ext cx="2832827" cy="369332"/>
          </a:xfrm>
          <a:prstGeom prst="rect">
            <a:avLst/>
          </a:prstGeom>
          <a:noFill/>
        </p:spPr>
        <p:txBody>
          <a:bodyPr wrap="none" rtlCol="0">
            <a:spAutoFit/>
          </a:bodyPr>
          <a:lstStyle/>
          <a:p>
            <a:r>
              <a:rPr lang="en-CA" dirty="0"/>
              <a:t>element naturally sits here </a:t>
            </a:r>
          </a:p>
        </p:txBody>
      </p:sp>
    </p:spTree>
    <p:extLst>
      <p:ext uri="{BB962C8B-B14F-4D97-AF65-F5344CB8AC3E}">
        <p14:creationId xmlns:p14="http://schemas.microsoft.com/office/powerpoint/2010/main" val="449824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Translate</a:t>
            </a:r>
          </a:p>
        </p:txBody>
      </p:sp>
      <p:pic>
        <p:nvPicPr>
          <p:cNvPr id="4" name="Picture 3"/>
          <p:cNvPicPr>
            <a:picLocks noChangeAspect="1"/>
          </p:cNvPicPr>
          <p:nvPr/>
        </p:nvPicPr>
        <p:blipFill rotWithShape="1">
          <a:blip r:embed="rId2"/>
          <a:srcRect l="57718" t="10420"/>
          <a:stretch/>
        </p:blipFill>
        <p:spPr>
          <a:xfrm>
            <a:off x="4698800" y="4120857"/>
            <a:ext cx="2295614" cy="2372018"/>
          </a:xfrm>
          <a:prstGeom prst="rect">
            <a:avLst/>
          </a:prstGeom>
        </p:spPr>
      </p:pic>
      <p:cxnSp>
        <p:nvCxnSpPr>
          <p:cNvPr id="6" name="Straight Connector 5"/>
          <p:cNvCxnSpPr/>
          <p:nvPr/>
        </p:nvCxnSpPr>
        <p:spPr>
          <a:xfrm>
            <a:off x="4790708" y="3828881"/>
            <a:ext cx="0" cy="27426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65392" y="4019697"/>
            <a:ext cx="345819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98111" y="4019697"/>
            <a:ext cx="0" cy="4791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90708" y="6032101"/>
            <a:ext cx="2718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1"/>
          <p:cNvSpPr>
            <a:spLocks noChangeArrowheads="1"/>
          </p:cNvSpPr>
          <p:nvPr/>
        </p:nvSpPr>
        <p:spPr bwMode="auto">
          <a:xfrm>
            <a:off x="2771065" y="1885951"/>
            <a:ext cx="6151087" cy="100027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.box_23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translate(20px, 50px)</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endParaRPr lang="en-US" sz="1200" dirty="0">
              <a:solidFill>
                <a:srgbClr val="999999"/>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500" dirty="0"/>
              <a:t> </a:t>
            </a:r>
            <a:endParaRPr lang="en-US" dirty="0">
              <a:latin typeface="Arial" panose="020B0604020202020204" pitchFamily="34" charset="0"/>
            </a:endParaRPr>
          </a:p>
        </p:txBody>
      </p:sp>
      <p:cxnSp>
        <p:nvCxnSpPr>
          <p:cNvPr id="17" name="Straight Connector 16"/>
          <p:cNvCxnSpPr/>
          <p:nvPr/>
        </p:nvCxnSpPr>
        <p:spPr>
          <a:xfrm>
            <a:off x="5335037" y="2936753"/>
            <a:ext cx="0" cy="73152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a:xfrm flipH="1">
            <a:off x="3892953" y="3668273"/>
            <a:ext cx="143446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3903747" y="3668273"/>
            <a:ext cx="0" cy="178308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3900573" y="5442463"/>
            <a:ext cx="706755" cy="127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5866532" y="2936753"/>
            <a:ext cx="0" cy="9829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75594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Rotate</a:t>
            </a:r>
          </a:p>
        </p:txBody>
      </p:sp>
      <p:sp>
        <p:nvSpPr>
          <p:cNvPr id="3" name="Content Placeholder 2"/>
          <p:cNvSpPr>
            <a:spLocks noGrp="1"/>
          </p:cNvSpPr>
          <p:nvPr>
            <p:ph idx="1"/>
          </p:nvPr>
        </p:nvSpPr>
        <p:spPr>
          <a:xfrm>
            <a:off x="1096894" y="1819899"/>
            <a:ext cx="9030954" cy="1255710"/>
          </a:xfrm>
        </p:spPr>
        <p:txBody>
          <a:bodyPr>
            <a:normAutofit fontScale="92500" lnSpcReduction="10000"/>
          </a:bodyPr>
          <a:lstStyle/>
          <a:p>
            <a:pPr>
              <a:buFont typeface="Arial" pitchFamily="34" charset="0"/>
              <a:buChar char="•"/>
            </a:pPr>
            <a:r>
              <a:rPr lang="en-CA" dirty="0"/>
              <a:t>Rotate transforms the element in a clockwise (positive values) or a counter-clockwise) direction</a:t>
            </a:r>
          </a:p>
          <a:p>
            <a:pPr>
              <a:buFont typeface="Arial" pitchFamily="34" charset="0"/>
              <a:buChar char="•"/>
            </a:pPr>
            <a:r>
              <a:rPr lang="en-CA" dirty="0"/>
              <a:t>Values are set in degrees (</a:t>
            </a:r>
            <a:r>
              <a:rPr lang="en-CA" dirty="0" err="1"/>
              <a:t>deg</a:t>
            </a:r>
            <a:r>
              <a:rPr lang="en-CA" dirty="0"/>
              <a:t>)</a:t>
            </a:r>
          </a:p>
        </p:txBody>
      </p:sp>
      <p:pic>
        <p:nvPicPr>
          <p:cNvPr id="19" name="Picture 18"/>
          <p:cNvPicPr>
            <a:picLocks noChangeAspect="1"/>
          </p:cNvPicPr>
          <p:nvPr/>
        </p:nvPicPr>
        <p:blipFill>
          <a:blip r:embed="rId2"/>
          <a:stretch>
            <a:fillRect/>
          </a:stretch>
        </p:blipFill>
        <p:spPr>
          <a:xfrm>
            <a:off x="3905250" y="3649902"/>
            <a:ext cx="4381500" cy="2379985"/>
          </a:xfrm>
          <a:prstGeom prst="rect">
            <a:avLst/>
          </a:prstGeom>
        </p:spPr>
      </p:pic>
    </p:spTree>
    <p:extLst>
      <p:ext uri="{BB962C8B-B14F-4D97-AF65-F5344CB8AC3E}">
        <p14:creationId xmlns:p14="http://schemas.microsoft.com/office/powerpoint/2010/main" val="2778301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Rotate</a:t>
            </a:r>
          </a:p>
        </p:txBody>
      </p:sp>
      <p:pic>
        <p:nvPicPr>
          <p:cNvPr id="5" name="Picture 4"/>
          <p:cNvPicPr>
            <a:picLocks noChangeAspect="1"/>
          </p:cNvPicPr>
          <p:nvPr/>
        </p:nvPicPr>
        <p:blipFill>
          <a:blip r:embed="rId2"/>
          <a:stretch>
            <a:fillRect/>
          </a:stretch>
        </p:blipFill>
        <p:spPr>
          <a:xfrm>
            <a:off x="3642360" y="3951909"/>
            <a:ext cx="4381500" cy="2379985"/>
          </a:xfrm>
          <a:prstGeom prst="rect">
            <a:avLst/>
          </a:prstGeom>
        </p:spPr>
      </p:pic>
      <p:sp>
        <p:nvSpPr>
          <p:cNvPr id="6" name="Rectangle 1"/>
          <p:cNvSpPr>
            <a:spLocks noChangeArrowheads="1"/>
          </p:cNvSpPr>
          <p:nvPr/>
        </p:nvSpPr>
        <p:spPr bwMode="auto">
          <a:xfrm>
            <a:off x="2907030" y="1821024"/>
            <a:ext cx="5852160" cy="100027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.box_25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rotate(60deg)</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endParaRPr lang="en-US" sz="1200" dirty="0">
              <a:solidFill>
                <a:srgbClr val="999999"/>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500" dirty="0"/>
              <a:t> </a:t>
            </a:r>
            <a:endParaRPr lang="en-US" dirty="0">
              <a:latin typeface="Arial" panose="020B0604020202020204" pitchFamily="34" charset="0"/>
            </a:endParaRPr>
          </a:p>
        </p:txBody>
      </p:sp>
      <p:sp>
        <p:nvSpPr>
          <p:cNvPr id="7" name="Right Arrow 6"/>
          <p:cNvSpPr/>
          <p:nvPr/>
        </p:nvSpPr>
        <p:spPr>
          <a:xfrm rot="5400000">
            <a:off x="5486694" y="3173586"/>
            <a:ext cx="501161" cy="51874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0304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dirty="0"/>
              <a:t>Text Shadow</a:t>
            </a:r>
          </a:p>
        </p:txBody>
      </p:sp>
      <p:sp>
        <p:nvSpPr>
          <p:cNvPr id="6" name="TextBox 5"/>
          <p:cNvSpPr txBox="1"/>
          <p:nvPr/>
        </p:nvSpPr>
        <p:spPr>
          <a:xfrm>
            <a:off x="2778523" y="2108611"/>
            <a:ext cx="6634954"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panose="02070309020205020404" pitchFamily="49" charset="0"/>
              </a:rPr>
              <a:t>.</a:t>
            </a:r>
            <a:r>
              <a:rPr lang="en-CA" dirty="0" err="1">
                <a:solidFill>
                  <a:srgbClr val="FF00FF"/>
                </a:solidFill>
                <a:highlight>
                  <a:srgbClr val="FFFFFF"/>
                </a:highlight>
                <a:latin typeface="Courier New" panose="02070309020205020404" pitchFamily="49" charset="0"/>
              </a:rPr>
              <a:t>box_main</a:t>
            </a:r>
            <a:r>
              <a:rPr lang="en-CA" dirty="0">
                <a:solidFill>
                  <a:srgbClr val="FF00FF"/>
                </a:solidFill>
                <a:highlight>
                  <a:srgbClr val="FFFFFF"/>
                </a:highlight>
                <a:latin typeface="Batang" panose="02030600000101010101" pitchFamily="18" charset="-127"/>
              </a:rPr>
              <a:t> </a:t>
            </a:r>
            <a:r>
              <a:rPr lang="en-CA" dirty="0">
                <a:solidFill>
                  <a:srgbClr val="FF00FF"/>
                </a:solidFill>
                <a:highlight>
                  <a:srgbClr val="FFFFFF"/>
                </a:highlight>
                <a:latin typeface="Courier New" panose="02070309020205020404" pitchFamily="49" charset="0"/>
              </a:rPr>
              <a:t>.h_01</a:t>
            </a:r>
            <a:r>
              <a:rPr lang="en-CA" dirty="0">
                <a:solidFill>
                  <a:srgbClr val="FF00FF"/>
                </a:solidFill>
                <a:highlight>
                  <a:srgbClr val="FFFFFF"/>
                </a:highlight>
                <a:latin typeface="Batang" panose="02030600000101010101" pitchFamily="18" charset="-127"/>
              </a:rPr>
              <a:t> </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000099"/>
                </a:solidFill>
                <a:highlight>
                  <a:srgbClr val="FFFFFF"/>
                </a:highlight>
                <a:latin typeface="Courier New" panose="02070309020205020404" pitchFamily="49" charset="0"/>
              </a:rPr>
              <a:t>     text-shadow</a:t>
            </a:r>
            <a:r>
              <a:rPr lang="en-CA" dirty="0">
                <a:solidFill>
                  <a:srgbClr val="FF00FF"/>
                </a:solidFill>
                <a:highlight>
                  <a:srgbClr val="FFFFFF"/>
                </a:highlight>
                <a:latin typeface="Courier New" panose="02070309020205020404" pitchFamily="49" charset="0"/>
              </a:rPr>
              <a:t>:</a:t>
            </a:r>
            <a:r>
              <a:rPr lang="en-CA" dirty="0">
                <a:solidFill>
                  <a:srgbClr val="0000FF"/>
                </a:solidFill>
                <a:highlight>
                  <a:srgbClr val="FFFFFF"/>
                </a:highlight>
                <a:latin typeface="Courier New" panose="02070309020205020404" pitchFamily="49" charset="0"/>
              </a:rPr>
              <a:t> 10px </a:t>
            </a:r>
            <a:r>
              <a:rPr lang="en-CA" dirty="0" err="1">
                <a:solidFill>
                  <a:srgbClr val="0000FF"/>
                </a:solidFill>
                <a:highlight>
                  <a:srgbClr val="FFFFFF"/>
                </a:highlight>
                <a:latin typeface="Courier New" panose="02070309020205020404" pitchFamily="49" charset="0"/>
              </a:rPr>
              <a:t>10px</a:t>
            </a:r>
            <a:r>
              <a:rPr lang="en-CA" dirty="0">
                <a:solidFill>
                  <a:srgbClr val="0000FF"/>
                </a:solidFill>
                <a:highlight>
                  <a:srgbClr val="FFFFFF"/>
                </a:highlight>
                <a:latin typeface="Courier New" panose="02070309020205020404" pitchFamily="49" charset="0"/>
              </a:rPr>
              <a:t> </a:t>
            </a:r>
            <a:r>
              <a:rPr lang="en-CA" dirty="0" err="1">
                <a:solidFill>
                  <a:srgbClr val="0000FF"/>
                </a:solidFill>
                <a:highlight>
                  <a:srgbClr val="FFFFFF"/>
                </a:highlight>
                <a:latin typeface="Courier New" panose="02070309020205020404" pitchFamily="49" charset="0"/>
              </a:rPr>
              <a:t>10px</a:t>
            </a:r>
            <a:r>
              <a:rPr lang="en-CA" dirty="0">
                <a:solidFill>
                  <a:srgbClr val="0000FF"/>
                </a:solidFill>
                <a:highlight>
                  <a:srgbClr val="FFFFFF"/>
                </a:highlight>
                <a:latin typeface="Courier New" panose="02070309020205020404" pitchFamily="49" charset="0"/>
              </a:rPr>
              <a:t> #363636</a:t>
            </a:r>
            <a:r>
              <a:rPr lang="en-CA" dirty="0">
                <a:solidFill>
                  <a:srgbClr val="FF00FF"/>
                </a:solidFill>
                <a:highlight>
                  <a:srgbClr val="FFFFFF"/>
                </a:highlight>
                <a:latin typeface="Courier New" panose="02070309020205020404" pitchFamily="49" charset="0"/>
              </a:rPr>
              <a:t>;</a:t>
            </a:r>
            <a:r>
              <a:rPr lang="en-CA" dirty="0">
                <a:solidFill>
                  <a:srgbClr val="000099"/>
                </a:solidFill>
                <a:highlight>
                  <a:srgbClr val="FFFFFF"/>
                </a:highlight>
                <a:latin typeface="Courier New" panose="02070309020205020404" pitchFamily="49" charset="0"/>
              </a:rPr>
              <a:t>	</a:t>
            </a:r>
          </a:p>
          <a:p>
            <a:r>
              <a:rPr lang="en-CA" dirty="0">
                <a:solidFill>
                  <a:srgbClr val="FF00FF"/>
                </a:solidFill>
                <a:highlight>
                  <a:srgbClr val="FFFFFF"/>
                </a:highlight>
                <a:latin typeface="Courier New" panose="02070309020205020404" pitchFamily="49" charset="0"/>
              </a:rPr>
              <a:t>}</a:t>
            </a:r>
            <a:endParaRPr lang="en-CA" b="1" dirty="0">
              <a:solidFill>
                <a:srgbClr val="000000"/>
              </a:solidFill>
              <a:highlight>
                <a:srgbClr val="FFFFFF"/>
              </a:highlight>
              <a:latin typeface="Courier New"/>
              <a:ea typeface="Batang"/>
              <a:cs typeface="Courier New" pitchFamily="49" charset="0"/>
            </a:endParaRPr>
          </a:p>
        </p:txBody>
      </p:sp>
      <p:sp>
        <p:nvSpPr>
          <p:cNvPr id="8" name="TextBox 7"/>
          <p:cNvSpPr txBox="1"/>
          <p:nvPr/>
        </p:nvSpPr>
        <p:spPr>
          <a:xfrm>
            <a:off x="4056428" y="3784029"/>
            <a:ext cx="901209" cy="369332"/>
          </a:xfrm>
          <a:prstGeom prst="rect">
            <a:avLst/>
          </a:prstGeom>
          <a:noFill/>
        </p:spPr>
        <p:txBody>
          <a:bodyPr wrap="none" rtlCol="0">
            <a:spAutoFit/>
          </a:bodyPr>
          <a:lstStyle/>
          <a:p>
            <a:r>
              <a:rPr lang="en-CA" dirty="0"/>
              <a:t>offset-x</a:t>
            </a:r>
          </a:p>
        </p:txBody>
      </p:sp>
      <p:sp>
        <p:nvSpPr>
          <p:cNvPr id="9" name="TextBox 8"/>
          <p:cNvSpPr txBox="1"/>
          <p:nvPr/>
        </p:nvSpPr>
        <p:spPr>
          <a:xfrm>
            <a:off x="5553483" y="3784029"/>
            <a:ext cx="899605" cy="369332"/>
          </a:xfrm>
          <a:prstGeom prst="rect">
            <a:avLst/>
          </a:prstGeom>
          <a:noFill/>
        </p:spPr>
        <p:txBody>
          <a:bodyPr wrap="none" rtlCol="0">
            <a:spAutoFit/>
          </a:bodyPr>
          <a:lstStyle/>
          <a:p>
            <a:r>
              <a:rPr lang="en-CA" dirty="0"/>
              <a:t>offset-y</a:t>
            </a:r>
          </a:p>
        </p:txBody>
      </p:sp>
      <p:cxnSp>
        <p:nvCxnSpPr>
          <p:cNvPr id="11" name="Straight Arrow Connector 10"/>
          <p:cNvCxnSpPr>
            <a:stCxn id="8" idx="0"/>
          </p:cNvCxnSpPr>
          <p:nvPr/>
        </p:nvCxnSpPr>
        <p:spPr>
          <a:xfrm flipV="1">
            <a:off x="4507033" y="2779945"/>
            <a:ext cx="987383" cy="10040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6005144" y="2779945"/>
            <a:ext cx="132012" cy="10040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6700721" y="3784029"/>
            <a:ext cx="1220847" cy="369332"/>
          </a:xfrm>
          <a:prstGeom prst="rect">
            <a:avLst/>
          </a:prstGeom>
          <a:noFill/>
        </p:spPr>
        <p:txBody>
          <a:bodyPr wrap="none" rtlCol="0">
            <a:spAutoFit/>
          </a:bodyPr>
          <a:lstStyle/>
          <a:p>
            <a:r>
              <a:rPr lang="en-CA" dirty="0"/>
              <a:t>blur-radius</a:t>
            </a:r>
          </a:p>
        </p:txBody>
      </p:sp>
      <p:cxnSp>
        <p:nvCxnSpPr>
          <p:cNvPr id="33" name="Straight Arrow Connector 32"/>
          <p:cNvCxnSpPr/>
          <p:nvPr/>
        </p:nvCxnSpPr>
        <p:spPr>
          <a:xfrm flipH="1" flipV="1">
            <a:off x="6817129" y="2779945"/>
            <a:ext cx="494017" cy="10040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8333577" y="3784029"/>
            <a:ext cx="660758" cy="369332"/>
          </a:xfrm>
          <a:prstGeom prst="rect">
            <a:avLst/>
          </a:prstGeom>
          <a:noFill/>
        </p:spPr>
        <p:txBody>
          <a:bodyPr wrap="none" rtlCol="0">
            <a:spAutoFit/>
          </a:bodyPr>
          <a:lstStyle/>
          <a:p>
            <a:r>
              <a:rPr lang="en-CA" dirty="0"/>
              <a:t>color</a:t>
            </a:r>
          </a:p>
        </p:txBody>
      </p:sp>
      <p:cxnSp>
        <p:nvCxnSpPr>
          <p:cNvPr id="36" name="Straight Arrow Connector 35"/>
          <p:cNvCxnSpPr>
            <a:stCxn id="35" idx="0"/>
          </p:cNvCxnSpPr>
          <p:nvPr/>
        </p:nvCxnSpPr>
        <p:spPr>
          <a:xfrm flipH="1" flipV="1">
            <a:off x="7921568" y="2779945"/>
            <a:ext cx="742389" cy="10040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4" name="Picture 13"/>
          <p:cNvPicPr>
            <a:picLocks noChangeAspect="1"/>
          </p:cNvPicPr>
          <p:nvPr/>
        </p:nvPicPr>
        <p:blipFill>
          <a:blip r:embed="rId2"/>
          <a:stretch>
            <a:fillRect/>
          </a:stretch>
        </p:blipFill>
        <p:spPr>
          <a:xfrm>
            <a:off x="3303384" y="4901431"/>
            <a:ext cx="5676900" cy="1200150"/>
          </a:xfrm>
          <a:prstGeom prst="rect">
            <a:avLst/>
          </a:prstGeom>
        </p:spPr>
      </p:pic>
    </p:spTree>
    <p:extLst>
      <p:ext uri="{BB962C8B-B14F-4D97-AF65-F5344CB8AC3E}">
        <p14:creationId xmlns:p14="http://schemas.microsoft.com/office/powerpoint/2010/main" val="783166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75475" y="2516951"/>
            <a:ext cx="6753225" cy="3724275"/>
          </a:xfrm>
          <a:prstGeom prst="rect">
            <a:avLst/>
          </a:prstGeom>
        </p:spPr>
      </p:pic>
      <p:sp>
        <p:nvSpPr>
          <p:cNvPr id="2" name="Title 1"/>
          <p:cNvSpPr>
            <a:spLocks noGrp="1"/>
          </p:cNvSpPr>
          <p:nvPr>
            <p:ph type="title"/>
          </p:nvPr>
        </p:nvSpPr>
        <p:spPr/>
        <p:txBody>
          <a:bodyPr/>
          <a:lstStyle/>
          <a:p>
            <a:r>
              <a:rPr lang="en-CA" dirty="0"/>
              <a:t>CSS3 Transforms - Origin</a:t>
            </a:r>
          </a:p>
        </p:txBody>
      </p:sp>
      <p:sp>
        <p:nvSpPr>
          <p:cNvPr id="3" name="Content Placeholder 2"/>
          <p:cNvSpPr>
            <a:spLocks noGrp="1"/>
          </p:cNvSpPr>
          <p:nvPr>
            <p:ph idx="1"/>
          </p:nvPr>
        </p:nvSpPr>
        <p:spPr>
          <a:xfrm>
            <a:off x="838200" y="1690688"/>
            <a:ext cx="7520940" cy="2435051"/>
          </a:xfrm>
        </p:spPr>
        <p:txBody>
          <a:bodyPr>
            <a:normAutofit/>
          </a:bodyPr>
          <a:lstStyle/>
          <a:p>
            <a:pPr>
              <a:buFont typeface="Arial" pitchFamily="34" charset="0"/>
              <a:buChar char="•"/>
            </a:pPr>
            <a:r>
              <a:rPr lang="en-CA" sz="1800" dirty="0"/>
              <a:t>Transform origin sets the transform point on the x and y axis.</a:t>
            </a:r>
          </a:p>
          <a:p>
            <a:pPr>
              <a:buFont typeface="Arial" pitchFamily="34" charset="0"/>
              <a:buChar char="•"/>
            </a:pPr>
            <a:r>
              <a:rPr lang="en-CA" sz="1800" dirty="0"/>
              <a:t>Possible values for the x axis and y axis are </a:t>
            </a:r>
          </a:p>
          <a:p>
            <a:pPr lvl="3">
              <a:buFont typeface="Arial" pitchFamily="34" charset="0"/>
              <a:buChar char="•"/>
            </a:pPr>
            <a:r>
              <a:rPr lang="en-CA" dirty="0"/>
              <a:t>left</a:t>
            </a:r>
          </a:p>
          <a:p>
            <a:pPr lvl="3">
              <a:buFont typeface="Arial" pitchFamily="34" charset="0"/>
              <a:buChar char="•"/>
            </a:pPr>
            <a:r>
              <a:rPr lang="en-CA" dirty="0"/>
              <a:t>center</a:t>
            </a:r>
          </a:p>
          <a:p>
            <a:pPr lvl="3">
              <a:buFont typeface="Arial" pitchFamily="34" charset="0"/>
              <a:buChar char="•"/>
            </a:pPr>
            <a:r>
              <a:rPr lang="en-CA" dirty="0"/>
              <a:t>right</a:t>
            </a:r>
          </a:p>
          <a:p>
            <a:pPr lvl="3">
              <a:buFont typeface="Arial" pitchFamily="34" charset="0"/>
              <a:buChar char="•"/>
            </a:pPr>
            <a:r>
              <a:rPr lang="en-CA" dirty="0"/>
              <a:t>Percentage (%).</a:t>
            </a:r>
          </a:p>
        </p:txBody>
      </p:sp>
    </p:spTree>
    <p:extLst>
      <p:ext uri="{BB962C8B-B14F-4D97-AF65-F5344CB8AC3E}">
        <p14:creationId xmlns:p14="http://schemas.microsoft.com/office/powerpoint/2010/main" val="818061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Origin</a:t>
            </a:r>
          </a:p>
        </p:txBody>
      </p:sp>
      <p:sp>
        <p:nvSpPr>
          <p:cNvPr id="6" name="Rectangle 1"/>
          <p:cNvSpPr>
            <a:spLocks noChangeArrowheads="1"/>
          </p:cNvSpPr>
          <p:nvPr/>
        </p:nvSpPr>
        <p:spPr bwMode="auto">
          <a:xfrm>
            <a:off x="2147887" y="2719238"/>
            <a:ext cx="4313873" cy="173893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.box_26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transform-origin</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left bottom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endParaRPr lang="en-US" sz="1200" dirty="0">
              <a:solidFill>
                <a:srgbClr val="0000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.box_27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transform-origin</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95% 3%</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endParaRPr lang="en-US" sz="1200" dirty="0">
              <a:solidFill>
                <a:srgbClr val="999999"/>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500" dirty="0"/>
              <a:t> </a:t>
            </a:r>
            <a:endParaRPr lang="en-US" dirty="0">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7682754" y="1205552"/>
            <a:ext cx="2306727" cy="2383155"/>
          </a:xfrm>
          <a:prstGeom prst="rect">
            <a:avLst/>
          </a:prstGeom>
        </p:spPr>
      </p:pic>
      <p:pic>
        <p:nvPicPr>
          <p:cNvPr id="9" name="Picture 8"/>
          <p:cNvPicPr>
            <a:picLocks noChangeAspect="1"/>
          </p:cNvPicPr>
          <p:nvPr/>
        </p:nvPicPr>
        <p:blipFill>
          <a:blip r:embed="rId3"/>
          <a:stretch>
            <a:fillRect/>
          </a:stretch>
        </p:blipFill>
        <p:spPr>
          <a:xfrm>
            <a:off x="7682753" y="3826518"/>
            <a:ext cx="2285884" cy="2487375"/>
          </a:xfrm>
          <a:prstGeom prst="rect">
            <a:avLst/>
          </a:prstGeom>
        </p:spPr>
      </p:pic>
      <p:sp>
        <p:nvSpPr>
          <p:cNvPr id="10" name="Right Arrow 9"/>
          <p:cNvSpPr/>
          <p:nvPr/>
        </p:nvSpPr>
        <p:spPr>
          <a:xfrm rot="20453553">
            <a:off x="6656856" y="2430779"/>
            <a:ext cx="1013460" cy="1828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1" name="Right Arrow 10"/>
          <p:cNvSpPr/>
          <p:nvPr/>
        </p:nvSpPr>
        <p:spPr>
          <a:xfrm rot="1103547">
            <a:off x="6657807" y="4315002"/>
            <a:ext cx="1013460" cy="1828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68785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CSS3 Transforms - Multiple</a:t>
            </a:r>
          </a:p>
        </p:txBody>
      </p:sp>
      <p:sp>
        <p:nvSpPr>
          <p:cNvPr id="3" name="Content Placeholder 2"/>
          <p:cNvSpPr>
            <a:spLocks noGrp="1"/>
          </p:cNvSpPr>
          <p:nvPr>
            <p:ph idx="1"/>
          </p:nvPr>
        </p:nvSpPr>
        <p:spPr>
          <a:xfrm>
            <a:off x="693420" y="1784820"/>
            <a:ext cx="3079927" cy="3284883"/>
          </a:xfrm>
        </p:spPr>
        <p:txBody>
          <a:bodyPr>
            <a:normAutofit/>
          </a:bodyPr>
          <a:lstStyle/>
          <a:p>
            <a:pPr>
              <a:buFont typeface="Arial" pitchFamily="34" charset="0"/>
              <a:buChar char="•"/>
            </a:pPr>
            <a:r>
              <a:rPr lang="en-CA" dirty="0"/>
              <a:t>You can set multiple transform types on a single line by separating the transforms with a space </a:t>
            </a:r>
          </a:p>
        </p:txBody>
      </p:sp>
      <p:sp>
        <p:nvSpPr>
          <p:cNvPr id="4" name="Rectangle 1"/>
          <p:cNvSpPr>
            <a:spLocks noChangeArrowheads="1"/>
          </p:cNvSpPr>
          <p:nvPr/>
        </p:nvSpPr>
        <p:spPr bwMode="auto">
          <a:xfrm>
            <a:off x="4324350" y="2500431"/>
            <a:ext cx="4998720" cy="100027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sz="12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200" dirty="0">
                <a:solidFill>
                  <a:srgbClr val="669900"/>
                </a:solidFill>
                <a:latin typeface="Consolas" panose="020B0609020204030204" pitchFamily="49" charset="0"/>
                <a:cs typeface="Consolas" panose="020B0609020204030204" pitchFamily="49" charset="0"/>
              </a:rPr>
              <a:t>.box_28 </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0055"/>
                </a:solidFill>
                <a:latin typeface="Consolas" panose="020B0609020204030204" pitchFamily="49" charset="0"/>
                <a:cs typeface="Consolas" panose="020B0609020204030204" pitchFamily="49" charset="0"/>
              </a:rPr>
              <a:t>     transform</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rotate(28deg) </a:t>
            </a:r>
            <a:r>
              <a:rPr lang="en-US" sz="1200" dirty="0" err="1">
                <a:solidFill>
                  <a:srgbClr val="000000"/>
                </a:solidFill>
                <a:latin typeface="Consolas" panose="020B0609020204030204" pitchFamily="49" charset="0"/>
                <a:cs typeface="Consolas" panose="020B0609020204030204" pitchFamily="49" charset="0"/>
              </a:rPr>
              <a:t>skewX</a:t>
            </a:r>
            <a:r>
              <a:rPr lang="en-US" sz="1200" dirty="0">
                <a:solidFill>
                  <a:srgbClr val="000000"/>
                </a:solidFill>
                <a:latin typeface="Consolas" panose="020B0609020204030204" pitchFamily="49" charset="0"/>
                <a:cs typeface="Consolas" panose="020B0609020204030204" pitchFamily="49" charset="0"/>
              </a:rPr>
              <a:t>(36deg)</a:t>
            </a:r>
            <a:r>
              <a:rPr lang="en-US" sz="1200" dirty="0">
                <a:solidFill>
                  <a:srgbClr val="999999"/>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200" dirty="0">
                <a:solidFill>
                  <a:srgbClr val="999999"/>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endParaRPr lang="en-US" sz="1200" dirty="0">
              <a:solidFill>
                <a:srgbClr val="999999"/>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500" dirty="0"/>
              <a:t> </a:t>
            </a:r>
            <a:endParaRPr lang="en-US"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9486900" y="3252029"/>
            <a:ext cx="2705100" cy="3590925"/>
          </a:xfrm>
          <a:prstGeom prst="rect">
            <a:avLst/>
          </a:prstGeom>
        </p:spPr>
      </p:pic>
      <p:cxnSp>
        <p:nvCxnSpPr>
          <p:cNvPr id="16" name="Straight Arrow Connector 15"/>
          <p:cNvCxnSpPr/>
          <p:nvPr/>
        </p:nvCxnSpPr>
        <p:spPr>
          <a:xfrm flipH="1" flipV="1">
            <a:off x="6290310" y="3351193"/>
            <a:ext cx="411480" cy="9677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6701790" y="3404533"/>
            <a:ext cx="571500" cy="91439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6701790" y="4326551"/>
            <a:ext cx="0" cy="525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6701790" y="4852331"/>
            <a:ext cx="30251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67484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 3 – Transitions (introduction)</a:t>
            </a:r>
          </a:p>
        </p:txBody>
      </p:sp>
      <p:sp>
        <p:nvSpPr>
          <p:cNvPr id="3" name="Content Placeholder 2"/>
          <p:cNvSpPr>
            <a:spLocks noGrp="1"/>
          </p:cNvSpPr>
          <p:nvPr>
            <p:ph idx="1"/>
          </p:nvPr>
        </p:nvSpPr>
        <p:spPr>
          <a:xfrm>
            <a:off x="838199" y="1870918"/>
            <a:ext cx="9069729" cy="1116791"/>
          </a:xfrm>
        </p:spPr>
        <p:txBody>
          <a:bodyPr>
            <a:normAutofit fontScale="92500"/>
          </a:bodyPr>
          <a:lstStyle/>
          <a:p>
            <a:pPr>
              <a:buFont typeface="Arial" pitchFamily="34" charset="0"/>
              <a:buChar char="•"/>
            </a:pPr>
            <a:r>
              <a:rPr lang="en-CA" sz="3000" dirty="0"/>
              <a:t>Transitions smooth out the “transition” from various states</a:t>
            </a:r>
          </a:p>
          <a:p>
            <a:pPr lvl="1"/>
            <a:r>
              <a:rPr lang="en-CA" dirty="0"/>
              <a:t>Example: regular state to hover</a:t>
            </a:r>
          </a:p>
        </p:txBody>
      </p:sp>
      <p:sp>
        <p:nvSpPr>
          <p:cNvPr id="7" name="Rectangle 3"/>
          <p:cNvSpPr>
            <a:spLocks noChangeArrowheads="1"/>
          </p:cNvSpPr>
          <p:nvPr/>
        </p:nvSpPr>
        <p:spPr bwMode="auto">
          <a:xfrm>
            <a:off x="3540453" y="3398988"/>
            <a:ext cx="3665220" cy="1545244"/>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lvl="1" eaLnBrk="0" fontAlgn="base" hangingPunct="0">
              <a:spcBef>
                <a:spcPct val="0"/>
              </a:spcBef>
              <a:spcAft>
                <a:spcPct val="0"/>
              </a:spcAft>
            </a:pPr>
            <a:endParaRPr lang="en-US" sz="10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000" dirty="0">
                <a:solidFill>
                  <a:srgbClr val="669900"/>
                </a:solidFill>
                <a:latin typeface="Consolas" panose="020B0609020204030204" pitchFamily="49" charset="0"/>
                <a:cs typeface="Consolas" panose="020B0609020204030204" pitchFamily="49" charset="0"/>
              </a:rPr>
              <a:t>.box_28 </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000" dirty="0">
                <a:solidFill>
                  <a:srgbClr val="990055"/>
                </a:solidFill>
                <a:latin typeface="Consolas" panose="020B0609020204030204" pitchFamily="49" charset="0"/>
                <a:cs typeface="Consolas" panose="020B0609020204030204" pitchFamily="49" charset="0"/>
              </a:rPr>
              <a:t>     transition</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all 2s ease</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endParaRPr lang="en-US" sz="1000" dirty="0">
              <a:solidFill>
                <a:srgbClr val="0000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000" dirty="0">
                <a:solidFill>
                  <a:srgbClr val="669900"/>
                </a:solidFill>
                <a:latin typeface="Consolas" panose="020B0609020204030204" pitchFamily="49" charset="0"/>
                <a:cs typeface="Consolas" panose="020B0609020204030204" pitchFamily="49" charset="0"/>
              </a:rPr>
              <a:t>.box_28:hover </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000" dirty="0">
                <a:solidFill>
                  <a:srgbClr val="990055"/>
                </a:solidFill>
                <a:latin typeface="Consolas" panose="020B0609020204030204" pitchFamily="49" charset="0"/>
                <a:cs typeface="Consolas" panose="020B0609020204030204" pitchFamily="49" charset="0"/>
              </a:rPr>
              <a:t>     transform</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0000"/>
                </a:solidFill>
                <a:latin typeface="Consolas" panose="020B0609020204030204" pitchFamily="49" charset="0"/>
                <a:cs typeface="Consolas" panose="020B0609020204030204" pitchFamily="49" charset="0"/>
              </a:rPr>
              <a:t>translateY</a:t>
            </a:r>
            <a:r>
              <a:rPr lang="en-US" sz="1000" dirty="0">
                <a:solidFill>
                  <a:srgbClr val="000000"/>
                </a:solidFill>
                <a:latin typeface="Consolas" panose="020B0609020204030204" pitchFamily="49" charset="0"/>
                <a:cs typeface="Consolas" panose="020B0609020204030204" pitchFamily="49" charset="0"/>
              </a:rPr>
              <a:t>(100px)</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000" dirty="0">
                <a:solidFill>
                  <a:srgbClr val="999999"/>
                </a:solidFill>
                <a:latin typeface="Consolas" panose="020B0609020204030204" pitchFamily="49" charset="0"/>
                <a:cs typeface="Consolas" panose="020B0609020204030204" pitchFamily="49" charset="0"/>
              </a:rPr>
              <a:t>}</a:t>
            </a:r>
          </a:p>
          <a:p>
            <a:pPr lvl="1" eaLnBrk="0" fontAlgn="base" hangingPunct="0">
              <a:spcBef>
                <a:spcPct val="0"/>
              </a:spcBef>
              <a:spcAft>
                <a:spcPct val="0"/>
              </a:spcAft>
            </a:pPr>
            <a:r>
              <a:rPr lang="en-US" sz="1000" dirty="0">
                <a:solidFill>
                  <a:srgbClr val="000000"/>
                </a:solidFill>
                <a:latin typeface="Consolas" panose="020B0609020204030204" pitchFamily="49" charset="0"/>
                <a:cs typeface="Consolas" panose="020B0609020204030204" pitchFamily="49" charset="0"/>
              </a:rPr>
              <a:t> </a:t>
            </a:r>
            <a:endParaRPr lang="en-US" dirty="0">
              <a:latin typeface="Arial" panose="020B0604020202020204" pitchFamily="34" charset="0"/>
            </a:endParaRPr>
          </a:p>
        </p:txBody>
      </p:sp>
    </p:spTree>
    <p:extLst>
      <p:ext uri="{BB962C8B-B14F-4D97-AF65-F5344CB8AC3E}">
        <p14:creationId xmlns:p14="http://schemas.microsoft.com/office/powerpoint/2010/main" val="3918036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 </a:t>
            </a:r>
            <a:r>
              <a:rPr lang="en-CA" dirty="0" err="1"/>
              <a:t>Transistions</a:t>
            </a:r>
            <a:endParaRPr lang="en-CA" dirty="0"/>
          </a:p>
        </p:txBody>
      </p:sp>
      <p:sp>
        <p:nvSpPr>
          <p:cNvPr id="3" name="Content Placeholder 2"/>
          <p:cNvSpPr>
            <a:spLocks noGrp="1"/>
          </p:cNvSpPr>
          <p:nvPr>
            <p:ph idx="1"/>
          </p:nvPr>
        </p:nvSpPr>
        <p:spPr>
          <a:xfrm>
            <a:off x="2945335" y="2004606"/>
            <a:ext cx="7520940" cy="815257"/>
          </a:xfrm>
        </p:spPr>
        <p:txBody>
          <a:bodyPr/>
          <a:lstStyle/>
          <a:p>
            <a:pPr>
              <a:buFont typeface="Arial" pitchFamily="34" charset="0"/>
              <a:buChar char="•"/>
            </a:pPr>
            <a:r>
              <a:rPr lang="en-CA" dirty="0"/>
              <a:t>Browser compatibility for CSS Transforms:</a:t>
            </a:r>
          </a:p>
          <a:p>
            <a:pPr lvl="4">
              <a:buFont typeface="Arial" pitchFamily="34" charset="0"/>
              <a:buChar char="•"/>
            </a:pPr>
            <a:endParaRPr lang="en-CA" dirty="0"/>
          </a:p>
        </p:txBody>
      </p:sp>
      <p:grpSp>
        <p:nvGrpSpPr>
          <p:cNvPr id="5" name="Group 4"/>
          <p:cNvGrpSpPr/>
          <p:nvPr/>
        </p:nvGrpSpPr>
        <p:grpSpPr>
          <a:xfrm>
            <a:off x="2130948" y="3119355"/>
            <a:ext cx="8096250" cy="1937577"/>
            <a:chOff x="542925" y="1405698"/>
            <a:chExt cx="8096250" cy="1937577"/>
          </a:xfrm>
        </p:grpSpPr>
        <p:grpSp>
          <p:nvGrpSpPr>
            <p:cNvPr id="6" name="Group 5"/>
            <p:cNvGrpSpPr/>
            <p:nvPr/>
          </p:nvGrpSpPr>
          <p:grpSpPr>
            <a:xfrm>
              <a:off x="542925" y="1405698"/>
              <a:ext cx="8067675" cy="1628775"/>
              <a:chOff x="638175" y="1405698"/>
              <a:chExt cx="8067675" cy="1628775"/>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405698"/>
                <a:ext cx="1628775" cy="16287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6551" y="1677541"/>
                <a:ext cx="1124712" cy="1085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007" y="1648966"/>
                <a:ext cx="1642235" cy="117157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2150" y="1533525"/>
                <a:ext cx="1088300" cy="12287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3181" y="1658491"/>
                <a:ext cx="1542669" cy="1128782"/>
              </a:xfrm>
              <a:prstGeom prst="rect">
                <a:avLst/>
              </a:prstGeom>
            </p:spPr>
          </p:pic>
        </p:grpSp>
        <p:sp>
          <p:nvSpPr>
            <p:cNvPr id="7" name="TextBox 6"/>
            <p:cNvSpPr txBox="1"/>
            <p:nvPr/>
          </p:nvSpPr>
          <p:spPr>
            <a:xfrm>
              <a:off x="1069672" y="2968109"/>
              <a:ext cx="765779" cy="369332"/>
            </a:xfrm>
            <a:prstGeom prst="rect">
              <a:avLst/>
            </a:prstGeom>
            <a:noFill/>
          </p:spPr>
          <p:txBody>
            <a:bodyPr wrap="square" rtlCol="0">
              <a:spAutoFit/>
            </a:bodyPr>
            <a:lstStyle/>
            <a:p>
              <a:r>
                <a:rPr lang="en-US" dirty="0"/>
                <a:t>IE10</a:t>
              </a:r>
            </a:p>
          </p:txBody>
        </p:sp>
        <p:sp>
          <p:nvSpPr>
            <p:cNvPr id="8" name="TextBox 7"/>
            <p:cNvSpPr txBox="1"/>
            <p:nvPr/>
          </p:nvSpPr>
          <p:spPr>
            <a:xfrm>
              <a:off x="2415492" y="2973943"/>
              <a:ext cx="1480233" cy="369332"/>
            </a:xfrm>
            <a:prstGeom prst="rect">
              <a:avLst/>
            </a:prstGeom>
            <a:noFill/>
          </p:spPr>
          <p:txBody>
            <a:bodyPr wrap="square" rtlCol="0">
              <a:spAutoFit/>
            </a:bodyPr>
            <a:lstStyle/>
            <a:p>
              <a:r>
                <a:rPr lang="en-US" dirty="0"/>
                <a:t>Firefox 4+</a:t>
              </a:r>
            </a:p>
          </p:txBody>
        </p:sp>
        <p:sp>
          <p:nvSpPr>
            <p:cNvPr id="9" name="TextBox 8"/>
            <p:cNvSpPr txBox="1"/>
            <p:nvPr/>
          </p:nvSpPr>
          <p:spPr>
            <a:xfrm>
              <a:off x="4112910" y="2968109"/>
              <a:ext cx="1325866" cy="369332"/>
            </a:xfrm>
            <a:prstGeom prst="rect">
              <a:avLst/>
            </a:prstGeom>
            <a:noFill/>
          </p:spPr>
          <p:txBody>
            <a:bodyPr wrap="square" rtlCol="0">
              <a:spAutoFit/>
            </a:bodyPr>
            <a:lstStyle/>
            <a:p>
              <a:r>
                <a:rPr lang="en-US" dirty="0"/>
                <a:t>Chrome 4+</a:t>
              </a:r>
            </a:p>
          </p:txBody>
        </p:sp>
        <p:sp>
          <p:nvSpPr>
            <p:cNvPr id="10" name="TextBox 9"/>
            <p:cNvSpPr txBox="1"/>
            <p:nvPr/>
          </p:nvSpPr>
          <p:spPr>
            <a:xfrm>
              <a:off x="5680983" y="2968109"/>
              <a:ext cx="1343406" cy="369332"/>
            </a:xfrm>
            <a:prstGeom prst="rect">
              <a:avLst/>
            </a:prstGeom>
            <a:noFill/>
          </p:spPr>
          <p:txBody>
            <a:bodyPr wrap="square" rtlCol="0">
              <a:spAutoFit/>
            </a:bodyPr>
            <a:lstStyle/>
            <a:p>
              <a:r>
                <a:rPr lang="en-US" dirty="0"/>
                <a:t>Safari 3.1+</a:t>
              </a:r>
            </a:p>
          </p:txBody>
        </p:sp>
        <p:sp>
          <p:nvSpPr>
            <p:cNvPr id="11" name="TextBox 10"/>
            <p:cNvSpPr txBox="1"/>
            <p:nvPr/>
          </p:nvSpPr>
          <p:spPr>
            <a:xfrm>
              <a:off x="7171289" y="2968109"/>
              <a:ext cx="1467886" cy="369332"/>
            </a:xfrm>
            <a:prstGeom prst="rect">
              <a:avLst/>
            </a:prstGeom>
            <a:noFill/>
          </p:spPr>
          <p:txBody>
            <a:bodyPr wrap="square" rtlCol="0">
              <a:spAutoFit/>
            </a:bodyPr>
            <a:lstStyle/>
            <a:p>
              <a:r>
                <a:rPr lang="en-US" dirty="0"/>
                <a:t>Opera 10.5+</a:t>
              </a:r>
            </a:p>
          </p:txBody>
        </p:sp>
      </p:grpSp>
    </p:spTree>
    <p:extLst>
      <p:ext uri="{BB962C8B-B14F-4D97-AF65-F5344CB8AC3E}">
        <p14:creationId xmlns:p14="http://schemas.microsoft.com/office/powerpoint/2010/main" val="1641275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 3 – Transitions Multiple</a:t>
            </a:r>
          </a:p>
        </p:txBody>
      </p:sp>
      <p:sp>
        <p:nvSpPr>
          <p:cNvPr id="3" name="Content Placeholder 2"/>
          <p:cNvSpPr>
            <a:spLocks noGrp="1"/>
          </p:cNvSpPr>
          <p:nvPr>
            <p:ph idx="1"/>
          </p:nvPr>
        </p:nvSpPr>
        <p:spPr>
          <a:xfrm>
            <a:off x="838200" y="1726196"/>
            <a:ext cx="4200028" cy="4559641"/>
          </a:xfrm>
        </p:spPr>
        <p:txBody>
          <a:bodyPr>
            <a:normAutofit fontScale="92500" lnSpcReduction="10000"/>
          </a:bodyPr>
          <a:lstStyle/>
          <a:p>
            <a:pPr>
              <a:buFont typeface="Arial" pitchFamily="34" charset="0"/>
              <a:buChar char="•"/>
            </a:pPr>
            <a:r>
              <a:rPr lang="en-CA" sz="2900" dirty="0"/>
              <a:t>You can transition a single property, all properties (that change) or  multiple properties</a:t>
            </a:r>
          </a:p>
          <a:p>
            <a:pPr lvl="1"/>
            <a:r>
              <a:rPr lang="en-CA" dirty="0"/>
              <a:t>If you transform multiple specific properties you can have the transitions run one after the other by setting the delay property of the second, third, fourth, etc. transitioned elements to be equal to the total transition time of the elements that ran before it</a:t>
            </a:r>
          </a:p>
        </p:txBody>
      </p:sp>
      <p:sp>
        <p:nvSpPr>
          <p:cNvPr id="7" name="Rectangle 3"/>
          <p:cNvSpPr>
            <a:spLocks noChangeArrowheads="1"/>
          </p:cNvSpPr>
          <p:nvPr/>
        </p:nvSpPr>
        <p:spPr bwMode="auto">
          <a:xfrm>
            <a:off x="5942487" y="2271374"/>
            <a:ext cx="4790290" cy="169913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lvl="1" eaLnBrk="0" fontAlgn="base" hangingPunct="0">
              <a:spcBef>
                <a:spcPct val="0"/>
              </a:spcBef>
              <a:spcAft>
                <a:spcPct val="0"/>
              </a:spcAft>
            </a:pPr>
            <a:endParaRPr lang="en-US" sz="1000" dirty="0">
              <a:solidFill>
                <a:srgbClr val="6699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000" dirty="0">
                <a:solidFill>
                  <a:srgbClr val="669900"/>
                </a:solidFill>
                <a:latin typeface="Consolas" panose="020B0609020204030204" pitchFamily="49" charset="0"/>
                <a:cs typeface="Consolas" panose="020B0609020204030204" pitchFamily="49" charset="0"/>
              </a:rPr>
              <a:t>.box_28 </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000" dirty="0">
                <a:solidFill>
                  <a:srgbClr val="990055"/>
                </a:solidFill>
                <a:latin typeface="Consolas" panose="020B0609020204030204" pitchFamily="49" charset="0"/>
                <a:cs typeface="Consolas" panose="020B0609020204030204" pitchFamily="49" charset="0"/>
              </a:rPr>
              <a:t>     transition</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r>
              <a:rPr lang="en-CA" sz="1000" dirty="0">
                <a:solidFill>
                  <a:srgbClr val="000000"/>
                </a:solidFill>
                <a:latin typeface="Consolas" panose="020B0609020204030204" pitchFamily="49" charset="0"/>
                <a:cs typeface="Consolas" panose="020B0609020204030204" pitchFamily="49" charset="0"/>
              </a:rPr>
              <a:t>height 1s ease, width 1s ease 1s</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endParaRPr lang="en-US" sz="1000" dirty="0">
              <a:solidFill>
                <a:srgbClr val="000000"/>
              </a:solidFill>
              <a:latin typeface="Consolas" panose="020B0609020204030204" pitchFamily="49" charset="0"/>
              <a:cs typeface="Consolas" panose="020B0609020204030204" pitchFamily="49" charset="0"/>
            </a:endParaRPr>
          </a:p>
          <a:p>
            <a:pPr lvl="1" eaLnBrk="0" fontAlgn="base" hangingPunct="0">
              <a:spcBef>
                <a:spcPct val="0"/>
              </a:spcBef>
              <a:spcAft>
                <a:spcPct val="0"/>
              </a:spcAft>
            </a:pPr>
            <a:r>
              <a:rPr lang="en-US" sz="1000" dirty="0">
                <a:solidFill>
                  <a:srgbClr val="669900"/>
                </a:solidFill>
                <a:latin typeface="Consolas" panose="020B0609020204030204" pitchFamily="49" charset="0"/>
                <a:cs typeface="Consolas" panose="020B0609020204030204" pitchFamily="49" charset="0"/>
              </a:rPr>
              <a:t>.box_28:hover </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000" dirty="0">
                <a:solidFill>
                  <a:srgbClr val="990055"/>
                </a:solidFill>
                <a:latin typeface="Consolas" panose="020B0609020204030204" pitchFamily="49" charset="0"/>
                <a:cs typeface="Consolas" panose="020B0609020204030204" pitchFamily="49" charset="0"/>
              </a:rPr>
              <a:t>   width</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30px</a:t>
            </a:r>
            <a:r>
              <a:rPr lang="en-US" sz="1000" dirty="0">
                <a:solidFill>
                  <a:srgbClr val="999999"/>
                </a:solidFill>
                <a:latin typeface="Consolas" panose="020B0609020204030204" pitchFamily="49" charset="0"/>
                <a:cs typeface="Consolas" panose="020B0609020204030204" pitchFamily="49" charset="0"/>
              </a:rPr>
              <a:t>;</a:t>
            </a:r>
          </a:p>
          <a:p>
            <a:pPr lvl="1" eaLnBrk="0" fontAlgn="base" hangingPunct="0">
              <a:spcBef>
                <a:spcPct val="0"/>
              </a:spcBef>
              <a:spcAft>
                <a:spcPct val="0"/>
              </a:spcAft>
            </a:pPr>
            <a:r>
              <a:rPr lang="en-US" sz="1000" dirty="0">
                <a:solidFill>
                  <a:srgbClr val="990055"/>
                </a:solidFill>
                <a:latin typeface="Consolas" panose="020B0609020204030204" pitchFamily="49" charset="0"/>
                <a:cs typeface="Consolas" panose="020B0609020204030204" pitchFamily="49" charset="0"/>
              </a:rPr>
              <a:t>   height</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30px</a:t>
            </a:r>
            <a:r>
              <a:rPr lang="en-US" sz="1000" dirty="0">
                <a:solidFill>
                  <a:srgbClr val="999999"/>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lang="en-US" sz="1000" dirty="0">
                <a:solidFill>
                  <a:srgbClr val="999999"/>
                </a:solidFill>
                <a:latin typeface="Consolas" panose="020B0609020204030204" pitchFamily="49" charset="0"/>
                <a:cs typeface="Consolas" panose="020B0609020204030204" pitchFamily="49" charset="0"/>
              </a:rPr>
              <a:t>}</a:t>
            </a:r>
          </a:p>
          <a:p>
            <a:pPr lvl="1" eaLnBrk="0" fontAlgn="base" hangingPunct="0">
              <a:spcBef>
                <a:spcPct val="0"/>
              </a:spcBef>
              <a:spcAft>
                <a:spcPct val="0"/>
              </a:spcAft>
            </a:pPr>
            <a:r>
              <a:rPr lang="en-US" sz="1000" dirty="0">
                <a:solidFill>
                  <a:srgbClr val="000000"/>
                </a:solidFill>
                <a:latin typeface="Consolas" panose="020B0609020204030204" pitchFamily="49" charset="0"/>
                <a:cs typeface="Consolas" panose="020B0609020204030204" pitchFamily="49" charset="0"/>
              </a:rPr>
              <a:t> </a:t>
            </a:r>
            <a:endParaRPr lang="en-US" dirty="0">
              <a:latin typeface="Arial" panose="020B0604020202020204" pitchFamily="34" charset="0"/>
            </a:endParaRPr>
          </a:p>
        </p:txBody>
      </p:sp>
      <p:sp>
        <p:nvSpPr>
          <p:cNvPr id="8" name="Down Arrow 7"/>
          <p:cNvSpPr/>
          <p:nvPr/>
        </p:nvSpPr>
        <p:spPr>
          <a:xfrm rot="9251038">
            <a:off x="9647325" y="3066627"/>
            <a:ext cx="111265" cy="15738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5" name="TextBox 4"/>
          <p:cNvSpPr txBox="1"/>
          <p:nvPr/>
        </p:nvSpPr>
        <p:spPr>
          <a:xfrm>
            <a:off x="7196771" y="4768691"/>
            <a:ext cx="3981450" cy="1169551"/>
          </a:xfrm>
          <a:prstGeom prst="rect">
            <a:avLst/>
          </a:prstGeom>
          <a:noFill/>
        </p:spPr>
        <p:txBody>
          <a:bodyPr wrap="square" rtlCol="0">
            <a:spAutoFit/>
          </a:bodyPr>
          <a:lstStyle/>
          <a:p>
            <a:r>
              <a:rPr lang="en-CA" sz="1400" dirty="0"/>
              <a:t>Notice the second time of “1s” after the easing. This is the delay parameter and sets the delay. Here we have set the delay to be equal to the time of the transition of the height. This will cause the width transition to run after the height transition</a:t>
            </a:r>
          </a:p>
        </p:txBody>
      </p:sp>
    </p:spTree>
    <p:extLst>
      <p:ext uri="{BB962C8B-B14F-4D97-AF65-F5344CB8AC3E}">
        <p14:creationId xmlns:p14="http://schemas.microsoft.com/office/powerpoint/2010/main" val="20279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Shadow - Multiple</a:t>
            </a:r>
          </a:p>
        </p:txBody>
      </p:sp>
      <p:sp>
        <p:nvSpPr>
          <p:cNvPr id="6" name="TextBox 5"/>
          <p:cNvSpPr txBox="1"/>
          <p:nvPr/>
        </p:nvSpPr>
        <p:spPr>
          <a:xfrm>
            <a:off x="2162209" y="1989523"/>
            <a:ext cx="5111428" cy="1754326"/>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panose="02070309020205020404" pitchFamily="49" charset="0"/>
              </a:rPr>
              <a:t>.</a:t>
            </a:r>
            <a:r>
              <a:rPr lang="en-CA" dirty="0" err="1">
                <a:solidFill>
                  <a:srgbClr val="FF00FF"/>
                </a:solidFill>
                <a:highlight>
                  <a:srgbClr val="FFFFFF"/>
                </a:highlight>
                <a:latin typeface="Courier New" panose="02070309020205020404" pitchFamily="49" charset="0"/>
              </a:rPr>
              <a:t>box_main</a:t>
            </a:r>
            <a:r>
              <a:rPr lang="en-CA" dirty="0">
                <a:solidFill>
                  <a:srgbClr val="FF00FF"/>
                </a:solidFill>
                <a:highlight>
                  <a:srgbClr val="FFFFFF"/>
                </a:highlight>
                <a:latin typeface="Batang" panose="02030600000101010101" pitchFamily="18" charset="-127"/>
              </a:rPr>
              <a:t> </a:t>
            </a:r>
            <a:r>
              <a:rPr lang="en-CA" dirty="0">
                <a:solidFill>
                  <a:srgbClr val="FF00FF"/>
                </a:solidFill>
                <a:highlight>
                  <a:srgbClr val="FFFFFF"/>
                </a:highlight>
                <a:latin typeface="Courier New" panose="02070309020205020404" pitchFamily="49" charset="0"/>
              </a:rPr>
              <a:t>.h_02</a:t>
            </a:r>
            <a:r>
              <a:rPr lang="en-CA" dirty="0">
                <a:solidFill>
                  <a:srgbClr val="FF00FF"/>
                </a:solidFill>
                <a:highlight>
                  <a:srgbClr val="FFFFFF"/>
                </a:highlight>
                <a:latin typeface="Batang" panose="02030600000101010101" pitchFamily="18" charset="-127"/>
              </a:rPr>
              <a:t> </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000099"/>
                </a:solidFill>
                <a:highlight>
                  <a:srgbClr val="FFFFFF"/>
                </a:highlight>
                <a:latin typeface="Courier New" panose="02070309020205020404" pitchFamily="49" charset="0"/>
              </a:rPr>
              <a:t>     text-shadow</a:t>
            </a:r>
            <a:r>
              <a:rPr lang="en-CA" dirty="0">
                <a:solidFill>
                  <a:srgbClr val="FF00FF"/>
                </a:solidFill>
                <a:highlight>
                  <a:srgbClr val="FFFFFF"/>
                </a:highlight>
                <a:latin typeface="Courier New" panose="02070309020205020404" pitchFamily="49" charset="0"/>
              </a:rPr>
              <a:t>:</a:t>
            </a:r>
            <a:r>
              <a:rPr lang="en-CA" dirty="0">
                <a:solidFill>
                  <a:srgbClr val="0000FF"/>
                </a:solidFill>
                <a:highlight>
                  <a:srgbClr val="FFFFFF"/>
                </a:highlight>
                <a:latin typeface="Courier New" panose="02070309020205020404" pitchFamily="49" charset="0"/>
              </a:rPr>
              <a:t> 5px </a:t>
            </a:r>
            <a:r>
              <a:rPr lang="en-CA" dirty="0" err="1">
                <a:solidFill>
                  <a:srgbClr val="0000FF"/>
                </a:solidFill>
                <a:highlight>
                  <a:srgbClr val="FFFFFF"/>
                </a:highlight>
                <a:latin typeface="Courier New" panose="02070309020205020404" pitchFamily="49" charset="0"/>
              </a:rPr>
              <a:t>5px</a:t>
            </a:r>
            <a:r>
              <a:rPr lang="en-CA" dirty="0">
                <a:solidFill>
                  <a:srgbClr val="0000FF"/>
                </a:solidFill>
                <a:highlight>
                  <a:srgbClr val="FFFFFF"/>
                </a:highlight>
                <a:latin typeface="Courier New" panose="02070309020205020404" pitchFamily="49" charset="0"/>
              </a:rPr>
              <a:t> 0 #09F, </a:t>
            </a:r>
          </a:p>
          <a:p>
            <a:r>
              <a:rPr lang="en-CA" dirty="0">
                <a:solidFill>
                  <a:srgbClr val="0000FF"/>
                </a:solidFill>
                <a:highlight>
                  <a:srgbClr val="FFFFFF"/>
                </a:highlight>
                <a:latin typeface="Courier New" panose="02070309020205020404" pitchFamily="49" charset="0"/>
              </a:rPr>
              <a:t>                  10px </a:t>
            </a:r>
            <a:r>
              <a:rPr lang="en-CA" dirty="0" err="1">
                <a:solidFill>
                  <a:srgbClr val="0000FF"/>
                </a:solidFill>
                <a:highlight>
                  <a:srgbClr val="FFFFFF"/>
                </a:highlight>
                <a:latin typeface="Courier New" panose="02070309020205020404" pitchFamily="49" charset="0"/>
              </a:rPr>
              <a:t>10px</a:t>
            </a:r>
            <a:r>
              <a:rPr lang="en-CA" dirty="0">
                <a:solidFill>
                  <a:srgbClr val="0000FF"/>
                </a:solidFill>
                <a:highlight>
                  <a:srgbClr val="FFFFFF"/>
                </a:highlight>
                <a:latin typeface="Courier New" panose="02070309020205020404" pitchFamily="49" charset="0"/>
              </a:rPr>
              <a:t> 0 #F9F, </a:t>
            </a:r>
          </a:p>
          <a:p>
            <a:r>
              <a:rPr lang="en-CA" dirty="0">
                <a:solidFill>
                  <a:srgbClr val="0000FF"/>
                </a:solidFill>
                <a:highlight>
                  <a:srgbClr val="FFFFFF"/>
                </a:highlight>
                <a:latin typeface="Courier New" panose="02070309020205020404" pitchFamily="49" charset="0"/>
              </a:rPr>
              <a:t>                  15px </a:t>
            </a:r>
            <a:r>
              <a:rPr lang="en-CA" dirty="0" err="1">
                <a:solidFill>
                  <a:srgbClr val="0000FF"/>
                </a:solidFill>
                <a:highlight>
                  <a:srgbClr val="FFFFFF"/>
                </a:highlight>
                <a:latin typeface="Courier New" panose="02070309020205020404" pitchFamily="49" charset="0"/>
              </a:rPr>
              <a:t>15px</a:t>
            </a:r>
            <a:r>
              <a:rPr lang="en-CA" dirty="0">
                <a:solidFill>
                  <a:srgbClr val="0000FF"/>
                </a:solidFill>
                <a:highlight>
                  <a:srgbClr val="FFFFFF"/>
                </a:highlight>
                <a:latin typeface="Courier New" panose="02070309020205020404" pitchFamily="49" charset="0"/>
              </a:rPr>
              <a:t> 0 #09F, </a:t>
            </a:r>
          </a:p>
          <a:p>
            <a:r>
              <a:rPr lang="en-CA" dirty="0">
                <a:solidFill>
                  <a:srgbClr val="0000FF"/>
                </a:solidFill>
                <a:highlight>
                  <a:srgbClr val="FFFFFF"/>
                </a:highlight>
                <a:latin typeface="Courier New" panose="02070309020205020404" pitchFamily="49" charset="0"/>
              </a:rPr>
              <a:t>                  20px </a:t>
            </a:r>
            <a:r>
              <a:rPr lang="en-CA" dirty="0" err="1">
                <a:solidFill>
                  <a:srgbClr val="0000FF"/>
                </a:solidFill>
                <a:highlight>
                  <a:srgbClr val="FFFFFF"/>
                </a:highlight>
                <a:latin typeface="Courier New" panose="02070309020205020404" pitchFamily="49" charset="0"/>
              </a:rPr>
              <a:t>20px</a:t>
            </a:r>
            <a:r>
              <a:rPr lang="en-CA" dirty="0">
                <a:solidFill>
                  <a:srgbClr val="0000FF"/>
                </a:solidFill>
                <a:highlight>
                  <a:srgbClr val="FFFFFF"/>
                </a:highlight>
                <a:latin typeface="Courier New" panose="02070309020205020404" pitchFamily="49" charset="0"/>
              </a:rPr>
              <a:t> 0 #F9F</a:t>
            </a:r>
            <a:r>
              <a:rPr lang="en-CA" dirty="0">
                <a:solidFill>
                  <a:srgbClr val="FF00FF"/>
                </a:solidFill>
                <a:highlight>
                  <a:srgbClr val="FFFFFF"/>
                </a:highlight>
                <a:latin typeface="Courier New" panose="02070309020205020404" pitchFamily="49" charset="0"/>
              </a:rPr>
              <a:t>;</a:t>
            </a:r>
            <a:endParaRPr lang="en-CA" dirty="0">
              <a:solidFill>
                <a:srgbClr val="000099"/>
              </a:solidFill>
              <a:highlight>
                <a:srgbClr val="FFFFFF"/>
              </a:highlight>
              <a:latin typeface="Courier New" panose="02070309020205020404" pitchFamily="49" charset="0"/>
            </a:endParaRPr>
          </a:p>
          <a:p>
            <a:r>
              <a:rPr lang="en-CA" dirty="0">
                <a:solidFill>
                  <a:srgbClr val="FF00FF"/>
                </a:solidFill>
                <a:highlight>
                  <a:srgbClr val="FFFFFF"/>
                </a:highlight>
                <a:latin typeface="Courier New" panose="02070309020205020404" pitchFamily="49" charset="0"/>
              </a:rPr>
              <a:t>}</a:t>
            </a:r>
            <a:endParaRPr lang="en-CA" b="1" dirty="0">
              <a:solidFill>
                <a:srgbClr val="000000"/>
              </a:solidFill>
              <a:highlight>
                <a:srgbClr val="FFFFFF"/>
              </a:highlight>
              <a:latin typeface="Courier New"/>
              <a:ea typeface="Batang"/>
              <a:cs typeface="Courier New" pitchFamily="49" charset="0"/>
            </a:endParaRPr>
          </a:p>
        </p:txBody>
      </p:sp>
      <p:sp>
        <p:nvSpPr>
          <p:cNvPr id="8" name="TextBox 7"/>
          <p:cNvSpPr txBox="1"/>
          <p:nvPr/>
        </p:nvSpPr>
        <p:spPr>
          <a:xfrm>
            <a:off x="8024314" y="2780839"/>
            <a:ext cx="1201676" cy="369332"/>
          </a:xfrm>
          <a:prstGeom prst="rect">
            <a:avLst/>
          </a:prstGeom>
          <a:noFill/>
        </p:spPr>
        <p:txBody>
          <a:bodyPr wrap="none" rtlCol="0">
            <a:spAutoFit/>
          </a:bodyPr>
          <a:lstStyle/>
          <a:p>
            <a:r>
              <a:rPr lang="en-CA" dirty="0"/>
              <a:t>shadow 03</a:t>
            </a:r>
          </a:p>
        </p:txBody>
      </p:sp>
      <p:sp>
        <p:nvSpPr>
          <p:cNvPr id="9" name="TextBox 8"/>
          <p:cNvSpPr txBox="1"/>
          <p:nvPr/>
        </p:nvSpPr>
        <p:spPr>
          <a:xfrm>
            <a:off x="7990503" y="1590883"/>
            <a:ext cx="1201676" cy="369332"/>
          </a:xfrm>
          <a:prstGeom prst="rect">
            <a:avLst/>
          </a:prstGeom>
          <a:noFill/>
        </p:spPr>
        <p:txBody>
          <a:bodyPr wrap="none" rtlCol="0">
            <a:spAutoFit/>
          </a:bodyPr>
          <a:lstStyle/>
          <a:p>
            <a:r>
              <a:rPr lang="en-CA" dirty="0"/>
              <a:t>shadow 01</a:t>
            </a:r>
          </a:p>
        </p:txBody>
      </p:sp>
      <p:cxnSp>
        <p:nvCxnSpPr>
          <p:cNvPr id="11" name="Straight Arrow Connector 10"/>
          <p:cNvCxnSpPr>
            <a:stCxn id="35" idx="1"/>
          </p:cNvCxnSpPr>
          <p:nvPr/>
        </p:nvCxnSpPr>
        <p:spPr>
          <a:xfrm flipH="1">
            <a:off x="7057903" y="2370983"/>
            <a:ext cx="932600" cy="30875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32" idx="1"/>
          </p:cNvCxnSpPr>
          <p:nvPr/>
        </p:nvCxnSpPr>
        <p:spPr>
          <a:xfrm flipH="1" flipV="1">
            <a:off x="6569480" y="3447749"/>
            <a:ext cx="1454834" cy="5483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8024314" y="3811409"/>
            <a:ext cx="1201676" cy="369332"/>
          </a:xfrm>
          <a:prstGeom prst="rect">
            <a:avLst/>
          </a:prstGeom>
          <a:noFill/>
        </p:spPr>
        <p:txBody>
          <a:bodyPr wrap="none" rtlCol="0">
            <a:spAutoFit/>
          </a:bodyPr>
          <a:lstStyle/>
          <a:p>
            <a:r>
              <a:rPr lang="en-CA" dirty="0"/>
              <a:t>shadow 04</a:t>
            </a:r>
          </a:p>
        </p:txBody>
      </p:sp>
      <p:cxnSp>
        <p:nvCxnSpPr>
          <p:cNvPr id="33" name="Straight Arrow Connector 32"/>
          <p:cNvCxnSpPr>
            <a:stCxn id="8" idx="1"/>
          </p:cNvCxnSpPr>
          <p:nvPr/>
        </p:nvCxnSpPr>
        <p:spPr>
          <a:xfrm flipH="1">
            <a:off x="7082974" y="2965506"/>
            <a:ext cx="941340" cy="131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7990503" y="2186316"/>
            <a:ext cx="1201676" cy="369332"/>
          </a:xfrm>
          <a:prstGeom prst="rect">
            <a:avLst/>
          </a:prstGeom>
          <a:noFill/>
        </p:spPr>
        <p:txBody>
          <a:bodyPr wrap="none" rtlCol="0">
            <a:spAutoFit/>
          </a:bodyPr>
          <a:lstStyle/>
          <a:p>
            <a:r>
              <a:rPr lang="en-CA" dirty="0"/>
              <a:t>shadow 02</a:t>
            </a:r>
          </a:p>
        </p:txBody>
      </p:sp>
      <p:cxnSp>
        <p:nvCxnSpPr>
          <p:cNvPr id="36" name="Straight Arrow Connector 35"/>
          <p:cNvCxnSpPr/>
          <p:nvPr/>
        </p:nvCxnSpPr>
        <p:spPr>
          <a:xfrm flipH="1">
            <a:off x="6816437" y="1787316"/>
            <a:ext cx="1174067" cy="54180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24" name="Picture 23"/>
          <p:cNvPicPr>
            <a:picLocks noChangeAspect="1"/>
          </p:cNvPicPr>
          <p:nvPr/>
        </p:nvPicPr>
        <p:blipFill>
          <a:blip r:embed="rId2"/>
          <a:stretch>
            <a:fillRect/>
          </a:stretch>
        </p:blipFill>
        <p:spPr>
          <a:xfrm>
            <a:off x="3411855" y="4691527"/>
            <a:ext cx="5391150" cy="1095375"/>
          </a:xfrm>
          <a:prstGeom prst="rect">
            <a:avLst/>
          </a:prstGeom>
        </p:spPr>
      </p:pic>
    </p:spTree>
    <p:extLst>
      <p:ext uri="{BB962C8B-B14F-4D97-AF65-F5344CB8AC3E}">
        <p14:creationId xmlns:p14="http://schemas.microsoft.com/office/powerpoint/2010/main" val="46559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Shadow</a:t>
            </a:r>
          </a:p>
        </p:txBody>
      </p:sp>
      <p:sp>
        <p:nvSpPr>
          <p:cNvPr id="3" name="Content Placeholder 2"/>
          <p:cNvSpPr>
            <a:spLocks noGrp="1"/>
          </p:cNvSpPr>
          <p:nvPr>
            <p:ph idx="1"/>
          </p:nvPr>
        </p:nvSpPr>
        <p:spPr>
          <a:xfrm>
            <a:off x="2335530" y="1887709"/>
            <a:ext cx="7520940" cy="815257"/>
          </a:xfrm>
        </p:spPr>
        <p:txBody>
          <a:bodyPr/>
          <a:lstStyle/>
          <a:p>
            <a:pPr>
              <a:buFont typeface="Arial" pitchFamily="34" charset="0"/>
              <a:buChar char="•"/>
            </a:pPr>
            <a:r>
              <a:rPr lang="en-CA" dirty="0"/>
              <a:t>Browser compatibility for text shadow:</a:t>
            </a:r>
          </a:p>
          <a:p>
            <a:pPr lvl="4">
              <a:buFont typeface="Arial" pitchFamily="34" charset="0"/>
              <a:buChar char="•"/>
            </a:pPr>
            <a:endParaRPr lang="en-CA" dirty="0"/>
          </a:p>
        </p:txBody>
      </p:sp>
      <p:grpSp>
        <p:nvGrpSpPr>
          <p:cNvPr id="5" name="Group 4"/>
          <p:cNvGrpSpPr/>
          <p:nvPr/>
        </p:nvGrpSpPr>
        <p:grpSpPr>
          <a:xfrm>
            <a:off x="2026920" y="3211953"/>
            <a:ext cx="8096250" cy="1937577"/>
            <a:chOff x="542925" y="1405698"/>
            <a:chExt cx="8096250" cy="1937577"/>
          </a:xfrm>
        </p:grpSpPr>
        <p:grpSp>
          <p:nvGrpSpPr>
            <p:cNvPr id="6" name="Group 5"/>
            <p:cNvGrpSpPr/>
            <p:nvPr/>
          </p:nvGrpSpPr>
          <p:grpSpPr>
            <a:xfrm>
              <a:off x="542925" y="1405698"/>
              <a:ext cx="8067675" cy="1628775"/>
              <a:chOff x="638175" y="1405698"/>
              <a:chExt cx="8067675" cy="1628775"/>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405698"/>
                <a:ext cx="1628775" cy="16287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6551" y="1677541"/>
                <a:ext cx="1124712" cy="1085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007" y="1648966"/>
                <a:ext cx="1642235" cy="1171574"/>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2150" y="1533525"/>
                <a:ext cx="1088300" cy="12287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3181" y="1658491"/>
                <a:ext cx="1542669" cy="1128782"/>
              </a:xfrm>
              <a:prstGeom prst="rect">
                <a:avLst/>
              </a:prstGeom>
            </p:spPr>
          </p:pic>
        </p:grpSp>
        <p:sp>
          <p:nvSpPr>
            <p:cNvPr id="7" name="TextBox 6"/>
            <p:cNvSpPr txBox="1"/>
            <p:nvPr/>
          </p:nvSpPr>
          <p:spPr>
            <a:xfrm>
              <a:off x="1069672" y="2968109"/>
              <a:ext cx="765779" cy="369332"/>
            </a:xfrm>
            <a:prstGeom prst="rect">
              <a:avLst/>
            </a:prstGeom>
            <a:noFill/>
          </p:spPr>
          <p:txBody>
            <a:bodyPr wrap="square" rtlCol="0">
              <a:spAutoFit/>
            </a:bodyPr>
            <a:lstStyle/>
            <a:p>
              <a:r>
                <a:rPr lang="en-US" dirty="0"/>
                <a:t>IE10+</a:t>
              </a:r>
            </a:p>
          </p:txBody>
        </p:sp>
        <p:sp>
          <p:nvSpPr>
            <p:cNvPr id="8" name="TextBox 7"/>
            <p:cNvSpPr txBox="1"/>
            <p:nvPr/>
          </p:nvSpPr>
          <p:spPr>
            <a:xfrm>
              <a:off x="2415492" y="2973943"/>
              <a:ext cx="1480233" cy="369332"/>
            </a:xfrm>
            <a:prstGeom prst="rect">
              <a:avLst/>
            </a:prstGeom>
            <a:noFill/>
          </p:spPr>
          <p:txBody>
            <a:bodyPr wrap="square" rtlCol="0">
              <a:spAutoFit/>
            </a:bodyPr>
            <a:lstStyle/>
            <a:p>
              <a:r>
                <a:rPr lang="en-US" dirty="0"/>
                <a:t>Firefox 3.1+</a:t>
              </a:r>
            </a:p>
          </p:txBody>
        </p:sp>
        <p:sp>
          <p:nvSpPr>
            <p:cNvPr id="9" name="TextBox 8"/>
            <p:cNvSpPr txBox="1"/>
            <p:nvPr/>
          </p:nvSpPr>
          <p:spPr>
            <a:xfrm>
              <a:off x="4112910" y="2968109"/>
              <a:ext cx="1325866" cy="369332"/>
            </a:xfrm>
            <a:prstGeom prst="rect">
              <a:avLst/>
            </a:prstGeom>
            <a:noFill/>
          </p:spPr>
          <p:txBody>
            <a:bodyPr wrap="square" rtlCol="0">
              <a:spAutoFit/>
            </a:bodyPr>
            <a:lstStyle/>
            <a:p>
              <a:r>
                <a:rPr lang="en-US" dirty="0"/>
                <a:t>Chrome 2+</a:t>
              </a:r>
            </a:p>
          </p:txBody>
        </p:sp>
        <p:sp>
          <p:nvSpPr>
            <p:cNvPr id="10" name="TextBox 9"/>
            <p:cNvSpPr txBox="1"/>
            <p:nvPr/>
          </p:nvSpPr>
          <p:spPr>
            <a:xfrm>
              <a:off x="5680983" y="2968109"/>
              <a:ext cx="1343406" cy="369332"/>
            </a:xfrm>
            <a:prstGeom prst="rect">
              <a:avLst/>
            </a:prstGeom>
            <a:noFill/>
          </p:spPr>
          <p:txBody>
            <a:bodyPr wrap="square" rtlCol="0">
              <a:spAutoFit/>
            </a:bodyPr>
            <a:lstStyle/>
            <a:p>
              <a:r>
                <a:rPr lang="en-US" dirty="0"/>
                <a:t>Safari 1.1+</a:t>
              </a:r>
            </a:p>
          </p:txBody>
        </p:sp>
        <p:sp>
          <p:nvSpPr>
            <p:cNvPr id="11" name="TextBox 10"/>
            <p:cNvSpPr txBox="1"/>
            <p:nvPr/>
          </p:nvSpPr>
          <p:spPr>
            <a:xfrm>
              <a:off x="7171289" y="2968109"/>
              <a:ext cx="1467886" cy="369332"/>
            </a:xfrm>
            <a:prstGeom prst="rect">
              <a:avLst/>
            </a:prstGeom>
            <a:noFill/>
          </p:spPr>
          <p:txBody>
            <a:bodyPr wrap="square" rtlCol="0">
              <a:spAutoFit/>
            </a:bodyPr>
            <a:lstStyle/>
            <a:p>
              <a:r>
                <a:rPr lang="en-US" dirty="0"/>
                <a:t>Opera 9.5+</a:t>
              </a:r>
            </a:p>
          </p:txBody>
        </p:sp>
      </p:grpSp>
    </p:spTree>
    <p:extLst>
      <p:ext uri="{BB962C8B-B14F-4D97-AF65-F5344CB8AC3E}">
        <p14:creationId xmlns:p14="http://schemas.microsoft.com/office/powerpoint/2010/main" val="258403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577" y="1417320"/>
            <a:ext cx="44958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t>Box Shadow</a:t>
            </a:r>
          </a:p>
        </p:txBody>
      </p:sp>
      <p:sp>
        <p:nvSpPr>
          <p:cNvPr id="3" name="Content Placeholder 2"/>
          <p:cNvSpPr>
            <a:spLocks noGrp="1"/>
          </p:cNvSpPr>
          <p:nvPr>
            <p:ph idx="1"/>
          </p:nvPr>
        </p:nvSpPr>
        <p:spPr>
          <a:xfrm>
            <a:off x="838199" y="1598340"/>
            <a:ext cx="6257081" cy="4744587"/>
          </a:xfrm>
        </p:spPr>
        <p:txBody>
          <a:bodyPr>
            <a:normAutofit fontScale="77500" lnSpcReduction="20000"/>
          </a:bodyPr>
          <a:lstStyle/>
          <a:p>
            <a:pPr>
              <a:buFont typeface="Arial" pitchFamily="34" charset="0"/>
              <a:buChar char="•"/>
            </a:pPr>
            <a:r>
              <a:rPr lang="en-CA" dirty="0"/>
              <a:t>Box Shadow adds a drop shadow to HTML elements</a:t>
            </a:r>
          </a:p>
          <a:p>
            <a:pPr>
              <a:buFont typeface="Arial" pitchFamily="34" charset="0"/>
              <a:buChar char="•"/>
            </a:pPr>
            <a:r>
              <a:rPr lang="en-CA" dirty="0"/>
              <a:t>You can set inset box shadow styles </a:t>
            </a:r>
          </a:p>
          <a:p>
            <a:pPr>
              <a:buFont typeface="Arial" pitchFamily="34" charset="0"/>
              <a:buChar char="•"/>
            </a:pPr>
            <a:r>
              <a:rPr lang="en-CA" dirty="0"/>
              <a:t>Box Shadow parameters</a:t>
            </a:r>
          </a:p>
          <a:p>
            <a:pPr lvl="1"/>
            <a:r>
              <a:rPr lang="en-CA" dirty="0"/>
              <a:t>Inset (optional)</a:t>
            </a:r>
          </a:p>
          <a:p>
            <a:pPr lvl="2"/>
            <a:r>
              <a:rPr lang="en-CA" dirty="0"/>
              <a:t>Determines whether the shadow is inset or not</a:t>
            </a:r>
          </a:p>
          <a:p>
            <a:pPr lvl="2"/>
            <a:r>
              <a:rPr lang="en-CA" dirty="0"/>
              <a:t>If omitted the browser will assume that the box shadow is a regular drop shadow</a:t>
            </a:r>
          </a:p>
          <a:p>
            <a:pPr lvl="1"/>
            <a:r>
              <a:rPr lang="en-CA" dirty="0"/>
              <a:t>offset-x (required)</a:t>
            </a:r>
          </a:p>
          <a:p>
            <a:pPr lvl="2"/>
            <a:r>
              <a:rPr lang="en-CA" dirty="0"/>
              <a:t>Sets the x axis offset of the drop shadow</a:t>
            </a:r>
          </a:p>
          <a:p>
            <a:pPr lvl="1"/>
            <a:r>
              <a:rPr lang="en-CA" dirty="0"/>
              <a:t>offset-y (required)</a:t>
            </a:r>
          </a:p>
          <a:p>
            <a:pPr lvl="2"/>
            <a:r>
              <a:rPr lang="en-CA" dirty="0"/>
              <a:t>Sets the y axis offset of the drop shadow</a:t>
            </a:r>
          </a:p>
          <a:p>
            <a:pPr lvl="1"/>
            <a:r>
              <a:rPr lang="en-CA" dirty="0"/>
              <a:t>blur-radius (optional)</a:t>
            </a:r>
          </a:p>
          <a:p>
            <a:pPr lvl="2"/>
            <a:r>
              <a:rPr lang="en-CA" dirty="0"/>
              <a:t>Sets the blur of the shadow</a:t>
            </a:r>
          </a:p>
          <a:p>
            <a:pPr lvl="1"/>
            <a:r>
              <a:rPr lang="en-CA" dirty="0"/>
              <a:t>spread-radius (optional)</a:t>
            </a:r>
          </a:p>
          <a:p>
            <a:pPr lvl="2"/>
            <a:r>
              <a:rPr lang="en-CA" dirty="0"/>
              <a:t>Sets how much the shadow will expand or shrink</a:t>
            </a:r>
          </a:p>
          <a:p>
            <a:pPr lvl="2"/>
            <a:r>
              <a:rPr lang="en-CA" dirty="0"/>
              <a:t>Positive values will cause the shadow to expand</a:t>
            </a:r>
          </a:p>
          <a:p>
            <a:pPr lvl="2"/>
            <a:r>
              <a:rPr lang="en-CA" dirty="0"/>
              <a:t>Negative values will cause the shadow to shrink</a:t>
            </a:r>
          </a:p>
          <a:p>
            <a:pPr lvl="4">
              <a:buFont typeface="Arial" pitchFamily="34" charset="0"/>
              <a:buChar char="•"/>
            </a:pPr>
            <a:endParaRPr lang="en-CA" dirty="0"/>
          </a:p>
        </p:txBody>
      </p:sp>
    </p:spTree>
    <p:extLst>
      <p:ext uri="{BB962C8B-B14F-4D97-AF65-F5344CB8AC3E}">
        <p14:creationId xmlns:p14="http://schemas.microsoft.com/office/powerpoint/2010/main" val="402525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0538"/>
            <a:ext cx="44958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CA" dirty="0"/>
              <a:t>Box Shadow</a:t>
            </a:r>
          </a:p>
        </p:txBody>
      </p:sp>
      <p:sp>
        <p:nvSpPr>
          <p:cNvPr id="6" name="TextBox 5"/>
          <p:cNvSpPr txBox="1"/>
          <p:nvPr/>
        </p:nvSpPr>
        <p:spPr>
          <a:xfrm>
            <a:off x="1774939" y="4339639"/>
            <a:ext cx="7561828" cy="923330"/>
          </a:xfrm>
          <a:prstGeom prst="rect">
            <a:avLst/>
          </a:prstGeom>
          <a:noFill/>
          <a:ln>
            <a:noFill/>
          </a:ln>
        </p:spPr>
        <p:txBody>
          <a:bodyPr wrap="square" rtlCol="0" anchor="ctr">
            <a:spAutoFit/>
          </a:bodyPr>
          <a:lstStyle/>
          <a:p>
            <a:r>
              <a:rPr lang="en-CA" dirty="0">
                <a:solidFill>
                  <a:srgbClr val="FF00FF"/>
                </a:solidFill>
                <a:highlight>
                  <a:srgbClr val="FFFFFF"/>
                </a:highlight>
                <a:latin typeface="Courier New"/>
              </a:rPr>
              <a:t>.box_01</a:t>
            </a:r>
            <a:r>
              <a:rPr lang="en-CA" dirty="0">
                <a:solidFill>
                  <a:srgbClr val="FF00FF"/>
                </a:solidFill>
                <a:highlight>
                  <a:srgbClr val="FFFFFF"/>
                </a:highlight>
                <a:latin typeface="Batang"/>
                <a:ea typeface="Batang"/>
              </a:rPr>
              <a:t> </a:t>
            </a:r>
            <a:r>
              <a:rPr lang="en-CA" dirty="0">
                <a:solidFill>
                  <a:srgbClr val="FF00FF"/>
                </a:solidFill>
                <a:highlight>
                  <a:srgbClr val="FFFFFF"/>
                </a:highlight>
                <a:latin typeface="Courier New"/>
                <a:ea typeface="Batang"/>
              </a:rPr>
              <a:t>{</a:t>
            </a:r>
            <a:endParaRPr lang="en-CA" dirty="0">
              <a:solidFill>
                <a:srgbClr val="000000"/>
              </a:solidFill>
              <a:highlight>
                <a:srgbClr val="FFFFFF"/>
              </a:highlight>
              <a:latin typeface="Courier New"/>
              <a:ea typeface="Batang"/>
            </a:endParaRPr>
          </a:p>
          <a:p>
            <a:r>
              <a:rPr lang="en-CA" dirty="0">
                <a:solidFill>
                  <a:srgbClr val="000099"/>
                </a:solidFill>
                <a:highlight>
                  <a:srgbClr val="FFFFFF"/>
                </a:highlight>
                <a:latin typeface="Courier New"/>
                <a:ea typeface="Batang"/>
              </a:rPr>
              <a:t>	box-shadow</a:t>
            </a:r>
            <a:r>
              <a:rPr lang="en-CA" dirty="0">
                <a:solidFill>
                  <a:srgbClr val="FF00FF"/>
                </a:solidFill>
                <a:highlight>
                  <a:srgbClr val="FFFFFF"/>
                </a:highlight>
                <a:latin typeface="Courier New"/>
                <a:ea typeface="Batang"/>
              </a:rPr>
              <a:t>:</a:t>
            </a:r>
            <a:r>
              <a:rPr lang="en-CA" dirty="0">
                <a:solidFill>
                  <a:srgbClr val="0000FF"/>
                </a:solidFill>
                <a:highlight>
                  <a:srgbClr val="FFFFFF"/>
                </a:highlight>
                <a:latin typeface="Courier New"/>
                <a:ea typeface="Batang"/>
              </a:rPr>
              <a:t> 10px </a:t>
            </a:r>
            <a:r>
              <a:rPr lang="en-CA" dirty="0" err="1">
                <a:solidFill>
                  <a:srgbClr val="0000FF"/>
                </a:solidFill>
                <a:highlight>
                  <a:srgbClr val="FFFFFF"/>
                </a:highlight>
                <a:latin typeface="Courier New"/>
                <a:ea typeface="Batang"/>
              </a:rPr>
              <a:t>10px</a:t>
            </a:r>
            <a:r>
              <a:rPr lang="en-CA" dirty="0">
                <a:solidFill>
                  <a:srgbClr val="0000FF"/>
                </a:solidFill>
                <a:highlight>
                  <a:srgbClr val="FFFFFF"/>
                </a:highlight>
                <a:latin typeface="Courier New"/>
                <a:ea typeface="Batang"/>
              </a:rPr>
              <a:t> 19px 2px #000000</a:t>
            </a:r>
            <a:r>
              <a:rPr lang="en-CA" dirty="0">
                <a:solidFill>
                  <a:srgbClr val="FF00FF"/>
                </a:solidFill>
                <a:highlight>
                  <a:srgbClr val="FFFFFF"/>
                </a:highlight>
                <a:latin typeface="Courier New"/>
                <a:ea typeface="Batang"/>
              </a:rPr>
              <a:t>;</a:t>
            </a:r>
            <a:r>
              <a:rPr lang="en-CA" dirty="0">
                <a:solidFill>
                  <a:srgbClr val="000099"/>
                </a:solidFill>
                <a:highlight>
                  <a:srgbClr val="FFFFFF"/>
                </a:highlight>
                <a:latin typeface="Courier New"/>
                <a:ea typeface="Batang"/>
              </a:rPr>
              <a:t>	</a:t>
            </a:r>
          </a:p>
          <a:p>
            <a:r>
              <a:rPr lang="en-CA" dirty="0">
                <a:solidFill>
                  <a:srgbClr val="FF00FF"/>
                </a:solidFill>
                <a:highlight>
                  <a:srgbClr val="FFFFFF"/>
                </a:highlight>
                <a:latin typeface="Courier New"/>
                <a:ea typeface="Batang"/>
              </a:rPr>
              <a:t>}</a:t>
            </a:r>
            <a:endParaRPr lang="en-CA" b="1" dirty="0">
              <a:solidFill>
                <a:srgbClr val="000000"/>
              </a:solidFill>
              <a:highlight>
                <a:srgbClr val="FFFFFF"/>
              </a:highlight>
              <a:latin typeface="Courier New"/>
              <a:ea typeface="Batang"/>
              <a:cs typeface="Courier New" pitchFamily="49" charset="0"/>
            </a:endParaRPr>
          </a:p>
        </p:txBody>
      </p:sp>
      <p:sp>
        <p:nvSpPr>
          <p:cNvPr id="8" name="TextBox 7"/>
          <p:cNvSpPr txBox="1"/>
          <p:nvPr/>
        </p:nvSpPr>
        <p:spPr>
          <a:xfrm>
            <a:off x="2620055" y="6117927"/>
            <a:ext cx="901209" cy="369332"/>
          </a:xfrm>
          <a:prstGeom prst="rect">
            <a:avLst/>
          </a:prstGeom>
          <a:noFill/>
        </p:spPr>
        <p:txBody>
          <a:bodyPr wrap="none" rtlCol="0">
            <a:spAutoFit/>
          </a:bodyPr>
          <a:lstStyle/>
          <a:p>
            <a:r>
              <a:rPr lang="en-CA" dirty="0"/>
              <a:t>offset-x</a:t>
            </a:r>
          </a:p>
        </p:txBody>
      </p:sp>
      <p:sp>
        <p:nvSpPr>
          <p:cNvPr id="9" name="TextBox 8"/>
          <p:cNvSpPr txBox="1"/>
          <p:nvPr/>
        </p:nvSpPr>
        <p:spPr>
          <a:xfrm>
            <a:off x="4138419" y="6117927"/>
            <a:ext cx="899605" cy="369332"/>
          </a:xfrm>
          <a:prstGeom prst="rect">
            <a:avLst/>
          </a:prstGeom>
          <a:noFill/>
        </p:spPr>
        <p:txBody>
          <a:bodyPr wrap="none" rtlCol="0">
            <a:spAutoFit/>
          </a:bodyPr>
          <a:lstStyle/>
          <a:p>
            <a:r>
              <a:rPr lang="en-CA" dirty="0"/>
              <a:t>offset-y</a:t>
            </a:r>
          </a:p>
        </p:txBody>
      </p:sp>
      <p:cxnSp>
        <p:nvCxnSpPr>
          <p:cNvPr id="11" name="Straight Arrow Connector 10"/>
          <p:cNvCxnSpPr>
            <a:stCxn id="8" idx="0"/>
          </p:cNvCxnSpPr>
          <p:nvPr/>
        </p:nvCxnSpPr>
        <p:spPr>
          <a:xfrm flipV="1">
            <a:off x="3070659" y="5272861"/>
            <a:ext cx="1254198" cy="845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4590080" y="5272861"/>
            <a:ext cx="451662" cy="845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5387388" y="6137580"/>
            <a:ext cx="1220847" cy="369332"/>
          </a:xfrm>
          <a:prstGeom prst="rect">
            <a:avLst/>
          </a:prstGeom>
          <a:noFill/>
        </p:spPr>
        <p:txBody>
          <a:bodyPr wrap="none" rtlCol="0">
            <a:spAutoFit/>
          </a:bodyPr>
          <a:lstStyle/>
          <a:p>
            <a:r>
              <a:rPr lang="en-CA" dirty="0"/>
              <a:t>blur-radius</a:t>
            </a:r>
          </a:p>
        </p:txBody>
      </p:sp>
      <p:cxnSp>
        <p:nvCxnSpPr>
          <p:cNvPr id="33" name="Straight Arrow Connector 32"/>
          <p:cNvCxnSpPr/>
          <p:nvPr/>
        </p:nvCxnSpPr>
        <p:spPr>
          <a:xfrm flipH="1" flipV="1">
            <a:off x="5755716" y="5292514"/>
            <a:ext cx="242095" cy="845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8583581" y="6051910"/>
            <a:ext cx="660758" cy="369332"/>
          </a:xfrm>
          <a:prstGeom prst="rect">
            <a:avLst/>
          </a:prstGeom>
          <a:noFill/>
        </p:spPr>
        <p:txBody>
          <a:bodyPr wrap="none" rtlCol="0">
            <a:spAutoFit/>
          </a:bodyPr>
          <a:lstStyle/>
          <a:p>
            <a:r>
              <a:rPr lang="en-CA" dirty="0"/>
              <a:t>color</a:t>
            </a:r>
          </a:p>
        </p:txBody>
      </p:sp>
      <p:cxnSp>
        <p:nvCxnSpPr>
          <p:cNvPr id="36" name="Straight Arrow Connector 35"/>
          <p:cNvCxnSpPr>
            <a:stCxn id="35" idx="0"/>
          </p:cNvCxnSpPr>
          <p:nvPr/>
        </p:nvCxnSpPr>
        <p:spPr>
          <a:xfrm flipH="1" flipV="1">
            <a:off x="7463028" y="5272862"/>
            <a:ext cx="1450932" cy="77904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6701442" y="6117927"/>
            <a:ext cx="1464119" cy="369332"/>
          </a:xfrm>
          <a:prstGeom prst="rect">
            <a:avLst/>
          </a:prstGeom>
          <a:noFill/>
        </p:spPr>
        <p:txBody>
          <a:bodyPr wrap="none" rtlCol="0">
            <a:spAutoFit/>
          </a:bodyPr>
          <a:lstStyle/>
          <a:p>
            <a:r>
              <a:rPr lang="en-CA" dirty="0"/>
              <a:t>spread-radius</a:t>
            </a:r>
          </a:p>
        </p:txBody>
      </p:sp>
      <p:cxnSp>
        <p:nvCxnSpPr>
          <p:cNvPr id="16" name="Straight Arrow Connector 15"/>
          <p:cNvCxnSpPr>
            <a:stCxn id="15" idx="0"/>
          </p:cNvCxnSpPr>
          <p:nvPr/>
        </p:nvCxnSpPr>
        <p:spPr>
          <a:xfrm flipH="1" flipV="1">
            <a:off x="6511427" y="5272861"/>
            <a:ext cx="922075" cy="845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9967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2298</TotalTime>
  <Words>2327</Words>
  <Application>Microsoft Office PowerPoint</Application>
  <PresentationFormat>Widescreen</PresentationFormat>
  <Paragraphs>447</Paragraphs>
  <Slides>55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Batang</vt:lpstr>
      <vt:lpstr>Arial</vt:lpstr>
      <vt:lpstr>Calibri</vt:lpstr>
      <vt:lpstr>Calibri Light</vt:lpstr>
      <vt:lpstr>Consolas</vt:lpstr>
      <vt:lpstr>Courier New</vt:lpstr>
      <vt:lpstr>Wingdings</vt:lpstr>
      <vt:lpstr>Office Theme</vt:lpstr>
      <vt:lpstr>COMP 1950 </vt:lpstr>
      <vt:lpstr>Day 04</vt:lpstr>
      <vt:lpstr>CSS3</vt:lpstr>
      <vt:lpstr>Text Shadow</vt:lpstr>
      <vt:lpstr>Text Shadow</vt:lpstr>
      <vt:lpstr>Text Shadow - Multiple</vt:lpstr>
      <vt:lpstr>Text Shadow</vt:lpstr>
      <vt:lpstr>Box Shadow</vt:lpstr>
      <vt:lpstr>Box Shadow</vt:lpstr>
      <vt:lpstr>Box Shadow - Inset</vt:lpstr>
      <vt:lpstr>Box Shadow</vt:lpstr>
      <vt:lpstr>Border Radius</vt:lpstr>
      <vt:lpstr>Border Radius</vt:lpstr>
      <vt:lpstr>Border Radius</vt:lpstr>
      <vt:lpstr>Border Radius</vt:lpstr>
      <vt:lpstr>Border Radius</vt:lpstr>
      <vt:lpstr>Border Radius</vt:lpstr>
      <vt:lpstr>Opacity</vt:lpstr>
      <vt:lpstr>Opacity</vt:lpstr>
      <vt:lpstr>Opacity</vt:lpstr>
      <vt:lpstr>RGBA</vt:lpstr>
      <vt:lpstr>RGBA</vt:lpstr>
      <vt:lpstr>RGBA</vt:lpstr>
      <vt:lpstr>CSS3 Gradients</vt:lpstr>
      <vt:lpstr>CSS3 Gradients</vt:lpstr>
      <vt:lpstr>Advanced CSS Selectors</vt:lpstr>
      <vt:lpstr>Attribute Selectors</vt:lpstr>
      <vt:lpstr>Attribute Selectors</vt:lpstr>
      <vt:lpstr>Child Selectors</vt:lpstr>
      <vt:lpstr>Child Selectors</vt:lpstr>
      <vt:lpstr>Adjacent Sibling Selector</vt:lpstr>
      <vt:lpstr>Adjacent Sibling Selector</vt:lpstr>
      <vt:lpstr>General Sibling Selector</vt:lpstr>
      <vt:lpstr>General Sibling Selector</vt:lpstr>
      <vt:lpstr>Pseudo Classes</vt:lpstr>
      <vt:lpstr>Pseudo Classes</vt:lpstr>
      <vt:lpstr>CSS3 Transforms</vt:lpstr>
      <vt:lpstr>CSS Transforms</vt:lpstr>
      <vt:lpstr>CSS3 Transforms - Scale</vt:lpstr>
      <vt:lpstr>CSS3 Transforms – Scale</vt:lpstr>
      <vt:lpstr>CSS3 Transforms – Scale – X and Y</vt:lpstr>
      <vt:lpstr>CSS3 Transforms – Scale – X and Y</vt:lpstr>
      <vt:lpstr>CSS3 Transforms – Scale – X and Y</vt:lpstr>
      <vt:lpstr>CSS3 Transforms - Skew</vt:lpstr>
      <vt:lpstr>CSS3 Transforms - Skew</vt:lpstr>
      <vt:lpstr>CSS3 Transforms - Translate</vt:lpstr>
      <vt:lpstr>CSS3 Transforms - Translate</vt:lpstr>
      <vt:lpstr>CSS3 Transforms - Rotate</vt:lpstr>
      <vt:lpstr>CSS3 Transforms - Rotate</vt:lpstr>
      <vt:lpstr>CSS3 Transforms - Origin</vt:lpstr>
      <vt:lpstr>CSS3 Transforms - Origin</vt:lpstr>
      <vt:lpstr>CSS3 Transforms - Multiple</vt:lpstr>
      <vt:lpstr>CSS 3 – Transitions (introduction)</vt:lpstr>
      <vt:lpstr>CSS Transistions</vt:lpstr>
      <vt:lpstr>CSS 3 – Transitions Multiple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Web Design</dc:title>
  <dc:creator>Michael Whyte</dc:creator>
  <cp:lastModifiedBy>Michael Whyte</cp:lastModifiedBy>
  <cp:revision>93</cp:revision>
  <dcterms:created xsi:type="dcterms:W3CDTF">2017-10-21T19:06:14Z</dcterms:created>
  <dcterms:modified xsi:type="dcterms:W3CDTF">2018-04-30T16:12:43Z</dcterms:modified>
</cp:coreProperties>
</file>