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45" r:id="rId2"/>
    <p:sldId id="346" r:id="rId3"/>
    <p:sldId id="402" r:id="rId4"/>
    <p:sldId id="403" r:id="rId5"/>
    <p:sldId id="405" r:id="rId6"/>
    <p:sldId id="406" r:id="rId7"/>
    <p:sldId id="407" r:id="rId8"/>
    <p:sldId id="408" r:id="rId9"/>
    <p:sldId id="409" r:id="rId10"/>
    <p:sldId id="410" r:id="rId11"/>
    <p:sldId id="411"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17" autoAdjust="0"/>
    <p:restoredTop sz="94660"/>
  </p:normalViewPr>
  <p:slideViewPr>
    <p:cSldViewPr snapToGrid="0">
      <p:cViewPr varScale="1">
        <p:scale>
          <a:sx n="73" d="100"/>
          <a:sy n="73" d="100"/>
        </p:scale>
        <p:origin x="6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A9349-3709-4340-80FF-2A9609E2F03B}" type="datetimeFigureOut">
              <a:rPr lang="en-CA" smtClean="0"/>
              <a:t>2018-05-02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C64D5-1712-4B24-B8A4-8D07FFEC7DB2}" type="slidenum">
              <a:rPr lang="en-CA" smtClean="0"/>
              <a:t>‹#›</a:t>
            </a:fld>
            <a:endParaRPr lang="en-CA"/>
          </a:p>
        </p:txBody>
      </p:sp>
    </p:spTree>
    <p:extLst>
      <p:ext uri="{BB962C8B-B14F-4D97-AF65-F5344CB8AC3E}">
        <p14:creationId xmlns:p14="http://schemas.microsoft.com/office/powerpoint/2010/main" val="6798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9BB52BC9-4D6A-264C-B515-363D550D1596}" type="slidenum">
              <a:rPr lang="en-US" smtClean="0"/>
              <a:pPr>
                <a:defRPr/>
              </a:pPr>
              <a:t>17</a:t>
            </a:fld>
            <a:endParaRPr lang="en-US"/>
          </a:p>
        </p:txBody>
      </p:sp>
    </p:spTree>
    <p:extLst>
      <p:ext uri="{BB962C8B-B14F-4D97-AF65-F5344CB8AC3E}">
        <p14:creationId xmlns:p14="http://schemas.microsoft.com/office/powerpoint/2010/main" val="852949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F70D91C-7173-4DDD-B9DF-1AEA52E87F47}" type="slidenum">
              <a:rPr lang="en-CA" smtClean="0"/>
              <a:t>26</a:t>
            </a:fld>
            <a:endParaRPr lang="en-CA"/>
          </a:p>
        </p:txBody>
      </p:sp>
    </p:spTree>
    <p:extLst>
      <p:ext uri="{BB962C8B-B14F-4D97-AF65-F5344CB8AC3E}">
        <p14:creationId xmlns:p14="http://schemas.microsoft.com/office/powerpoint/2010/main" val="400732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9BB52BC9-4D6A-264C-B515-363D550D1596}" type="slidenum">
              <a:rPr lang="en-US" smtClean="0"/>
              <a:pPr>
                <a:defRPr/>
              </a:pPr>
              <a:t>18</a:t>
            </a:fld>
            <a:endParaRPr lang="en-US"/>
          </a:p>
        </p:txBody>
      </p:sp>
    </p:spTree>
    <p:extLst>
      <p:ext uri="{BB962C8B-B14F-4D97-AF65-F5344CB8AC3E}">
        <p14:creationId xmlns:p14="http://schemas.microsoft.com/office/powerpoint/2010/main" val="137248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9BB52BC9-4D6A-264C-B515-363D550D1596}" type="slidenum">
              <a:rPr lang="en-US" smtClean="0"/>
              <a:pPr>
                <a:defRPr/>
              </a:pPr>
              <a:t>19</a:t>
            </a:fld>
            <a:endParaRPr lang="en-US"/>
          </a:p>
        </p:txBody>
      </p:sp>
    </p:spTree>
    <p:extLst>
      <p:ext uri="{BB962C8B-B14F-4D97-AF65-F5344CB8AC3E}">
        <p14:creationId xmlns:p14="http://schemas.microsoft.com/office/powerpoint/2010/main" val="797878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F70D91C-7173-4DDD-B9DF-1AEA52E87F47}" type="slidenum">
              <a:rPr lang="en-CA" smtClean="0"/>
              <a:t>20</a:t>
            </a:fld>
            <a:endParaRPr lang="en-CA"/>
          </a:p>
        </p:txBody>
      </p:sp>
    </p:spTree>
    <p:extLst>
      <p:ext uri="{BB962C8B-B14F-4D97-AF65-F5344CB8AC3E}">
        <p14:creationId xmlns:p14="http://schemas.microsoft.com/office/powerpoint/2010/main" val="332523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F70D91C-7173-4DDD-B9DF-1AEA52E87F47}" type="slidenum">
              <a:rPr lang="en-CA" smtClean="0"/>
              <a:t>21</a:t>
            </a:fld>
            <a:endParaRPr lang="en-CA"/>
          </a:p>
        </p:txBody>
      </p:sp>
    </p:spTree>
    <p:extLst>
      <p:ext uri="{BB962C8B-B14F-4D97-AF65-F5344CB8AC3E}">
        <p14:creationId xmlns:p14="http://schemas.microsoft.com/office/powerpoint/2010/main" val="173996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F70D91C-7173-4DDD-B9DF-1AEA52E87F47}" type="slidenum">
              <a:rPr lang="en-CA" smtClean="0"/>
              <a:t>22</a:t>
            </a:fld>
            <a:endParaRPr lang="en-CA"/>
          </a:p>
        </p:txBody>
      </p:sp>
    </p:spTree>
    <p:extLst>
      <p:ext uri="{BB962C8B-B14F-4D97-AF65-F5344CB8AC3E}">
        <p14:creationId xmlns:p14="http://schemas.microsoft.com/office/powerpoint/2010/main" val="243469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F70D91C-7173-4DDD-B9DF-1AEA52E87F47}" type="slidenum">
              <a:rPr lang="en-CA" smtClean="0"/>
              <a:t>23</a:t>
            </a:fld>
            <a:endParaRPr lang="en-CA"/>
          </a:p>
        </p:txBody>
      </p:sp>
    </p:spTree>
    <p:extLst>
      <p:ext uri="{BB962C8B-B14F-4D97-AF65-F5344CB8AC3E}">
        <p14:creationId xmlns:p14="http://schemas.microsoft.com/office/powerpoint/2010/main" val="924423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F70D91C-7173-4DDD-B9DF-1AEA52E87F47}" type="slidenum">
              <a:rPr lang="en-CA" smtClean="0"/>
              <a:t>24</a:t>
            </a:fld>
            <a:endParaRPr lang="en-CA"/>
          </a:p>
        </p:txBody>
      </p:sp>
    </p:spTree>
    <p:extLst>
      <p:ext uri="{BB962C8B-B14F-4D97-AF65-F5344CB8AC3E}">
        <p14:creationId xmlns:p14="http://schemas.microsoft.com/office/powerpoint/2010/main" val="910042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FF70D91C-7173-4DDD-B9DF-1AEA52E87F47}" type="slidenum">
              <a:rPr lang="en-CA" smtClean="0"/>
              <a:t>25</a:t>
            </a:fld>
            <a:endParaRPr lang="en-CA"/>
          </a:p>
        </p:txBody>
      </p:sp>
    </p:spTree>
    <p:extLst>
      <p:ext uri="{BB962C8B-B14F-4D97-AF65-F5344CB8AC3E}">
        <p14:creationId xmlns:p14="http://schemas.microsoft.com/office/powerpoint/2010/main" val="343669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C4DB-2664-4AD5-8B9E-86AD07E3F1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19A45B7-0F42-4378-9FA3-B765C94F2E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20A99AA-B768-4520-9C10-03158BDFEA8E}"/>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5" name="Footer Placeholder 4">
            <a:extLst>
              <a:ext uri="{FF2B5EF4-FFF2-40B4-BE49-F238E27FC236}">
                <a16:creationId xmlns:a16="http://schemas.microsoft.com/office/drawing/2014/main" id="{A5307B8F-C54E-40B7-A1FE-7EE50346195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F638555-89E0-4C4E-9904-A14C6D06BF05}"/>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36707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3266-8868-47CA-B115-FE4BE209DFD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9D8589-814A-430C-A388-D04A273EE8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7BF1BD-5936-4CB8-8334-98D49FBEC3CA}"/>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5" name="Footer Placeholder 4">
            <a:extLst>
              <a:ext uri="{FF2B5EF4-FFF2-40B4-BE49-F238E27FC236}">
                <a16:creationId xmlns:a16="http://schemas.microsoft.com/office/drawing/2014/main" id="{2A072F1C-E25A-4775-99DB-B83FFA8D2D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A2AC87-27F2-4F4D-B780-9F2B8EDAA549}"/>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227396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B2E873-3A1C-49A6-A915-2899C90DE0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691324-84E8-4F01-A4E4-14FCE0E974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067414-1AD0-482B-95B1-C0BC6DA8C190}"/>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5" name="Footer Placeholder 4">
            <a:extLst>
              <a:ext uri="{FF2B5EF4-FFF2-40B4-BE49-F238E27FC236}">
                <a16:creationId xmlns:a16="http://schemas.microsoft.com/office/drawing/2014/main" id="{232A02EA-3F5B-4DEE-B191-BBBB5B1161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A8EED6-4B09-4738-AD8B-9E9F53F97ABC}"/>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87850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D0BC-F0CE-4B54-99FB-101E5C0C338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3A1D6FE-AC20-434B-ABA1-28E65C8053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9A10AF-271F-413F-A83A-E3D20FAD50EB}"/>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5" name="Footer Placeholder 4">
            <a:extLst>
              <a:ext uri="{FF2B5EF4-FFF2-40B4-BE49-F238E27FC236}">
                <a16:creationId xmlns:a16="http://schemas.microsoft.com/office/drawing/2014/main" id="{52A61584-6492-4322-8A0F-10EA12C7D8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6DFA93-3CA5-4940-B1A3-B3B48C4519C4}"/>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19867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5FEF-0553-4ECA-9C2E-28E2A5D83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69A21F3-3DD6-4B67-82E6-D868E24998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271B8E-3797-4DB5-A32B-AD5EC8A6CB03}"/>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5" name="Footer Placeholder 4">
            <a:extLst>
              <a:ext uri="{FF2B5EF4-FFF2-40B4-BE49-F238E27FC236}">
                <a16:creationId xmlns:a16="http://schemas.microsoft.com/office/drawing/2014/main" id="{FCA03014-DC1A-4E86-979C-2DCDF8767A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F42AD1-2A5B-452B-9BF6-EE6E863FF896}"/>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17017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1323-D6D1-413D-A6C7-140D4B00D0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34A503-D084-4DDE-BE09-DE6C3E7577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51A895-104D-4C3E-A83D-4C00F26CFF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8212FDD-D98D-4EA1-AFE1-6645D75B0A20}"/>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6" name="Footer Placeholder 5">
            <a:extLst>
              <a:ext uri="{FF2B5EF4-FFF2-40B4-BE49-F238E27FC236}">
                <a16:creationId xmlns:a16="http://schemas.microsoft.com/office/drawing/2014/main" id="{A0399B15-C359-4EF0-B24D-A5CCFB120C3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5BBB32B-4E25-4A0F-984B-868D95B1E10D}"/>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4001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3D82-22CD-4B9F-9CFF-EF0D786E004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848A2D-EDE9-4AC2-9672-E3703A471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B2F962-B770-410C-9E56-004E1E90AD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0B1E9B-BF02-40F2-9902-4B10F85E2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5CAA55-DA74-4BAE-B1E3-C1AA8843AB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FD76736-0DC1-4279-9260-D628B3C25CC4}"/>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8" name="Footer Placeholder 7">
            <a:extLst>
              <a:ext uri="{FF2B5EF4-FFF2-40B4-BE49-F238E27FC236}">
                <a16:creationId xmlns:a16="http://schemas.microsoft.com/office/drawing/2014/main" id="{27F59E42-12DC-443B-9655-7D078CE7C5D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EBCC44-5702-4D77-9D05-3E6AC14F9091}"/>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231304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0754-91B1-483F-A49E-DA5A64B122B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B58242E-164F-46E7-A1D7-53A9524744F5}"/>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4" name="Footer Placeholder 3">
            <a:extLst>
              <a:ext uri="{FF2B5EF4-FFF2-40B4-BE49-F238E27FC236}">
                <a16:creationId xmlns:a16="http://schemas.microsoft.com/office/drawing/2014/main" id="{4989C373-A48F-4835-8E5F-AB3D5D27AAA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A7E083B-8FA2-4ADD-BA28-99539E4B7F64}"/>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66191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EA6A2-E669-4726-BFDA-CDC5DC2C2551}"/>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3" name="Footer Placeholder 2">
            <a:extLst>
              <a:ext uri="{FF2B5EF4-FFF2-40B4-BE49-F238E27FC236}">
                <a16:creationId xmlns:a16="http://schemas.microsoft.com/office/drawing/2014/main" id="{1C29828E-CC3F-4E7F-A0FB-48FE42DE37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CB63C54-88EF-489E-B632-927BFDEBD6B0}"/>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134408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1966-7800-439A-82A6-21A6A4C22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8DA5306-6A08-43E1-885D-C3C556771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89B55F-562A-4E5A-A54D-AF999CC6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5815D5-EAD6-4CE1-A06B-17A4E29EE616}"/>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6" name="Footer Placeholder 5">
            <a:extLst>
              <a:ext uri="{FF2B5EF4-FFF2-40B4-BE49-F238E27FC236}">
                <a16:creationId xmlns:a16="http://schemas.microsoft.com/office/drawing/2014/main" id="{BCCAD401-7B7A-4873-8FAA-71F037253AA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2513E4-D628-4A6C-B552-5BD689DED80B}"/>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49000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C474-6C82-4EE6-82A2-D0A1D4E15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12744BF-FC69-4CEC-82B2-02F0647AA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819EC4B-591A-416A-9874-C07AE9B8E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F8472D-1B05-4669-8844-D874547260D7}"/>
              </a:ext>
            </a:extLst>
          </p:cNvPr>
          <p:cNvSpPr>
            <a:spLocks noGrp="1"/>
          </p:cNvSpPr>
          <p:nvPr>
            <p:ph type="dt" sz="half" idx="10"/>
          </p:nvPr>
        </p:nvSpPr>
        <p:spPr/>
        <p:txBody>
          <a:bodyPr/>
          <a:lstStyle/>
          <a:p>
            <a:fld id="{4C6CDC5A-BB50-4BB3-80E9-14EA2B9899DF}" type="datetimeFigureOut">
              <a:rPr lang="en-CA" smtClean="0"/>
              <a:t>2018-05-02</a:t>
            </a:fld>
            <a:endParaRPr lang="en-CA"/>
          </a:p>
        </p:txBody>
      </p:sp>
      <p:sp>
        <p:nvSpPr>
          <p:cNvPr id="6" name="Footer Placeholder 5">
            <a:extLst>
              <a:ext uri="{FF2B5EF4-FFF2-40B4-BE49-F238E27FC236}">
                <a16:creationId xmlns:a16="http://schemas.microsoft.com/office/drawing/2014/main" id="{C458BA67-D5B3-48D0-BEFC-3FD001150A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8A18A5-A39A-4CA4-9E17-2D5988AD44D8}"/>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147333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4706A-B3DB-493E-BE3C-261658D8B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F3A8D85-D2A7-4041-936D-07D94AD48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B150BB-5DDF-4C23-BF8C-5ED600B94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CDC5A-BB50-4BB3-80E9-14EA2B9899DF}" type="datetimeFigureOut">
              <a:rPr lang="en-CA" smtClean="0"/>
              <a:t>2018-05-02</a:t>
            </a:fld>
            <a:endParaRPr lang="en-CA"/>
          </a:p>
        </p:txBody>
      </p:sp>
      <p:sp>
        <p:nvSpPr>
          <p:cNvPr id="5" name="Footer Placeholder 4">
            <a:extLst>
              <a:ext uri="{FF2B5EF4-FFF2-40B4-BE49-F238E27FC236}">
                <a16:creationId xmlns:a16="http://schemas.microsoft.com/office/drawing/2014/main" id="{E2F827E1-65B8-42AE-A620-E4D86F7D8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8DAFEC0-D0A7-426C-B5BE-AF5742CD5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3B6A5-AC60-4659-9F79-1487D81EE1CE}" type="slidenum">
              <a:rPr lang="en-CA" smtClean="0"/>
              <a:t>‹#›</a:t>
            </a:fld>
            <a:endParaRPr lang="en-CA"/>
          </a:p>
        </p:txBody>
      </p:sp>
    </p:spTree>
    <p:extLst>
      <p:ext uri="{BB962C8B-B14F-4D97-AF65-F5344CB8AC3E}">
        <p14:creationId xmlns:p14="http://schemas.microsoft.com/office/powerpoint/2010/main" val="130377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responsiveimage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flower@1x.jpg%201x,%20flower@2x.jpg%202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jpegmini.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tinypng.or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mobileburn.com/definition.jsp?term=Retin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p:txBody>
          <a:bodyPr/>
          <a:lstStyle/>
          <a:p>
            <a:r>
              <a:rPr lang="en-CA" dirty="0"/>
              <a:t>COMP 1950 </a:t>
            </a:r>
          </a:p>
        </p:txBody>
      </p:sp>
      <p:sp>
        <p:nvSpPr>
          <p:cNvPr id="3" name="Subtitle 2">
            <a:extLst>
              <a:ext uri="{FF2B5EF4-FFF2-40B4-BE49-F238E27FC236}">
                <a16:creationId xmlns:a16="http://schemas.microsoft.com/office/drawing/2014/main" id="{D85632BF-74C4-4BC4-A446-5977F85DABFC}"/>
              </a:ext>
            </a:extLst>
          </p:cNvPr>
          <p:cNvSpPr>
            <a:spLocks noGrp="1"/>
          </p:cNvSpPr>
          <p:nvPr>
            <p:ph type="subTitle" idx="1"/>
          </p:nvPr>
        </p:nvSpPr>
        <p:spPr/>
        <p:txBody>
          <a:bodyPr/>
          <a:lstStyle/>
          <a:p>
            <a:r>
              <a:rPr lang="en-CA" dirty="0"/>
              <a:t>Web Development and Design 2</a:t>
            </a:r>
          </a:p>
        </p:txBody>
      </p:sp>
    </p:spTree>
    <p:extLst>
      <p:ext uri="{BB962C8B-B14F-4D97-AF65-F5344CB8AC3E}">
        <p14:creationId xmlns:p14="http://schemas.microsoft.com/office/powerpoint/2010/main" val="91755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42789" y="6964713"/>
            <a:ext cx="2952328" cy="4320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829690" y="122563"/>
            <a:ext cx="10515600" cy="1325563"/>
          </a:xfrm>
        </p:spPr>
        <p:txBody>
          <a:bodyPr/>
          <a:lstStyle/>
          <a:p>
            <a:r>
              <a:rPr lang="en-CA" dirty="0"/>
              <a:t>Retina Pixels </a:t>
            </a:r>
            <a:r>
              <a:rPr lang="en-CA" dirty="0" err="1"/>
              <a:t>vs</a:t>
            </a:r>
            <a:r>
              <a:rPr lang="en-CA" dirty="0"/>
              <a:t> CSS Pixels</a:t>
            </a:r>
          </a:p>
        </p:txBody>
      </p:sp>
      <p:sp>
        <p:nvSpPr>
          <p:cNvPr id="3" name="Content Placeholder 2"/>
          <p:cNvSpPr>
            <a:spLocks noGrp="1"/>
          </p:cNvSpPr>
          <p:nvPr>
            <p:ph idx="1"/>
          </p:nvPr>
        </p:nvSpPr>
        <p:spPr>
          <a:xfrm>
            <a:off x="7389783" y="3040277"/>
            <a:ext cx="3028960" cy="2664296"/>
          </a:xfrm>
        </p:spPr>
        <p:txBody>
          <a:bodyPr>
            <a:normAutofit fontScale="55000" lnSpcReduction="20000"/>
          </a:bodyPr>
          <a:lstStyle/>
          <a:p>
            <a:pPr>
              <a:buFont typeface="Arial" panose="020B0604020202020204" pitchFamily="34" charset="0"/>
              <a:buChar char="•"/>
            </a:pPr>
            <a:r>
              <a:rPr lang="en-CA" dirty="0"/>
              <a:t>The original 500px retina image is made to fit into a place on the web site that is 250 CSS device pixels wide</a:t>
            </a:r>
          </a:p>
          <a:p>
            <a:pPr>
              <a:buFont typeface="Arial" panose="020B0604020202020204" pitchFamily="34" charset="0"/>
              <a:buChar char="•"/>
            </a:pPr>
            <a:r>
              <a:rPr lang="en-CA" dirty="0"/>
              <a:t>Retina devices will use the entire 500px wide version of the image to render a sharp image to fit into the 250 CSS device pixel wide space</a:t>
            </a:r>
          </a:p>
          <a:p>
            <a:pPr>
              <a:buFont typeface="Arial" panose="020B0604020202020204" pitchFamily="34" charset="0"/>
              <a:buChar char="•"/>
            </a:pPr>
            <a:r>
              <a:rPr lang="en-CA" dirty="0"/>
              <a:t>Non retina devices will scale the 500px wide image to fit into the 250 CSS device pixel wide space  </a:t>
            </a:r>
          </a:p>
        </p:txBody>
      </p:sp>
      <p:cxnSp>
        <p:nvCxnSpPr>
          <p:cNvPr id="22" name="Straight Arrow Connector 21"/>
          <p:cNvCxnSpPr/>
          <p:nvPr/>
        </p:nvCxnSpPr>
        <p:spPr>
          <a:xfrm flipH="1">
            <a:off x="4732385" y="4188048"/>
            <a:ext cx="2641300" cy="102698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7019437" y="1666826"/>
            <a:ext cx="2160240" cy="461665"/>
          </a:xfrm>
          <a:prstGeom prst="rect">
            <a:avLst/>
          </a:prstGeom>
          <a:noFill/>
        </p:spPr>
        <p:txBody>
          <a:bodyPr wrap="square" rtlCol="0">
            <a:spAutoFit/>
          </a:bodyPr>
          <a:lstStyle/>
          <a:p>
            <a:r>
              <a:rPr lang="en-CA" sz="1200" dirty="0"/>
              <a:t>Retina optimized image – 500px wide</a:t>
            </a:r>
          </a:p>
        </p:txBody>
      </p:sp>
      <p:sp>
        <p:nvSpPr>
          <p:cNvPr id="4" name="Rectangle 3"/>
          <p:cNvSpPr/>
          <p:nvPr/>
        </p:nvSpPr>
        <p:spPr>
          <a:xfrm>
            <a:off x="1942789" y="3727275"/>
            <a:ext cx="2952328" cy="36694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1948916" y="3770605"/>
            <a:ext cx="2000656" cy="461665"/>
          </a:xfrm>
          <a:prstGeom prst="rect">
            <a:avLst/>
          </a:prstGeom>
          <a:noFill/>
        </p:spPr>
        <p:txBody>
          <a:bodyPr wrap="squar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All About Cats</a:t>
            </a:r>
          </a:p>
        </p:txBody>
      </p:sp>
      <p:sp>
        <p:nvSpPr>
          <p:cNvPr id="6" name="Rectangle 5"/>
          <p:cNvSpPr/>
          <p:nvPr/>
        </p:nvSpPr>
        <p:spPr>
          <a:xfrm>
            <a:off x="2086669" y="4232269"/>
            <a:ext cx="364664" cy="1401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6" name="Rectangle 15"/>
          <p:cNvSpPr/>
          <p:nvPr/>
        </p:nvSpPr>
        <p:spPr>
          <a:xfrm>
            <a:off x="2546322" y="4232269"/>
            <a:ext cx="364664" cy="1401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1" name="Rectangle 20"/>
          <p:cNvSpPr/>
          <p:nvPr/>
        </p:nvSpPr>
        <p:spPr>
          <a:xfrm>
            <a:off x="3005975" y="4232269"/>
            <a:ext cx="364664" cy="1401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4" name="Rectangle 23"/>
          <p:cNvSpPr/>
          <p:nvPr/>
        </p:nvSpPr>
        <p:spPr>
          <a:xfrm>
            <a:off x="3477773" y="4221336"/>
            <a:ext cx="364664" cy="1401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5" name="Rectangle 24"/>
          <p:cNvSpPr/>
          <p:nvPr/>
        </p:nvSpPr>
        <p:spPr>
          <a:xfrm>
            <a:off x="3946561" y="4221336"/>
            <a:ext cx="364664" cy="1401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8" name="TextBox 7"/>
          <p:cNvSpPr txBox="1"/>
          <p:nvPr/>
        </p:nvSpPr>
        <p:spPr>
          <a:xfrm>
            <a:off x="2682794" y="7057626"/>
            <a:ext cx="1472318" cy="246221"/>
          </a:xfrm>
          <a:prstGeom prst="rect">
            <a:avLst/>
          </a:prstGeom>
          <a:noFill/>
        </p:spPr>
        <p:txBody>
          <a:bodyPr wrap="square" rtlCol="0">
            <a:spAutoFit/>
          </a:bodyPr>
          <a:lstStyle/>
          <a:p>
            <a:r>
              <a:rPr lang="en-CA" sz="1000" dirty="0"/>
              <a:t>© Michael Whyte 2018</a:t>
            </a:r>
          </a:p>
        </p:txBody>
      </p:sp>
      <p:sp>
        <p:nvSpPr>
          <p:cNvPr id="9" name="TextBox 8"/>
          <p:cNvSpPr txBox="1"/>
          <p:nvPr/>
        </p:nvSpPr>
        <p:spPr>
          <a:xfrm>
            <a:off x="2032989" y="4833156"/>
            <a:ext cx="1642614" cy="1923604"/>
          </a:xfrm>
          <a:prstGeom prst="rect">
            <a:avLst/>
          </a:prstGeom>
          <a:noFill/>
        </p:spPr>
        <p:txBody>
          <a:bodyPr wrap="square" rtlCol="0">
            <a:spAutoFit/>
          </a:bodyPr>
          <a:lstStyle/>
          <a:p>
            <a:r>
              <a:rPr lang="en-CA" sz="500" dirty="0" err="1"/>
              <a:t>Lorem</a:t>
            </a:r>
            <a:r>
              <a:rPr lang="en-CA" sz="500" dirty="0"/>
              <a:t> </a:t>
            </a:r>
            <a:r>
              <a:rPr lang="en-CA" sz="500" dirty="0" err="1"/>
              <a:t>ipsum</a:t>
            </a:r>
            <a:r>
              <a:rPr lang="en-CA" sz="500" dirty="0"/>
              <a:t> dolor sit </a:t>
            </a:r>
            <a:r>
              <a:rPr lang="en-CA" sz="500" dirty="0" err="1"/>
              <a:t>amet</a:t>
            </a:r>
            <a:r>
              <a:rPr lang="en-CA" sz="500" dirty="0"/>
              <a:t>, </a:t>
            </a:r>
            <a:r>
              <a:rPr lang="en-CA" sz="500" dirty="0" err="1"/>
              <a:t>consectetur</a:t>
            </a:r>
            <a:r>
              <a:rPr lang="en-CA" sz="500" dirty="0"/>
              <a:t> </a:t>
            </a:r>
            <a:r>
              <a:rPr lang="en-CA" sz="500" dirty="0" err="1"/>
              <a:t>adipiscing</a:t>
            </a:r>
            <a:r>
              <a:rPr lang="en-CA" sz="500" dirty="0"/>
              <a:t> </a:t>
            </a:r>
            <a:r>
              <a:rPr lang="en-CA" sz="500" dirty="0" err="1"/>
              <a:t>elit</a:t>
            </a:r>
            <a:r>
              <a:rPr lang="en-CA" sz="500" dirty="0"/>
              <a:t>. </a:t>
            </a:r>
            <a:r>
              <a:rPr lang="en-CA" sz="500" dirty="0" err="1"/>
              <a:t>Sed</a:t>
            </a:r>
            <a:r>
              <a:rPr lang="en-CA" sz="500" dirty="0"/>
              <a:t> magna ligula, </a:t>
            </a:r>
            <a:r>
              <a:rPr lang="en-CA" sz="500" dirty="0" err="1"/>
              <a:t>dignissim</a:t>
            </a:r>
            <a:r>
              <a:rPr lang="en-CA" sz="500" dirty="0"/>
              <a:t> </a:t>
            </a:r>
            <a:r>
              <a:rPr lang="en-CA" sz="500" dirty="0" err="1"/>
              <a:t>quis</a:t>
            </a:r>
            <a:r>
              <a:rPr lang="en-CA" sz="500" dirty="0"/>
              <a:t> </a:t>
            </a:r>
            <a:r>
              <a:rPr lang="en-CA" sz="500" dirty="0" err="1"/>
              <a:t>ultrices</a:t>
            </a:r>
            <a:r>
              <a:rPr lang="en-CA" sz="500" dirty="0"/>
              <a:t> </a:t>
            </a:r>
            <a:r>
              <a:rPr lang="en-CA" sz="500" dirty="0" err="1"/>
              <a:t>eu</a:t>
            </a:r>
            <a:r>
              <a:rPr lang="en-CA" sz="500" dirty="0"/>
              <a:t>, </a:t>
            </a:r>
            <a:r>
              <a:rPr lang="en-CA" sz="500" dirty="0" err="1"/>
              <a:t>volutpat</a:t>
            </a:r>
            <a:r>
              <a:rPr lang="en-CA" sz="500" dirty="0"/>
              <a:t> </a:t>
            </a:r>
            <a:r>
              <a:rPr lang="en-CA" sz="500" dirty="0" err="1"/>
              <a:t>adipiscing</a:t>
            </a:r>
            <a:r>
              <a:rPr lang="en-CA" sz="500" dirty="0"/>
              <a:t> </a:t>
            </a:r>
            <a:r>
              <a:rPr lang="en-CA" sz="500" dirty="0" err="1"/>
              <a:t>arcu</a:t>
            </a:r>
            <a:r>
              <a:rPr lang="en-CA" sz="500" dirty="0"/>
              <a:t>. </a:t>
            </a:r>
            <a:r>
              <a:rPr lang="en-CA" sz="500" dirty="0" err="1"/>
              <a:t>Etiam</a:t>
            </a:r>
            <a:r>
              <a:rPr lang="en-CA" sz="500" dirty="0"/>
              <a:t> </a:t>
            </a:r>
            <a:r>
              <a:rPr lang="en-CA" sz="500" dirty="0" err="1"/>
              <a:t>volutpat</a:t>
            </a:r>
            <a:r>
              <a:rPr lang="en-CA" sz="500" dirty="0"/>
              <a:t> </a:t>
            </a:r>
            <a:r>
              <a:rPr lang="en-CA" sz="500" dirty="0" err="1"/>
              <a:t>aliquet</a:t>
            </a:r>
            <a:r>
              <a:rPr lang="en-CA" sz="500" dirty="0"/>
              <a:t> </a:t>
            </a:r>
            <a:r>
              <a:rPr lang="en-CA" sz="500" dirty="0" err="1"/>
              <a:t>sagittis</a:t>
            </a:r>
            <a:r>
              <a:rPr lang="en-CA" sz="500" dirty="0"/>
              <a:t>. </a:t>
            </a:r>
            <a:r>
              <a:rPr lang="en-CA" sz="500" dirty="0" err="1"/>
              <a:t>Mauris</a:t>
            </a:r>
            <a:r>
              <a:rPr lang="en-CA" sz="500" dirty="0"/>
              <a:t> vitae </a:t>
            </a:r>
            <a:r>
              <a:rPr lang="en-CA" sz="500" dirty="0" err="1"/>
              <a:t>dapibus</a:t>
            </a:r>
            <a:r>
              <a:rPr lang="en-CA" sz="500" dirty="0"/>
              <a:t> </a:t>
            </a:r>
            <a:r>
              <a:rPr lang="en-CA" sz="500" dirty="0" err="1"/>
              <a:t>purus</a:t>
            </a:r>
            <a:r>
              <a:rPr lang="en-CA" sz="500" dirty="0"/>
              <a:t>. </a:t>
            </a:r>
            <a:r>
              <a:rPr lang="en-CA" sz="500" dirty="0" err="1"/>
              <a:t>Sed</a:t>
            </a:r>
            <a:r>
              <a:rPr lang="en-CA" sz="500" dirty="0"/>
              <a:t> </a:t>
            </a:r>
            <a:r>
              <a:rPr lang="en-CA" sz="500" dirty="0" err="1"/>
              <a:t>justo</a:t>
            </a:r>
            <a:r>
              <a:rPr lang="en-CA" sz="500" dirty="0"/>
              <a:t> </a:t>
            </a:r>
            <a:r>
              <a:rPr lang="en-CA" sz="500" dirty="0" err="1"/>
              <a:t>nisl</a:t>
            </a:r>
            <a:r>
              <a:rPr lang="en-CA" sz="500" dirty="0"/>
              <a:t>, </a:t>
            </a:r>
            <a:r>
              <a:rPr lang="en-CA" sz="500" dirty="0" err="1"/>
              <a:t>bibendum</a:t>
            </a:r>
            <a:r>
              <a:rPr lang="en-CA" sz="500" dirty="0"/>
              <a:t> in </a:t>
            </a:r>
            <a:r>
              <a:rPr lang="en-CA" sz="500" dirty="0" err="1"/>
              <a:t>sagittis</a:t>
            </a:r>
            <a:r>
              <a:rPr lang="en-CA" sz="500" dirty="0"/>
              <a:t> </a:t>
            </a:r>
            <a:r>
              <a:rPr lang="en-CA" sz="500" dirty="0" err="1"/>
              <a:t>vel</a:t>
            </a:r>
            <a:r>
              <a:rPr lang="en-CA" sz="500" dirty="0"/>
              <a:t>, semper </a:t>
            </a:r>
            <a:r>
              <a:rPr lang="en-CA" sz="500" dirty="0" err="1"/>
              <a:t>vel</a:t>
            </a:r>
            <a:r>
              <a:rPr lang="en-CA" sz="500" dirty="0"/>
              <a:t> sem. </a:t>
            </a:r>
            <a:r>
              <a:rPr lang="en-CA" sz="500" dirty="0" err="1"/>
              <a:t>Nunc</a:t>
            </a:r>
            <a:r>
              <a:rPr lang="en-CA" sz="500" dirty="0"/>
              <a:t> </a:t>
            </a:r>
            <a:r>
              <a:rPr lang="en-CA" sz="500" dirty="0" err="1"/>
              <a:t>ut</a:t>
            </a:r>
            <a:r>
              <a:rPr lang="en-CA" sz="500" dirty="0"/>
              <a:t> quam </a:t>
            </a:r>
            <a:r>
              <a:rPr lang="en-CA" sz="500" dirty="0" err="1"/>
              <a:t>sapien</a:t>
            </a:r>
            <a:r>
              <a:rPr lang="en-CA" sz="500" dirty="0"/>
              <a:t>, </a:t>
            </a:r>
            <a:r>
              <a:rPr lang="en-CA" sz="500" dirty="0" err="1"/>
              <a:t>eget</a:t>
            </a:r>
            <a:r>
              <a:rPr lang="en-CA" sz="500" dirty="0"/>
              <a:t> </a:t>
            </a:r>
            <a:r>
              <a:rPr lang="en-CA" sz="500" dirty="0" err="1"/>
              <a:t>molestie</a:t>
            </a:r>
            <a:r>
              <a:rPr lang="en-CA" sz="500" dirty="0"/>
              <a:t> </a:t>
            </a:r>
            <a:r>
              <a:rPr lang="en-CA" sz="500" dirty="0" err="1"/>
              <a:t>nibh</a:t>
            </a:r>
            <a:r>
              <a:rPr lang="en-CA" sz="500" dirty="0"/>
              <a:t>. </a:t>
            </a:r>
            <a:r>
              <a:rPr lang="en-CA" sz="500" dirty="0" err="1"/>
              <a:t>Fusce</a:t>
            </a:r>
            <a:r>
              <a:rPr lang="en-CA" sz="500" dirty="0"/>
              <a:t> </a:t>
            </a:r>
            <a:r>
              <a:rPr lang="en-CA" sz="500" dirty="0" err="1"/>
              <a:t>ut</a:t>
            </a:r>
            <a:r>
              <a:rPr lang="en-CA" sz="500" dirty="0"/>
              <a:t> </a:t>
            </a:r>
            <a:r>
              <a:rPr lang="en-CA" sz="500" dirty="0" err="1"/>
              <a:t>urna</a:t>
            </a:r>
            <a:r>
              <a:rPr lang="en-CA" sz="500" dirty="0"/>
              <a:t> a </a:t>
            </a:r>
            <a:r>
              <a:rPr lang="en-CA" sz="500" dirty="0" err="1"/>
              <a:t>arcu</a:t>
            </a:r>
            <a:r>
              <a:rPr lang="en-CA" sz="500" dirty="0"/>
              <a:t> </a:t>
            </a:r>
            <a:r>
              <a:rPr lang="en-CA" sz="500" dirty="0" err="1"/>
              <a:t>ultrices</a:t>
            </a:r>
            <a:r>
              <a:rPr lang="en-CA" sz="500" dirty="0"/>
              <a:t> </a:t>
            </a:r>
            <a:r>
              <a:rPr lang="en-CA" sz="500" dirty="0" err="1"/>
              <a:t>ultrices</a:t>
            </a:r>
            <a:r>
              <a:rPr lang="en-CA" sz="500" dirty="0"/>
              <a:t>. In </a:t>
            </a:r>
            <a:r>
              <a:rPr lang="en-CA" sz="500" dirty="0" err="1"/>
              <a:t>eget</a:t>
            </a:r>
            <a:r>
              <a:rPr lang="en-CA" sz="500" dirty="0"/>
              <a:t> quam </a:t>
            </a:r>
            <a:r>
              <a:rPr lang="en-CA" sz="500" dirty="0" err="1"/>
              <a:t>nisl</a:t>
            </a:r>
            <a:r>
              <a:rPr lang="en-CA" sz="500" dirty="0"/>
              <a:t>, id </a:t>
            </a:r>
            <a:r>
              <a:rPr lang="en-CA" sz="500" dirty="0" err="1"/>
              <a:t>dapibus</a:t>
            </a:r>
            <a:r>
              <a:rPr lang="en-CA" sz="500" dirty="0"/>
              <a:t> </a:t>
            </a:r>
            <a:r>
              <a:rPr lang="en-CA" sz="500" dirty="0" err="1"/>
              <a:t>nisl</a:t>
            </a:r>
            <a:r>
              <a:rPr lang="en-CA" sz="500" dirty="0"/>
              <a:t>. </a:t>
            </a:r>
            <a:r>
              <a:rPr lang="en-CA" sz="500" dirty="0" err="1"/>
              <a:t>Praesent</a:t>
            </a:r>
            <a:r>
              <a:rPr lang="en-CA" sz="500" dirty="0"/>
              <a:t> </a:t>
            </a:r>
            <a:r>
              <a:rPr lang="en-CA" sz="500" dirty="0" err="1"/>
              <a:t>odio</a:t>
            </a:r>
            <a:r>
              <a:rPr lang="en-CA" sz="500" dirty="0"/>
              <a:t> </a:t>
            </a:r>
            <a:r>
              <a:rPr lang="en-CA" sz="500" dirty="0" err="1"/>
              <a:t>leo</a:t>
            </a:r>
            <a:r>
              <a:rPr lang="en-CA" sz="500" dirty="0"/>
              <a:t>, </a:t>
            </a:r>
            <a:r>
              <a:rPr lang="en-CA" sz="500" dirty="0" err="1"/>
              <a:t>accumsan</a:t>
            </a:r>
            <a:r>
              <a:rPr lang="en-CA" sz="500" dirty="0"/>
              <a:t> </a:t>
            </a:r>
            <a:r>
              <a:rPr lang="en-CA" sz="500" dirty="0" err="1"/>
              <a:t>eget</a:t>
            </a:r>
            <a:r>
              <a:rPr lang="en-CA" sz="500" dirty="0"/>
              <a:t> </a:t>
            </a:r>
            <a:r>
              <a:rPr lang="en-CA" sz="500" dirty="0" err="1"/>
              <a:t>congue</a:t>
            </a:r>
            <a:r>
              <a:rPr lang="en-CA" sz="500" dirty="0"/>
              <a:t> </a:t>
            </a:r>
            <a:r>
              <a:rPr lang="en-CA" sz="500" dirty="0" err="1"/>
              <a:t>sed</a:t>
            </a:r>
            <a:r>
              <a:rPr lang="en-CA" sz="500" dirty="0"/>
              <a:t>, </a:t>
            </a:r>
            <a:r>
              <a:rPr lang="en-CA" sz="500" dirty="0" err="1"/>
              <a:t>sagittis</a:t>
            </a:r>
            <a:r>
              <a:rPr lang="en-CA" sz="500" dirty="0"/>
              <a:t> in quam. </a:t>
            </a:r>
            <a:r>
              <a:rPr lang="en-CA" sz="500" dirty="0" err="1"/>
              <a:t>Etiam</a:t>
            </a:r>
            <a:r>
              <a:rPr lang="en-CA" sz="500" dirty="0"/>
              <a:t> </a:t>
            </a:r>
            <a:r>
              <a:rPr lang="en-CA" sz="500" dirty="0" err="1"/>
              <a:t>convallis</a:t>
            </a:r>
            <a:r>
              <a:rPr lang="en-CA" sz="500" dirty="0"/>
              <a:t> </a:t>
            </a:r>
            <a:r>
              <a:rPr lang="en-CA" sz="500" dirty="0" err="1"/>
              <a:t>ultricies</a:t>
            </a:r>
            <a:r>
              <a:rPr lang="en-CA" sz="500" dirty="0"/>
              <a:t> </a:t>
            </a:r>
            <a:r>
              <a:rPr lang="en-CA" sz="500" dirty="0" err="1"/>
              <a:t>rutrum</a:t>
            </a:r>
            <a:r>
              <a:rPr lang="en-CA" sz="500" dirty="0"/>
              <a:t>. </a:t>
            </a:r>
            <a:r>
              <a:rPr lang="en-CA" sz="500" dirty="0" err="1"/>
              <a:t>Fusce</a:t>
            </a:r>
            <a:r>
              <a:rPr lang="en-CA" sz="500" dirty="0"/>
              <a:t> </a:t>
            </a:r>
            <a:r>
              <a:rPr lang="en-CA" sz="500" dirty="0" err="1"/>
              <a:t>nibh</a:t>
            </a:r>
            <a:r>
              <a:rPr lang="en-CA" sz="500" dirty="0"/>
              <a:t> </a:t>
            </a:r>
            <a:r>
              <a:rPr lang="en-CA" sz="500" dirty="0" err="1"/>
              <a:t>orci</a:t>
            </a:r>
            <a:r>
              <a:rPr lang="en-CA" sz="500" dirty="0"/>
              <a:t>, </a:t>
            </a:r>
            <a:r>
              <a:rPr lang="en-CA" sz="500" dirty="0" err="1"/>
              <a:t>vulputate</a:t>
            </a:r>
            <a:r>
              <a:rPr lang="en-CA" sz="500" dirty="0"/>
              <a:t> </a:t>
            </a:r>
            <a:r>
              <a:rPr lang="en-CA" sz="500" dirty="0" err="1"/>
              <a:t>vel</a:t>
            </a:r>
            <a:r>
              <a:rPr lang="en-CA" sz="500" dirty="0"/>
              <a:t> dictum at, </a:t>
            </a:r>
            <a:r>
              <a:rPr lang="en-CA" sz="500" dirty="0" err="1"/>
              <a:t>pretium</a:t>
            </a:r>
            <a:r>
              <a:rPr lang="en-CA" sz="500" dirty="0"/>
              <a:t> non </a:t>
            </a:r>
            <a:r>
              <a:rPr lang="en-CA" sz="500" dirty="0" err="1"/>
              <a:t>orci</a:t>
            </a:r>
            <a:r>
              <a:rPr lang="en-CA" sz="500" dirty="0"/>
              <a:t>. </a:t>
            </a:r>
            <a:r>
              <a:rPr lang="en-CA" sz="500" dirty="0" err="1"/>
              <a:t>Pellentesque</a:t>
            </a:r>
            <a:r>
              <a:rPr lang="en-CA" sz="500" dirty="0"/>
              <a:t> et quam sit </a:t>
            </a:r>
            <a:r>
              <a:rPr lang="en-CA" sz="500" dirty="0" err="1"/>
              <a:t>amet</a:t>
            </a:r>
            <a:r>
              <a:rPr lang="en-CA" sz="500" dirty="0"/>
              <a:t> </a:t>
            </a:r>
            <a:r>
              <a:rPr lang="en-CA" sz="500" dirty="0" err="1"/>
              <a:t>urna</a:t>
            </a:r>
            <a:r>
              <a:rPr lang="en-CA" sz="500" dirty="0"/>
              <a:t> </a:t>
            </a:r>
            <a:r>
              <a:rPr lang="en-CA" sz="500" dirty="0" err="1"/>
              <a:t>convallis</a:t>
            </a:r>
            <a:r>
              <a:rPr lang="en-CA" sz="500" dirty="0"/>
              <a:t> </a:t>
            </a:r>
            <a:r>
              <a:rPr lang="en-CA" sz="500" dirty="0" err="1"/>
              <a:t>interdum</a:t>
            </a:r>
            <a:r>
              <a:rPr lang="en-CA" sz="500" dirty="0"/>
              <a:t>. </a:t>
            </a:r>
            <a:r>
              <a:rPr lang="en-CA" sz="500" dirty="0" err="1"/>
              <a:t>Nulla</a:t>
            </a:r>
            <a:r>
              <a:rPr lang="en-CA" sz="500" dirty="0"/>
              <a:t> in </a:t>
            </a:r>
            <a:r>
              <a:rPr lang="en-CA" sz="500" dirty="0" err="1"/>
              <a:t>sapien</a:t>
            </a:r>
            <a:r>
              <a:rPr lang="en-CA" sz="500" dirty="0"/>
              <a:t> </a:t>
            </a:r>
            <a:r>
              <a:rPr lang="en-CA" sz="500" dirty="0" err="1"/>
              <a:t>odio</a:t>
            </a:r>
            <a:r>
              <a:rPr lang="en-CA" sz="500" dirty="0"/>
              <a:t>. </a:t>
            </a:r>
            <a:r>
              <a:rPr lang="en-CA" sz="500" dirty="0" err="1"/>
              <a:t>Pellentesque</a:t>
            </a:r>
            <a:r>
              <a:rPr lang="en-CA" sz="500" dirty="0"/>
              <a:t> habitant </a:t>
            </a:r>
            <a:r>
              <a:rPr lang="en-CA" sz="500" dirty="0" err="1"/>
              <a:t>morbi</a:t>
            </a:r>
            <a:r>
              <a:rPr lang="en-CA" sz="500" dirty="0"/>
              <a:t> </a:t>
            </a:r>
            <a:r>
              <a:rPr lang="en-CA" sz="500" dirty="0" err="1"/>
              <a:t>tristique</a:t>
            </a:r>
            <a:r>
              <a:rPr lang="en-CA" sz="500" dirty="0"/>
              <a:t> </a:t>
            </a:r>
            <a:r>
              <a:rPr lang="en-CA" sz="500" dirty="0" err="1"/>
              <a:t>senectus</a:t>
            </a:r>
            <a:r>
              <a:rPr lang="en-CA" sz="500" dirty="0"/>
              <a:t> et </a:t>
            </a:r>
            <a:r>
              <a:rPr lang="en-CA" sz="500" dirty="0" err="1"/>
              <a:t>netus</a:t>
            </a:r>
            <a:r>
              <a:rPr lang="en-CA" sz="500" dirty="0"/>
              <a:t> et </a:t>
            </a:r>
            <a:r>
              <a:rPr lang="en-CA" sz="500" dirty="0" err="1"/>
              <a:t>malesuada</a:t>
            </a:r>
            <a:r>
              <a:rPr lang="en-CA" sz="500" dirty="0"/>
              <a:t> fames ac </a:t>
            </a:r>
            <a:r>
              <a:rPr lang="en-CA" sz="500" dirty="0" err="1"/>
              <a:t>turpis</a:t>
            </a:r>
            <a:r>
              <a:rPr lang="en-CA" sz="500" dirty="0"/>
              <a:t> </a:t>
            </a:r>
            <a:r>
              <a:rPr lang="en-CA" sz="500" dirty="0" err="1"/>
              <a:t>egestas</a:t>
            </a:r>
            <a:r>
              <a:rPr lang="en-CA" sz="500" dirty="0"/>
              <a:t>. </a:t>
            </a:r>
            <a:r>
              <a:rPr lang="en-CA" sz="500" dirty="0" err="1"/>
              <a:t>Praesent</a:t>
            </a:r>
            <a:r>
              <a:rPr lang="en-CA" sz="500" dirty="0"/>
              <a:t> </a:t>
            </a:r>
            <a:r>
              <a:rPr lang="en-CA" sz="500" dirty="0" err="1"/>
              <a:t>tincidunt</a:t>
            </a:r>
            <a:r>
              <a:rPr lang="en-CA" sz="500" dirty="0"/>
              <a:t> </a:t>
            </a:r>
            <a:r>
              <a:rPr lang="en-CA" sz="500" dirty="0" err="1"/>
              <a:t>nunc</a:t>
            </a:r>
            <a:r>
              <a:rPr lang="en-CA" sz="500" dirty="0"/>
              <a:t> non </a:t>
            </a:r>
            <a:r>
              <a:rPr lang="en-CA" sz="500" dirty="0" err="1"/>
              <a:t>enim</a:t>
            </a:r>
            <a:r>
              <a:rPr lang="en-CA" sz="500" dirty="0"/>
              <a:t> tempus </a:t>
            </a:r>
            <a:r>
              <a:rPr lang="en-CA" sz="500" dirty="0" err="1"/>
              <a:t>interdum</a:t>
            </a:r>
            <a:r>
              <a:rPr lang="en-CA" sz="500" dirty="0"/>
              <a:t>.</a:t>
            </a:r>
          </a:p>
          <a:p>
            <a:endParaRPr lang="en-CA" sz="500" dirty="0"/>
          </a:p>
          <a:p>
            <a:r>
              <a:rPr lang="en-CA" sz="500" dirty="0" err="1"/>
              <a:t>Suspendisse</a:t>
            </a:r>
            <a:r>
              <a:rPr lang="en-CA" sz="500" dirty="0"/>
              <a:t> </a:t>
            </a:r>
            <a:r>
              <a:rPr lang="en-CA" sz="500" dirty="0" err="1"/>
              <a:t>sagittis</a:t>
            </a:r>
            <a:r>
              <a:rPr lang="en-CA" sz="500" dirty="0"/>
              <a:t> </a:t>
            </a:r>
            <a:r>
              <a:rPr lang="en-CA" sz="500" dirty="0" err="1"/>
              <a:t>bibendum</a:t>
            </a:r>
            <a:r>
              <a:rPr lang="en-CA" sz="500" dirty="0"/>
              <a:t> </a:t>
            </a:r>
            <a:r>
              <a:rPr lang="en-CA" sz="500" dirty="0" err="1"/>
              <a:t>urna</a:t>
            </a:r>
            <a:r>
              <a:rPr lang="en-CA" sz="500" dirty="0"/>
              <a:t>, </a:t>
            </a:r>
            <a:r>
              <a:rPr lang="en-CA" sz="500" dirty="0" err="1"/>
              <a:t>ut</a:t>
            </a:r>
            <a:r>
              <a:rPr lang="en-CA" sz="500" dirty="0"/>
              <a:t> </a:t>
            </a:r>
            <a:r>
              <a:rPr lang="en-CA" sz="500" dirty="0" err="1"/>
              <a:t>varius</a:t>
            </a:r>
            <a:r>
              <a:rPr lang="en-CA" sz="500" dirty="0"/>
              <a:t> </a:t>
            </a:r>
            <a:r>
              <a:rPr lang="en-CA" sz="500" dirty="0" err="1"/>
              <a:t>urna</a:t>
            </a:r>
            <a:r>
              <a:rPr lang="en-CA" sz="500" dirty="0"/>
              <a:t> </a:t>
            </a:r>
            <a:r>
              <a:rPr lang="en-CA" sz="500" dirty="0" err="1"/>
              <a:t>iaculis</a:t>
            </a:r>
            <a:r>
              <a:rPr lang="en-CA" sz="500" dirty="0"/>
              <a:t> </a:t>
            </a:r>
            <a:r>
              <a:rPr lang="en-CA" sz="500" dirty="0" err="1"/>
              <a:t>quis</a:t>
            </a:r>
            <a:r>
              <a:rPr lang="en-CA" sz="500" dirty="0"/>
              <a:t>. </a:t>
            </a:r>
            <a:r>
              <a:rPr lang="en-CA" sz="500" dirty="0" err="1"/>
              <a:t>Donec</a:t>
            </a:r>
            <a:r>
              <a:rPr lang="en-CA" sz="500" dirty="0"/>
              <a:t> </a:t>
            </a:r>
            <a:r>
              <a:rPr lang="en-CA" sz="500" dirty="0" err="1"/>
              <a:t>dignissim</a:t>
            </a:r>
            <a:r>
              <a:rPr lang="en-CA" sz="500" dirty="0"/>
              <a:t> semper </a:t>
            </a:r>
            <a:r>
              <a:rPr lang="en-CA" sz="500" dirty="0" err="1"/>
              <a:t>pulvinar</a:t>
            </a:r>
            <a:r>
              <a:rPr lang="en-CA" sz="500" dirty="0"/>
              <a:t>. </a:t>
            </a:r>
            <a:r>
              <a:rPr lang="en-CA" sz="500" dirty="0" err="1"/>
              <a:t>Vivamus</a:t>
            </a:r>
            <a:r>
              <a:rPr lang="en-CA" sz="500" dirty="0"/>
              <a:t> </a:t>
            </a:r>
            <a:r>
              <a:rPr lang="en-CA" sz="500" dirty="0" err="1"/>
              <a:t>iaculis</a:t>
            </a:r>
            <a:r>
              <a:rPr lang="en-CA" sz="500" dirty="0"/>
              <a:t> </a:t>
            </a:r>
            <a:r>
              <a:rPr lang="en-CA" sz="500" dirty="0" err="1"/>
              <a:t>faucibus</a:t>
            </a:r>
            <a:r>
              <a:rPr lang="en-CA" sz="500" dirty="0"/>
              <a:t> </a:t>
            </a:r>
            <a:r>
              <a:rPr lang="en-CA" sz="500" dirty="0" err="1"/>
              <a:t>nisl</a:t>
            </a:r>
            <a:r>
              <a:rPr lang="en-CA" sz="500" dirty="0"/>
              <a:t> at </a:t>
            </a:r>
            <a:r>
              <a:rPr lang="en-CA" sz="500" dirty="0" err="1"/>
              <a:t>feugiat</a:t>
            </a:r>
            <a:r>
              <a:rPr lang="en-CA" sz="500" dirty="0"/>
              <a:t>. </a:t>
            </a:r>
            <a:r>
              <a:rPr lang="en-CA" sz="500" dirty="0" err="1"/>
              <a:t>Vivamus</a:t>
            </a:r>
            <a:r>
              <a:rPr lang="en-CA" sz="500" dirty="0"/>
              <a:t> </a:t>
            </a:r>
            <a:r>
              <a:rPr lang="en-CA" sz="500" dirty="0" err="1"/>
              <a:t>sapien</a:t>
            </a:r>
            <a:r>
              <a:rPr lang="en-CA" sz="500" dirty="0"/>
              <a:t> </a:t>
            </a:r>
            <a:r>
              <a:rPr lang="en-CA" sz="500" dirty="0" err="1"/>
              <a:t>lectus</a:t>
            </a:r>
            <a:r>
              <a:rPr lang="en-CA" sz="500" dirty="0"/>
              <a:t>, </a:t>
            </a:r>
            <a:r>
              <a:rPr lang="en-CA" sz="500" dirty="0" err="1"/>
              <a:t>tincidunt</a:t>
            </a:r>
            <a:r>
              <a:rPr lang="en-CA" sz="500" dirty="0"/>
              <a:t> vitae </a:t>
            </a:r>
            <a:r>
              <a:rPr lang="en-CA" sz="500" dirty="0" err="1"/>
              <a:t>tincidunt</a:t>
            </a:r>
            <a:r>
              <a:rPr lang="en-CA" sz="500" dirty="0"/>
              <a:t> non, </a:t>
            </a:r>
            <a:r>
              <a:rPr lang="en-CA" sz="500" dirty="0" err="1"/>
              <a:t>facilisis</a:t>
            </a:r>
            <a:r>
              <a:rPr lang="en-CA" sz="500" dirty="0"/>
              <a:t> </a:t>
            </a:r>
            <a:r>
              <a:rPr lang="en-CA" sz="500" dirty="0" err="1"/>
              <a:t>vel</a:t>
            </a:r>
            <a:r>
              <a:rPr lang="en-CA" sz="500" dirty="0"/>
              <a:t> </a:t>
            </a:r>
            <a:r>
              <a:rPr lang="en-CA" sz="500" dirty="0" err="1"/>
              <a:t>ipsum</a:t>
            </a:r>
            <a:r>
              <a:rPr lang="en-CA" sz="500" dirty="0"/>
              <a:t>. </a:t>
            </a:r>
            <a:r>
              <a:rPr lang="en-CA" sz="500" dirty="0" err="1"/>
              <a:t>Nullam</a:t>
            </a:r>
            <a:r>
              <a:rPr lang="en-CA" sz="500" dirty="0"/>
              <a:t> </a:t>
            </a:r>
            <a:r>
              <a:rPr lang="en-CA" sz="500" dirty="0" err="1"/>
              <a:t>lorem</a:t>
            </a:r>
            <a:r>
              <a:rPr lang="en-CA" sz="500" dirty="0"/>
              <a:t> nisi, </a:t>
            </a:r>
            <a:r>
              <a:rPr lang="en-CA" sz="500" dirty="0" err="1"/>
              <a:t>ultricies</a:t>
            </a:r>
            <a:r>
              <a:rPr lang="en-CA" sz="500" dirty="0"/>
              <a:t> a </a:t>
            </a:r>
            <a:r>
              <a:rPr lang="en-CA" sz="500" dirty="0" err="1"/>
              <a:t>volutpat</a:t>
            </a:r>
            <a:r>
              <a:rPr lang="en-CA" sz="500" dirty="0"/>
              <a:t> vitae, </a:t>
            </a:r>
            <a:r>
              <a:rPr lang="en-CA" sz="500" dirty="0" err="1"/>
              <a:t>lobortis</a:t>
            </a:r>
            <a:r>
              <a:rPr lang="en-CA" sz="500" dirty="0"/>
              <a:t> </a:t>
            </a:r>
            <a:r>
              <a:rPr lang="en-CA" sz="500" dirty="0" err="1"/>
              <a:t>ornare</a:t>
            </a:r>
            <a:r>
              <a:rPr lang="en-CA" sz="500" dirty="0"/>
              <a:t> </a:t>
            </a:r>
            <a:r>
              <a:rPr lang="en-CA" sz="500" dirty="0" err="1"/>
              <a:t>neque</a:t>
            </a:r>
            <a:r>
              <a:rPr lang="en-CA" sz="500" dirty="0"/>
              <a:t>. </a:t>
            </a:r>
            <a:r>
              <a:rPr lang="en-CA" sz="500" dirty="0" err="1"/>
              <a:t>Mauris</a:t>
            </a:r>
            <a:r>
              <a:rPr lang="en-CA" sz="500" dirty="0"/>
              <a:t> ac </a:t>
            </a:r>
            <a:r>
              <a:rPr lang="en-CA" sz="500" dirty="0" err="1"/>
              <a:t>lectus</a:t>
            </a:r>
            <a:r>
              <a:rPr lang="en-CA" sz="500" dirty="0"/>
              <a:t> lacus. </a:t>
            </a:r>
            <a:r>
              <a:rPr lang="en-CA" sz="500" dirty="0" err="1"/>
              <a:t>Vestibulum</a:t>
            </a:r>
            <a:r>
              <a:rPr lang="en-CA" sz="500" dirty="0"/>
              <a:t> ante </a:t>
            </a:r>
            <a:r>
              <a:rPr lang="en-CA" sz="500" dirty="0" err="1"/>
              <a:t>ipsum</a:t>
            </a:r>
            <a:r>
              <a:rPr lang="en-CA" sz="500" dirty="0"/>
              <a:t> </a:t>
            </a:r>
            <a:r>
              <a:rPr lang="en-CA" sz="500" dirty="0" err="1"/>
              <a:t>primis</a:t>
            </a:r>
            <a:r>
              <a:rPr lang="en-CA" sz="500" dirty="0"/>
              <a:t> in </a:t>
            </a:r>
            <a:r>
              <a:rPr lang="en-CA" sz="500" dirty="0" err="1"/>
              <a:t>faucibus</a:t>
            </a:r>
            <a:r>
              <a:rPr lang="en-CA" sz="500" dirty="0"/>
              <a:t> </a:t>
            </a:r>
            <a:r>
              <a:rPr lang="en-CA" sz="500" dirty="0" err="1"/>
              <a:t>orci</a:t>
            </a:r>
            <a:r>
              <a:rPr lang="en-CA" sz="500" dirty="0"/>
              <a:t> </a:t>
            </a:r>
            <a:r>
              <a:rPr lang="en-CA" sz="500" dirty="0" err="1"/>
              <a:t>luctus</a:t>
            </a:r>
            <a:r>
              <a:rPr lang="en-CA" sz="500" dirty="0"/>
              <a:t> et </a:t>
            </a:r>
            <a:r>
              <a:rPr lang="en-CA" sz="500" dirty="0" err="1"/>
              <a:t>ultrices</a:t>
            </a:r>
            <a:r>
              <a:rPr lang="en-CA" sz="500" dirty="0"/>
              <a:t> </a:t>
            </a:r>
            <a:r>
              <a:rPr lang="en-CA" sz="500" dirty="0" err="1"/>
              <a:t>posuere</a:t>
            </a:r>
            <a:r>
              <a:rPr lang="en-CA" sz="500" dirty="0"/>
              <a:t> </a:t>
            </a:r>
            <a:r>
              <a:rPr lang="en-CA" sz="500" dirty="0" err="1"/>
              <a:t>cubilia</a:t>
            </a:r>
            <a:r>
              <a:rPr lang="en-CA" sz="500" dirty="0"/>
              <a:t> </a:t>
            </a:r>
            <a:r>
              <a:rPr lang="en-CA" sz="500" dirty="0" err="1"/>
              <a:t>Curae</a:t>
            </a:r>
            <a:r>
              <a:rPr lang="en-CA" sz="500" dirty="0"/>
              <a:t>;</a:t>
            </a:r>
          </a:p>
          <a:p>
            <a:endParaRPr lang="en-CA" sz="400" dirty="0"/>
          </a:p>
        </p:txBody>
      </p:sp>
      <p:sp>
        <p:nvSpPr>
          <p:cNvPr id="10" name="TextBox 9"/>
          <p:cNvSpPr txBox="1"/>
          <p:nvPr/>
        </p:nvSpPr>
        <p:spPr>
          <a:xfrm>
            <a:off x="2032990" y="4551535"/>
            <a:ext cx="569387" cy="338554"/>
          </a:xfrm>
          <a:prstGeom prst="rect">
            <a:avLst/>
          </a:prstGeom>
          <a:noFill/>
        </p:spPr>
        <p:txBody>
          <a:bodyPr wrap="square" rtlCol="0">
            <a:spAutoFit/>
          </a:bodyPr>
          <a:lstStyle/>
          <a:p>
            <a:r>
              <a:rPr lang="en-CA" sz="1600" b="1" dirty="0"/>
              <a:t>Cats</a:t>
            </a:r>
          </a:p>
        </p:txBody>
      </p:sp>
      <p:sp>
        <p:nvSpPr>
          <p:cNvPr id="11" name="Rectangle 10"/>
          <p:cNvSpPr/>
          <p:nvPr/>
        </p:nvSpPr>
        <p:spPr>
          <a:xfrm>
            <a:off x="3803478" y="6025554"/>
            <a:ext cx="940458" cy="283766"/>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6" name="Rectangle 25"/>
          <p:cNvSpPr/>
          <p:nvPr/>
        </p:nvSpPr>
        <p:spPr>
          <a:xfrm>
            <a:off x="3803478" y="6391747"/>
            <a:ext cx="940458" cy="274888"/>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687" y="1683958"/>
            <a:ext cx="1855606" cy="122933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5803" y="4890090"/>
            <a:ext cx="903814" cy="598777"/>
          </a:xfrm>
          <a:prstGeom prst="rect">
            <a:avLst/>
          </a:prstGeom>
        </p:spPr>
      </p:pic>
      <p:cxnSp>
        <p:nvCxnSpPr>
          <p:cNvPr id="30" name="Straight Arrow Connector 29"/>
          <p:cNvCxnSpPr/>
          <p:nvPr/>
        </p:nvCxnSpPr>
        <p:spPr>
          <a:xfrm flipH="1">
            <a:off x="3765803" y="3068784"/>
            <a:ext cx="1393884" cy="17643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flipH="1">
            <a:off x="4669617" y="2962726"/>
            <a:ext cx="2345676" cy="190721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a:off x="3765803" y="5589240"/>
            <a:ext cx="919306"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a:off x="4217710" y="558924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225456" y="5589240"/>
            <a:ext cx="0" cy="144016"/>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a:off x="4225456" y="5733256"/>
            <a:ext cx="1222472" cy="0"/>
          </a:xfrm>
          <a:prstGeom prst="line">
            <a:avLst/>
          </a:prstGeom>
        </p:spPr>
        <p:style>
          <a:lnRef idx="2">
            <a:schemeClr val="accent2"/>
          </a:lnRef>
          <a:fillRef idx="0">
            <a:schemeClr val="accent2"/>
          </a:fillRef>
          <a:effectRef idx="1">
            <a:schemeClr val="accent2"/>
          </a:effectRef>
          <a:fontRef idx="minor">
            <a:schemeClr val="tx1"/>
          </a:fontRef>
        </p:style>
      </p:cxnSp>
      <p:sp>
        <p:nvSpPr>
          <p:cNvPr id="50" name="TextBox 49"/>
          <p:cNvSpPr txBox="1"/>
          <p:nvPr/>
        </p:nvSpPr>
        <p:spPr>
          <a:xfrm>
            <a:off x="5519727" y="5442963"/>
            <a:ext cx="1440160" cy="523220"/>
          </a:xfrm>
          <a:prstGeom prst="rect">
            <a:avLst/>
          </a:prstGeom>
          <a:noFill/>
        </p:spPr>
        <p:txBody>
          <a:bodyPr wrap="square" rtlCol="0">
            <a:spAutoFit/>
          </a:bodyPr>
          <a:lstStyle/>
          <a:p>
            <a:r>
              <a:rPr lang="en-CA" sz="1400" dirty="0"/>
              <a:t>Width = 250 CSS device pixels</a:t>
            </a:r>
          </a:p>
        </p:txBody>
      </p:sp>
    </p:spTree>
    <p:extLst>
      <p:ext uri="{BB962C8B-B14F-4D97-AF65-F5344CB8AC3E}">
        <p14:creationId xmlns:p14="http://schemas.microsoft.com/office/powerpoint/2010/main" val="29039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7478517" y="5301386"/>
            <a:ext cx="786829" cy="7071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7" name="Rectangle 26"/>
          <p:cNvSpPr/>
          <p:nvPr/>
        </p:nvSpPr>
        <p:spPr>
          <a:xfrm>
            <a:off x="7475483" y="4588332"/>
            <a:ext cx="786829" cy="7071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8" name="Rectangle 27"/>
          <p:cNvSpPr/>
          <p:nvPr/>
        </p:nvSpPr>
        <p:spPr>
          <a:xfrm>
            <a:off x="8264001" y="3868252"/>
            <a:ext cx="786829" cy="7071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9" name="Rectangle 28"/>
          <p:cNvSpPr/>
          <p:nvPr/>
        </p:nvSpPr>
        <p:spPr>
          <a:xfrm>
            <a:off x="8266437" y="5314090"/>
            <a:ext cx="786829" cy="7071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30" name="Rectangle 29"/>
          <p:cNvSpPr/>
          <p:nvPr/>
        </p:nvSpPr>
        <p:spPr>
          <a:xfrm>
            <a:off x="9053011" y="5315502"/>
            <a:ext cx="786829" cy="7071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32" name="Rectangle 31"/>
          <p:cNvSpPr/>
          <p:nvPr/>
        </p:nvSpPr>
        <p:spPr>
          <a:xfrm>
            <a:off x="6690597" y="5295531"/>
            <a:ext cx="786829" cy="7071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33" name="Rectangle 32"/>
          <p:cNvSpPr/>
          <p:nvPr/>
        </p:nvSpPr>
        <p:spPr>
          <a:xfrm>
            <a:off x="9047750" y="3147998"/>
            <a:ext cx="786829" cy="7071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34" name="Rectangle 33"/>
          <p:cNvSpPr/>
          <p:nvPr/>
        </p:nvSpPr>
        <p:spPr>
          <a:xfrm>
            <a:off x="8264000" y="4595011"/>
            <a:ext cx="786829" cy="7071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35" name="Rectangle 34"/>
          <p:cNvSpPr/>
          <p:nvPr/>
        </p:nvSpPr>
        <p:spPr>
          <a:xfrm>
            <a:off x="9038254" y="4595012"/>
            <a:ext cx="786829" cy="7071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5" name="Rectangle 24"/>
          <p:cNvSpPr/>
          <p:nvPr/>
        </p:nvSpPr>
        <p:spPr>
          <a:xfrm>
            <a:off x="9047751" y="3861638"/>
            <a:ext cx="786829" cy="7071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3" name="Rectangle 22"/>
          <p:cNvSpPr/>
          <p:nvPr/>
        </p:nvSpPr>
        <p:spPr>
          <a:xfrm>
            <a:off x="4007191" y="4593420"/>
            <a:ext cx="1577528" cy="142786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4" name="Rectangle 23"/>
          <p:cNvSpPr/>
          <p:nvPr/>
        </p:nvSpPr>
        <p:spPr>
          <a:xfrm>
            <a:off x="2423015" y="4593419"/>
            <a:ext cx="1577528" cy="144016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2" name="Rectangle 21"/>
          <p:cNvSpPr/>
          <p:nvPr/>
        </p:nvSpPr>
        <p:spPr>
          <a:xfrm>
            <a:off x="4007191" y="3140969"/>
            <a:ext cx="1577528" cy="142786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2" name="Title 1"/>
          <p:cNvSpPr>
            <a:spLocks noGrp="1"/>
          </p:cNvSpPr>
          <p:nvPr>
            <p:ph type="title"/>
          </p:nvPr>
        </p:nvSpPr>
        <p:spPr>
          <a:xfrm>
            <a:off x="789562" y="47076"/>
            <a:ext cx="10515600" cy="1325563"/>
          </a:xfrm>
        </p:spPr>
        <p:txBody>
          <a:bodyPr/>
          <a:lstStyle/>
          <a:p>
            <a:r>
              <a:rPr lang="en-CA" dirty="0"/>
              <a:t>Retina Pixels </a:t>
            </a:r>
            <a:r>
              <a:rPr lang="en-CA" dirty="0" err="1"/>
              <a:t>vs</a:t>
            </a:r>
            <a:r>
              <a:rPr lang="en-CA" dirty="0"/>
              <a:t> CSS Device Pixels</a:t>
            </a:r>
          </a:p>
        </p:txBody>
      </p:sp>
      <p:sp>
        <p:nvSpPr>
          <p:cNvPr id="4" name="Rectangle 3"/>
          <p:cNvSpPr/>
          <p:nvPr/>
        </p:nvSpPr>
        <p:spPr>
          <a:xfrm>
            <a:off x="2423015" y="3140968"/>
            <a:ext cx="3168352" cy="28803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9" name="Straight Connector 8"/>
          <p:cNvCxnSpPr>
            <a:endCxn id="4" idx="2"/>
          </p:cNvCxnSpPr>
          <p:nvPr/>
        </p:nvCxnSpPr>
        <p:spPr>
          <a:xfrm>
            <a:off x="4007191" y="3140968"/>
            <a:ext cx="0" cy="28803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423015" y="4581128"/>
            <a:ext cx="31683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671487" y="3141557"/>
            <a:ext cx="3168352" cy="28611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16" name="Straight Connector 15"/>
          <p:cNvCxnSpPr/>
          <p:nvPr/>
        </p:nvCxnSpPr>
        <p:spPr>
          <a:xfrm>
            <a:off x="7463575" y="3141557"/>
            <a:ext cx="0" cy="28611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255663" y="3141558"/>
            <a:ext cx="0" cy="28797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047751" y="3141557"/>
            <a:ext cx="0" cy="28611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671487" y="3861637"/>
            <a:ext cx="31683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671487" y="4581717"/>
            <a:ext cx="31683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671487" y="5301797"/>
            <a:ext cx="31683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871864" y="16288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243757" y="2636912"/>
            <a:ext cx="18554" cy="3888432"/>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820881" y="2650794"/>
            <a:ext cx="18554" cy="3888432"/>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669980" y="2650794"/>
            <a:ext cx="18554" cy="3888432"/>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79567" y="2650794"/>
            <a:ext cx="18554" cy="3888432"/>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996883" y="2650794"/>
            <a:ext cx="18554" cy="3888432"/>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422464" y="2650794"/>
            <a:ext cx="18554" cy="3888432"/>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6240016" y="4581129"/>
            <a:ext cx="4002074" cy="413"/>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6206426" y="3147173"/>
            <a:ext cx="4002074" cy="413"/>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212056" y="6001493"/>
            <a:ext cx="4002074" cy="413"/>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905093" y="3140038"/>
            <a:ext cx="4002074" cy="413"/>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905093" y="4575451"/>
            <a:ext cx="4002074" cy="413"/>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901369" y="6021289"/>
            <a:ext cx="4002074" cy="413"/>
          </a:xfrm>
          <a:prstGeom prst="line">
            <a:avLst/>
          </a:prstGeom>
          <a:ln w="28575">
            <a:solidFill>
              <a:schemeClr val="accent2">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55268" y="1136266"/>
            <a:ext cx="2683234" cy="646331"/>
          </a:xfrm>
          <a:prstGeom prst="rect">
            <a:avLst/>
          </a:prstGeom>
          <a:noFill/>
        </p:spPr>
        <p:txBody>
          <a:bodyPr wrap="none" rtlCol="0">
            <a:spAutoFit/>
          </a:bodyPr>
          <a:lstStyle/>
          <a:p>
            <a:pPr algn="ctr"/>
            <a:r>
              <a:rPr lang="en-CA" dirty="0"/>
              <a:t>Non-retina</a:t>
            </a:r>
          </a:p>
          <a:p>
            <a:pPr algn="ctr"/>
            <a:r>
              <a:rPr lang="en-CA" dirty="0"/>
              <a:t>1 pixel = 1 CSS Device Pixel</a:t>
            </a:r>
          </a:p>
        </p:txBody>
      </p:sp>
      <p:sp>
        <p:nvSpPr>
          <p:cNvPr id="40" name="TextBox 39"/>
          <p:cNvSpPr txBox="1"/>
          <p:nvPr/>
        </p:nvSpPr>
        <p:spPr>
          <a:xfrm>
            <a:off x="6854553" y="1120885"/>
            <a:ext cx="2773002" cy="646331"/>
          </a:xfrm>
          <a:prstGeom prst="rect">
            <a:avLst/>
          </a:prstGeom>
          <a:noFill/>
        </p:spPr>
        <p:txBody>
          <a:bodyPr wrap="none" rtlCol="0">
            <a:spAutoFit/>
          </a:bodyPr>
          <a:lstStyle/>
          <a:p>
            <a:pPr algn="ctr"/>
            <a:r>
              <a:rPr lang="en-CA" dirty="0"/>
              <a:t>Retina</a:t>
            </a:r>
          </a:p>
          <a:p>
            <a:pPr algn="ctr"/>
            <a:r>
              <a:rPr lang="en-CA" dirty="0"/>
              <a:t>4 pixels = 1 CSS Device Pixel</a:t>
            </a:r>
          </a:p>
        </p:txBody>
      </p:sp>
      <p:cxnSp>
        <p:nvCxnSpPr>
          <p:cNvPr id="6" name="Straight Arrow Connector 5"/>
          <p:cNvCxnSpPr/>
          <p:nvPr/>
        </p:nvCxnSpPr>
        <p:spPr>
          <a:xfrm>
            <a:off x="2422465" y="2407597"/>
            <a:ext cx="3157103" cy="13704"/>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p:nvPr/>
        </p:nvCxnSpPr>
        <p:spPr>
          <a:xfrm>
            <a:off x="6663779" y="2421301"/>
            <a:ext cx="3157103" cy="13704"/>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3216693" y="2065270"/>
            <a:ext cx="1478353" cy="276999"/>
          </a:xfrm>
          <a:prstGeom prst="rect">
            <a:avLst/>
          </a:prstGeom>
          <a:noFill/>
        </p:spPr>
        <p:txBody>
          <a:bodyPr wrap="none" rtlCol="0">
            <a:spAutoFit/>
          </a:bodyPr>
          <a:lstStyle/>
          <a:p>
            <a:r>
              <a:rPr lang="en-CA" sz="1200" dirty="0"/>
              <a:t>Length = 2 CSS pixels</a:t>
            </a:r>
          </a:p>
        </p:txBody>
      </p:sp>
      <p:sp>
        <p:nvSpPr>
          <p:cNvPr id="51" name="TextBox 50"/>
          <p:cNvSpPr txBox="1"/>
          <p:nvPr/>
        </p:nvSpPr>
        <p:spPr>
          <a:xfrm>
            <a:off x="7463576" y="2122959"/>
            <a:ext cx="1478353" cy="276999"/>
          </a:xfrm>
          <a:prstGeom prst="rect">
            <a:avLst/>
          </a:prstGeom>
          <a:noFill/>
        </p:spPr>
        <p:txBody>
          <a:bodyPr wrap="none" rtlCol="0">
            <a:spAutoFit/>
          </a:bodyPr>
          <a:lstStyle/>
          <a:p>
            <a:r>
              <a:rPr lang="en-CA" sz="1200" dirty="0"/>
              <a:t>Length = 2 CSS pixels</a:t>
            </a:r>
          </a:p>
        </p:txBody>
      </p:sp>
    </p:spTree>
    <p:extLst>
      <p:ext uri="{BB962C8B-B14F-4D97-AF65-F5344CB8AC3E}">
        <p14:creationId xmlns:p14="http://schemas.microsoft.com/office/powerpoint/2010/main" val="293985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212" y="-103780"/>
            <a:ext cx="10515600" cy="1325563"/>
          </a:xfrm>
        </p:spPr>
        <p:txBody>
          <a:bodyPr/>
          <a:lstStyle/>
          <a:p>
            <a:r>
              <a:rPr lang="en-CA" dirty="0"/>
              <a:t>Create Foreground Retina Images</a:t>
            </a:r>
          </a:p>
        </p:txBody>
      </p:sp>
      <p:sp>
        <p:nvSpPr>
          <p:cNvPr id="3" name="Content Placeholder 2"/>
          <p:cNvSpPr>
            <a:spLocks noGrp="1"/>
          </p:cNvSpPr>
          <p:nvPr>
            <p:ph idx="1"/>
          </p:nvPr>
        </p:nvSpPr>
        <p:spPr>
          <a:xfrm>
            <a:off x="2346960" y="1100630"/>
            <a:ext cx="7520940" cy="1505778"/>
          </a:xfrm>
        </p:spPr>
        <p:txBody>
          <a:bodyPr>
            <a:normAutofit fontScale="85000" lnSpcReduction="10000"/>
          </a:bodyPr>
          <a:lstStyle/>
          <a:p>
            <a:pPr>
              <a:buFont typeface="Arial" panose="020B0604020202020204" pitchFamily="34" charset="0"/>
              <a:buChar char="•"/>
            </a:pPr>
            <a:r>
              <a:rPr lang="en-CA" sz="1800" dirty="0"/>
              <a:t>Create images for the largest use case (including retina)</a:t>
            </a:r>
          </a:p>
          <a:p>
            <a:pPr>
              <a:buFont typeface="Arial" panose="020B0604020202020204" pitchFamily="34" charset="0"/>
              <a:buChar char="•"/>
            </a:pPr>
            <a:r>
              <a:rPr lang="en-CA" sz="1800" dirty="0"/>
              <a:t>Make images flexible by allowing the browser to scale the images down</a:t>
            </a:r>
          </a:p>
          <a:p>
            <a:pPr>
              <a:buFont typeface="Arial" panose="020B0604020202020204" pitchFamily="34" charset="0"/>
              <a:buChar char="•"/>
            </a:pPr>
            <a:r>
              <a:rPr lang="en-CA" sz="1800" dirty="0"/>
              <a:t>To support retina devices make your images twice the required size needed in the layout</a:t>
            </a:r>
          </a:p>
          <a:p>
            <a:pPr lvl="1"/>
            <a:r>
              <a:rPr lang="en-CA" sz="1800" dirty="0"/>
              <a:t>For example:</a:t>
            </a:r>
          </a:p>
          <a:p>
            <a:pPr lvl="2"/>
            <a:r>
              <a:rPr lang="en-CA" sz="1300" dirty="0"/>
              <a:t>If your layout requires a profile picture to be 100px wide by 200px high  then you should make your profile images 200px wide by 400px tall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12" y="3752136"/>
            <a:ext cx="2664296" cy="1765096"/>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5824" y="3757023"/>
            <a:ext cx="1586212" cy="105086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6124" y="3752136"/>
            <a:ext cx="1147386" cy="760144"/>
          </a:xfrm>
          <a:prstGeom prst="rect">
            <a:avLst/>
          </a:prstGeom>
        </p:spPr>
      </p:pic>
      <p:sp>
        <p:nvSpPr>
          <p:cNvPr id="7" name="TextBox 6"/>
          <p:cNvSpPr txBox="1"/>
          <p:nvPr/>
        </p:nvSpPr>
        <p:spPr>
          <a:xfrm>
            <a:off x="7558616" y="3151705"/>
            <a:ext cx="2065777" cy="461665"/>
          </a:xfrm>
          <a:prstGeom prst="rect">
            <a:avLst/>
          </a:prstGeom>
          <a:noFill/>
        </p:spPr>
        <p:txBody>
          <a:bodyPr wrap="square" rtlCol="0">
            <a:spAutoFit/>
          </a:bodyPr>
          <a:lstStyle/>
          <a:p>
            <a:r>
              <a:rPr lang="en-CA" sz="1200" dirty="0"/>
              <a:t>Retina -  2x the actual size required in the page layout </a:t>
            </a:r>
          </a:p>
        </p:txBody>
      </p:sp>
      <p:cxnSp>
        <p:nvCxnSpPr>
          <p:cNvPr id="9" name="Straight Arrow Connector 8"/>
          <p:cNvCxnSpPr/>
          <p:nvPr/>
        </p:nvCxnSpPr>
        <p:spPr>
          <a:xfrm flipH="1">
            <a:off x="6709648" y="3336370"/>
            <a:ext cx="64824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4734997" y="3179272"/>
            <a:ext cx="1577163" cy="369332"/>
          </a:xfrm>
          <a:prstGeom prst="rect">
            <a:avLst/>
          </a:prstGeom>
          <a:noFill/>
        </p:spPr>
        <p:txBody>
          <a:bodyPr wrap="none" rtlCol="0">
            <a:spAutoFit/>
          </a:bodyPr>
          <a:lstStyle/>
          <a:p>
            <a:r>
              <a:rPr lang="en-CA" dirty="0"/>
              <a:t>Desktop image</a:t>
            </a:r>
          </a:p>
        </p:txBody>
      </p:sp>
      <p:sp>
        <p:nvSpPr>
          <p:cNvPr id="11" name="TextBox 10"/>
          <p:cNvSpPr txBox="1"/>
          <p:nvPr/>
        </p:nvSpPr>
        <p:spPr>
          <a:xfrm>
            <a:off x="2528068" y="3158952"/>
            <a:ext cx="1495922" cy="369332"/>
          </a:xfrm>
          <a:prstGeom prst="rect">
            <a:avLst/>
          </a:prstGeom>
          <a:noFill/>
        </p:spPr>
        <p:txBody>
          <a:bodyPr wrap="none" rtlCol="0">
            <a:spAutoFit/>
          </a:bodyPr>
          <a:lstStyle/>
          <a:p>
            <a:r>
              <a:rPr lang="en-CA" dirty="0"/>
              <a:t>Mobile image</a:t>
            </a:r>
          </a:p>
        </p:txBody>
      </p:sp>
      <p:cxnSp>
        <p:nvCxnSpPr>
          <p:cNvPr id="18" name="Straight Arrow Connector 17"/>
          <p:cNvCxnSpPr/>
          <p:nvPr/>
        </p:nvCxnSpPr>
        <p:spPr>
          <a:xfrm flipH="1">
            <a:off x="4058900" y="3363938"/>
            <a:ext cx="64118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Content Placeholder 2"/>
          <p:cNvSpPr txBox="1">
            <a:spLocks/>
          </p:cNvSpPr>
          <p:nvPr/>
        </p:nvSpPr>
        <p:spPr>
          <a:xfrm>
            <a:off x="2346960" y="5805264"/>
            <a:ext cx="7520940" cy="72214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en-CA" sz="1400" dirty="0"/>
              <a:t>This techniques will work well for most images, but not all</a:t>
            </a:r>
          </a:p>
          <a:p>
            <a:pPr>
              <a:buFont typeface="Arial" pitchFamily="34" charset="0"/>
              <a:buChar char="•"/>
            </a:pPr>
            <a:r>
              <a:rPr lang="en-CA" sz="1400" dirty="0"/>
              <a:t>Images such as icons or text as images may not scale down well, in this case create different versions of the image for different devices, or consider other alternatives such as vector images</a:t>
            </a:r>
          </a:p>
        </p:txBody>
      </p:sp>
      <p:sp>
        <p:nvSpPr>
          <p:cNvPr id="13" name="TextBox 12"/>
          <p:cNvSpPr txBox="1"/>
          <p:nvPr/>
        </p:nvSpPr>
        <p:spPr>
          <a:xfrm>
            <a:off x="3660469" y="2698014"/>
            <a:ext cx="4577087" cy="369332"/>
          </a:xfrm>
          <a:prstGeom prst="rect">
            <a:avLst/>
          </a:prstGeom>
          <a:noFill/>
        </p:spPr>
        <p:txBody>
          <a:bodyPr wrap="none" rtlCol="0">
            <a:spAutoFit/>
          </a:bodyPr>
          <a:lstStyle/>
          <a:p>
            <a:r>
              <a:rPr lang="en-CA" dirty="0"/>
              <a:t>Browser scales image down for smaller devices</a:t>
            </a:r>
          </a:p>
        </p:txBody>
      </p:sp>
      <p:cxnSp>
        <p:nvCxnSpPr>
          <p:cNvPr id="16" name="Straight Connector 15"/>
          <p:cNvCxnSpPr>
            <a:endCxn id="13" idx="3"/>
          </p:cNvCxnSpPr>
          <p:nvPr/>
        </p:nvCxnSpPr>
        <p:spPr>
          <a:xfrm flipH="1">
            <a:off x="8237556" y="2882680"/>
            <a:ext cx="138683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2639616" y="2882680"/>
            <a:ext cx="86409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4533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310"/>
            <a:ext cx="10515600" cy="1325563"/>
          </a:xfrm>
        </p:spPr>
        <p:txBody>
          <a:bodyPr/>
          <a:lstStyle/>
          <a:p>
            <a:r>
              <a:rPr lang="en-CA" dirty="0"/>
              <a:t>Optimize JPEGs for Retina</a:t>
            </a:r>
          </a:p>
        </p:txBody>
      </p:sp>
      <p:sp>
        <p:nvSpPr>
          <p:cNvPr id="3" name="Content Placeholder 2"/>
          <p:cNvSpPr>
            <a:spLocks noGrp="1"/>
          </p:cNvSpPr>
          <p:nvPr>
            <p:ph idx="1"/>
          </p:nvPr>
        </p:nvSpPr>
        <p:spPr>
          <a:xfrm>
            <a:off x="838200" y="1502839"/>
            <a:ext cx="7520940" cy="2159133"/>
          </a:xfrm>
        </p:spPr>
        <p:txBody>
          <a:bodyPr>
            <a:normAutofit fontScale="77500" lnSpcReduction="20000"/>
          </a:bodyPr>
          <a:lstStyle/>
          <a:p>
            <a:pPr>
              <a:buFont typeface="Arial" panose="020B0604020202020204" pitchFamily="34" charset="0"/>
              <a:buChar char="•"/>
            </a:pPr>
            <a:r>
              <a:rPr lang="en-CA" dirty="0"/>
              <a:t>Creating retina images that will be served to all devices creates the problem of low resolution devices being served larger images with larger file sizes without any perceived benefits</a:t>
            </a:r>
          </a:p>
          <a:p>
            <a:pPr>
              <a:buFont typeface="Arial" panose="020B0604020202020204" pitchFamily="34" charset="0"/>
              <a:buChar char="•"/>
            </a:pPr>
            <a:r>
              <a:rPr lang="en-CA" dirty="0"/>
              <a:t>Fortunately with JPEGs we can lower the quality level, while maintaining a larger dimensional  size for retina and keep the file size low enough that the difference in file size is smaller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984" y="3607156"/>
            <a:ext cx="3810000" cy="252412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3859144"/>
            <a:ext cx="1905000" cy="1266825"/>
          </a:xfrm>
          <a:prstGeom prst="rect">
            <a:avLst/>
          </a:prstGeom>
        </p:spPr>
      </p:pic>
      <p:sp>
        <p:nvSpPr>
          <p:cNvPr id="7" name="TextBox 6"/>
          <p:cNvSpPr txBox="1"/>
          <p:nvPr/>
        </p:nvSpPr>
        <p:spPr>
          <a:xfrm>
            <a:off x="8112225" y="3212813"/>
            <a:ext cx="1836023" cy="646331"/>
          </a:xfrm>
          <a:prstGeom prst="rect">
            <a:avLst/>
          </a:prstGeom>
          <a:solidFill>
            <a:schemeClr val="bg1"/>
          </a:solidFill>
          <a:ln>
            <a:solidFill>
              <a:schemeClr val="tx1"/>
            </a:solidFill>
          </a:ln>
        </p:spPr>
        <p:txBody>
          <a:bodyPr wrap="square" rtlCol="0">
            <a:spAutoFit/>
          </a:bodyPr>
          <a:lstStyle/>
          <a:p>
            <a:pPr marL="171450" indent="-171450">
              <a:buFont typeface="Arial" panose="020B0604020202020204" pitchFamily="34" charset="0"/>
              <a:buChar char="•"/>
            </a:pPr>
            <a:r>
              <a:rPr lang="en-CA" sz="1200" dirty="0"/>
              <a:t>Size: 400px x 265px</a:t>
            </a:r>
          </a:p>
          <a:p>
            <a:pPr marL="171450" indent="-171450">
              <a:buFont typeface="Arial" panose="020B0604020202020204" pitchFamily="34" charset="0"/>
              <a:buChar char="•"/>
            </a:pPr>
            <a:r>
              <a:rPr lang="en-CA" sz="1200" dirty="0"/>
              <a:t>JPEG Quality: 30</a:t>
            </a:r>
          </a:p>
          <a:p>
            <a:pPr marL="171450" indent="-171450">
              <a:buFont typeface="Arial" panose="020B0604020202020204" pitchFamily="34" charset="0"/>
              <a:buChar char="•"/>
            </a:pPr>
            <a:r>
              <a:rPr lang="en-CA" sz="1200" dirty="0"/>
              <a:t>File size: 16kb </a:t>
            </a:r>
          </a:p>
        </p:txBody>
      </p:sp>
      <p:sp>
        <p:nvSpPr>
          <p:cNvPr id="16" name="TextBox 15"/>
          <p:cNvSpPr txBox="1"/>
          <p:nvPr/>
        </p:nvSpPr>
        <p:spPr>
          <a:xfrm>
            <a:off x="3356398" y="3371775"/>
            <a:ext cx="1836023" cy="646331"/>
          </a:xfrm>
          <a:prstGeom prst="rect">
            <a:avLst/>
          </a:prstGeom>
          <a:solidFill>
            <a:schemeClr val="bg1"/>
          </a:solidFill>
          <a:ln>
            <a:solidFill>
              <a:schemeClr val="tx1"/>
            </a:solidFill>
          </a:ln>
        </p:spPr>
        <p:txBody>
          <a:bodyPr wrap="square" rtlCol="0">
            <a:spAutoFit/>
          </a:bodyPr>
          <a:lstStyle/>
          <a:p>
            <a:pPr marL="171450" indent="-171450">
              <a:buFont typeface="Arial" panose="020B0604020202020204" pitchFamily="34" charset="0"/>
              <a:buChar char="•"/>
            </a:pPr>
            <a:r>
              <a:rPr lang="en-CA" sz="1200" dirty="0"/>
              <a:t>Size: 200px x 133px</a:t>
            </a:r>
          </a:p>
          <a:p>
            <a:pPr marL="171450" indent="-171450">
              <a:buFont typeface="Arial" panose="020B0604020202020204" pitchFamily="34" charset="0"/>
              <a:buChar char="•"/>
            </a:pPr>
            <a:r>
              <a:rPr lang="en-CA" sz="1200" dirty="0"/>
              <a:t>JPEG Quality: 80</a:t>
            </a:r>
          </a:p>
          <a:p>
            <a:pPr marL="171450" indent="-171450">
              <a:buFont typeface="Arial" panose="020B0604020202020204" pitchFamily="34" charset="0"/>
              <a:buChar char="•"/>
            </a:pPr>
            <a:r>
              <a:rPr lang="en-CA" sz="1200" dirty="0"/>
              <a:t>File size: 16kb </a:t>
            </a:r>
          </a:p>
        </p:txBody>
      </p:sp>
    </p:spTree>
    <p:extLst>
      <p:ext uri="{BB962C8B-B14F-4D97-AF65-F5344CB8AC3E}">
        <p14:creationId xmlns:p14="http://schemas.microsoft.com/office/powerpoint/2010/main" val="84706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681" y="5071278"/>
            <a:ext cx="1904999" cy="1262062"/>
          </a:xfrm>
          <a:prstGeom prst="rect">
            <a:avLst/>
          </a:prstGeom>
        </p:spPr>
      </p:pic>
      <p:sp>
        <p:nvSpPr>
          <p:cNvPr id="2" name="Title 1"/>
          <p:cNvSpPr>
            <a:spLocks noGrp="1"/>
          </p:cNvSpPr>
          <p:nvPr>
            <p:ph type="title"/>
          </p:nvPr>
        </p:nvSpPr>
        <p:spPr>
          <a:xfrm>
            <a:off x="738216" y="159216"/>
            <a:ext cx="10515600" cy="1325563"/>
          </a:xfrm>
        </p:spPr>
        <p:txBody>
          <a:bodyPr/>
          <a:lstStyle/>
          <a:p>
            <a:r>
              <a:rPr lang="en-CA" dirty="0"/>
              <a:t>Optimize JPEGs for Retina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1700809"/>
            <a:ext cx="3810000" cy="252412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880" y="5043581"/>
            <a:ext cx="1905000" cy="1266825"/>
          </a:xfrm>
          <a:prstGeom prst="rect">
            <a:avLst/>
          </a:prstGeom>
        </p:spPr>
      </p:pic>
      <p:sp>
        <p:nvSpPr>
          <p:cNvPr id="7" name="TextBox 6"/>
          <p:cNvSpPr txBox="1"/>
          <p:nvPr/>
        </p:nvSpPr>
        <p:spPr>
          <a:xfrm>
            <a:off x="5830685" y="1231321"/>
            <a:ext cx="1836023" cy="646331"/>
          </a:xfrm>
          <a:prstGeom prst="rect">
            <a:avLst/>
          </a:prstGeom>
          <a:solidFill>
            <a:schemeClr val="bg1"/>
          </a:solidFill>
          <a:ln>
            <a:solidFill>
              <a:schemeClr val="tx1"/>
            </a:solidFill>
          </a:ln>
        </p:spPr>
        <p:txBody>
          <a:bodyPr wrap="square" rtlCol="0">
            <a:spAutoFit/>
          </a:bodyPr>
          <a:lstStyle/>
          <a:p>
            <a:pPr marL="171450" indent="-171450">
              <a:buFont typeface="Arial" panose="020B0604020202020204" pitchFamily="34" charset="0"/>
              <a:buChar char="•"/>
            </a:pPr>
            <a:r>
              <a:rPr lang="en-CA" sz="1200" dirty="0"/>
              <a:t>Size: 400px x 265px</a:t>
            </a:r>
          </a:p>
          <a:p>
            <a:pPr marL="171450" indent="-171450">
              <a:buFont typeface="Arial" panose="020B0604020202020204" pitchFamily="34" charset="0"/>
              <a:buChar char="•"/>
            </a:pPr>
            <a:r>
              <a:rPr lang="en-CA" sz="1200" dirty="0"/>
              <a:t>JPEG Quality: 30</a:t>
            </a:r>
          </a:p>
          <a:p>
            <a:pPr marL="171450" indent="-171450">
              <a:buFont typeface="Arial" panose="020B0604020202020204" pitchFamily="34" charset="0"/>
              <a:buChar char="•"/>
            </a:pPr>
            <a:r>
              <a:rPr lang="en-CA" sz="1200" dirty="0"/>
              <a:t>File size: 16kb </a:t>
            </a:r>
          </a:p>
        </p:txBody>
      </p:sp>
      <p:sp>
        <p:nvSpPr>
          <p:cNvPr id="16" name="TextBox 15"/>
          <p:cNvSpPr txBox="1"/>
          <p:nvPr/>
        </p:nvSpPr>
        <p:spPr>
          <a:xfrm>
            <a:off x="4159993" y="4538849"/>
            <a:ext cx="1836023" cy="646331"/>
          </a:xfrm>
          <a:prstGeom prst="rect">
            <a:avLst/>
          </a:prstGeom>
          <a:solidFill>
            <a:schemeClr val="bg1"/>
          </a:solidFill>
          <a:ln>
            <a:solidFill>
              <a:schemeClr val="tx1"/>
            </a:solidFill>
          </a:ln>
        </p:spPr>
        <p:txBody>
          <a:bodyPr wrap="square" rtlCol="0">
            <a:spAutoFit/>
          </a:bodyPr>
          <a:lstStyle/>
          <a:p>
            <a:pPr marL="171450" indent="-171450">
              <a:buFont typeface="Arial" panose="020B0604020202020204" pitchFamily="34" charset="0"/>
              <a:buChar char="•"/>
            </a:pPr>
            <a:r>
              <a:rPr lang="en-CA" sz="1200" dirty="0"/>
              <a:t>Size: 200px x 133px</a:t>
            </a:r>
          </a:p>
          <a:p>
            <a:pPr marL="171450" indent="-171450">
              <a:buFont typeface="Arial" panose="020B0604020202020204" pitchFamily="34" charset="0"/>
              <a:buChar char="•"/>
            </a:pPr>
            <a:r>
              <a:rPr lang="en-CA" sz="1200" dirty="0"/>
              <a:t>JPEG Quality: 80</a:t>
            </a:r>
          </a:p>
          <a:p>
            <a:pPr marL="171450" indent="-171450">
              <a:buFont typeface="Arial" panose="020B0604020202020204" pitchFamily="34" charset="0"/>
              <a:buChar char="•"/>
            </a:pPr>
            <a:r>
              <a:rPr lang="en-CA" sz="1200" dirty="0"/>
              <a:t>File size: 16kb </a:t>
            </a:r>
          </a:p>
        </p:txBody>
      </p:sp>
      <p:cxnSp>
        <p:nvCxnSpPr>
          <p:cNvPr id="11" name="Straight Arrow Connector 10"/>
          <p:cNvCxnSpPr/>
          <p:nvPr/>
        </p:nvCxnSpPr>
        <p:spPr>
          <a:xfrm>
            <a:off x="6748696" y="4371256"/>
            <a:ext cx="216024" cy="56991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8005241" y="4071596"/>
            <a:ext cx="2092008" cy="1015663"/>
          </a:xfrm>
          <a:prstGeom prst="rect">
            <a:avLst/>
          </a:prstGeom>
          <a:solidFill>
            <a:schemeClr val="bg1"/>
          </a:solidFill>
          <a:ln>
            <a:solidFill>
              <a:schemeClr val="tx1"/>
            </a:solidFill>
          </a:ln>
        </p:spPr>
        <p:txBody>
          <a:bodyPr wrap="square" rtlCol="0">
            <a:spAutoFit/>
          </a:bodyPr>
          <a:lstStyle/>
          <a:p>
            <a:pPr marL="171450" indent="-171450">
              <a:buFont typeface="Arial" panose="020B0604020202020204" pitchFamily="34" charset="0"/>
              <a:buChar char="•"/>
            </a:pPr>
            <a:r>
              <a:rPr lang="en-CA" sz="1200" dirty="0"/>
              <a:t>Large 400px x 265px image scaled down to fit into a 200px by 133px space</a:t>
            </a:r>
          </a:p>
          <a:p>
            <a:pPr marL="171450" indent="-171450">
              <a:buFont typeface="Arial" panose="020B0604020202020204" pitchFamily="34" charset="0"/>
              <a:buChar char="•"/>
            </a:pPr>
            <a:r>
              <a:rPr lang="en-CA" sz="1200" dirty="0"/>
              <a:t>JPEG Quality: 30</a:t>
            </a:r>
          </a:p>
          <a:p>
            <a:pPr marL="171450" indent="-171450">
              <a:buFont typeface="Arial" panose="020B0604020202020204" pitchFamily="34" charset="0"/>
              <a:buChar char="•"/>
            </a:pPr>
            <a:r>
              <a:rPr lang="en-CA" sz="1200" dirty="0"/>
              <a:t>File size: 16kb </a:t>
            </a:r>
          </a:p>
        </p:txBody>
      </p:sp>
    </p:spTree>
    <p:extLst>
      <p:ext uri="{BB962C8B-B14F-4D97-AF65-F5344CB8AC3E}">
        <p14:creationId xmlns:p14="http://schemas.microsoft.com/office/powerpoint/2010/main" val="198109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30" y="41804"/>
            <a:ext cx="10515600" cy="1325563"/>
          </a:xfrm>
        </p:spPr>
        <p:txBody>
          <a:bodyPr/>
          <a:lstStyle/>
          <a:p>
            <a:r>
              <a:rPr lang="en-CA" dirty="0"/>
              <a:t>Coding Responsive Images</a:t>
            </a:r>
          </a:p>
        </p:txBody>
      </p:sp>
      <p:sp>
        <p:nvSpPr>
          <p:cNvPr id="3" name="Content Placeholder 2"/>
          <p:cNvSpPr>
            <a:spLocks noGrp="1"/>
          </p:cNvSpPr>
          <p:nvPr>
            <p:ph idx="1"/>
          </p:nvPr>
        </p:nvSpPr>
        <p:spPr>
          <a:xfrm>
            <a:off x="2346960" y="1437331"/>
            <a:ext cx="7520940" cy="1464276"/>
          </a:xfrm>
        </p:spPr>
        <p:txBody>
          <a:bodyPr>
            <a:normAutofit fontScale="77500" lnSpcReduction="20000"/>
          </a:bodyPr>
          <a:lstStyle/>
          <a:p>
            <a:pPr>
              <a:buFont typeface="Arial" panose="020B0604020202020204" pitchFamily="34" charset="0"/>
              <a:buChar char="•"/>
            </a:pPr>
            <a:r>
              <a:rPr lang="en-CA" dirty="0"/>
              <a:t>Since the actual image size of our images will often be larger than the actual viewport that our images will fit into we need to style our images so that they stay contained within their parent elements</a:t>
            </a:r>
          </a:p>
          <a:p>
            <a:pPr>
              <a:buFont typeface="Arial" panose="020B0604020202020204" pitchFamily="34" charset="0"/>
              <a:buChar char="•"/>
            </a:pPr>
            <a:r>
              <a:rPr lang="en-CA" dirty="0"/>
              <a:t>By default images will display at their actual dimensions</a:t>
            </a:r>
          </a:p>
        </p:txBody>
      </p:sp>
      <p:pic>
        <p:nvPicPr>
          <p:cNvPr id="4" name="Picture 3"/>
          <p:cNvPicPr>
            <a:picLocks noChangeAspect="1"/>
          </p:cNvPicPr>
          <p:nvPr/>
        </p:nvPicPr>
        <p:blipFill>
          <a:blip r:embed="rId2"/>
          <a:stretch>
            <a:fillRect/>
          </a:stretch>
        </p:blipFill>
        <p:spPr>
          <a:xfrm>
            <a:off x="2567608" y="3156231"/>
            <a:ext cx="3836318" cy="2374570"/>
          </a:xfrm>
          <a:prstGeom prst="rect">
            <a:avLst/>
          </a:prstGeom>
        </p:spPr>
      </p:pic>
      <p:cxnSp>
        <p:nvCxnSpPr>
          <p:cNvPr id="11" name="Straight Arrow Connector 10"/>
          <p:cNvCxnSpPr/>
          <p:nvPr/>
        </p:nvCxnSpPr>
        <p:spPr>
          <a:xfrm flipH="1">
            <a:off x="5303912" y="3911468"/>
            <a:ext cx="1872208" cy="57606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7320136" y="3471870"/>
            <a:ext cx="2088232" cy="2031325"/>
          </a:xfrm>
          <a:prstGeom prst="rect">
            <a:avLst/>
          </a:prstGeom>
          <a:noFill/>
        </p:spPr>
        <p:txBody>
          <a:bodyPr wrap="square" rtlCol="0">
            <a:spAutoFit/>
          </a:bodyPr>
          <a:lstStyle/>
          <a:p>
            <a:r>
              <a:rPr lang="en-CA" dirty="0"/>
              <a:t>By default images will expand beyond their parent container if they are too large to fit inside their parents container</a:t>
            </a:r>
          </a:p>
        </p:txBody>
      </p:sp>
      <p:cxnSp>
        <p:nvCxnSpPr>
          <p:cNvPr id="15" name="Straight Arrow Connector 14"/>
          <p:cNvCxnSpPr/>
          <p:nvPr/>
        </p:nvCxnSpPr>
        <p:spPr>
          <a:xfrm>
            <a:off x="2639616" y="4293096"/>
            <a:ext cx="1728192"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a:off x="3385754" y="4842078"/>
            <a:ext cx="1198079" cy="1480810"/>
          </a:xfrm>
          <a:prstGeom prst="line">
            <a:avLst/>
          </a:prstGeom>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4655840" y="6206432"/>
            <a:ext cx="3384376" cy="369332"/>
          </a:xfrm>
          <a:prstGeom prst="rect">
            <a:avLst/>
          </a:prstGeom>
          <a:noFill/>
        </p:spPr>
        <p:txBody>
          <a:bodyPr wrap="square" rtlCol="0">
            <a:spAutoFit/>
          </a:bodyPr>
          <a:lstStyle/>
          <a:p>
            <a:r>
              <a:rPr lang="en-CA" dirty="0"/>
              <a:t>Width of parent container</a:t>
            </a:r>
          </a:p>
        </p:txBody>
      </p:sp>
    </p:spTree>
    <p:extLst>
      <p:ext uri="{BB962C8B-B14F-4D97-AF65-F5344CB8AC3E}">
        <p14:creationId xmlns:p14="http://schemas.microsoft.com/office/powerpoint/2010/main" val="262227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84032" y="2204865"/>
            <a:ext cx="3024336" cy="2395903"/>
          </a:xfrm>
          <a:prstGeom prst="rect">
            <a:avLst/>
          </a:prstGeom>
        </p:spPr>
      </p:pic>
      <p:sp>
        <p:nvSpPr>
          <p:cNvPr id="2" name="Title 1"/>
          <p:cNvSpPr>
            <a:spLocks noGrp="1"/>
          </p:cNvSpPr>
          <p:nvPr>
            <p:ph type="title"/>
          </p:nvPr>
        </p:nvSpPr>
        <p:spPr>
          <a:xfrm>
            <a:off x="835888" y="24596"/>
            <a:ext cx="10515600" cy="1325563"/>
          </a:xfrm>
        </p:spPr>
        <p:txBody>
          <a:bodyPr/>
          <a:lstStyle/>
          <a:p>
            <a:r>
              <a:rPr lang="en-CA" dirty="0"/>
              <a:t>Coding Responsive Images</a:t>
            </a:r>
          </a:p>
        </p:txBody>
      </p:sp>
      <p:sp>
        <p:nvSpPr>
          <p:cNvPr id="3" name="Content Placeholder 2"/>
          <p:cNvSpPr>
            <a:spLocks noGrp="1"/>
          </p:cNvSpPr>
          <p:nvPr>
            <p:ph idx="1"/>
          </p:nvPr>
        </p:nvSpPr>
        <p:spPr>
          <a:xfrm>
            <a:off x="2333218" y="1218006"/>
            <a:ext cx="7520940" cy="869790"/>
          </a:xfrm>
        </p:spPr>
        <p:txBody>
          <a:bodyPr>
            <a:normAutofit/>
          </a:bodyPr>
          <a:lstStyle/>
          <a:p>
            <a:pPr>
              <a:buFont typeface="Arial" panose="020B0604020202020204" pitchFamily="34" charset="0"/>
              <a:buChar char="•"/>
            </a:pPr>
            <a:r>
              <a:rPr lang="en-CA" sz="1600" dirty="0"/>
              <a:t>To prevent images from expanding beyond their image container and to make them flexible for display across a variety of devices from desktop to mobile you can use the following CSS code in your CSS file</a:t>
            </a:r>
          </a:p>
        </p:txBody>
      </p:sp>
      <p:sp>
        <p:nvSpPr>
          <p:cNvPr id="6" name="TextBox 5"/>
          <p:cNvSpPr txBox="1"/>
          <p:nvPr/>
        </p:nvSpPr>
        <p:spPr>
          <a:xfrm>
            <a:off x="2927648" y="2564904"/>
            <a:ext cx="3168352" cy="1200329"/>
          </a:xfrm>
          <a:prstGeom prst="rect">
            <a:avLst/>
          </a:prstGeom>
          <a:solidFill>
            <a:schemeClr val="bg1">
              <a:lumMod val="95000"/>
            </a:schemeClr>
          </a:solidFill>
          <a:ln>
            <a:noFill/>
          </a:ln>
        </p:spPr>
        <p:txBody>
          <a:bodyPr wrap="square" rtlCol="0">
            <a:spAutoFit/>
          </a:bodyPr>
          <a:lstStyle/>
          <a:p>
            <a:r>
              <a:rPr lang="en-CA" dirty="0" err="1">
                <a:solidFill>
                  <a:srgbClr val="E709D7"/>
                </a:solidFill>
                <a:latin typeface="Consolas" panose="020B0609020204030204" pitchFamily="49" charset="0"/>
                <a:cs typeface="Consolas" panose="020B0609020204030204" pitchFamily="49" charset="0"/>
              </a:rPr>
              <a:t>img</a:t>
            </a:r>
            <a:r>
              <a:rPr lang="en-CA" dirty="0">
                <a:solidFill>
                  <a:srgbClr val="E709D7"/>
                </a:solidFill>
                <a:latin typeface="Consolas" panose="020B0609020204030204" pitchFamily="49" charset="0"/>
                <a:cs typeface="Consolas" panose="020B0609020204030204" pitchFamily="49" charset="0"/>
              </a:rPr>
              <a:t> {</a:t>
            </a:r>
          </a:p>
          <a:p>
            <a:r>
              <a:rPr lang="en-CA" dirty="0">
                <a:solidFill>
                  <a:srgbClr val="003399"/>
                </a:solidFill>
                <a:latin typeface="Consolas" panose="020B0609020204030204" pitchFamily="49" charset="0"/>
                <a:cs typeface="Consolas" panose="020B0609020204030204" pitchFamily="49" charset="0"/>
              </a:rPr>
              <a:t>     max-width</a:t>
            </a:r>
            <a:r>
              <a:rPr lang="en-CA" dirty="0">
                <a:solidFill>
                  <a:srgbClr val="E709D7"/>
                </a:solidFill>
                <a:latin typeface="Consolas" panose="020B0609020204030204" pitchFamily="49" charset="0"/>
                <a:cs typeface="Consolas" panose="020B0609020204030204" pitchFamily="49" charset="0"/>
              </a:rPr>
              <a:t>:</a:t>
            </a:r>
            <a:r>
              <a:rPr lang="en-CA" dirty="0">
                <a:latin typeface="Consolas" panose="020B0609020204030204" pitchFamily="49" charset="0"/>
                <a:cs typeface="Consolas" panose="020B0609020204030204" pitchFamily="49" charset="0"/>
              </a:rPr>
              <a:t> </a:t>
            </a:r>
            <a:r>
              <a:rPr lang="en-CA" dirty="0">
                <a:solidFill>
                  <a:srgbClr val="0066FF"/>
                </a:solidFill>
                <a:latin typeface="Consolas" panose="020B0609020204030204" pitchFamily="49" charset="0"/>
                <a:cs typeface="Consolas" panose="020B0609020204030204" pitchFamily="49" charset="0"/>
              </a:rPr>
              <a:t>100%</a:t>
            </a:r>
            <a:r>
              <a:rPr lang="en-CA" dirty="0">
                <a:solidFill>
                  <a:srgbClr val="E709D7"/>
                </a:solidFill>
                <a:latin typeface="Consolas" panose="020B0609020204030204" pitchFamily="49" charset="0"/>
                <a:cs typeface="Consolas" panose="020B0609020204030204" pitchFamily="49" charset="0"/>
              </a:rPr>
              <a:t>;</a:t>
            </a:r>
          </a:p>
          <a:p>
            <a:r>
              <a:rPr lang="en-CA" dirty="0">
                <a:solidFill>
                  <a:srgbClr val="003399"/>
                </a:solidFill>
                <a:latin typeface="Consolas" panose="020B0609020204030204" pitchFamily="49" charset="0"/>
                <a:cs typeface="Consolas" panose="020B0609020204030204" pitchFamily="49" charset="0"/>
              </a:rPr>
              <a:t>     height</a:t>
            </a:r>
            <a:r>
              <a:rPr lang="en-CA" dirty="0">
                <a:solidFill>
                  <a:srgbClr val="E709D7"/>
                </a:solidFill>
                <a:latin typeface="Consolas" panose="020B0609020204030204" pitchFamily="49" charset="0"/>
                <a:cs typeface="Consolas" panose="020B0609020204030204" pitchFamily="49" charset="0"/>
              </a:rPr>
              <a:t>:</a:t>
            </a:r>
            <a:r>
              <a:rPr lang="en-CA" dirty="0">
                <a:latin typeface="Consolas" panose="020B0609020204030204" pitchFamily="49" charset="0"/>
                <a:cs typeface="Consolas" panose="020B0609020204030204" pitchFamily="49" charset="0"/>
              </a:rPr>
              <a:t> </a:t>
            </a:r>
            <a:r>
              <a:rPr lang="en-CA" dirty="0">
                <a:solidFill>
                  <a:srgbClr val="0066FF"/>
                </a:solidFill>
                <a:latin typeface="Consolas" panose="020B0609020204030204" pitchFamily="49" charset="0"/>
                <a:cs typeface="Consolas" panose="020B0609020204030204" pitchFamily="49" charset="0"/>
              </a:rPr>
              <a:t>auto</a:t>
            </a:r>
            <a:r>
              <a:rPr lang="en-CA" dirty="0">
                <a:solidFill>
                  <a:srgbClr val="E709D7"/>
                </a:solidFill>
                <a:latin typeface="Consolas" panose="020B0609020204030204" pitchFamily="49" charset="0"/>
                <a:cs typeface="Consolas" panose="020B0609020204030204" pitchFamily="49" charset="0"/>
              </a:rPr>
              <a:t>;</a:t>
            </a:r>
            <a:r>
              <a:rPr lang="en-CA" dirty="0">
                <a:latin typeface="Consolas" panose="020B0609020204030204" pitchFamily="49" charset="0"/>
                <a:cs typeface="Consolas" panose="020B0609020204030204" pitchFamily="49" charset="0"/>
              </a:rPr>
              <a:t>	</a:t>
            </a:r>
          </a:p>
          <a:p>
            <a:r>
              <a:rPr lang="en-CA" dirty="0">
                <a:solidFill>
                  <a:srgbClr val="E709D7"/>
                </a:solidFill>
                <a:latin typeface="Consolas" panose="020B0609020204030204" pitchFamily="49" charset="0"/>
                <a:cs typeface="Consolas" panose="020B0609020204030204" pitchFamily="49" charset="0"/>
              </a:rPr>
              <a:t>}</a:t>
            </a:r>
          </a:p>
        </p:txBody>
      </p:sp>
      <p:cxnSp>
        <p:nvCxnSpPr>
          <p:cNvPr id="8" name="Straight Arrow Connector 7"/>
          <p:cNvCxnSpPr/>
          <p:nvPr/>
        </p:nvCxnSpPr>
        <p:spPr>
          <a:xfrm>
            <a:off x="6168008" y="3165068"/>
            <a:ext cx="79208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Content Placeholder 2"/>
          <p:cNvSpPr txBox="1">
            <a:spLocks/>
          </p:cNvSpPr>
          <p:nvPr/>
        </p:nvSpPr>
        <p:spPr>
          <a:xfrm>
            <a:off x="2319476" y="4869161"/>
            <a:ext cx="7548424" cy="1892593"/>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en-CA" sz="1400" dirty="0"/>
              <a:t>The above code tells the image to only go as large as is possible to completely fit inside the parent element</a:t>
            </a:r>
          </a:p>
          <a:p>
            <a:pPr>
              <a:buFont typeface="Arial" pitchFamily="34" charset="0"/>
              <a:buChar char="•"/>
            </a:pPr>
            <a:r>
              <a:rPr lang="en-CA" sz="1400" dirty="0"/>
              <a:t>The image will only go as large as the images actual width or the width of the parent, which ever comes first</a:t>
            </a:r>
          </a:p>
          <a:p>
            <a:pPr>
              <a:buFont typeface="Arial" pitchFamily="34" charset="0"/>
              <a:buChar char="•"/>
            </a:pPr>
            <a:r>
              <a:rPr lang="en-CA" sz="1400" dirty="0"/>
              <a:t>The “height: auto;” tells the browser to maintain the height of the image relative to it’s width</a:t>
            </a:r>
          </a:p>
        </p:txBody>
      </p:sp>
    </p:spTree>
    <p:extLst>
      <p:ext uri="{BB962C8B-B14F-4D97-AF65-F5344CB8AC3E}">
        <p14:creationId xmlns:p14="http://schemas.microsoft.com/office/powerpoint/2010/main" val="324345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Srcset</a:t>
            </a:r>
            <a:r>
              <a:rPr lang="en-CA" dirty="0"/>
              <a:t>, Sizes and Picture</a:t>
            </a:r>
          </a:p>
        </p:txBody>
      </p:sp>
      <p:sp>
        <p:nvSpPr>
          <p:cNvPr id="3" name="Content Placeholder 2"/>
          <p:cNvSpPr>
            <a:spLocks noGrp="1"/>
          </p:cNvSpPr>
          <p:nvPr>
            <p:ph idx="1"/>
          </p:nvPr>
        </p:nvSpPr>
        <p:spPr>
          <a:xfrm>
            <a:off x="2207568" y="1556792"/>
            <a:ext cx="7520940" cy="1728192"/>
          </a:xfrm>
        </p:spPr>
        <p:txBody>
          <a:bodyPr>
            <a:normAutofit/>
          </a:bodyPr>
          <a:lstStyle/>
          <a:p>
            <a:pPr>
              <a:buFont typeface="Arial" panose="020B0604020202020204" pitchFamily="34" charset="0"/>
              <a:buChar char="•"/>
            </a:pPr>
            <a:r>
              <a:rPr lang="en-CA" sz="2400" dirty="0"/>
              <a:t>In 2014 the Responsive Images Group developed some new image attribute and new image elements for serving different images to devices with different device widths</a:t>
            </a:r>
            <a:endParaRPr lang="en-CA" sz="2000" baseline="30000" dirty="0"/>
          </a:p>
        </p:txBody>
      </p:sp>
      <p:sp>
        <p:nvSpPr>
          <p:cNvPr id="5" name="Content Placeholder 2"/>
          <p:cNvSpPr txBox="1">
            <a:spLocks/>
          </p:cNvSpPr>
          <p:nvPr/>
        </p:nvSpPr>
        <p:spPr>
          <a:xfrm>
            <a:off x="2186420" y="3429000"/>
            <a:ext cx="7520940" cy="1008112"/>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pitchFamily="34" charset="0"/>
              <a:buChar char="•"/>
            </a:pPr>
            <a:r>
              <a:rPr lang="en-CA" sz="2400" dirty="0"/>
              <a:t>Visit The Responsive Images Community Group for information on these new attributes and elements</a:t>
            </a:r>
          </a:p>
        </p:txBody>
      </p:sp>
      <p:sp>
        <p:nvSpPr>
          <p:cNvPr id="4" name="TextBox 3"/>
          <p:cNvSpPr txBox="1"/>
          <p:nvPr/>
        </p:nvSpPr>
        <p:spPr>
          <a:xfrm>
            <a:off x="2337770" y="4725144"/>
            <a:ext cx="7156276" cy="1107996"/>
          </a:xfrm>
          <a:prstGeom prst="rect">
            <a:avLst/>
          </a:prstGeom>
          <a:noFill/>
        </p:spPr>
        <p:txBody>
          <a:bodyPr wrap="square" rtlCol="0">
            <a:spAutoFit/>
          </a:bodyPr>
          <a:lstStyle/>
          <a:p>
            <a:pPr marL="0" lvl="3"/>
            <a:r>
              <a:rPr lang="en-CA" sz="6600" baseline="30000" dirty="0">
                <a:hlinkClick r:id="rId3"/>
              </a:rPr>
              <a:t>http://responsiveimages.org</a:t>
            </a:r>
            <a:endParaRPr lang="en-CA" sz="3600" dirty="0"/>
          </a:p>
        </p:txBody>
      </p:sp>
    </p:spTree>
    <p:extLst>
      <p:ext uri="{BB962C8B-B14F-4D97-AF65-F5344CB8AC3E}">
        <p14:creationId xmlns:p14="http://schemas.microsoft.com/office/powerpoint/2010/main" val="219312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834" y="0"/>
            <a:ext cx="10515600" cy="1325563"/>
          </a:xfrm>
        </p:spPr>
        <p:txBody>
          <a:bodyPr/>
          <a:lstStyle/>
          <a:p>
            <a:r>
              <a:rPr lang="en-CA" dirty="0"/>
              <a:t>The New Image Attributes</a:t>
            </a:r>
          </a:p>
        </p:txBody>
      </p:sp>
      <p:sp>
        <p:nvSpPr>
          <p:cNvPr id="4" name="Content Placeholder 3"/>
          <p:cNvSpPr>
            <a:spLocks noGrp="1"/>
          </p:cNvSpPr>
          <p:nvPr>
            <p:ph idx="1"/>
          </p:nvPr>
        </p:nvSpPr>
        <p:spPr>
          <a:xfrm>
            <a:off x="2393593" y="1378477"/>
            <a:ext cx="7520940" cy="2040340"/>
          </a:xfrm>
        </p:spPr>
        <p:txBody>
          <a:bodyPr>
            <a:normAutofit fontScale="85000" lnSpcReduction="10000"/>
          </a:bodyPr>
          <a:lstStyle/>
          <a:p>
            <a:pPr>
              <a:buFont typeface="Arial" panose="020B0604020202020204" pitchFamily="34" charset="0"/>
              <a:buChar char="•"/>
            </a:pPr>
            <a:r>
              <a:rPr lang="en-CA" dirty="0" err="1"/>
              <a:t>srcset</a:t>
            </a:r>
            <a:r>
              <a:rPr lang="en-CA" dirty="0"/>
              <a:t>:</a:t>
            </a:r>
          </a:p>
          <a:p>
            <a:pPr lvl="1"/>
            <a:r>
              <a:rPr lang="en-CA" dirty="0"/>
              <a:t>The </a:t>
            </a:r>
            <a:r>
              <a:rPr lang="en-CA" dirty="0" err="1"/>
              <a:t>srcset</a:t>
            </a:r>
            <a:r>
              <a:rPr lang="en-CA" dirty="0"/>
              <a:t> attribute allows the web designer to declare several images for the browser to choose from</a:t>
            </a:r>
          </a:p>
          <a:p>
            <a:pPr lvl="1"/>
            <a:r>
              <a:rPr lang="en-CA" dirty="0"/>
              <a:t>The web designer also passes in information about the images width, this helps the browser decide which image to choose</a:t>
            </a:r>
          </a:p>
          <a:p>
            <a:pPr lvl="2"/>
            <a:r>
              <a:rPr lang="en-CA" dirty="0"/>
              <a:t>The image width should be the actual width of the image in pixels (but written as 300w – where 300 is the pixel width and “w” is unit used</a:t>
            </a:r>
          </a:p>
          <a:p>
            <a:pPr lvl="3">
              <a:buFont typeface="Arial" panose="020B0604020202020204" pitchFamily="34" charset="0"/>
              <a:buChar char="•"/>
            </a:pPr>
            <a:endParaRPr lang="en-CA" dirty="0"/>
          </a:p>
        </p:txBody>
      </p:sp>
      <p:sp>
        <p:nvSpPr>
          <p:cNvPr id="3" name="TextBox 2"/>
          <p:cNvSpPr txBox="1"/>
          <p:nvPr/>
        </p:nvSpPr>
        <p:spPr>
          <a:xfrm>
            <a:off x="4209847" y="4989333"/>
            <a:ext cx="6480720" cy="1477328"/>
          </a:xfrm>
          <a:prstGeom prst="rect">
            <a:avLst/>
          </a:prstGeom>
          <a:noFill/>
        </p:spPr>
        <p:txBody>
          <a:bodyPr wrap="square" rtlCol="0">
            <a:spAutoFit/>
          </a:bodyPr>
          <a:lstStyle/>
          <a:p>
            <a:r>
              <a:rPr lang="en-CA" dirty="0">
                <a:solidFill>
                  <a:srgbClr val="E709D7"/>
                </a:solidFill>
                <a:latin typeface="Consolas" panose="020B0609020204030204" pitchFamily="49" charset="0"/>
                <a:cs typeface="Consolas" panose="020B0609020204030204" pitchFamily="49" charset="0"/>
              </a:rPr>
              <a:t>&lt;</a:t>
            </a:r>
            <a:r>
              <a:rPr lang="en-CA" dirty="0" err="1">
                <a:solidFill>
                  <a:srgbClr val="E709D7"/>
                </a:solidFill>
                <a:latin typeface="Consolas" panose="020B0609020204030204" pitchFamily="49" charset="0"/>
                <a:cs typeface="Consolas" panose="020B0609020204030204" pitchFamily="49" charset="0"/>
              </a:rPr>
              <a:t>img</a:t>
            </a:r>
            <a:r>
              <a:rPr lang="en-CA" dirty="0">
                <a:solidFill>
                  <a:srgbClr val="E709D7"/>
                </a:solidFill>
                <a:latin typeface="Consolas" panose="020B0609020204030204" pitchFamily="49" charset="0"/>
                <a:cs typeface="Consolas" panose="020B0609020204030204" pitchFamily="49" charset="0"/>
              </a:rPr>
              <a:t> srcset=</a:t>
            </a:r>
            <a:r>
              <a:rPr lang="en-CA" dirty="0">
                <a:solidFill>
                  <a:srgbClr val="0033CC"/>
                </a:solidFill>
                <a:latin typeface="Consolas" panose="020B0609020204030204" pitchFamily="49" charset="0"/>
                <a:cs typeface="Consolas" panose="020B0609020204030204" pitchFamily="49" charset="0"/>
              </a:rPr>
              <a:t>“flower-small.jpg 375w, </a:t>
            </a:r>
          </a:p>
          <a:p>
            <a:r>
              <a:rPr lang="en-CA" dirty="0">
                <a:solidFill>
                  <a:srgbClr val="0033CC"/>
                </a:solidFill>
                <a:latin typeface="Consolas" panose="020B0609020204030204" pitchFamily="49" charset="0"/>
                <a:cs typeface="Consolas" panose="020B0609020204030204" pitchFamily="49" charset="0"/>
              </a:rPr>
              <a:t>             flower-med.jpg 480w, </a:t>
            </a:r>
          </a:p>
          <a:p>
            <a:r>
              <a:rPr lang="en-CA" dirty="0">
                <a:solidFill>
                  <a:srgbClr val="0033CC"/>
                </a:solidFill>
                <a:latin typeface="Consolas" panose="020B0609020204030204" pitchFamily="49" charset="0"/>
                <a:cs typeface="Consolas" panose="020B0609020204030204" pitchFamily="49" charset="0"/>
              </a:rPr>
              <a:t>             flower-lrg.jpg 768w”</a:t>
            </a:r>
          </a:p>
          <a:p>
            <a:r>
              <a:rPr lang="en-CA" dirty="0">
                <a:solidFill>
                  <a:srgbClr val="E709D7"/>
                </a:solidFill>
                <a:latin typeface="Consolas" panose="020B0609020204030204" pitchFamily="49" charset="0"/>
                <a:cs typeface="Consolas" panose="020B0609020204030204" pitchFamily="49" charset="0"/>
              </a:rPr>
              <a:t>     </a:t>
            </a:r>
            <a:r>
              <a:rPr lang="en-CA" dirty="0" err="1">
                <a:solidFill>
                  <a:srgbClr val="E709D7"/>
                </a:solidFill>
                <a:latin typeface="Consolas" panose="020B0609020204030204" pitchFamily="49" charset="0"/>
                <a:cs typeface="Consolas" panose="020B0609020204030204" pitchFamily="49" charset="0"/>
              </a:rPr>
              <a:t>src</a:t>
            </a:r>
            <a:r>
              <a:rPr lang="en-CA" dirty="0">
                <a:solidFill>
                  <a:srgbClr val="E709D7"/>
                </a:solidFill>
                <a:latin typeface="Consolas" panose="020B0609020204030204" pitchFamily="49" charset="0"/>
                <a:cs typeface="Consolas" panose="020B0609020204030204" pitchFamily="49" charset="0"/>
              </a:rPr>
              <a:t>=</a:t>
            </a:r>
            <a:r>
              <a:rPr lang="en-CA" dirty="0">
                <a:solidFill>
                  <a:srgbClr val="0033CC"/>
                </a:solidFill>
                <a:latin typeface="Consolas" panose="020B0609020204030204" pitchFamily="49" charset="0"/>
                <a:cs typeface="Consolas" panose="020B0609020204030204" pitchFamily="49" charset="0"/>
              </a:rPr>
              <a:t>"flower-large.jpg"</a:t>
            </a:r>
          </a:p>
          <a:p>
            <a:r>
              <a:rPr lang="en-CA" dirty="0">
                <a:solidFill>
                  <a:srgbClr val="E709D7"/>
                </a:solidFill>
                <a:latin typeface="Consolas" panose="020B0609020204030204" pitchFamily="49" charset="0"/>
                <a:cs typeface="Consolas" panose="020B0609020204030204" pitchFamily="49" charset="0"/>
              </a:rPr>
              <a:t>     alt=</a:t>
            </a:r>
            <a:r>
              <a:rPr lang="en-CA" dirty="0">
                <a:solidFill>
                  <a:srgbClr val="0033CC"/>
                </a:solidFill>
                <a:latin typeface="Consolas" panose="020B0609020204030204" pitchFamily="49" charset="0"/>
                <a:cs typeface="Consolas" panose="020B0609020204030204" pitchFamily="49" charset="0"/>
              </a:rPr>
              <a:t>"flowers"</a:t>
            </a:r>
            <a:r>
              <a:rPr lang="en-CA" dirty="0">
                <a:solidFill>
                  <a:srgbClr val="E709D7"/>
                </a:solidFill>
                <a:latin typeface="Consolas" panose="020B0609020204030204" pitchFamily="49" charset="0"/>
                <a:cs typeface="Consolas" panose="020B0609020204030204" pitchFamily="49" charset="0"/>
              </a:rPr>
              <a:t>&gt;</a:t>
            </a:r>
          </a:p>
        </p:txBody>
      </p:sp>
      <p:cxnSp>
        <p:nvCxnSpPr>
          <p:cNvPr id="11" name="Straight Arrow Connector 10"/>
          <p:cNvCxnSpPr/>
          <p:nvPr/>
        </p:nvCxnSpPr>
        <p:spPr>
          <a:xfrm>
            <a:off x="6154063" y="4460324"/>
            <a:ext cx="216024" cy="5040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4785911" y="3789041"/>
            <a:ext cx="2232248" cy="646331"/>
          </a:xfrm>
          <a:prstGeom prst="rect">
            <a:avLst/>
          </a:prstGeom>
          <a:noFill/>
        </p:spPr>
        <p:txBody>
          <a:bodyPr wrap="square" rtlCol="0">
            <a:spAutoFit/>
          </a:bodyPr>
          <a:lstStyle/>
          <a:p>
            <a:r>
              <a:rPr lang="en-CA" dirty="0"/>
              <a:t>File location (similar to the standard “</a:t>
            </a:r>
            <a:r>
              <a:rPr lang="en-CA" dirty="0" err="1"/>
              <a:t>src</a:t>
            </a:r>
            <a:r>
              <a:rPr lang="en-CA" dirty="0"/>
              <a:t>”)</a:t>
            </a:r>
          </a:p>
        </p:txBody>
      </p:sp>
      <p:cxnSp>
        <p:nvCxnSpPr>
          <p:cNvPr id="14" name="Straight Arrow Connector 13"/>
          <p:cNvCxnSpPr/>
          <p:nvPr/>
        </p:nvCxnSpPr>
        <p:spPr>
          <a:xfrm flipH="1">
            <a:off x="8242295" y="4460324"/>
            <a:ext cx="288032" cy="5325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7738239" y="3503181"/>
            <a:ext cx="2232248" cy="923330"/>
          </a:xfrm>
          <a:prstGeom prst="rect">
            <a:avLst/>
          </a:prstGeom>
          <a:noFill/>
        </p:spPr>
        <p:txBody>
          <a:bodyPr wrap="square" rtlCol="0">
            <a:spAutoFit/>
          </a:bodyPr>
          <a:lstStyle/>
          <a:p>
            <a:r>
              <a:rPr lang="en-CA" dirty="0"/>
              <a:t>Image width in pixels but using “w” instead of “</a:t>
            </a:r>
            <a:r>
              <a:rPr lang="en-CA" dirty="0" err="1"/>
              <a:t>px</a:t>
            </a:r>
            <a:r>
              <a:rPr lang="en-CA" dirty="0"/>
              <a:t>”</a:t>
            </a:r>
          </a:p>
        </p:txBody>
      </p:sp>
      <p:cxnSp>
        <p:nvCxnSpPr>
          <p:cNvPr id="12" name="Straight Arrow Connector 11"/>
          <p:cNvCxnSpPr/>
          <p:nvPr/>
        </p:nvCxnSpPr>
        <p:spPr>
          <a:xfrm>
            <a:off x="3273744" y="5445224"/>
            <a:ext cx="1526113" cy="5040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135561" y="4943167"/>
            <a:ext cx="1930271" cy="646331"/>
          </a:xfrm>
          <a:prstGeom prst="rect">
            <a:avLst/>
          </a:prstGeom>
          <a:noFill/>
        </p:spPr>
        <p:txBody>
          <a:bodyPr wrap="square" rtlCol="0">
            <a:spAutoFit/>
          </a:bodyPr>
          <a:lstStyle/>
          <a:p>
            <a:r>
              <a:rPr lang="en-CA" dirty="0"/>
              <a:t>Fallback for older browsers</a:t>
            </a:r>
          </a:p>
        </p:txBody>
      </p:sp>
    </p:spTree>
    <p:extLst>
      <p:ext uri="{BB962C8B-B14F-4D97-AF65-F5344CB8AC3E}">
        <p14:creationId xmlns:p14="http://schemas.microsoft.com/office/powerpoint/2010/main" val="311708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285" y="590"/>
            <a:ext cx="10515600" cy="1325563"/>
          </a:xfrm>
        </p:spPr>
        <p:txBody>
          <a:bodyPr/>
          <a:lstStyle/>
          <a:p>
            <a:r>
              <a:rPr lang="en-CA" dirty="0"/>
              <a:t>The New Image Attributes</a:t>
            </a:r>
          </a:p>
        </p:txBody>
      </p:sp>
      <p:sp>
        <p:nvSpPr>
          <p:cNvPr id="4" name="Content Placeholder 3"/>
          <p:cNvSpPr>
            <a:spLocks noGrp="1"/>
          </p:cNvSpPr>
          <p:nvPr>
            <p:ph idx="1"/>
          </p:nvPr>
        </p:nvSpPr>
        <p:spPr>
          <a:xfrm>
            <a:off x="411156" y="1384741"/>
            <a:ext cx="5396257" cy="3391539"/>
          </a:xfrm>
        </p:spPr>
        <p:txBody>
          <a:bodyPr>
            <a:normAutofit lnSpcReduction="10000"/>
          </a:bodyPr>
          <a:lstStyle/>
          <a:p>
            <a:pPr>
              <a:buFont typeface="Arial" panose="020B0604020202020204" pitchFamily="34" charset="0"/>
              <a:buChar char="•"/>
            </a:pPr>
            <a:r>
              <a:rPr lang="en-CA" sz="1400" dirty="0"/>
              <a:t>sizes:</a:t>
            </a:r>
          </a:p>
          <a:p>
            <a:pPr lvl="1"/>
            <a:r>
              <a:rPr lang="en-CA" sz="1400" dirty="0"/>
              <a:t>The sizes attribute gives the browser information about how large the image will be on the page.</a:t>
            </a:r>
          </a:p>
          <a:p>
            <a:pPr lvl="1"/>
            <a:r>
              <a:rPr lang="en-CA" sz="1400" dirty="0"/>
              <a:t>We can tell the browser how large the image will be at various screen widths by using a sort of miniature media query along with the size of the image on the page</a:t>
            </a:r>
          </a:p>
          <a:p>
            <a:pPr lvl="1"/>
            <a:r>
              <a:rPr lang="en-CA" sz="1400" dirty="0"/>
              <a:t>“</a:t>
            </a:r>
            <a:r>
              <a:rPr lang="en-CA" sz="1400" dirty="0" err="1"/>
              <a:t>vw</a:t>
            </a:r>
            <a:r>
              <a:rPr lang="en-CA" sz="1400" dirty="0"/>
              <a:t>” unit stands for “viewport width”</a:t>
            </a:r>
          </a:p>
          <a:p>
            <a:pPr lvl="2"/>
            <a:r>
              <a:rPr lang="en-CA" sz="1100" dirty="0"/>
              <a:t>1vw = 1% of the viewport width</a:t>
            </a:r>
          </a:p>
          <a:p>
            <a:pPr lvl="1"/>
            <a:r>
              <a:rPr lang="en-CA" sz="1400" dirty="0"/>
              <a:t>You can specify other CSS lengths as well</a:t>
            </a:r>
          </a:p>
          <a:p>
            <a:pPr lvl="1"/>
            <a:r>
              <a:rPr lang="en-CA" sz="1400" dirty="0"/>
              <a:t>You can also specify a pixel density for the images listed in the </a:t>
            </a:r>
            <a:r>
              <a:rPr lang="en-CA" sz="1400" dirty="0" err="1"/>
              <a:t>srcset</a:t>
            </a:r>
            <a:r>
              <a:rPr lang="en-CA" sz="1400" dirty="0"/>
              <a:t> attribute using #x, for example: 1x (for non-retina) and 2x for retina</a:t>
            </a:r>
          </a:p>
          <a:p>
            <a:pPr lvl="2"/>
            <a:r>
              <a:rPr lang="en-CA" sz="1100" dirty="0"/>
              <a:t>srcset=</a:t>
            </a:r>
            <a:r>
              <a:rPr lang="en-CA" sz="1100" dirty="0">
                <a:hlinkClick r:id="rId3"/>
              </a:rPr>
              <a:t>flower@1x.jpg 1x, flower@2x.jpg 2x</a:t>
            </a:r>
            <a:endParaRPr lang="en-CA" sz="1100" dirty="0"/>
          </a:p>
          <a:p>
            <a:pPr lvl="1"/>
            <a:r>
              <a:rPr lang="en-CA" sz="1400" dirty="0"/>
              <a:t>You can not mix the “w” units with the “x” value, use one or the other</a:t>
            </a:r>
          </a:p>
          <a:p>
            <a:pPr lvl="3">
              <a:buFont typeface="Arial" panose="020B0604020202020204" pitchFamily="34" charset="0"/>
              <a:buChar char="•"/>
            </a:pPr>
            <a:endParaRPr lang="en-CA" sz="700" dirty="0"/>
          </a:p>
        </p:txBody>
      </p:sp>
      <p:sp>
        <p:nvSpPr>
          <p:cNvPr id="3" name="TextBox 2"/>
          <p:cNvSpPr txBox="1"/>
          <p:nvPr/>
        </p:nvSpPr>
        <p:spPr>
          <a:xfrm>
            <a:off x="5925666" y="2437656"/>
            <a:ext cx="6912768" cy="3693319"/>
          </a:xfrm>
          <a:prstGeom prst="rect">
            <a:avLst/>
          </a:prstGeom>
          <a:noFill/>
        </p:spPr>
        <p:txBody>
          <a:bodyPr wrap="square" rtlCol="0">
            <a:spAutoFit/>
          </a:bodyPr>
          <a:lstStyle/>
          <a:p>
            <a:r>
              <a:rPr lang="en-CA" dirty="0">
                <a:solidFill>
                  <a:srgbClr val="E709D7"/>
                </a:solidFill>
                <a:latin typeface="Consolas" panose="020B0609020204030204" pitchFamily="49" charset="0"/>
                <a:cs typeface="Consolas" panose="020B0609020204030204" pitchFamily="49" charset="0"/>
              </a:rPr>
              <a:t>&lt;</a:t>
            </a:r>
            <a:r>
              <a:rPr lang="en-CA" dirty="0" err="1">
                <a:solidFill>
                  <a:srgbClr val="E709D7"/>
                </a:solidFill>
                <a:latin typeface="Consolas" panose="020B0609020204030204" pitchFamily="49" charset="0"/>
                <a:cs typeface="Consolas" panose="020B0609020204030204" pitchFamily="49" charset="0"/>
              </a:rPr>
              <a:t>img</a:t>
            </a:r>
            <a:r>
              <a:rPr lang="en-CA" dirty="0">
                <a:solidFill>
                  <a:srgbClr val="E709D7"/>
                </a:solidFill>
                <a:latin typeface="Consolas" panose="020B0609020204030204" pitchFamily="49" charset="0"/>
                <a:cs typeface="Consolas" panose="020B0609020204030204" pitchFamily="49" charset="0"/>
              </a:rPr>
              <a:t> </a:t>
            </a:r>
            <a:r>
              <a:rPr lang="en-CA" dirty="0" err="1">
                <a:solidFill>
                  <a:srgbClr val="E709D7"/>
                </a:solidFill>
                <a:latin typeface="Consolas" panose="020B0609020204030204" pitchFamily="49" charset="0"/>
                <a:cs typeface="Consolas" panose="020B0609020204030204" pitchFamily="49" charset="0"/>
              </a:rPr>
              <a:t>srcset</a:t>
            </a:r>
            <a:r>
              <a:rPr lang="en-CA" dirty="0">
                <a:solidFill>
                  <a:srgbClr val="E709D7"/>
                </a:solidFill>
                <a:latin typeface="Consolas" panose="020B0609020204030204" pitchFamily="49" charset="0"/>
                <a:cs typeface="Consolas" panose="020B0609020204030204" pitchFamily="49" charset="0"/>
              </a:rPr>
              <a:t>=</a:t>
            </a:r>
            <a:r>
              <a:rPr lang="en-CA" dirty="0">
                <a:solidFill>
                  <a:srgbClr val="0033CC"/>
                </a:solidFill>
                <a:latin typeface="Consolas" panose="020B0609020204030204" pitchFamily="49" charset="0"/>
                <a:cs typeface="Consolas" panose="020B0609020204030204" pitchFamily="49" charset="0"/>
              </a:rPr>
              <a:t>"flower-small.jpg 375w, </a:t>
            </a:r>
          </a:p>
          <a:p>
            <a:r>
              <a:rPr lang="en-CA" dirty="0">
                <a:solidFill>
                  <a:srgbClr val="0033CC"/>
                </a:solidFill>
                <a:latin typeface="Consolas" panose="020B0609020204030204" pitchFamily="49" charset="0"/>
                <a:cs typeface="Consolas" panose="020B0609020204030204" pitchFamily="49" charset="0"/>
              </a:rPr>
              <a:t>             flower-med.jpg 480w, </a:t>
            </a:r>
          </a:p>
          <a:p>
            <a:r>
              <a:rPr lang="en-CA" dirty="0">
                <a:solidFill>
                  <a:srgbClr val="0033CC"/>
                </a:solidFill>
                <a:latin typeface="Consolas" panose="020B0609020204030204" pitchFamily="49" charset="0"/>
                <a:cs typeface="Consolas" panose="020B0609020204030204" pitchFamily="49" charset="0"/>
              </a:rPr>
              <a:t>             flower-lrg.jpg 768w"</a:t>
            </a:r>
          </a:p>
          <a:p>
            <a:r>
              <a:rPr lang="en-CA" dirty="0">
                <a:solidFill>
                  <a:srgbClr val="0033CC"/>
                </a:solidFill>
                <a:latin typeface="Consolas" panose="020B0609020204030204" pitchFamily="49" charset="0"/>
                <a:cs typeface="Consolas" panose="020B0609020204030204" pitchFamily="49" charset="0"/>
              </a:rPr>
              <a:t>     </a:t>
            </a:r>
            <a:r>
              <a:rPr lang="en-CA" dirty="0" err="1">
                <a:solidFill>
                  <a:srgbClr val="E709D7"/>
                </a:solidFill>
                <a:latin typeface="Consolas" panose="020B0609020204030204" pitchFamily="49" charset="0"/>
                <a:cs typeface="Consolas" panose="020B0609020204030204" pitchFamily="49" charset="0"/>
              </a:rPr>
              <a:t>src</a:t>
            </a:r>
            <a:r>
              <a:rPr lang="en-CA" dirty="0">
                <a:solidFill>
                  <a:srgbClr val="E709D7"/>
                </a:solidFill>
                <a:latin typeface="Consolas" panose="020B0609020204030204" pitchFamily="49" charset="0"/>
                <a:cs typeface="Consolas" panose="020B0609020204030204" pitchFamily="49" charset="0"/>
              </a:rPr>
              <a:t>=</a:t>
            </a:r>
            <a:r>
              <a:rPr lang="en-CA" dirty="0">
                <a:solidFill>
                  <a:srgbClr val="0033CC"/>
                </a:solidFill>
                <a:latin typeface="Consolas" panose="020B0609020204030204" pitchFamily="49" charset="0"/>
                <a:cs typeface="Consolas" panose="020B0609020204030204" pitchFamily="49" charset="0"/>
              </a:rPr>
              <a:t>"flower-large.jpg" 	</a:t>
            </a:r>
          </a:p>
          <a:p>
            <a:r>
              <a:rPr lang="en-CA" dirty="0">
                <a:solidFill>
                  <a:srgbClr val="0033CC"/>
                </a:solidFill>
                <a:latin typeface="Consolas" panose="020B0609020204030204" pitchFamily="49" charset="0"/>
                <a:cs typeface="Consolas" panose="020B0609020204030204" pitchFamily="49" charset="0"/>
              </a:rPr>
              <a:t>     </a:t>
            </a:r>
            <a:r>
              <a:rPr lang="en-CA" dirty="0">
                <a:solidFill>
                  <a:srgbClr val="E709D7"/>
                </a:solidFill>
                <a:latin typeface="Consolas" panose="020B0609020204030204" pitchFamily="49" charset="0"/>
                <a:cs typeface="Consolas" panose="020B0609020204030204" pitchFamily="49" charset="0"/>
              </a:rPr>
              <a:t>sizes=</a:t>
            </a:r>
            <a:r>
              <a:rPr lang="en-CA" dirty="0">
                <a:solidFill>
                  <a:srgbClr val="0033CC"/>
                </a:solidFill>
                <a:latin typeface="Consolas" panose="020B0609020204030204" pitchFamily="49" charset="0"/>
                <a:cs typeface="Consolas" panose="020B0609020204030204" pitchFamily="49" charset="0"/>
              </a:rPr>
              <a:t>"(max-width: 1024px) 50vw, </a:t>
            </a:r>
          </a:p>
          <a:p>
            <a:r>
              <a:rPr lang="en-CA" dirty="0">
                <a:solidFill>
                  <a:srgbClr val="0033CC"/>
                </a:solidFill>
                <a:latin typeface="Consolas" panose="020B0609020204030204" pitchFamily="49" charset="0"/>
                <a:cs typeface="Consolas" panose="020B0609020204030204" pitchFamily="49" charset="0"/>
              </a:rPr>
              <a:t>            (max-width: 568px) 100vw,</a:t>
            </a:r>
          </a:p>
          <a:p>
            <a:r>
              <a:rPr lang="en-CA" dirty="0">
                <a:solidFill>
                  <a:srgbClr val="0033CC"/>
                </a:solidFill>
                <a:latin typeface="Consolas" panose="020B0609020204030204" pitchFamily="49" charset="0"/>
                <a:cs typeface="Consolas" panose="020B0609020204030204" pitchFamily="49" charset="0"/>
              </a:rPr>
              <a:t>            400px" </a:t>
            </a:r>
            <a:r>
              <a:rPr lang="en-CA" dirty="0">
                <a:solidFill>
                  <a:srgbClr val="E709D7"/>
                </a:solidFill>
                <a:latin typeface="Consolas" panose="020B0609020204030204" pitchFamily="49" charset="0"/>
                <a:cs typeface="Consolas" panose="020B0609020204030204" pitchFamily="49" charset="0"/>
              </a:rPr>
              <a:t>alt=</a:t>
            </a:r>
            <a:r>
              <a:rPr lang="en-CA" dirty="0">
                <a:solidFill>
                  <a:srgbClr val="0033CC"/>
                </a:solidFill>
                <a:latin typeface="Consolas" panose="020B0609020204030204" pitchFamily="49" charset="0"/>
                <a:cs typeface="Consolas" panose="020B0609020204030204" pitchFamily="49" charset="0"/>
              </a:rPr>
              <a:t>"flowers"</a:t>
            </a:r>
            <a:r>
              <a:rPr lang="en-CA" dirty="0">
                <a:solidFill>
                  <a:srgbClr val="E709D7"/>
                </a:solidFill>
                <a:latin typeface="Consolas" panose="020B0609020204030204" pitchFamily="49" charset="0"/>
                <a:cs typeface="Consolas" panose="020B0609020204030204" pitchFamily="49" charset="0"/>
              </a:rPr>
              <a:t>&gt;</a:t>
            </a:r>
          </a:p>
        </p:txBody>
      </p:sp>
      <p:cxnSp>
        <p:nvCxnSpPr>
          <p:cNvPr id="11" name="Straight Arrow Connector 10"/>
          <p:cNvCxnSpPr>
            <a:cxnSpLocks/>
          </p:cNvCxnSpPr>
          <p:nvPr/>
        </p:nvCxnSpPr>
        <p:spPr>
          <a:xfrm flipV="1">
            <a:off x="6490223" y="4033328"/>
            <a:ext cx="947933" cy="87290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9526067" y="4906237"/>
            <a:ext cx="2370861" cy="923330"/>
          </a:xfrm>
          <a:prstGeom prst="rect">
            <a:avLst/>
          </a:prstGeom>
          <a:noFill/>
        </p:spPr>
        <p:txBody>
          <a:bodyPr wrap="square" rtlCol="0">
            <a:spAutoFit/>
          </a:bodyPr>
          <a:lstStyle/>
          <a:p>
            <a:r>
              <a:rPr lang="en-CA" dirty="0"/>
              <a:t>The size that image needs to fill in the layout</a:t>
            </a:r>
          </a:p>
        </p:txBody>
      </p:sp>
      <p:cxnSp>
        <p:nvCxnSpPr>
          <p:cNvPr id="14" name="Straight Arrow Connector 13"/>
          <p:cNvCxnSpPr>
            <a:cxnSpLocks/>
          </p:cNvCxnSpPr>
          <p:nvPr/>
        </p:nvCxnSpPr>
        <p:spPr>
          <a:xfrm flipH="1" flipV="1">
            <a:off x="10318154" y="4180676"/>
            <a:ext cx="432048" cy="72556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5374098" y="4906236"/>
            <a:ext cx="2232248" cy="1754326"/>
          </a:xfrm>
          <a:prstGeom prst="rect">
            <a:avLst/>
          </a:prstGeom>
          <a:noFill/>
        </p:spPr>
        <p:txBody>
          <a:bodyPr wrap="square" rtlCol="0">
            <a:spAutoFit/>
          </a:bodyPr>
          <a:lstStyle/>
          <a:p>
            <a:r>
              <a:rPr lang="en-CA" dirty="0"/>
              <a:t>media query to tell the browser what width to use a size at</a:t>
            </a:r>
          </a:p>
        </p:txBody>
      </p:sp>
    </p:spTree>
    <p:extLst>
      <p:ext uri="{BB962C8B-B14F-4D97-AF65-F5344CB8AC3E}">
        <p14:creationId xmlns:p14="http://schemas.microsoft.com/office/powerpoint/2010/main" val="347706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a:xfrm>
            <a:off x="1524000" y="1522413"/>
            <a:ext cx="9144000" cy="2387600"/>
          </a:xfrm>
        </p:spPr>
        <p:txBody>
          <a:bodyPr/>
          <a:lstStyle/>
          <a:p>
            <a:r>
              <a:rPr lang="en-CA" dirty="0"/>
              <a:t>Day 05</a:t>
            </a:r>
          </a:p>
        </p:txBody>
      </p:sp>
    </p:spTree>
    <p:extLst>
      <p:ext uri="{BB962C8B-B14F-4D97-AF65-F5344CB8AC3E}">
        <p14:creationId xmlns:p14="http://schemas.microsoft.com/office/powerpoint/2010/main" val="2278609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Picture Element</a:t>
            </a:r>
          </a:p>
        </p:txBody>
      </p:sp>
      <p:sp>
        <p:nvSpPr>
          <p:cNvPr id="3" name="Content Placeholder 2"/>
          <p:cNvSpPr>
            <a:spLocks noGrp="1"/>
          </p:cNvSpPr>
          <p:nvPr>
            <p:ph idx="1"/>
          </p:nvPr>
        </p:nvSpPr>
        <p:spPr>
          <a:xfrm>
            <a:off x="1043452" y="1690688"/>
            <a:ext cx="8956581" cy="4457193"/>
          </a:xfrm>
        </p:spPr>
        <p:txBody>
          <a:bodyPr>
            <a:normAutofit fontScale="92500" lnSpcReduction="20000"/>
          </a:bodyPr>
          <a:lstStyle/>
          <a:p>
            <a:pPr>
              <a:buFont typeface="Arial" panose="020B0604020202020204" pitchFamily="34" charset="0"/>
              <a:buChar char="•"/>
            </a:pPr>
            <a:r>
              <a:rPr lang="en-CA" dirty="0"/>
              <a:t>If you require complete control of when a certain image should be loaded at certain widths then you will need to use the "&lt;picture&gt;" element</a:t>
            </a:r>
          </a:p>
          <a:p>
            <a:pPr>
              <a:buFont typeface="Arial" panose="020B0604020202020204" pitchFamily="34" charset="0"/>
              <a:buChar char="•"/>
            </a:pPr>
            <a:r>
              <a:rPr lang="en-CA" dirty="0"/>
              <a:t>The picture element looks similar to the video or audio element</a:t>
            </a:r>
          </a:p>
          <a:p>
            <a:pPr>
              <a:buFont typeface="Arial" panose="020B0604020202020204" pitchFamily="34" charset="0"/>
              <a:buChar char="•"/>
            </a:pPr>
            <a:r>
              <a:rPr lang="en-CA" dirty="0"/>
              <a:t>Inside the picture element you use a "&lt;source&gt;" element to declare an image source. You can also set a "media" attribute inside the "&lt;source&gt;" element. This is where you pass a mini media </a:t>
            </a:r>
            <a:r>
              <a:rPr lang="en-CA" dirty="0" err="1"/>
              <a:t>querie</a:t>
            </a:r>
            <a:r>
              <a:rPr lang="en-CA" dirty="0"/>
              <a:t> that tells the browser when to load that image.</a:t>
            </a:r>
          </a:p>
          <a:p>
            <a:pPr>
              <a:buFont typeface="Arial" panose="020B0604020202020204" pitchFamily="34" charset="0"/>
              <a:buChar char="•"/>
            </a:pPr>
            <a:r>
              <a:rPr lang="en-CA" dirty="0"/>
              <a:t>The "&lt;picture&gt;" element is mostly used if you require art direction on your images</a:t>
            </a:r>
          </a:p>
          <a:p>
            <a:pPr lvl="3">
              <a:buFont typeface="Arial" panose="020B0604020202020204" pitchFamily="34" charset="0"/>
              <a:buChar char="•"/>
            </a:pPr>
            <a:r>
              <a:rPr lang="en-CA" dirty="0"/>
              <a:t>For example, you wanted to provided a tighter crop of an image on mobile devices</a:t>
            </a:r>
          </a:p>
          <a:p>
            <a:pPr>
              <a:buFont typeface="Arial" panose="020B0604020202020204" pitchFamily="34" charset="0"/>
              <a:buChar char="•"/>
            </a:pPr>
            <a:r>
              <a:rPr lang="en-CA" dirty="0"/>
              <a:t>See the next slide for a code example</a:t>
            </a:r>
          </a:p>
        </p:txBody>
      </p:sp>
    </p:spTree>
    <p:extLst>
      <p:ext uri="{BB962C8B-B14F-4D97-AF65-F5344CB8AC3E}">
        <p14:creationId xmlns:p14="http://schemas.microsoft.com/office/powerpoint/2010/main" val="205805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Picture Element</a:t>
            </a:r>
          </a:p>
        </p:txBody>
      </p:sp>
      <p:sp>
        <p:nvSpPr>
          <p:cNvPr id="5" name="TextBox 4"/>
          <p:cNvSpPr txBox="1"/>
          <p:nvPr/>
        </p:nvSpPr>
        <p:spPr>
          <a:xfrm>
            <a:off x="2336523" y="2986833"/>
            <a:ext cx="8573576" cy="1200329"/>
          </a:xfrm>
          <a:prstGeom prst="rect">
            <a:avLst/>
          </a:prstGeom>
          <a:noFill/>
        </p:spPr>
        <p:txBody>
          <a:bodyPr wrap="square" rtlCol="0">
            <a:spAutoFit/>
          </a:bodyPr>
          <a:lstStyle/>
          <a:p>
            <a:r>
              <a:rPr lang="en-CA" dirty="0">
                <a:solidFill>
                  <a:srgbClr val="E709D7"/>
                </a:solidFill>
                <a:latin typeface="Consolas" panose="020B0609020204030204" pitchFamily="49" charset="0"/>
                <a:cs typeface="Consolas" panose="020B0609020204030204" pitchFamily="49" charset="0"/>
              </a:rPr>
              <a:t>&lt;picture&gt;</a:t>
            </a:r>
          </a:p>
          <a:p>
            <a:r>
              <a:rPr lang="en-CA" dirty="0">
                <a:solidFill>
                  <a:srgbClr val="E709D7"/>
                </a:solidFill>
                <a:latin typeface="Consolas" panose="020B0609020204030204" pitchFamily="49" charset="0"/>
                <a:cs typeface="Consolas" panose="020B0609020204030204" pitchFamily="49" charset="0"/>
              </a:rPr>
              <a:t>  &lt;source </a:t>
            </a:r>
            <a:r>
              <a:rPr lang="en-CA" dirty="0" err="1">
                <a:solidFill>
                  <a:srgbClr val="E709D7"/>
                </a:solidFill>
                <a:latin typeface="Consolas" panose="020B0609020204030204" pitchFamily="49" charset="0"/>
                <a:cs typeface="Consolas" panose="020B0609020204030204" pitchFamily="49" charset="0"/>
              </a:rPr>
              <a:t>srcset</a:t>
            </a:r>
            <a:r>
              <a:rPr lang="en-CA" dirty="0">
                <a:solidFill>
                  <a:srgbClr val="E709D7"/>
                </a:solidFill>
                <a:latin typeface="Consolas" panose="020B0609020204030204" pitchFamily="49" charset="0"/>
                <a:cs typeface="Consolas" panose="020B0609020204030204" pitchFamily="49" charset="0"/>
              </a:rPr>
              <a:t>=</a:t>
            </a:r>
            <a:r>
              <a:rPr lang="en-CA" dirty="0">
                <a:solidFill>
                  <a:srgbClr val="0033CC"/>
                </a:solidFill>
                <a:latin typeface="Consolas" panose="020B0609020204030204" pitchFamily="49" charset="0"/>
                <a:cs typeface="Consolas" panose="020B0609020204030204" pitchFamily="49" charset="0"/>
              </a:rPr>
              <a:t>"flower-sm.jpg" </a:t>
            </a:r>
            <a:r>
              <a:rPr lang="en-CA" dirty="0">
                <a:solidFill>
                  <a:srgbClr val="E709D7"/>
                </a:solidFill>
                <a:latin typeface="Consolas" panose="020B0609020204030204" pitchFamily="49" charset="0"/>
                <a:cs typeface="Consolas" panose="020B0609020204030204" pitchFamily="49" charset="0"/>
              </a:rPr>
              <a:t>media=</a:t>
            </a:r>
            <a:r>
              <a:rPr lang="en-CA" dirty="0">
                <a:solidFill>
                  <a:srgbClr val="0033CC"/>
                </a:solidFill>
                <a:latin typeface="Consolas" panose="020B0609020204030204" pitchFamily="49" charset="0"/>
                <a:cs typeface="Consolas" panose="020B0609020204030204" pitchFamily="49" charset="0"/>
              </a:rPr>
              <a:t>"(max-width: 400px)"</a:t>
            </a:r>
            <a:r>
              <a:rPr lang="en-CA" dirty="0">
                <a:solidFill>
                  <a:srgbClr val="E709D7"/>
                </a:solidFill>
                <a:latin typeface="Consolas" panose="020B0609020204030204" pitchFamily="49" charset="0"/>
                <a:cs typeface="Consolas" panose="020B0609020204030204" pitchFamily="49" charset="0"/>
              </a:rPr>
              <a:t>&gt;</a:t>
            </a:r>
            <a:r>
              <a:rPr lang="en-CA" dirty="0">
                <a:solidFill>
                  <a:srgbClr val="0033CC"/>
                </a:solidFill>
                <a:latin typeface="Consolas" panose="020B0609020204030204" pitchFamily="49" charset="0"/>
                <a:cs typeface="Consolas" panose="020B0609020204030204" pitchFamily="49" charset="0"/>
              </a:rPr>
              <a:t>  </a:t>
            </a:r>
          </a:p>
          <a:p>
            <a:r>
              <a:rPr lang="en-CA" dirty="0">
                <a:solidFill>
                  <a:srgbClr val="E709D7"/>
                </a:solidFill>
                <a:latin typeface="Consolas" panose="020B0609020204030204" pitchFamily="49" charset="0"/>
                <a:cs typeface="Consolas" panose="020B0609020204030204" pitchFamily="49" charset="0"/>
              </a:rPr>
              <a:t>  &lt;</a:t>
            </a:r>
            <a:r>
              <a:rPr lang="en-CA" dirty="0" err="1">
                <a:solidFill>
                  <a:srgbClr val="E709D7"/>
                </a:solidFill>
                <a:latin typeface="Consolas" panose="020B0609020204030204" pitchFamily="49" charset="0"/>
                <a:cs typeface="Consolas" panose="020B0609020204030204" pitchFamily="49" charset="0"/>
              </a:rPr>
              <a:t>img</a:t>
            </a:r>
            <a:r>
              <a:rPr lang="en-CA" dirty="0">
                <a:solidFill>
                  <a:srgbClr val="E709D7"/>
                </a:solidFill>
                <a:latin typeface="Consolas" panose="020B0609020204030204" pitchFamily="49" charset="0"/>
                <a:cs typeface="Consolas" panose="020B0609020204030204" pitchFamily="49" charset="0"/>
              </a:rPr>
              <a:t> </a:t>
            </a:r>
            <a:r>
              <a:rPr lang="en-CA" dirty="0" err="1">
                <a:solidFill>
                  <a:srgbClr val="E709D7"/>
                </a:solidFill>
                <a:latin typeface="Consolas" panose="020B0609020204030204" pitchFamily="49" charset="0"/>
                <a:cs typeface="Consolas" panose="020B0609020204030204" pitchFamily="49" charset="0"/>
              </a:rPr>
              <a:t>src</a:t>
            </a:r>
            <a:r>
              <a:rPr lang="en-CA" dirty="0">
                <a:solidFill>
                  <a:srgbClr val="E709D7"/>
                </a:solidFill>
                <a:latin typeface="Consolas" panose="020B0609020204030204" pitchFamily="49" charset="0"/>
                <a:cs typeface="Consolas" panose="020B0609020204030204" pitchFamily="49" charset="0"/>
              </a:rPr>
              <a:t>=</a:t>
            </a:r>
            <a:r>
              <a:rPr lang="en-CA" dirty="0">
                <a:solidFill>
                  <a:srgbClr val="0033CC"/>
                </a:solidFill>
                <a:latin typeface="Consolas" panose="020B0609020204030204" pitchFamily="49" charset="0"/>
                <a:cs typeface="Consolas" panose="020B0609020204030204" pitchFamily="49" charset="0"/>
              </a:rPr>
              <a:t>"flower-lg.jpg" </a:t>
            </a:r>
            <a:r>
              <a:rPr lang="en-CA" dirty="0">
                <a:solidFill>
                  <a:srgbClr val="E709D7"/>
                </a:solidFill>
                <a:latin typeface="Consolas" panose="020B0609020204030204" pitchFamily="49" charset="0"/>
                <a:cs typeface="Consolas" panose="020B0609020204030204" pitchFamily="49" charset="0"/>
              </a:rPr>
              <a:t>alt=</a:t>
            </a:r>
            <a:r>
              <a:rPr lang="en-CA" dirty="0">
                <a:solidFill>
                  <a:srgbClr val="0033CC"/>
                </a:solidFill>
                <a:latin typeface="Consolas" panose="020B0609020204030204" pitchFamily="49" charset="0"/>
                <a:cs typeface="Consolas" panose="020B0609020204030204" pitchFamily="49" charset="0"/>
              </a:rPr>
              <a:t>"flower"</a:t>
            </a:r>
            <a:r>
              <a:rPr lang="en-CA" dirty="0">
                <a:solidFill>
                  <a:srgbClr val="E709D7"/>
                </a:solidFill>
                <a:latin typeface="Consolas" panose="020B0609020204030204" pitchFamily="49" charset="0"/>
                <a:cs typeface="Consolas" panose="020B0609020204030204" pitchFamily="49" charset="0"/>
              </a:rPr>
              <a:t>&gt;</a:t>
            </a:r>
          </a:p>
          <a:p>
            <a:r>
              <a:rPr lang="en-CA" dirty="0">
                <a:solidFill>
                  <a:srgbClr val="E709D7"/>
                </a:solidFill>
                <a:latin typeface="Consolas" panose="020B0609020204030204" pitchFamily="49" charset="0"/>
                <a:cs typeface="Consolas" panose="020B0609020204030204" pitchFamily="49" charset="0"/>
              </a:rPr>
              <a:t>&lt;/picture&gt;</a:t>
            </a:r>
          </a:p>
        </p:txBody>
      </p:sp>
      <p:sp>
        <p:nvSpPr>
          <p:cNvPr id="6" name="Right Arrow 5"/>
          <p:cNvSpPr/>
          <p:nvPr/>
        </p:nvSpPr>
        <p:spPr>
          <a:xfrm rot="7799536">
            <a:off x="4998521" y="2845035"/>
            <a:ext cx="660303" cy="2880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TextBox 6"/>
          <p:cNvSpPr txBox="1"/>
          <p:nvPr/>
        </p:nvSpPr>
        <p:spPr>
          <a:xfrm>
            <a:off x="2917920" y="1690688"/>
            <a:ext cx="5544616" cy="923330"/>
          </a:xfrm>
          <a:prstGeom prst="rect">
            <a:avLst/>
          </a:prstGeom>
          <a:noFill/>
        </p:spPr>
        <p:txBody>
          <a:bodyPr wrap="square" rtlCol="0">
            <a:spAutoFit/>
          </a:bodyPr>
          <a:lstStyle/>
          <a:p>
            <a:r>
              <a:rPr lang="en-CA" dirty="0"/>
              <a:t>The sources that browser will pull the images from. The source elements also can include media queries which tell the browser when to load which image</a:t>
            </a:r>
          </a:p>
        </p:txBody>
      </p:sp>
      <p:sp>
        <p:nvSpPr>
          <p:cNvPr id="8" name="Right Arrow 7"/>
          <p:cNvSpPr/>
          <p:nvPr/>
        </p:nvSpPr>
        <p:spPr>
          <a:xfrm rot="13899297">
            <a:off x="4395991" y="4468368"/>
            <a:ext cx="1614606" cy="239958"/>
          </a:xfrm>
          <a:prstGeom prst="rightArrow">
            <a:avLst>
              <a:gd name="adj1" fmla="val 34717"/>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TextBox 8"/>
          <p:cNvSpPr txBox="1"/>
          <p:nvPr/>
        </p:nvSpPr>
        <p:spPr>
          <a:xfrm>
            <a:off x="2757191" y="5310074"/>
            <a:ext cx="7084268" cy="923330"/>
          </a:xfrm>
          <a:prstGeom prst="rect">
            <a:avLst/>
          </a:prstGeom>
          <a:noFill/>
        </p:spPr>
        <p:txBody>
          <a:bodyPr wrap="square" rtlCol="0">
            <a:spAutoFit/>
          </a:bodyPr>
          <a:lstStyle/>
          <a:p>
            <a:r>
              <a:rPr lang="en-CA" dirty="0"/>
              <a:t>This is used as a fallback for older browsers, or as the default image if no other image in the sources is loaded due to none of their media queries conditions resulting in true</a:t>
            </a:r>
          </a:p>
        </p:txBody>
      </p:sp>
    </p:spTree>
    <p:extLst>
      <p:ext uri="{BB962C8B-B14F-4D97-AF65-F5344CB8AC3E}">
        <p14:creationId xmlns:p14="http://schemas.microsoft.com/office/powerpoint/2010/main" val="1632484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Background Images</a:t>
            </a:r>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a:t>You can load different background images for different sized devices through the use of media queries</a:t>
            </a:r>
          </a:p>
          <a:p>
            <a:pPr>
              <a:buFont typeface="Arial" panose="020B0604020202020204" pitchFamily="34" charset="0"/>
              <a:buChar char="•"/>
            </a:pPr>
            <a:r>
              <a:rPr lang="en-CA" dirty="0"/>
              <a:t>When a media </a:t>
            </a:r>
            <a:r>
              <a:rPr lang="en-CA" dirty="0" err="1"/>
              <a:t>querie</a:t>
            </a:r>
            <a:r>
              <a:rPr lang="en-CA" dirty="0"/>
              <a:t> resolves to true the browser will load the background image that is specified inside that media </a:t>
            </a:r>
            <a:r>
              <a:rPr lang="en-CA" dirty="0" err="1"/>
              <a:t>querie</a:t>
            </a:r>
            <a:endParaRPr lang="en-CA" dirty="0"/>
          </a:p>
          <a:p>
            <a:pPr>
              <a:buFont typeface="Arial" panose="020B0604020202020204" pitchFamily="34" charset="0"/>
              <a:buChar char="•"/>
            </a:pPr>
            <a:r>
              <a:rPr lang="en-CA" dirty="0"/>
              <a:t>Never code content (foreground) images as background images. Content based images (such as an image related to the content of an article) should always be coded using the "&lt;</a:t>
            </a:r>
            <a:r>
              <a:rPr lang="en-CA" dirty="0" err="1"/>
              <a:t>img</a:t>
            </a:r>
            <a:r>
              <a:rPr lang="en-CA" dirty="0"/>
              <a:t>&gt;" tag or the "&lt;picture&gt;" element</a:t>
            </a:r>
          </a:p>
        </p:txBody>
      </p:sp>
    </p:spTree>
    <p:extLst>
      <p:ext uri="{BB962C8B-B14F-4D97-AF65-F5344CB8AC3E}">
        <p14:creationId xmlns:p14="http://schemas.microsoft.com/office/powerpoint/2010/main" val="138737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Background Images</a:t>
            </a:r>
          </a:p>
        </p:txBody>
      </p:sp>
      <p:sp>
        <p:nvSpPr>
          <p:cNvPr id="4" name="TextBox 3"/>
          <p:cNvSpPr txBox="1"/>
          <p:nvPr/>
        </p:nvSpPr>
        <p:spPr>
          <a:xfrm>
            <a:off x="2207568" y="1998131"/>
            <a:ext cx="4032448" cy="3231654"/>
          </a:xfrm>
          <a:prstGeom prst="rect">
            <a:avLst/>
          </a:prstGeom>
          <a:noFill/>
        </p:spPr>
        <p:txBody>
          <a:bodyPr wrap="square" rtlCol="0">
            <a:spAutoFit/>
          </a:bodyPr>
          <a:lstStyle/>
          <a:p>
            <a:r>
              <a:rPr lang="en-CA" sz="1200" dirty="0">
                <a:solidFill>
                  <a:srgbClr val="B53B44"/>
                </a:solidFill>
                <a:latin typeface="Consolas" panose="020B0609020204030204" pitchFamily="49" charset="0"/>
                <a:cs typeface="Consolas" panose="020B0609020204030204" pitchFamily="49" charset="0"/>
              </a:rPr>
              <a:t>@media only screen and (min-width: 1000px) {</a:t>
            </a:r>
          </a:p>
          <a:p>
            <a:r>
              <a:rPr lang="en-CA" sz="1200" dirty="0">
                <a:solidFill>
                  <a:srgbClr val="E709D7"/>
                </a:solidFill>
                <a:latin typeface="Consolas" panose="020B0609020204030204" pitchFamily="49" charset="0"/>
                <a:cs typeface="Consolas" panose="020B0609020204030204" pitchFamily="49" charset="0"/>
              </a:rPr>
              <a:t>  body {</a:t>
            </a:r>
          </a:p>
          <a:p>
            <a:r>
              <a:rPr lang="en-CA" sz="1200" dirty="0">
                <a:solidFill>
                  <a:srgbClr val="E709D7"/>
                </a:solidFill>
                <a:latin typeface="Consolas" panose="020B0609020204030204" pitchFamily="49" charset="0"/>
                <a:cs typeface="Consolas" panose="020B0609020204030204" pitchFamily="49" charset="0"/>
              </a:rPr>
              <a:t>    background-image: </a:t>
            </a:r>
            <a:r>
              <a:rPr lang="en-CA" sz="1200" dirty="0" err="1">
                <a:solidFill>
                  <a:srgbClr val="E709D7"/>
                </a:solidFill>
                <a:latin typeface="Consolas" panose="020B0609020204030204" pitchFamily="49" charset="0"/>
                <a:cs typeface="Consolas" panose="020B0609020204030204" pitchFamily="49" charset="0"/>
              </a:rPr>
              <a:t>url</a:t>
            </a:r>
            <a:r>
              <a:rPr lang="en-CA" sz="1200" dirty="0">
                <a:solidFill>
                  <a:srgbClr val="E709D7"/>
                </a:solidFill>
                <a:latin typeface="Consolas" panose="020B0609020204030204" pitchFamily="49" charset="0"/>
                <a:cs typeface="Consolas" panose="020B0609020204030204" pitchFamily="49" charset="0"/>
              </a:rPr>
              <a:t>(bg-large.jpg);	</a:t>
            </a:r>
          </a:p>
          <a:p>
            <a:r>
              <a:rPr lang="en-CA" sz="1200" dirty="0">
                <a:solidFill>
                  <a:srgbClr val="E709D7"/>
                </a:solidFill>
                <a:latin typeface="Consolas" panose="020B0609020204030204" pitchFamily="49" charset="0"/>
                <a:cs typeface="Consolas" panose="020B0609020204030204" pitchFamily="49" charset="0"/>
              </a:rPr>
              <a:t>  }	</a:t>
            </a:r>
          </a:p>
          <a:p>
            <a:r>
              <a:rPr lang="en-CA" sz="1200" dirty="0">
                <a:solidFill>
                  <a:srgbClr val="B53B44"/>
                </a:solidFill>
                <a:latin typeface="Consolas" panose="020B0609020204030204" pitchFamily="49" charset="0"/>
                <a:cs typeface="Consolas" panose="020B0609020204030204" pitchFamily="49" charset="0"/>
              </a:rPr>
              <a:t>}</a:t>
            </a:r>
          </a:p>
          <a:p>
            <a:endParaRPr lang="en-CA" sz="1200" dirty="0">
              <a:solidFill>
                <a:srgbClr val="E709D7"/>
              </a:solidFill>
              <a:latin typeface="Consolas" panose="020B0609020204030204" pitchFamily="49" charset="0"/>
              <a:cs typeface="Consolas" panose="020B0609020204030204" pitchFamily="49" charset="0"/>
            </a:endParaRPr>
          </a:p>
          <a:p>
            <a:r>
              <a:rPr lang="en-CA" sz="1200" dirty="0">
                <a:solidFill>
                  <a:srgbClr val="B53B44"/>
                </a:solidFill>
                <a:latin typeface="Consolas" panose="020B0609020204030204" pitchFamily="49" charset="0"/>
                <a:cs typeface="Consolas" panose="020B0609020204030204" pitchFamily="49" charset="0"/>
              </a:rPr>
              <a:t>@media only screen and (max-width: 999px) {</a:t>
            </a:r>
          </a:p>
          <a:p>
            <a:r>
              <a:rPr lang="en-CA" sz="1200" dirty="0">
                <a:solidFill>
                  <a:srgbClr val="E709D7"/>
                </a:solidFill>
                <a:latin typeface="Consolas" panose="020B0609020204030204" pitchFamily="49" charset="0"/>
                <a:cs typeface="Consolas" panose="020B0609020204030204" pitchFamily="49" charset="0"/>
              </a:rPr>
              <a:t>  body {</a:t>
            </a:r>
          </a:p>
          <a:p>
            <a:r>
              <a:rPr lang="en-CA" sz="1200" dirty="0">
                <a:solidFill>
                  <a:srgbClr val="E709D7"/>
                </a:solidFill>
                <a:latin typeface="Consolas" panose="020B0609020204030204" pitchFamily="49" charset="0"/>
                <a:cs typeface="Consolas" panose="020B0609020204030204" pitchFamily="49" charset="0"/>
              </a:rPr>
              <a:t>   background-image: </a:t>
            </a:r>
            <a:r>
              <a:rPr lang="en-CA" sz="1200" dirty="0" err="1">
                <a:solidFill>
                  <a:srgbClr val="E709D7"/>
                </a:solidFill>
                <a:latin typeface="Consolas" panose="020B0609020204030204" pitchFamily="49" charset="0"/>
                <a:cs typeface="Consolas" panose="020B0609020204030204" pitchFamily="49" charset="0"/>
              </a:rPr>
              <a:t>url</a:t>
            </a:r>
            <a:r>
              <a:rPr lang="en-CA" sz="1200" dirty="0">
                <a:solidFill>
                  <a:srgbClr val="E709D7"/>
                </a:solidFill>
                <a:latin typeface="Consolas" panose="020B0609020204030204" pitchFamily="49" charset="0"/>
                <a:cs typeface="Consolas" panose="020B0609020204030204" pitchFamily="49" charset="0"/>
              </a:rPr>
              <a:t>(bg-medium.jpg);	</a:t>
            </a:r>
          </a:p>
          <a:p>
            <a:r>
              <a:rPr lang="en-CA" sz="1200" dirty="0">
                <a:solidFill>
                  <a:srgbClr val="E709D7"/>
                </a:solidFill>
                <a:latin typeface="Consolas" panose="020B0609020204030204" pitchFamily="49" charset="0"/>
                <a:cs typeface="Consolas" panose="020B0609020204030204" pitchFamily="49" charset="0"/>
              </a:rPr>
              <a:t>  }	</a:t>
            </a:r>
          </a:p>
          <a:p>
            <a:r>
              <a:rPr lang="en-CA" sz="1200" dirty="0">
                <a:solidFill>
                  <a:srgbClr val="B53B44"/>
                </a:solidFill>
                <a:latin typeface="Consolas" panose="020B0609020204030204" pitchFamily="49" charset="0"/>
                <a:cs typeface="Consolas" panose="020B0609020204030204" pitchFamily="49" charset="0"/>
              </a:rPr>
              <a:t>}</a:t>
            </a:r>
          </a:p>
          <a:p>
            <a:endParaRPr lang="en-CA" sz="1200" dirty="0">
              <a:solidFill>
                <a:srgbClr val="E709D7"/>
              </a:solidFill>
              <a:latin typeface="Consolas" panose="020B0609020204030204" pitchFamily="49" charset="0"/>
              <a:cs typeface="Consolas" panose="020B0609020204030204" pitchFamily="49" charset="0"/>
            </a:endParaRPr>
          </a:p>
          <a:p>
            <a:r>
              <a:rPr lang="en-CA" sz="1200" dirty="0">
                <a:solidFill>
                  <a:srgbClr val="B53B44"/>
                </a:solidFill>
                <a:latin typeface="Consolas" panose="020B0609020204030204" pitchFamily="49" charset="0"/>
                <a:cs typeface="Consolas" panose="020B0609020204030204" pitchFamily="49" charset="0"/>
              </a:rPr>
              <a:t>@media only screen and (max-width: 500px){</a:t>
            </a:r>
          </a:p>
          <a:p>
            <a:r>
              <a:rPr lang="en-CA" sz="1200" dirty="0">
                <a:solidFill>
                  <a:srgbClr val="E709D7"/>
                </a:solidFill>
                <a:latin typeface="Consolas" panose="020B0609020204030204" pitchFamily="49" charset="0"/>
                <a:cs typeface="Consolas" panose="020B0609020204030204" pitchFamily="49" charset="0"/>
              </a:rPr>
              <a:t>  body {</a:t>
            </a:r>
          </a:p>
          <a:p>
            <a:r>
              <a:rPr lang="en-CA" sz="1200" dirty="0">
                <a:solidFill>
                  <a:srgbClr val="E709D7"/>
                </a:solidFill>
                <a:latin typeface="Consolas" panose="020B0609020204030204" pitchFamily="49" charset="0"/>
                <a:cs typeface="Consolas" panose="020B0609020204030204" pitchFamily="49" charset="0"/>
              </a:rPr>
              <a:t>    background-image: </a:t>
            </a:r>
            <a:r>
              <a:rPr lang="en-CA" sz="1200" dirty="0" err="1">
                <a:solidFill>
                  <a:srgbClr val="E709D7"/>
                </a:solidFill>
                <a:latin typeface="Consolas" panose="020B0609020204030204" pitchFamily="49" charset="0"/>
                <a:cs typeface="Consolas" panose="020B0609020204030204" pitchFamily="49" charset="0"/>
              </a:rPr>
              <a:t>url</a:t>
            </a:r>
            <a:r>
              <a:rPr lang="en-CA" sz="1200" dirty="0">
                <a:solidFill>
                  <a:srgbClr val="E709D7"/>
                </a:solidFill>
                <a:latin typeface="Consolas" panose="020B0609020204030204" pitchFamily="49" charset="0"/>
                <a:cs typeface="Consolas" panose="020B0609020204030204" pitchFamily="49" charset="0"/>
              </a:rPr>
              <a:t>(bg-small.jpg);	</a:t>
            </a:r>
          </a:p>
          <a:p>
            <a:r>
              <a:rPr lang="en-CA" sz="1200" dirty="0">
                <a:solidFill>
                  <a:srgbClr val="E709D7"/>
                </a:solidFill>
                <a:latin typeface="Consolas" panose="020B0609020204030204" pitchFamily="49" charset="0"/>
                <a:cs typeface="Consolas" panose="020B0609020204030204" pitchFamily="49" charset="0"/>
              </a:rPr>
              <a:t>  }	</a:t>
            </a:r>
          </a:p>
          <a:p>
            <a:r>
              <a:rPr lang="en-CA" sz="1200" dirty="0">
                <a:solidFill>
                  <a:srgbClr val="B53B44"/>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3"/>
          <a:stretch>
            <a:fillRect/>
          </a:stretch>
        </p:blipFill>
        <p:spPr>
          <a:xfrm>
            <a:off x="7722922" y="2238370"/>
            <a:ext cx="1786719" cy="237626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2144" y="1854116"/>
            <a:ext cx="2448272" cy="3144773"/>
          </a:xfrm>
          <a:prstGeom prst="rect">
            <a:avLst/>
          </a:prstGeom>
        </p:spPr>
      </p:pic>
      <p:sp>
        <p:nvSpPr>
          <p:cNvPr id="7" name="Right Arrow 6"/>
          <p:cNvSpPr/>
          <p:nvPr/>
        </p:nvSpPr>
        <p:spPr>
          <a:xfrm>
            <a:off x="5807968" y="3510300"/>
            <a:ext cx="1728193" cy="1347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9" name="Straight Arrow Connector 8"/>
          <p:cNvCxnSpPr/>
          <p:nvPr/>
        </p:nvCxnSpPr>
        <p:spPr>
          <a:xfrm>
            <a:off x="7722921" y="1782107"/>
            <a:ext cx="1786719"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7964434" y="1340768"/>
            <a:ext cx="1303690" cy="369332"/>
          </a:xfrm>
          <a:prstGeom prst="rect">
            <a:avLst/>
          </a:prstGeom>
          <a:noFill/>
        </p:spPr>
        <p:txBody>
          <a:bodyPr wrap="none" rtlCol="0">
            <a:spAutoFit/>
          </a:bodyPr>
          <a:lstStyle/>
          <a:p>
            <a:r>
              <a:rPr lang="en-CA" dirty="0"/>
              <a:t>768px wide</a:t>
            </a:r>
          </a:p>
        </p:txBody>
      </p:sp>
      <p:sp>
        <p:nvSpPr>
          <p:cNvPr id="13" name="Smiley Face 12"/>
          <p:cNvSpPr/>
          <p:nvPr/>
        </p:nvSpPr>
        <p:spPr>
          <a:xfrm>
            <a:off x="6057309" y="2934235"/>
            <a:ext cx="360040" cy="360040"/>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137567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SVG</a:t>
            </a:r>
          </a:p>
        </p:txBody>
      </p:sp>
      <p:sp>
        <p:nvSpPr>
          <p:cNvPr id="3" name="Content Placeholder 2"/>
          <p:cNvSpPr>
            <a:spLocks noGrp="1"/>
          </p:cNvSpPr>
          <p:nvPr>
            <p:ph idx="1"/>
          </p:nvPr>
        </p:nvSpPr>
        <p:spPr>
          <a:xfrm>
            <a:off x="838199" y="1690688"/>
            <a:ext cx="8840821" cy="4778206"/>
          </a:xfrm>
        </p:spPr>
        <p:txBody>
          <a:bodyPr>
            <a:normAutofit fontScale="85000" lnSpcReduction="20000"/>
          </a:bodyPr>
          <a:lstStyle/>
          <a:p>
            <a:pPr>
              <a:buFont typeface="Arial" panose="020B0604020202020204" pitchFamily="34" charset="0"/>
              <a:buChar char="•"/>
            </a:pPr>
            <a:r>
              <a:rPr lang="en-CA" dirty="0"/>
              <a:t>SVG stands for Scalable Vector Graphics</a:t>
            </a:r>
          </a:p>
          <a:p>
            <a:pPr>
              <a:buFont typeface="Arial" panose="020B0604020202020204" pitchFamily="34" charset="0"/>
              <a:buChar char="•"/>
            </a:pPr>
            <a:r>
              <a:rPr lang="en-CA" dirty="0"/>
              <a:t>Vector Graphics differ from bitmapped graphics like JPG and PNG in that they use lines and shapes to layout the graphics on screen.</a:t>
            </a:r>
          </a:p>
          <a:p>
            <a:pPr>
              <a:buFont typeface="Arial" panose="020B0604020202020204" pitchFamily="34" charset="0"/>
              <a:buChar char="•"/>
            </a:pPr>
            <a:r>
              <a:rPr lang="en-CA" dirty="0"/>
              <a:t>Vector graphics are resolution independent which makes them ideal for responsive design since one SVG image can be used for small screens all the way up to large monitors without loss of quality</a:t>
            </a:r>
          </a:p>
          <a:p>
            <a:pPr>
              <a:buFont typeface="Arial" panose="020B0604020202020204" pitchFamily="34" charset="0"/>
              <a:buChar char="•"/>
            </a:pPr>
            <a:r>
              <a:rPr lang="en-CA" dirty="0"/>
              <a:t>Adobe Illustrator can be used to create SVG graphics</a:t>
            </a:r>
          </a:p>
          <a:p>
            <a:pPr>
              <a:buFont typeface="Arial" panose="020B0604020202020204" pitchFamily="34" charset="0"/>
              <a:buChar char="•"/>
            </a:pPr>
            <a:r>
              <a:rPr lang="en-CA" dirty="0"/>
              <a:t>SVG are suitable for icons, logos and other "graphic" elements of a web page</a:t>
            </a:r>
          </a:p>
          <a:p>
            <a:pPr>
              <a:buFont typeface="Arial" panose="020B0604020202020204" pitchFamily="34" charset="0"/>
              <a:buChar char="•"/>
            </a:pPr>
            <a:r>
              <a:rPr lang="en-CA" dirty="0"/>
              <a:t>SVG should NOT be used for photographic images </a:t>
            </a:r>
          </a:p>
          <a:p>
            <a:pPr>
              <a:buFont typeface="Arial" panose="020B0604020202020204" pitchFamily="34" charset="0"/>
              <a:buChar char="•"/>
            </a:pPr>
            <a:r>
              <a:rPr lang="en-CA" dirty="0"/>
              <a:t>SVGs can be included onto a web page in one of three ways</a:t>
            </a:r>
          </a:p>
          <a:p>
            <a:pPr lvl="1"/>
            <a:r>
              <a:rPr lang="en-CA" dirty="0"/>
              <a:t>With a standard "&lt;</a:t>
            </a:r>
            <a:r>
              <a:rPr lang="en-CA" dirty="0" err="1"/>
              <a:t>img</a:t>
            </a:r>
            <a:r>
              <a:rPr lang="en-CA" dirty="0"/>
              <a:t>&gt; tag</a:t>
            </a:r>
          </a:p>
          <a:p>
            <a:pPr lvl="1"/>
            <a:r>
              <a:rPr lang="en-CA" dirty="0"/>
              <a:t>Placing the SVG code directly into an HTML5 document</a:t>
            </a:r>
          </a:p>
          <a:p>
            <a:pPr lvl="1"/>
            <a:r>
              <a:rPr lang="en-CA" dirty="0"/>
              <a:t>Linking to an external SVG source from an SVG element in an HTML5 document</a:t>
            </a:r>
          </a:p>
        </p:txBody>
      </p:sp>
    </p:spTree>
    <p:extLst>
      <p:ext uri="{BB962C8B-B14F-4D97-AF65-F5344CB8AC3E}">
        <p14:creationId xmlns:p14="http://schemas.microsoft.com/office/powerpoint/2010/main" val="767817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Online Image Compressors</a:t>
            </a:r>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a:t>JPEGs:</a:t>
            </a:r>
          </a:p>
          <a:p>
            <a:pPr lvl="1"/>
            <a:r>
              <a:rPr lang="en-CA" dirty="0">
                <a:hlinkClick r:id="rId3"/>
              </a:rPr>
              <a:t>http://www.jpegmini.com</a:t>
            </a:r>
            <a:endParaRPr lang="en-CA" dirty="0"/>
          </a:p>
          <a:p>
            <a:pPr>
              <a:buFont typeface="Arial" panose="020B0604020202020204" pitchFamily="34" charset="0"/>
              <a:buChar char="•"/>
            </a:pPr>
            <a:r>
              <a:rPr lang="en-CA" dirty="0"/>
              <a:t>PNGs:</a:t>
            </a:r>
          </a:p>
          <a:p>
            <a:pPr lvl="1"/>
            <a:r>
              <a:rPr lang="en-CA" dirty="0">
                <a:hlinkClick r:id="rId4"/>
              </a:rPr>
              <a:t>http://tinypng.org</a:t>
            </a:r>
            <a:endParaRPr lang="en-CA" dirty="0"/>
          </a:p>
          <a:p>
            <a:endParaRPr lang="en-CA" dirty="0"/>
          </a:p>
        </p:txBody>
      </p:sp>
    </p:spTree>
    <p:extLst>
      <p:ext uri="{BB962C8B-B14F-4D97-AF65-F5344CB8AC3E}">
        <p14:creationId xmlns:p14="http://schemas.microsoft.com/office/powerpoint/2010/main" val="515743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751"/>
            <a:ext cx="10515600" cy="1325563"/>
          </a:xfrm>
        </p:spPr>
        <p:txBody>
          <a:bodyPr/>
          <a:lstStyle/>
          <a:p>
            <a:r>
              <a:rPr lang="en-CA" dirty="0"/>
              <a:t>Retina Media Query</a:t>
            </a:r>
          </a:p>
        </p:txBody>
      </p:sp>
      <p:sp>
        <p:nvSpPr>
          <p:cNvPr id="3" name="Content Placeholder 2"/>
          <p:cNvSpPr>
            <a:spLocks noGrp="1"/>
          </p:cNvSpPr>
          <p:nvPr>
            <p:ph idx="1"/>
          </p:nvPr>
        </p:nvSpPr>
        <p:spPr>
          <a:xfrm>
            <a:off x="2522057" y="1418314"/>
            <a:ext cx="7520940" cy="960220"/>
          </a:xfrm>
        </p:spPr>
        <p:txBody>
          <a:bodyPr/>
          <a:lstStyle/>
          <a:p>
            <a:pPr>
              <a:buFont typeface="Arial" panose="020B0604020202020204" pitchFamily="34" charset="0"/>
              <a:buChar char="•"/>
            </a:pPr>
            <a:r>
              <a:rPr lang="en-CA" dirty="0"/>
              <a:t>To target only retina devices in your CSS use the following media </a:t>
            </a:r>
            <a:r>
              <a:rPr lang="en-CA" dirty="0" err="1"/>
              <a:t>querie</a:t>
            </a:r>
            <a:endParaRPr lang="en-CA" dirty="0"/>
          </a:p>
        </p:txBody>
      </p:sp>
      <p:sp>
        <p:nvSpPr>
          <p:cNvPr id="6" name="Rectangle 2"/>
          <p:cNvSpPr>
            <a:spLocks noChangeArrowheads="1"/>
          </p:cNvSpPr>
          <p:nvPr/>
        </p:nvSpPr>
        <p:spPr bwMode="auto">
          <a:xfrm>
            <a:off x="3108559" y="2650908"/>
            <a:ext cx="5477232" cy="3939540"/>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dirty="0">
              <a:solidFill>
                <a:srgbClr val="0077AA"/>
              </a:solidFill>
              <a:latin typeface="inherit"/>
              <a:cs typeface="Consolas" panose="020B0609020204030204" pitchFamily="49" charset="0"/>
            </a:endParaRPr>
          </a:p>
          <a:p>
            <a:pPr eaLnBrk="0" fontAlgn="base" hangingPunct="0">
              <a:spcBef>
                <a:spcPct val="0"/>
              </a:spcBef>
              <a:spcAft>
                <a:spcPct val="0"/>
              </a:spcAft>
            </a:pPr>
            <a:r>
              <a:rPr lang="en-US" dirty="0">
                <a:solidFill>
                  <a:srgbClr val="0077AA"/>
                </a:solidFill>
                <a:latin typeface="inherit"/>
                <a:cs typeface="Consolas" panose="020B0609020204030204" pitchFamily="49" charset="0"/>
              </a:rPr>
              <a:t>  @media </a:t>
            </a:r>
          </a:p>
          <a:p>
            <a:pPr eaLnBrk="0" fontAlgn="base" hangingPunct="0">
              <a:spcBef>
                <a:spcPct val="0"/>
              </a:spcBef>
              <a:spcAft>
                <a:spcPct val="0"/>
              </a:spcAft>
            </a:pPr>
            <a:r>
              <a:rPr lang="en-US" dirty="0">
                <a:solidFill>
                  <a:srgbClr val="0077AA"/>
                </a:solidFill>
                <a:latin typeface="inherit"/>
                <a:cs typeface="Consolas" panose="020B0609020204030204" pitchFamily="49" charset="0"/>
              </a:rPr>
              <a:t>  only screen and (-</a:t>
            </a:r>
            <a:r>
              <a:rPr lang="en-US" dirty="0" err="1">
                <a:solidFill>
                  <a:srgbClr val="0077AA"/>
                </a:solidFill>
                <a:latin typeface="inherit"/>
                <a:cs typeface="Consolas" panose="020B0609020204030204" pitchFamily="49" charset="0"/>
              </a:rPr>
              <a:t>webkit</a:t>
            </a:r>
            <a:r>
              <a:rPr lang="en-US" dirty="0">
                <a:solidFill>
                  <a:srgbClr val="0077AA"/>
                </a:solidFill>
                <a:latin typeface="inherit"/>
                <a:cs typeface="Consolas" panose="020B0609020204030204" pitchFamily="49" charset="0"/>
              </a:rPr>
              <a:t>-min-device-pixel-ratio: 2), </a:t>
            </a:r>
          </a:p>
          <a:p>
            <a:pPr eaLnBrk="0" fontAlgn="base" hangingPunct="0">
              <a:spcBef>
                <a:spcPct val="0"/>
              </a:spcBef>
              <a:spcAft>
                <a:spcPct val="0"/>
              </a:spcAft>
            </a:pPr>
            <a:r>
              <a:rPr lang="en-US" dirty="0">
                <a:solidFill>
                  <a:srgbClr val="0077AA"/>
                </a:solidFill>
                <a:latin typeface="inherit"/>
                <a:cs typeface="Consolas" panose="020B0609020204030204" pitchFamily="49" charset="0"/>
              </a:rPr>
              <a:t>  only screen and ( min--</a:t>
            </a:r>
            <a:r>
              <a:rPr lang="en-US" dirty="0" err="1">
                <a:solidFill>
                  <a:srgbClr val="0077AA"/>
                </a:solidFill>
                <a:latin typeface="inherit"/>
                <a:cs typeface="Consolas" panose="020B0609020204030204" pitchFamily="49" charset="0"/>
              </a:rPr>
              <a:t>moz</a:t>
            </a:r>
            <a:r>
              <a:rPr lang="en-US" dirty="0">
                <a:solidFill>
                  <a:srgbClr val="0077AA"/>
                </a:solidFill>
                <a:latin typeface="inherit"/>
                <a:cs typeface="Consolas" panose="020B0609020204030204" pitchFamily="49" charset="0"/>
              </a:rPr>
              <a:t>-device-pixel-ratio: 2), </a:t>
            </a:r>
          </a:p>
          <a:p>
            <a:pPr eaLnBrk="0" fontAlgn="base" hangingPunct="0">
              <a:spcBef>
                <a:spcPct val="0"/>
              </a:spcBef>
              <a:spcAft>
                <a:spcPct val="0"/>
              </a:spcAft>
            </a:pPr>
            <a:r>
              <a:rPr lang="en-US" dirty="0">
                <a:solidFill>
                  <a:srgbClr val="0077AA"/>
                </a:solidFill>
                <a:latin typeface="inherit"/>
                <a:cs typeface="Consolas" panose="020B0609020204030204" pitchFamily="49" charset="0"/>
              </a:rPr>
              <a:t>  only screen and ( -o-min-device-pixel-ratio: 2/1), </a:t>
            </a:r>
          </a:p>
          <a:p>
            <a:pPr eaLnBrk="0" fontAlgn="base" hangingPunct="0">
              <a:spcBef>
                <a:spcPct val="0"/>
              </a:spcBef>
              <a:spcAft>
                <a:spcPct val="0"/>
              </a:spcAft>
            </a:pPr>
            <a:r>
              <a:rPr lang="en-US" dirty="0">
                <a:solidFill>
                  <a:srgbClr val="0077AA"/>
                </a:solidFill>
                <a:latin typeface="inherit"/>
                <a:cs typeface="Consolas" panose="020B0609020204030204" pitchFamily="49" charset="0"/>
              </a:rPr>
              <a:t>  only screen and ( min-device-pixel-ratio: 2), </a:t>
            </a:r>
          </a:p>
          <a:p>
            <a:pPr eaLnBrk="0" fontAlgn="base" hangingPunct="0">
              <a:spcBef>
                <a:spcPct val="0"/>
              </a:spcBef>
              <a:spcAft>
                <a:spcPct val="0"/>
              </a:spcAft>
            </a:pPr>
            <a:r>
              <a:rPr lang="en-US" dirty="0">
                <a:solidFill>
                  <a:srgbClr val="0077AA"/>
                </a:solidFill>
                <a:latin typeface="inherit"/>
                <a:cs typeface="Consolas" panose="020B0609020204030204" pitchFamily="49" charset="0"/>
              </a:rPr>
              <a:t>  only screen and ( min-resolution: 192dpi), </a:t>
            </a:r>
          </a:p>
          <a:p>
            <a:pPr eaLnBrk="0" fontAlgn="base" hangingPunct="0">
              <a:spcBef>
                <a:spcPct val="0"/>
              </a:spcBef>
              <a:spcAft>
                <a:spcPct val="0"/>
              </a:spcAft>
            </a:pPr>
            <a:r>
              <a:rPr lang="en-US" dirty="0">
                <a:solidFill>
                  <a:srgbClr val="0077AA"/>
                </a:solidFill>
                <a:latin typeface="inherit"/>
                <a:cs typeface="Consolas" panose="020B0609020204030204" pitchFamily="49" charset="0"/>
              </a:rPr>
              <a:t>  only screen and ( min-resolution: 2dppx) { </a:t>
            </a:r>
          </a:p>
          <a:p>
            <a:pPr eaLnBrk="0" fontAlgn="base" hangingPunct="0">
              <a:spcBef>
                <a:spcPct val="0"/>
              </a:spcBef>
              <a:spcAft>
                <a:spcPct val="0"/>
              </a:spcAft>
            </a:pPr>
            <a:endParaRPr lang="en-US" dirty="0">
              <a:solidFill>
                <a:srgbClr val="0077AA"/>
              </a:solidFill>
              <a:latin typeface="inherit"/>
              <a:cs typeface="Consolas" panose="020B0609020204030204" pitchFamily="49" charset="0"/>
            </a:endParaRPr>
          </a:p>
          <a:p>
            <a:pPr eaLnBrk="0" fontAlgn="base" hangingPunct="0">
              <a:spcBef>
                <a:spcPct val="0"/>
              </a:spcBef>
              <a:spcAft>
                <a:spcPct val="0"/>
              </a:spcAft>
            </a:pPr>
            <a:r>
              <a:rPr lang="en-US" dirty="0">
                <a:solidFill>
                  <a:srgbClr val="0077AA"/>
                </a:solidFill>
                <a:latin typeface="inherit"/>
                <a:cs typeface="Consolas" panose="020B0609020204030204" pitchFamily="49" charset="0"/>
              </a:rPr>
              <a:t>  	</a:t>
            </a:r>
            <a:r>
              <a:rPr lang="en-US" dirty="0">
                <a:solidFill>
                  <a:schemeClr val="bg1">
                    <a:lumMod val="50000"/>
                  </a:schemeClr>
                </a:solidFill>
                <a:latin typeface="inherit"/>
                <a:cs typeface="Consolas" panose="020B0609020204030204" pitchFamily="49" charset="0"/>
              </a:rPr>
              <a:t>/* Retina styles go here */</a:t>
            </a:r>
          </a:p>
          <a:p>
            <a:pPr eaLnBrk="0" fontAlgn="base" hangingPunct="0">
              <a:spcBef>
                <a:spcPct val="0"/>
              </a:spcBef>
              <a:spcAft>
                <a:spcPct val="0"/>
              </a:spcAft>
            </a:pPr>
            <a:endParaRPr lang="en-US" dirty="0">
              <a:solidFill>
                <a:srgbClr val="0077AA"/>
              </a:solidFill>
              <a:latin typeface="inherit"/>
              <a:cs typeface="Consolas" panose="020B0609020204030204" pitchFamily="49" charset="0"/>
            </a:endParaRPr>
          </a:p>
          <a:p>
            <a:pPr eaLnBrk="0" fontAlgn="base" hangingPunct="0">
              <a:spcBef>
                <a:spcPct val="0"/>
              </a:spcBef>
              <a:spcAft>
                <a:spcPct val="0"/>
              </a:spcAft>
            </a:pPr>
            <a:r>
              <a:rPr lang="en-US" dirty="0">
                <a:solidFill>
                  <a:srgbClr val="0077AA"/>
                </a:solidFill>
                <a:latin typeface="inherit"/>
                <a:cs typeface="Consolas" panose="020B0609020204030204" pitchFamily="49" charset="0"/>
              </a:rPr>
              <a:t>  }</a:t>
            </a:r>
          </a:p>
          <a:p>
            <a:pPr eaLnBrk="0" fontAlgn="base" hangingPunct="0">
              <a:spcBef>
                <a:spcPct val="0"/>
              </a:spcBef>
              <a:spcAft>
                <a:spcPct val="0"/>
              </a:spcAft>
            </a:pPr>
            <a:endParaRPr lang="en-US" sz="4000" dirty="0">
              <a:latin typeface="Arial" panose="020B0604020202020204" pitchFamily="34" charset="0"/>
            </a:endParaRPr>
          </a:p>
        </p:txBody>
      </p:sp>
    </p:spTree>
    <p:extLst>
      <p:ext uri="{BB962C8B-B14F-4D97-AF65-F5344CB8AC3E}">
        <p14:creationId xmlns:p14="http://schemas.microsoft.com/office/powerpoint/2010/main" val="87051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A799-1F52-1B4D-84DB-59EA6364BEA7}"/>
              </a:ext>
            </a:extLst>
          </p:cNvPr>
          <p:cNvSpPr>
            <a:spLocks noGrp="1"/>
          </p:cNvSpPr>
          <p:nvPr>
            <p:ph type="title"/>
          </p:nvPr>
        </p:nvSpPr>
        <p:spPr/>
        <p:txBody>
          <a:bodyPr/>
          <a:lstStyle/>
          <a:p>
            <a:r>
              <a:rPr lang="en-CA" dirty="0"/>
              <a:t>Day 04 – Review Exercise</a:t>
            </a:r>
            <a:endParaRPr lang="en-US" dirty="0"/>
          </a:p>
        </p:txBody>
      </p:sp>
      <p:sp>
        <p:nvSpPr>
          <p:cNvPr id="3" name="Content Placeholder 2">
            <a:extLst>
              <a:ext uri="{FF2B5EF4-FFF2-40B4-BE49-F238E27FC236}">
                <a16:creationId xmlns:a16="http://schemas.microsoft.com/office/drawing/2014/main" id="{AAC22BA5-6491-9045-A5F7-7B85B5611D07}"/>
              </a:ext>
            </a:extLst>
          </p:cNvPr>
          <p:cNvSpPr>
            <a:spLocks noGrp="1"/>
          </p:cNvSpPr>
          <p:nvPr>
            <p:ph idx="1"/>
          </p:nvPr>
        </p:nvSpPr>
        <p:spPr/>
        <p:txBody>
          <a:bodyPr>
            <a:normAutofit lnSpcReduction="10000"/>
          </a:bodyPr>
          <a:lstStyle/>
          <a:p>
            <a:r>
              <a:rPr lang="en-CA" dirty="0"/>
              <a:t>Open up the day-04-review-start folder</a:t>
            </a:r>
          </a:p>
          <a:p>
            <a:r>
              <a:rPr lang="en-CA" dirty="0"/>
              <a:t>Style the page to match styles shown on the projector screen</a:t>
            </a:r>
          </a:p>
          <a:p>
            <a:r>
              <a:rPr lang="en-CA" dirty="0"/>
              <a:t>The “Toyota” logo should grow in height when hovered. This size change should be animated with a transition</a:t>
            </a:r>
          </a:p>
          <a:p>
            <a:r>
              <a:rPr lang="en-CA" dirty="0"/>
              <a:t>The banner image should fade-in on page load</a:t>
            </a:r>
          </a:p>
          <a:p>
            <a:pPr lvl="1"/>
            <a:r>
              <a:rPr lang="en-CA" dirty="0"/>
              <a:t>Use CSS animations for this</a:t>
            </a:r>
          </a:p>
          <a:p>
            <a:r>
              <a:rPr lang="en-CA" dirty="0"/>
              <a:t>The banner info text should slide-in from the left on page load</a:t>
            </a:r>
          </a:p>
          <a:p>
            <a:pPr lvl="1"/>
            <a:r>
              <a:rPr lang="en-CA" dirty="0"/>
              <a:t>Use CSS animations for this</a:t>
            </a:r>
          </a:p>
          <a:p>
            <a:r>
              <a:rPr lang="en-CA" dirty="0"/>
              <a:t>The gallery images should zoom in when hovered. This should be animated with a transition</a:t>
            </a:r>
            <a:endParaRPr lang="en-US" dirty="0"/>
          </a:p>
        </p:txBody>
      </p:sp>
    </p:spTree>
    <p:extLst>
      <p:ext uri="{BB962C8B-B14F-4D97-AF65-F5344CB8AC3E}">
        <p14:creationId xmlns:p14="http://schemas.microsoft.com/office/powerpoint/2010/main" val="149020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F35D-B12E-CD4D-B8B9-19683129E56F}"/>
              </a:ext>
            </a:extLst>
          </p:cNvPr>
          <p:cNvSpPr>
            <a:spLocks noGrp="1"/>
          </p:cNvSpPr>
          <p:nvPr>
            <p:ph type="title"/>
          </p:nvPr>
        </p:nvSpPr>
        <p:spPr/>
        <p:txBody>
          <a:bodyPr/>
          <a:lstStyle/>
          <a:p>
            <a:r>
              <a:rPr lang="en-CA" dirty="0"/>
              <a:t>Agenda – Day 05</a:t>
            </a:r>
            <a:endParaRPr lang="en-US" dirty="0"/>
          </a:p>
        </p:txBody>
      </p:sp>
      <p:sp>
        <p:nvSpPr>
          <p:cNvPr id="3" name="Content Placeholder 2">
            <a:extLst>
              <a:ext uri="{FF2B5EF4-FFF2-40B4-BE49-F238E27FC236}">
                <a16:creationId xmlns:a16="http://schemas.microsoft.com/office/drawing/2014/main" id="{C99E0E43-22E1-E542-A215-A8A3B6C75450}"/>
              </a:ext>
            </a:extLst>
          </p:cNvPr>
          <p:cNvSpPr>
            <a:spLocks noGrp="1"/>
          </p:cNvSpPr>
          <p:nvPr>
            <p:ph idx="1"/>
          </p:nvPr>
        </p:nvSpPr>
        <p:spPr/>
        <p:txBody>
          <a:bodyPr/>
          <a:lstStyle/>
          <a:p>
            <a:r>
              <a:rPr lang="en-CA" dirty="0"/>
              <a:t>Day 04 Review</a:t>
            </a:r>
          </a:p>
          <a:p>
            <a:r>
              <a:rPr lang="en-CA" dirty="0"/>
              <a:t>Responsive Images</a:t>
            </a:r>
          </a:p>
          <a:p>
            <a:r>
              <a:rPr lang="en-CA" dirty="0"/>
              <a:t>Responsive Menu Systems</a:t>
            </a:r>
            <a:endParaRPr lang="en-US" dirty="0"/>
          </a:p>
        </p:txBody>
      </p:sp>
    </p:spTree>
    <p:extLst>
      <p:ext uri="{BB962C8B-B14F-4D97-AF65-F5344CB8AC3E}">
        <p14:creationId xmlns:p14="http://schemas.microsoft.com/office/powerpoint/2010/main" val="167043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Responsive Images</a:t>
            </a:r>
          </a:p>
        </p:txBody>
      </p:sp>
      <p:sp>
        <p:nvSpPr>
          <p:cNvPr id="3" name="Content Placeholder 2"/>
          <p:cNvSpPr>
            <a:spLocks noGrp="1"/>
          </p:cNvSpPr>
          <p:nvPr>
            <p:ph idx="1"/>
          </p:nvPr>
        </p:nvSpPr>
        <p:spPr>
          <a:xfrm>
            <a:off x="965632" y="1548101"/>
            <a:ext cx="7520940" cy="4755422"/>
          </a:xfrm>
        </p:spPr>
        <p:txBody>
          <a:bodyPr>
            <a:normAutofit fontScale="92500"/>
          </a:bodyPr>
          <a:lstStyle/>
          <a:p>
            <a:pPr>
              <a:buFont typeface="Arial" panose="020B0604020202020204" pitchFamily="34" charset="0"/>
              <a:buChar char="•"/>
            </a:pPr>
            <a:r>
              <a:rPr lang="en-CA" dirty="0"/>
              <a:t>Due to the multitude of screen sizes and screen densities it is difficult to serve optimized images for all devices</a:t>
            </a:r>
          </a:p>
          <a:p>
            <a:pPr lvl="1"/>
            <a:r>
              <a:rPr lang="en-CA" dirty="0"/>
              <a:t>Factors to consider when serving images to devices</a:t>
            </a:r>
          </a:p>
          <a:p>
            <a:pPr lvl="2"/>
            <a:r>
              <a:rPr lang="en-CA" dirty="0"/>
              <a:t>Are they on a hi-dpi device (retina)</a:t>
            </a:r>
          </a:p>
          <a:p>
            <a:pPr lvl="3"/>
            <a:r>
              <a:rPr lang="en-CA" dirty="0"/>
              <a:t>If yes, should they get the hi-dpi or retina version of the image</a:t>
            </a:r>
          </a:p>
          <a:p>
            <a:pPr lvl="3"/>
            <a:r>
              <a:rPr lang="en-CA" dirty="0"/>
              <a:t>What if they are on a slow or expensive connection?</a:t>
            </a:r>
          </a:p>
          <a:p>
            <a:pPr lvl="3"/>
            <a:r>
              <a:rPr lang="en-CA" dirty="0"/>
              <a:t>Should users on regular devices be forced to download “retina” versions of images</a:t>
            </a:r>
          </a:p>
          <a:p>
            <a:pPr lvl="2"/>
            <a:r>
              <a:rPr lang="en-CA" dirty="0"/>
              <a:t>Should we use vector graphics wherever possible</a:t>
            </a:r>
          </a:p>
          <a:p>
            <a:pPr lvl="2"/>
            <a:r>
              <a:rPr lang="en-CA" dirty="0"/>
              <a:t>Is it appropriate to use background images or are foreground images required</a:t>
            </a:r>
          </a:p>
          <a:p>
            <a:pPr lvl="1"/>
            <a:r>
              <a:rPr lang="en-CA" dirty="0"/>
              <a:t>The better you know your audience the better decisions you can make in regards to most of the above questions</a:t>
            </a:r>
          </a:p>
        </p:txBody>
      </p:sp>
    </p:spTree>
    <p:extLst>
      <p:ext uri="{BB962C8B-B14F-4D97-AF65-F5344CB8AC3E}">
        <p14:creationId xmlns:p14="http://schemas.microsoft.com/office/powerpoint/2010/main" val="374604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Retina</a:t>
            </a:r>
          </a:p>
        </p:txBody>
      </p:sp>
      <p:pic>
        <p:nvPicPr>
          <p:cNvPr id="4" name="Picture 3"/>
          <p:cNvPicPr>
            <a:picLocks noChangeAspect="1"/>
          </p:cNvPicPr>
          <p:nvPr/>
        </p:nvPicPr>
        <p:blipFill>
          <a:blip r:embed="rId2"/>
          <a:stretch>
            <a:fillRect/>
          </a:stretch>
        </p:blipFill>
        <p:spPr>
          <a:xfrm>
            <a:off x="2711625" y="1556793"/>
            <a:ext cx="5781675" cy="3267075"/>
          </a:xfrm>
          <a:prstGeom prst="rect">
            <a:avLst/>
          </a:prstGeom>
        </p:spPr>
      </p:pic>
      <p:sp>
        <p:nvSpPr>
          <p:cNvPr id="5" name="TextBox 4"/>
          <p:cNvSpPr txBox="1"/>
          <p:nvPr/>
        </p:nvSpPr>
        <p:spPr>
          <a:xfrm>
            <a:off x="3863753" y="4941168"/>
            <a:ext cx="3127075" cy="369332"/>
          </a:xfrm>
          <a:prstGeom prst="rect">
            <a:avLst/>
          </a:prstGeom>
          <a:noFill/>
        </p:spPr>
        <p:txBody>
          <a:bodyPr wrap="none" rtlCol="0">
            <a:spAutoFit/>
          </a:bodyPr>
          <a:lstStyle/>
          <a:p>
            <a:r>
              <a:rPr lang="en-CA" dirty="0"/>
              <a:t>Nokia N770 – first retina device</a:t>
            </a:r>
          </a:p>
        </p:txBody>
      </p:sp>
      <p:sp>
        <p:nvSpPr>
          <p:cNvPr id="6" name="TextBox 5"/>
          <p:cNvSpPr txBox="1"/>
          <p:nvPr/>
        </p:nvSpPr>
        <p:spPr>
          <a:xfrm>
            <a:off x="2639617" y="6165305"/>
            <a:ext cx="4285981" cy="461665"/>
          </a:xfrm>
          <a:prstGeom prst="rect">
            <a:avLst/>
          </a:prstGeom>
          <a:noFill/>
        </p:spPr>
        <p:txBody>
          <a:bodyPr wrap="none" rtlCol="0">
            <a:spAutoFit/>
          </a:bodyPr>
          <a:lstStyle/>
          <a:p>
            <a:r>
              <a:rPr lang="en-CA" sz="1200" dirty="0"/>
              <a:t>Image source: </a:t>
            </a:r>
            <a:r>
              <a:rPr lang="en-CA" sz="1200" dirty="0" err="1"/>
              <a:t>Retinafy</a:t>
            </a:r>
            <a:r>
              <a:rPr lang="en-CA" sz="1200" dirty="0"/>
              <a:t> your web sites &amp; apps by Thomas Fuchs</a:t>
            </a:r>
          </a:p>
          <a:p>
            <a:r>
              <a:rPr lang="en-CA" sz="1200" dirty="0"/>
              <a:t>Text source:  </a:t>
            </a:r>
            <a:r>
              <a:rPr lang="en-CA" sz="1200" dirty="0" err="1"/>
              <a:t>Retinafy</a:t>
            </a:r>
            <a:r>
              <a:rPr lang="en-CA" sz="1200" dirty="0"/>
              <a:t> your web sites &amp; apps by Thomas Fuchs</a:t>
            </a:r>
          </a:p>
        </p:txBody>
      </p:sp>
    </p:spTree>
    <p:extLst>
      <p:ext uri="{BB962C8B-B14F-4D97-AF65-F5344CB8AC3E}">
        <p14:creationId xmlns:p14="http://schemas.microsoft.com/office/powerpoint/2010/main" val="329024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Does Retina Mean?</a:t>
            </a:r>
          </a:p>
        </p:txBody>
      </p:sp>
      <p:sp>
        <p:nvSpPr>
          <p:cNvPr id="3" name="Content Placeholder 2"/>
          <p:cNvSpPr>
            <a:spLocks noGrp="1"/>
          </p:cNvSpPr>
          <p:nvPr>
            <p:ph idx="1"/>
          </p:nvPr>
        </p:nvSpPr>
        <p:spPr/>
        <p:txBody>
          <a:bodyPr>
            <a:normAutofit fontScale="85000" lnSpcReduction="10000"/>
          </a:bodyPr>
          <a:lstStyle/>
          <a:p>
            <a:pPr>
              <a:buFont typeface="Arial" panose="020B0604020202020204" pitchFamily="34" charset="0"/>
              <a:buChar char="•"/>
            </a:pPr>
            <a:r>
              <a:rPr lang="en-CA" dirty="0"/>
              <a:t>“Retina” is a marketing term created by Apple to denote devices that are of sufficiently high resolution that any additional increase in resolution would not be perceptible to the human eye in normal use</a:t>
            </a:r>
            <a:r>
              <a:rPr lang="en-CA" baseline="24000" dirty="0"/>
              <a:t>1</a:t>
            </a:r>
            <a:r>
              <a:rPr lang="en-CA" dirty="0"/>
              <a:t> </a:t>
            </a:r>
          </a:p>
          <a:p>
            <a:pPr>
              <a:buFont typeface="Arial" panose="020B0604020202020204" pitchFamily="34" charset="0"/>
              <a:buChar char="•"/>
            </a:pPr>
            <a:r>
              <a:rPr lang="en-CA" dirty="0"/>
              <a:t>Non apple devices can be retina as well, though they will often use the term Hi-DPI (dots (pixels) per inch)</a:t>
            </a:r>
          </a:p>
          <a:p>
            <a:pPr>
              <a:buFont typeface="Arial" panose="020B0604020202020204" pitchFamily="34" charset="0"/>
              <a:buChar char="•"/>
            </a:pPr>
            <a:r>
              <a:rPr lang="en-CA" dirty="0"/>
              <a:t>Although Retina screens have a higher total number of pixels, these pixels do not map directly to CSS pixels, instead most Apple retina devices will map 2 retina pixels to a single CSS device pixel horizontally and 2 retina pixel to a single CSS pixel vertically.</a:t>
            </a:r>
          </a:p>
          <a:p>
            <a:pPr>
              <a:buFont typeface="Arial" panose="020B0604020202020204" pitchFamily="34" charset="0"/>
              <a:buChar char="•"/>
            </a:pPr>
            <a:r>
              <a:rPr lang="en-CA" dirty="0"/>
              <a:t>This means that a 320 pixel wide image on a non-retina display will still appear to be 320 pixels wide on a retina display, with the difference being that the retina image will appear sharper with more detail, since it has 4 times the number of pixels (2 x width, 2 x height) to render a single CSS device pixel </a:t>
            </a:r>
          </a:p>
        </p:txBody>
      </p:sp>
      <p:sp>
        <p:nvSpPr>
          <p:cNvPr id="4" name="TextBox 3"/>
          <p:cNvSpPr txBox="1"/>
          <p:nvPr/>
        </p:nvSpPr>
        <p:spPr>
          <a:xfrm>
            <a:off x="2346961" y="6237312"/>
            <a:ext cx="7729617" cy="369332"/>
          </a:xfrm>
          <a:prstGeom prst="rect">
            <a:avLst/>
          </a:prstGeom>
          <a:noFill/>
        </p:spPr>
        <p:txBody>
          <a:bodyPr wrap="none" rtlCol="0">
            <a:spAutoFit/>
          </a:bodyPr>
          <a:lstStyle/>
          <a:p>
            <a:pPr marL="342900" indent="-342900">
              <a:buAutoNum type="arabicPeriod"/>
            </a:pPr>
            <a:r>
              <a:rPr lang="en-CA" dirty="0"/>
              <a:t>Definition source: </a:t>
            </a:r>
            <a:r>
              <a:rPr lang="en-CA" dirty="0">
                <a:hlinkClick r:id="rId2"/>
              </a:rPr>
              <a:t>http://www.mobileburn.com/definition.jsp?term=Retina</a:t>
            </a:r>
            <a:endParaRPr lang="en-CA" dirty="0"/>
          </a:p>
        </p:txBody>
      </p:sp>
    </p:spTree>
    <p:extLst>
      <p:ext uri="{BB962C8B-B14F-4D97-AF65-F5344CB8AC3E}">
        <p14:creationId xmlns:p14="http://schemas.microsoft.com/office/powerpoint/2010/main" val="377075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1585" y="1772817"/>
            <a:ext cx="7316469" cy="313932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rPr>
              <a:t>Retina = More sharpness and detail</a:t>
            </a:r>
          </a:p>
        </p:txBody>
      </p:sp>
    </p:spTree>
    <p:extLst>
      <p:ext uri="{BB962C8B-B14F-4D97-AF65-F5344CB8AC3E}">
        <p14:creationId xmlns:p14="http://schemas.microsoft.com/office/powerpoint/2010/main" val="426069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Retina Pixels </a:t>
            </a:r>
            <a:r>
              <a:rPr lang="en-CA" dirty="0" err="1"/>
              <a:t>vs</a:t>
            </a:r>
            <a:r>
              <a:rPr lang="en-CA" dirty="0"/>
              <a:t> CSS Pixels</a:t>
            </a:r>
          </a:p>
        </p:txBody>
      </p:sp>
      <p:sp>
        <p:nvSpPr>
          <p:cNvPr id="3" name="Content Placeholder 2"/>
          <p:cNvSpPr>
            <a:spLocks noGrp="1"/>
          </p:cNvSpPr>
          <p:nvPr>
            <p:ph idx="1"/>
          </p:nvPr>
        </p:nvSpPr>
        <p:spPr>
          <a:xfrm>
            <a:off x="1869894" y="1803760"/>
            <a:ext cx="3028960" cy="2664296"/>
          </a:xfrm>
        </p:spPr>
        <p:txBody>
          <a:bodyPr>
            <a:normAutofit fontScale="55000" lnSpcReduction="20000"/>
          </a:bodyPr>
          <a:lstStyle/>
          <a:p>
            <a:pPr>
              <a:buFont typeface="Arial" panose="020B0604020202020204" pitchFamily="34" charset="0"/>
              <a:buChar char="•"/>
            </a:pPr>
            <a:r>
              <a:rPr lang="en-CA" dirty="0"/>
              <a:t>Apple Retina pixels are made up of 4 CSS Pixels</a:t>
            </a:r>
          </a:p>
          <a:p>
            <a:pPr>
              <a:buFont typeface="Arial" panose="020B0604020202020204" pitchFamily="34" charset="0"/>
              <a:buChar char="•"/>
            </a:pPr>
            <a:r>
              <a:rPr lang="en-CA" dirty="0"/>
              <a:t>Widths and heights of elements are reported using CSS device pixels</a:t>
            </a:r>
          </a:p>
          <a:p>
            <a:pPr>
              <a:buFont typeface="Arial" panose="020B0604020202020204" pitchFamily="34" charset="0"/>
              <a:buChar char="•"/>
            </a:pPr>
            <a:r>
              <a:rPr lang="en-CA" dirty="0"/>
              <a:t>Retina devices will appear to have greater sharpness and clarity</a:t>
            </a:r>
          </a:p>
          <a:p>
            <a:pPr>
              <a:buFont typeface="Arial" panose="020B0604020202020204" pitchFamily="34" charset="0"/>
              <a:buChar char="•"/>
            </a:pPr>
            <a:r>
              <a:rPr lang="en-CA" dirty="0"/>
              <a:t>Even though items have twice the amount pixels the actual size on the screen based on CSS pixels is the same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254" y="2276873"/>
            <a:ext cx="3544593" cy="3960439"/>
          </a:xfrm>
          <a:prstGeom prst="rect">
            <a:avLst/>
          </a:prstGeom>
        </p:spPr>
      </p:pic>
      <p:cxnSp>
        <p:nvCxnSpPr>
          <p:cNvPr id="17" name="Straight Arrow Connector 16"/>
          <p:cNvCxnSpPr/>
          <p:nvPr/>
        </p:nvCxnSpPr>
        <p:spPr>
          <a:xfrm>
            <a:off x="7320136" y="1844824"/>
            <a:ext cx="0" cy="3600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6717824" y="1439488"/>
            <a:ext cx="1204625" cy="369332"/>
          </a:xfrm>
          <a:prstGeom prst="rect">
            <a:avLst/>
          </a:prstGeom>
          <a:noFill/>
        </p:spPr>
        <p:txBody>
          <a:bodyPr wrap="none" rtlCol="0">
            <a:spAutoFit/>
          </a:bodyPr>
          <a:lstStyle/>
          <a:p>
            <a:r>
              <a:rPr lang="en-CA" dirty="0"/>
              <a:t>Non-retina</a:t>
            </a:r>
          </a:p>
        </p:txBody>
      </p:sp>
      <p:cxnSp>
        <p:nvCxnSpPr>
          <p:cNvPr id="19" name="Straight Arrow Connector 18"/>
          <p:cNvCxnSpPr/>
          <p:nvPr/>
        </p:nvCxnSpPr>
        <p:spPr>
          <a:xfrm>
            <a:off x="8714537" y="1816055"/>
            <a:ext cx="0" cy="3600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8309218" y="1410719"/>
            <a:ext cx="811119" cy="369332"/>
          </a:xfrm>
          <a:prstGeom prst="rect">
            <a:avLst/>
          </a:prstGeom>
          <a:noFill/>
        </p:spPr>
        <p:txBody>
          <a:bodyPr wrap="none" rtlCol="0">
            <a:spAutoFit/>
          </a:bodyPr>
          <a:lstStyle/>
          <a:p>
            <a:r>
              <a:rPr lang="en-CA" dirty="0"/>
              <a:t>Retina</a:t>
            </a:r>
          </a:p>
        </p:txBody>
      </p:sp>
      <p:cxnSp>
        <p:nvCxnSpPr>
          <p:cNvPr id="22" name="Straight Arrow Connector 21"/>
          <p:cNvCxnSpPr/>
          <p:nvPr/>
        </p:nvCxnSpPr>
        <p:spPr>
          <a:xfrm flipV="1">
            <a:off x="4439816" y="4581128"/>
            <a:ext cx="2088232" cy="4320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2226451" y="4725145"/>
            <a:ext cx="2160240" cy="1015663"/>
          </a:xfrm>
          <a:prstGeom prst="rect">
            <a:avLst/>
          </a:prstGeom>
          <a:noFill/>
        </p:spPr>
        <p:txBody>
          <a:bodyPr wrap="square" rtlCol="0">
            <a:spAutoFit/>
          </a:bodyPr>
          <a:lstStyle/>
          <a:p>
            <a:r>
              <a:rPr lang="en-CA" sz="1200" dirty="0"/>
              <a:t>Notice how both images are the same size, and the difference is that the images have different levels of sharpness and detail</a:t>
            </a:r>
          </a:p>
        </p:txBody>
      </p:sp>
    </p:spTree>
    <p:extLst>
      <p:ext uri="{BB962C8B-B14F-4D97-AF65-F5344CB8AC3E}">
        <p14:creationId xmlns:p14="http://schemas.microsoft.com/office/powerpoint/2010/main" val="198106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2600</TotalTime>
  <Words>2339</Words>
  <Application>Microsoft Office PowerPoint</Application>
  <PresentationFormat>Widescreen</PresentationFormat>
  <Paragraphs>235</Paragraphs>
  <Slides>26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inherit</vt:lpstr>
      <vt:lpstr>Office Theme</vt:lpstr>
      <vt:lpstr>COMP 1950 </vt:lpstr>
      <vt:lpstr>Day 05</vt:lpstr>
      <vt:lpstr>Day 04 – Review Exercise</vt:lpstr>
      <vt:lpstr>Agenda – Day 05</vt:lpstr>
      <vt:lpstr>Responsive Images</vt:lpstr>
      <vt:lpstr>Retina</vt:lpstr>
      <vt:lpstr>What Does Retina Mean?</vt:lpstr>
      <vt:lpstr>PowerPoint Presentation</vt:lpstr>
      <vt:lpstr>Retina Pixels vs CSS Pixels</vt:lpstr>
      <vt:lpstr>Retina Pixels vs CSS Pixels</vt:lpstr>
      <vt:lpstr>Retina Pixels vs CSS Device Pixels</vt:lpstr>
      <vt:lpstr>Create Foreground Retina Images</vt:lpstr>
      <vt:lpstr>Optimize JPEGs for Retina</vt:lpstr>
      <vt:lpstr>Optimize JPEGs for Retina</vt:lpstr>
      <vt:lpstr>Coding Responsive Images</vt:lpstr>
      <vt:lpstr>Coding Responsive Images</vt:lpstr>
      <vt:lpstr>Srcset, Sizes and Picture</vt:lpstr>
      <vt:lpstr>The New Image Attributes</vt:lpstr>
      <vt:lpstr>The New Image Attributes</vt:lpstr>
      <vt:lpstr>The Picture Element</vt:lpstr>
      <vt:lpstr>The Picture Element</vt:lpstr>
      <vt:lpstr>Background Images</vt:lpstr>
      <vt:lpstr>Background Images</vt:lpstr>
      <vt:lpstr>SVG</vt:lpstr>
      <vt:lpstr>Online Image Compressors</vt:lpstr>
      <vt:lpstr>Retina Media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Web Design</dc:title>
  <dc:creator>Michael Whyte</dc:creator>
  <cp:lastModifiedBy>Michael Whyte</cp:lastModifiedBy>
  <cp:revision>102</cp:revision>
  <dcterms:created xsi:type="dcterms:W3CDTF">2017-10-21T19:06:14Z</dcterms:created>
  <dcterms:modified xsi:type="dcterms:W3CDTF">2018-05-02T22:24:55Z</dcterms:modified>
</cp:coreProperties>
</file>